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4A"/>
    <a:srgbClr val="58CCFF"/>
    <a:srgbClr val="53FF78"/>
    <a:srgbClr val="FD8A69"/>
    <a:srgbClr val="FFA7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422932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247612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358315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334850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274690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1780004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156365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422094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160562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101640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D67DBC5C-590A-414E-8AC2-66B3B4334EA1}" type="datetimeFigureOut">
              <a:rPr lang="ko-KR" altLang="en-US" smtClean="0"/>
              <a:t>2024-12-13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125048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DBC5C-590A-414E-8AC2-66B3B4334EA1}" type="datetimeFigureOut">
              <a:rPr lang="ko-KR" altLang="en-US" smtClean="0"/>
              <a:t>2024-12-13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89DAC-5DD3-49EF-A00D-E92DC04D6DF5}" type="slidenum">
              <a:rPr lang="ko-KR" altLang="en-US" smtClean="0"/>
              <a:t>‹#›</a:t>
            </a:fld>
            <a:endParaRPr lang="ko-KR" altLang="en-US"/>
          </a:p>
        </p:txBody>
      </p:sp>
    </p:spTree>
    <p:extLst>
      <p:ext uri="{BB962C8B-B14F-4D97-AF65-F5344CB8AC3E}">
        <p14:creationId xmlns:p14="http://schemas.microsoft.com/office/powerpoint/2010/main" val="3903675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6.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7.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8533" y="651934"/>
            <a:ext cx="12462933" cy="16933"/>
          </a:xfrm>
          <a:prstGeom prst="rect">
            <a:avLst/>
          </a:prstGeom>
        </p:spPr>
      </p:pic>
      <p:pic>
        <p:nvPicPr>
          <p:cNvPr id="3" name="Picture 3"/>
          <p:cNvPicPr>
            <a:picLocks noChangeAspect="1"/>
          </p:cNvPicPr>
          <p:nvPr/>
        </p:nvPicPr>
        <p:blipFill>
          <a:blip r:embed="rId3"/>
          <a:stretch>
            <a:fillRect/>
          </a:stretch>
        </p:blipFill>
        <p:spPr>
          <a:xfrm>
            <a:off x="956733" y="448734"/>
            <a:ext cx="3412067" cy="474133"/>
          </a:xfrm>
          <a:prstGeom prst="rect">
            <a:avLst/>
          </a:prstGeom>
        </p:spPr>
      </p:pic>
      <p:pic>
        <p:nvPicPr>
          <p:cNvPr id="4" name="Picture 4"/>
          <p:cNvPicPr>
            <a:picLocks noChangeAspect="1"/>
          </p:cNvPicPr>
          <p:nvPr/>
        </p:nvPicPr>
        <p:blipFill>
          <a:blip r:embed="rId4"/>
          <a:stretch>
            <a:fillRect/>
          </a:stretch>
        </p:blipFill>
        <p:spPr>
          <a:xfrm rot="13500000">
            <a:off x="8271933" y="5088467"/>
            <a:ext cx="2235200" cy="2235200"/>
          </a:xfrm>
          <a:prstGeom prst="rect">
            <a:avLst/>
          </a:prstGeom>
        </p:spPr>
      </p:pic>
      <p:pic>
        <p:nvPicPr>
          <p:cNvPr id="5" name="Picture 5"/>
          <p:cNvPicPr>
            <a:picLocks noChangeAspect="1"/>
          </p:cNvPicPr>
          <p:nvPr/>
        </p:nvPicPr>
        <p:blipFill>
          <a:blip r:embed="rId5"/>
          <a:stretch>
            <a:fillRect/>
          </a:stretch>
        </p:blipFill>
        <p:spPr>
          <a:xfrm rot="13500000">
            <a:off x="10329333" y="5088467"/>
            <a:ext cx="2235200" cy="2235200"/>
          </a:xfrm>
          <a:prstGeom prst="rect">
            <a:avLst/>
          </a:prstGeom>
        </p:spPr>
      </p:pic>
      <p:pic>
        <p:nvPicPr>
          <p:cNvPr id="6" name="Picture 6"/>
          <p:cNvPicPr>
            <a:picLocks noChangeAspect="1"/>
          </p:cNvPicPr>
          <p:nvPr/>
        </p:nvPicPr>
        <p:blipFill>
          <a:blip r:embed="rId6"/>
          <a:stretch>
            <a:fillRect/>
          </a:stretch>
        </p:blipFill>
        <p:spPr>
          <a:xfrm rot="13500000">
            <a:off x="6146800" y="5088467"/>
            <a:ext cx="2235200" cy="2235200"/>
          </a:xfrm>
          <a:prstGeom prst="rect">
            <a:avLst/>
          </a:prstGeom>
        </p:spPr>
      </p:pic>
      <p:pic>
        <p:nvPicPr>
          <p:cNvPr id="7" name="Picture 7"/>
          <p:cNvPicPr>
            <a:picLocks noChangeAspect="1"/>
          </p:cNvPicPr>
          <p:nvPr/>
        </p:nvPicPr>
        <p:blipFill>
          <a:blip r:embed="rId7"/>
          <a:stretch>
            <a:fillRect/>
          </a:stretch>
        </p:blipFill>
        <p:spPr>
          <a:xfrm>
            <a:off x="-270934" y="2963334"/>
            <a:ext cx="12708467" cy="16933"/>
          </a:xfrm>
          <a:prstGeom prst="rect">
            <a:avLst/>
          </a:prstGeom>
        </p:spPr>
      </p:pic>
      <p:pic>
        <p:nvPicPr>
          <p:cNvPr id="8" name="Picture 8"/>
          <p:cNvPicPr>
            <a:picLocks noChangeAspect="1"/>
          </p:cNvPicPr>
          <p:nvPr/>
        </p:nvPicPr>
        <p:blipFill>
          <a:blip r:embed="rId2"/>
          <a:stretch>
            <a:fillRect/>
          </a:stretch>
        </p:blipFill>
        <p:spPr>
          <a:xfrm>
            <a:off x="-143933" y="4673600"/>
            <a:ext cx="12462933" cy="16933"/>
          </a:xfrm>
          <a:prstGeom prst="rect">
            <a:avLst/>
          </a:prstGeom>
        </p:spPr>
      </p:pic>
      <p:sp>
        <p:nvSpPr>
          <p:cNvPr id="9" name="TextBox 9"/>
          <p:cNvSpPr txBox="1"/>
          <p:nvPr/>
        </p:nvSpPr>
        <p:spPr>
          <a:xfrm>
            <a:off x="1075267" y="499533"/>
            <a:ext cx="3175000" cy="381000"/>
          </a:xfrm>
          <a:prstGeom prst="rect">
            <a:avLst/>
          </a:prstGeom>
        </p:spPr>
        <p:txBody>
          <a:bodyPr lIns="0" tIns="0" rIns="0" bIns="0" rtlCol="0" anchor="t"/>
          <a:lstStyle/>
          <a:p>
            <a:pPr lvl="0" algn="ctr">
              <a:lnSpc>
                <a:spcPct val="116199"/>
              </a:lnSpc>
            </a:pPr>
            <a:r>
              <a:rPr lang="en-US" altLang="ko-KR" sz="2133">
                <a:solidFill>
                  <a:srgbClr val="000000"/>
                </a:solidFill>
                <a:latin typeface="나눔스퀘어_ac Bold" panose="020B0600000101010101" pitchFamily="50" charset="-127"/>
                <a:ea typeface="나눔스퀘어_ac Bold" panose="020B0600000101010101" pitchFamily="50" charset="-127"/>
              </a:rPr>
              <a:t>Capstone Design Project</a:t>
            </a:r>
            <a:endParaRPr lang="ko-KR" altLang="en-US" sz="2133">
              <a:solidFill>
                <a:srgbClr val="000000"/>
              </a:solidFill>
              <a:latin typeface="나눔스퀘어_ac Bold" panose="020B0600000101010101" pitchFamily="50" charset="-127"/>
              <a:ea typeface="나눔스퀘어_ac Bold" panose="020B0600000101010101" pitchFamily="50" charset="-127"/>
            </a:endParaRPr>
          </a:p>
        </p:txBody>
      </p:sp>
      <p:sp>
        <p:nvSpPr>
          <p:cNvPr id="10" name="TextBox 10"/>
          <p:cNvSpPr txBox="1"/>
          <p:nvPr/>
        </p:nvSpPr>
        <p:spPr>
          <a:xfrm>
            <a:off x="1219200" y="1473200"/>
            <a:ext cx="10600267" cy="1778000"/>
          </a:xfrm>
          <a:prstGeom prst="rect">
            <a:avLst/>
          </a:prstGeom>
        </p:spPr>
        <p:txBody>
          <a:bodyPr lIns="0" tIns="0" rIns="0" bIns="0" rtlCol="0" anchor="ctr"/>
          <a:lstStyle/>
          <a:p>
            <a:pPr lvl="0" algn="l">
              <a:lnSpc>
                <a:spcPct val="99600"/>
              </a:lnSpc>
            </a:pPr>
            <a:r>
              <a:rPr lang="en-US" altLang="ko-KR" sz="6400" spc="-133" smtClean="0">
                <a:solidFill>
                  <a:srgbClr val="000000"/>
                </a:solidFill>
                <a:latin typeface="나눔스퀘어_ac" panose="020B0600000101010101" pitchFamily="50" charset="-127"/>
                <a:ea typeface="나눔스퀘어_ac" panose="020B0600000101010101" pitchFamily="50" charset="-127"/>
              </a:rPr>
              <a:t>Final Presentation</a:t>
            </a:r>
            <a:endParaRPr lang="ko-KR" altLang="en-US" sz="6400" spc="-133">
              <a:solidFill>
                <a:srgbClr val="000000"/>
              </a:solidFill>
              <a:latin typeface="나눔스퀘어_ac" panose="020B0600000101010101" pitchFamily="50" charset="-127"/>
              <a:ea typeface="나눔스퀘어_ac" panose="020B0600000101010101" pitchFamily="50" charset="-127"/>
            </a:endParaRPr>
          </a:p>
        </p:txBody>
      </p:sp>
      <p:sp>
        <p:nvSpPr>
          <p:cNvPr id="11" name="TextBox 11"/>
          <p:cNvSpPr txBox="1"/>
          <p:nvPr/>
        </p:nvSpPr>
        <p:spPr>
          <a:xfrm>
            <a:off x="1109133" y="2827867"/>
            <a:ext cx="10981267" cy="1862667"/>
          </a:xfrm>
          <a:prstGeom prst="rect">
            <a:avLst/>
          </a:prstGeom>
        </p:spPr>
        <p:txBody>
          <a:bodyPr lIns="0" tIns="0" rIns="0" bIns="0" rtlCol="0" anchor="ctr"/>
          <a:lstStyle/>
          <a:p>
            <a:pPr lvl="0" algn="l">
              <a:lnSpc>
                <a:spcPct val="99600"/>
              </a:lnSpc>
            </a:pPr>
            <a:r>
              <a:rPr lang="en-US" altLang="ko-KR" sz="8734" spc="-133">
                <a:solidFill>
                  <a:srgbClr val="000000"/>
                </a:solidFill>
                <a:latin typeface="나눔스퀘어_ac ExtraBold" panose="020B0600000101010101" pitchFamily="50" charset="-127"/>
                <a:ea typeface="나눔스퀘어_ac ExtraBold" panose="020B0600000101010101" pitchFamily="50" charset="-127"/>
              </a:rPr>
              <a:t>Perfect StudyMate</a:t>
            </a:r>
            <a:endParaRPr lang="ko-KR" altLang="en-US" sz="8734" spc="-133">
              <a:solidFill>
                <a:srgbClr val="000000"/>
              </a:solidFill>
              <a:latin typeface="나눔스퀘어_ac ExtraBold" panose="020B0600000101010101" pitchFamily="50" charset="-127"/>
              <a:ea typeface="나눔스퀘어_ac ExtraBold" panose="020B0600000101010101" pitchFamily="50" charset="-127"/>
            </a:endParaRPr>
          </a:p>
        </p:txBody>
      </p:sp>
      <p:sp>
        <p:nvSpPr>
          <p:cNvPr id="13" name="TextBox 13"/>
          <p:cNvSpPr txBox="1"/>
          <p:nvPr/>
        </p:nvSpPr>
        <p:spPr>
          <a:xfrm>
            <a:off x="366607" y="5905500"/>
            <a:ext cx="5706533" cy="601133"/>
          </a:xfrm>
          <a:prstGeom prst="rect">
            <a:avLst/>
          </a:prstGeom>
        </p:spPr>
        <p:txBody>
          <a:bodyPr lIns="0" tIns="0" rIns="0" bIns="0" rtlCol="0" anchor="t"/>
          <a:lstStyle/>
          <a:p>
            <a:pPr lvl="0" algn="l">
              <a:lnSpc>
                <a:spcPct val="116199"/>
              </a:lnSpc>
            </a:pPr>
            <a:r>
              <a:rPr lang="en-US" altLang="ko-KR" sz="1400">
                <a:solidFill>
                  <a:srgbClr val="000000"/>
                </a:solidFill>
                <a:latin typeface="나눔스퀘어_ac" panose="020B0600000101010101" pitchFamily="50" charset="-127"/>
                <a:ea typeface="나눔스퀘어_ac" panose="020B0600000101010101" pitchFamily="50" charset="-127"/>
              </a:rPr>
              <a:t>Team k</a:t>
            </a:r>
          </a:p>
          <a:p>
            <a:pPr>
              <a:lnSpc>
                <a:spcPct val="116199"/>
              </a:lnSpc>
            </a:pPr>
            <a:r>
              <a:rPr lang="en-US" altLang="ko-KR" sz="1600">
                <a:solidFill>
                  <a:srgbClr val="000000">
                    <a:alpha val="60000"/>
                  </a:srgbClr>
                </a:solidFill>
                <a:latin typeface="나눔스퀘어_ac" panose="020B0600000101010101" pitchFamily="50" charset="-127"/>
                <a:ea typeface="나눔스퀘어_ac" panose="020B0600000101010101" pitchFamily="50" charset="-127"/>
              </a:rPr>
              <a:t>Juyong Rhee | Yewon Chun | Jihee Hwang | Jorge Alcorta</a:t>
            </a:r>
            <a:endParaRPr lang="ko-KR" altLang="ko-KR" sz="1600">
              <a:solidFill>
                <a:srgbClr val="000000">
                  <a:alpha val="60000"/>
                </a:srgbClr>
              </a:solidFill>
              <a:latin typeface="나눔스퀘어_ac" panose="020B0600000101010101" pitchFamily="50" charset="-127"/>
              <a:ea typeface="나눔스퀘어_ac" panose="020B0600000101010101" pitchFamily="50" charset="-127"/>
            </a:endParaRPr>
          </a:p>
          <a:p>
            <a:pPr lvl="0" algn="l">
              <a:lnSpc>
                <a:spcPct val="116199"/>
              </a:lnSpc>
            </a:pPr>
            <a:endParaRPr lang="ko-KR" altLang="en-US" sz="1400">
              <a:solidFill>
                <a:srgbClr val="000000"/>
              </a:solidFill>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655400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Architectures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3964740"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Backend Design Characteristics</a:t>
            </a:r>
            <a:endParaRPr lang="ko-KR" altLang="en-US" sz="2000">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493274" y="2215727"/>
            <a:ext cx="4356129" cy="369332"/>
          </a:xfrm>
          <a:prstGeom prst="rect">
            <a:avLst/>
          </a:prstGeom>
          <a:noFill/>
        </p:spPr>
        <p:txBody>
          <a:bodyPr wrap="none" rtlCol="0">
            <a:spAutoFit/>
          </a:bodyPr>
          <a:lstStyle/>
          <a:p>
            <a:r>
              <a:rPr lang="en-US" altLang="ko-KR" smtClean="0">
                <a:latin typeface="나눔스퀘어_ac Bold" panose="020B0600000101010101" pitchFamily="50" charset="-127"/>
                <a:ea typeface="나눔스퀘어_ac Bold" panose="020B0600000101010101" pitchFamily="50" charset="-127"/>
              </a:rPr>
              <a:t>Integrity and simplified access comtrol</a:t>
            </a:r>
            <a:endParaRPr lang="ko-KR" altLang="en-US">
              <a:latin typeface="나눔스퀘어_ac" panose="020B0600000101010101" pitchFamily="50" charset="-127"/>
              <a:ea typeface="나눔스퀘어_ac" panose="020B0600000101010101" pitchFamily="50" charset="-127"/>
            </a:endParaRPr>
          </a:p>
        </p:txBody>
      </p:sp>
      <p:sp>
        <p:nvSpPr>
          <p:cNvPr id="4" name="직사각형 3"/>
          <p:cNvSpPr/>
          <p:nvPr/>
        </p:nvSpPr>
        <p:spPr>
          <a:xfrm>
            <a:off x="493274" y="2710971"/>
            <a:ext cx="11383766" cy="883383"/>
          </a:xfrm>
          <a:prstGeom prst="rect">
            <a:avLst/>
          </a:prstGeom>
        </p:spPr>
        <p:txBody>
          <a:bodyPr wrap="square">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Tying documents and messages to chatrooms and ensuring each chatroom is owned by a user.</a:t>
            </a:r>
          </a:p>
          <a:p>
            <a:pPr>
              <a:lnSpc>
                <a:spcPct val="150000"/>
              </a:lnSpc>
            </a:pPr>
            <a:r>
              <a:rPr lang="en-US" altLang="ko-KR" smtClean="0">
                <a:latin typeface="나눔스퀘어_ac" panose="020B0600000101010101" pitchFamily="50" charset="-127"/>
                <a:ea typeface="나눔스퀘어_ac" panose="020B0600000101010101" pitchFamily="50" charset="-127"/>
              </a:rPr>
              <a:t>This design simplifies access control and enforces ownership logic. </a:t>
            </a:r>
            <a:endParaRPr lang="ko-KR" altLang="en-US">
              <a:latin typeface="나눔스퀘어_ac" panose="020B0600000101010101" pitchFamily="50" charset="-127"/>
              <a:ea typeface="나눔스퀘어_ac" panose="020B0600000101010101" pitchFamily="50" charset="-127"/>
            </a:endParaRPr>
          </a:p>
        </p:txBody>
      </p:sp>
      <p:sp>
        <p:nvSpPr>
          <p:cNvPr id="31" name="모서리가 둥근 직사각형 30"/>
          <p:cNvSpPr/>
          <p:nvPr/>
        </p:nvSpPr>
        <p:spPr>
          <a:xfrm>
            <a:off x="1747519" y="3870517"/>
            <a:ext cx="8778242" cy="2611564"/>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5"/>
          <a:stretch>
            <a:fillRect/>
          </a:stretch>
        </p:blipFill>
        <p:spPr>
          <a:xfrm>
            <a:off x="3008928" y="4004560"/>
            <a:ext cx="6335009" cy="2343477"/>
          </a:xfrm>
          <a:prstGeom prst="rect">
            <a:avLst/>
          </a:prstGeom>
        </p:spPr>
      </p:pic>
    </p:spTree>
    <p:extLst>
      <p:ext uri="{BB962C8B-B14F-4D97-AF65-F5344CB8AC3E}">
        <p14:creationId xmlns:p14="http://schemas.microsoft.com/office/powerpoint/2010/main" val="3746373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Challenges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3870355"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Model Performance Evaluation</a:t>
            </a:r>
            <a:endParaRPr lang="ko-KR" altLang="en-US" sz="2000">
              <a:latin typeface="나눔스퀘어_ac Bold" panose="020B0600000101010101" pitchFamily="50" charset="-127"/>
              <a:ea typeface="나눔스퀘어_ac Bold" panose="020B0600000101010101" pitchFamily="50" charset="-127"/>
            </a:endParaRPr>
          </a:p>
        </p:txBody>
      </p:sp>
      <p:sp>
        <p:nvSpPr>
          <p:cNvPr id="5" name="직사각형 4"/>
          <p:cNvSpPr/>
          <p:nvPr/>
        </p:nvSpPr>
        <p:spPr>
          <a:xfrm>
            <a:off x="1435254" y="3333174"/>
            <a:ext cx="10356413" cy="507831"/>
          </a:xfrm>
          <a:prstGeom prst="rect">
            <a:avLst/>
          </a:prstGeom>
        </p:spPr>
        <p:txBody>
          <a:bodyPr wrap="square">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There is </a:t>
            </a:r>
            <a:r>
              <a:rPr lang="en-US" altLang="ko-KR" smtClean="0">
                <a:latin typeface="나눔스퀘어_ac Bold" panose="020B0600000101010101" pitchFamily="50" charset="-127"/>
                <a:ea typeface="나눔스퀘어_ac Bold" panose="020B0600000101010101" pitchFamily="50" charset="-127"/>
              </a:rPr>
              <a:t>no objective criterion</a:t>
            </a:r>
            <a:r>
              <a:rPr lang="en-US" altLang="ko-KR" smtClean="0">
                <a:latin typeface="나눔스퀘어_ac" panose="020B0600000101010101" pitchFamily="50" charset="-127"/>
                <a:ea typeface="나눔스퀘어_ac" panose="020B0600000101010101" pitchFamily="50" charset="-127"/>
              </a:rPr>
              <a:t> for </a:t>
            </a:r>
            <a:r>
              <a:rPr lang="en-US" altLang="ko-KR" smtClean="0">
                <a:latin typeface="나눔스퀘어_ac Bold" panose="020B0600000101010101" pitchFamily="50" charset="-127"/>
                <a:ea typeface="나눔스퀘어_ac Bold" panose="020B0600000101010101" pitchFamily="50" charset="-127"/>
              </a:rPr>
              <a:t>what kind of loader(parser) and llm model </a:t>
            </a:r>
            <a:r>
              <a:rPr lang="en-US" altLang="ko-KR" smtClean="0">
                <a:latin typeface="나눔스퀘어_ac" panose="020B0600000101010101" pitchFamily="50" charset="-127"/>
                <a:ea typeface="나눔스퀘어_ac" panose="020B0600000101010101" pitchFamily="50" charset="-127"/>
              </a:rPr>
              <a:t>should be used.</a:t>
            </a:r>
            <a:endParaRPr lang="ko-KR" altLang="en-US">
              <a:latin typeface="나눔스퀘어_ac" panose="020B0600000101010101" pitchFamily="50" charset="-127"/>
              <a:ea typeface="나눔스퀘어_ac" panose="020B0600000101010101" pitchFamily="50" charset="-127"/>
            </a:endParaRPr>
          </a:p>
        </p:txBody>
      </p:sp>
      <p:sp>
        <p:nvSpPr>
          <p:cNvPr id="6" name="직사각형 5"/>
          <p:cNvSpPr/>
          <p:nvPr/>
        </p:nvSpPr>
        <p:spPr>
          <a:xfrm>
            <a:off x="1435254" y="2273543"/>
            <a:ext cx="9154557" cy="923330"/>
          </a:xfrm>
          <a:prstGeom prst="rect">
            <a:avLst/>
          </a:prstGeom>
        </p:spPr>
        <p:txBody>
          <a:bodyPr wrap="none">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T</a:t>
            </a:r>
            <a:r>
              <a:rPr lang="en-US" altLang="ko-KR" smtClean="0">
                <a:latin typeface="나눔스퀘어_ac" panose="020B0600000101010101" pitchFamily="50" charset="-127"/>
                <a:ea typeface="나눔스퀘어_ac" panose="020B0600000101010101" pitchFamily="50" charset="-127"/>
              </a:rPr>
              <a:t>here are metrics for evaluating </a:t>
            </a:r>
            <a:r>
              <a:rPr lang="en-US" altLang="ko-KR" smtClean="0">
                <a:latin typeface="나눔스퀘어_ac Bold" panose="020B0600000101010101" pitchFamily="50" charset="-127"/>
                <a:ea typeface="나눔스퀘어_ac Bold" panose="020B0600000101010101" pitchFamily="50" charset="-127"/>
              </a:rPr>
              <a:t>partial performance</a:t>
            </a:r>
            <a:r>
              <a:rPr lang="en-US" altLang="ko-KR" smtClean="0">
                <a:latin typeface="나눔스퀘어_ac" panose="020B0600000101010101" pitchFamily="50" charset="-127"/>
                <a:ea typeface="나눔스퀘어_ac" panose="020B0600000101010101" pitchFamily="50" charset="-127"/>
              </a:rPr>
              <a:t> of model,</a:t>
            </a:r>
          </a:p>
          <a:p>
            <a:pPr>
              <a:lnSpc>
                <a:spcPct val="150000"/>
              </a:lnSpc>
            </a:pPr>
            <a:r>
              <a:rPr lang="en-US" altLang="ko-KR" smtClean="0">
                <a:latin typeface="나눔스퀘어_ac Bold" panose="020B0600000101010101" pitchFamily="50" charset="-127"/>
                <a:ea typeface="나눔스퀘어_ac Bold" panose="020B0600000101010101" pitchFamily="50" charset="-127"/>
              </a:rPr>
              <a:t>no metrics for expressing the entire model performance</a:t>
            </a:r>
            <a:r>
              <a:rPr lang="en-US" altLang="ko-KR" smtClean="0">
                <a:latin typeface="나눔스퀘어_ac" panose="020B0600000101010101" pitchFamily="50" charset="-127"/>
                <a:ea typeface="나눔스퀘어_ac" panose="020B0600000101010101" pitchFamily="50" charset="-127"/>
              </a:rPr>
              <a:t> as a single numerical value.</a:t>
            </a:r>
            <a:endParaRPr lang="ko-KR" altLang="en-US">
              <a:latin typeface="나눔스퀘어_ac" panose="020B0600000101010101" pitchFamily="50" charset="-127"/>
              <a:ea typeface="나눔스퀘어_ac" panose="020B0600000101010101" pitchFamily="50" charset="-127"/>
            </a:endParaRPr>
          </a:p>
        </p:txBody>
      </p:sp>
      <p:sp>
        <p:nvSpPr>
          <p:cNvPr id="10" name="타원 9"/>
          <p:cNvSpPr/>
          <p:nvPr/>
        </p:nvSpPr>
        <p:spPr>
          <a:xfrm>
            <a:off x="685286" y="2458720"/>
            <a:ext cx="559314" cy="5529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mtClean="0">
                <a:solidFill>
                  <a:schemeClr val="bg1"/>
                </a:solidFill>
                <a:latin typeface="나눔스퀘어_ac ExtraBold" panose="020B0600000101010101" pitchFamily="50" charset="-127"/>
                <a:ea typeface="나눔스퀘어_ac ExtraBold" panose="020B0600000101010101" pitchFamily="50" charset="-127"/>
              </a:rPr>
              <a:t>1</a:t>
            </a:r>
            <a:endParaRPr lang="ko-KR" altLang="en-US" b="1">
              <a:solidFill>
                <a:schemeClr val="bg1"/>
              </a:solidFill>
              <a:latin typeface="나눔스퀘어_ac ExtraBold" panose="020B0600000101010101" pitchFamily="50" charset="-127"/>
              <a:ea typeface="나눔스퀘어_ac ExtraBold" panose="020B0600000101010101" pitchFamily="50" charset="-127"/>
            </a:endParaRPr>
          </a:p>
        </p:txBody>
      </p:sp>
      <p:sp>
        <p:nvSpPr>
          <p:cNvPr id="15" name="타원 14"/>
          <p:cNvSpPr/>
          <p:nvPr/>
        </p:nvSpPr>
        <p:spPr>
          <a:xfrm>
            <a:off x="685286" y="3345105"/>
            <a:ext cx="559314" cy="5529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mtClean="0">
                <a:latin typeface="나눔스퀘어_ac ExtraBold" panose="020B0600000101010101" pitchFamily="50" charset="-127"/>
                <a:ea typeface="나눔스퀘어_ac ExtraBold" panose="020B0600000101010101" pitchFamily="50" charset="-127"/>
              </a:rPr>
              <a:t>2</a:t>
            </a:r>
            <a:endParaRPr lang="ko-KR" altLang="en-US" b="1">
              <a:latin typeface="나눔스퀘어_ac ExtraBold" panose="020B0600000101010101" pitchFamily="50" charset="-127"/>
              <a:ea typeface="나눔스퀘어_ac ExtraBold" panose="020B0600000101010101" pitchFamily="50" charset="-127"/>
            </a:endParaRPr>
          </a:p>
        </p:txBody>
      </p:sp>
      <p:sp>
        <p:nvSpPr>
          <p:cNvPr id="11" name="직사각형 10"/>
          <p:cNvSpPr/>
          <p:nvPr/>
        </p:nvSpPr>
        <p:spPr>
          <a:xfrm>
            <a:off x="685895" y="5139919"/>
            <a:ext cx="10653274" cy="883383"/>
          </a:xfrm>
          <a:prstGeom prst="rect">
            <a:avLst/>
          </a:prstGeom>
        </p:spPr>
        <p:txBody>
          <a:bodyPr wrap="square">
            <a:spAutoFit/>
          </a:bodyPr>
          <a:lstStyle/>
          <a:p>
            <a:pPr algn="ctr">
              <a:lnSpc>
                <a:spcPct val="150000"/>
              </a:lnSpc>
            </a:pPr>
            <a:r>
              <a:rPr lang="en-US" altLang="ko-KR" smtClean="0">
                <a:latin typeface="나눔스퀘어_ac" panose="020B0600000101010101" pitchFamily="50" charset="-127"/>
                <a:ea typeface="나눔스퀘어_ac" panose="020B0600000101010101" pitchFamily="50" charset="-127"/>
              </a:rPr>
              <a:t>we decided to plan the model performance evaluation process</a:t>
            </a:r>
          </a:p>
          <a:p>
            <a:pPr algn="ctr">
              <a:lnSpc>
                <a:spcPct val="150000"/>
              </a:lnSpc>
            </a:pPr>
            <a:r>
              <a:rPr lang="en-US" altLang="ko-KR" smtClean="0">
                <a:latin typeface="나눔스퀘어_ac" panose="020B0600000101010101" pitchFamily="50" charset="-127"/>
                <a:ea typeface="나눔스퀘어_ac" panose="020B0600000101010101" pitchFamily="50" charset="-127"/>
              </a:rPr>
              <a:t>and use the results of the evaluation to determine the final model.</a:t>
            </a:r>
            <a:endParaRPr lang="ko-KR" altLang="en-US">
              <a:latin typeface="나눔스퀘어_ac" panose="020B0600000101010101" pitchFamily="50" charset="-127"/>
              <a:ea typeface="나눔스퀘어_ac" panose="020B0600000101010101" pitchFamily="50" charset="-127"/>
            </a:endParaRPr>
          </a:p>
        </p:txBody>
      </p:sp>
      <p:pic>
        <p:nvPicPr>
          <p:cNvPr id="3074" name="Picture 2" descr="矢印・下"/>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2674" y="4089410"/>
            <a:ext cx="820330" cy="80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906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Challenges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3870355"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Model Performance Evaluation</a:t>
            </a:r>
            <a:endParaRPr lang="ko-KR" altLang="en-US" sz="2000">
              <a:latin typeface="나눔스퀘어_ac Bold" panose="020B0600000101010101" pitchFamily="50" charset="-127"/>
              <a:ea typeface="나눔스퀘어_ac Bold" panose="020B0600000101010101" pitchFamily="50" charset="-127"/>
            </a:endParaRPr>
          </a:p>
        </p:txBody>
      </p:sp>
      <p:sp>
        <p:nvSpPr>
          <p:cNvPr id="21" name="모서리가 둥근 직사각형 20"/>
          <p:cNvSpPr/>
          <p:nvPr/>
        </p:nvSpPr>
        <p:spPr>
          <a:xfrm>
            <a:off x="416560" y="2177628"/>
            <a:ext cx="5311380" cy="4375572"/>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p:nvPicPr>
        <p:blipFill rotWithShape="1">
          <a:blip r:embed="rId5">
            <a:extLst>
              <a:ext uri="{28A0092B-C50C-407E-A947-70E740481C1C}">
                <a14:useLocalDpi xmlns:a14="http://schemas.microsoft.com/office/drawing/2010/main" val="0"/>
              </a:ext>
            </a:extLst>
          </a:blip>
          <a:srcRect l="34118" r="6434" b="36506"/>
          <a:stretch/>
        </p:blipFill>
        <p:spPr>
          <a:xfrm>
            <a:off x="799876" y="2562861"/>
            <a:ext cx="4544748" cy="3613734"/>
          </a:xfrm>
          <a:prstGeom prst="rect">
            <a:avLst/>
          </a:prstGeom>
        </p:spPr>
      </p:pic>
      <p:sp>
        <p:nvSpPr>
          <p:cNvPr id="4" name="TextBox 3"/>
          <p:cNvSpPr txBox="1"/>
          <p:nvPr/>
        </p:nvSpPr>
        <p:spPr>
          <a:xfrm>
            <a:off x="1256431" y="2408972"/>
            <a:ext cx="860235" cy="307777"/>
          </a:xfrm>
          <a:prstGeom prst="rect">
            <a:avLst/>
          </a:prstGeom>
          <a:solidFill>
            <a:schemeClr val="bg1">
              <a:lumMod val="50000"/>
            </a:schemeClr>
          </a:solidFill>
          <a:ln>
            <a:noFill/>
          </a:ln>
        </p:spPr>
        <p:txBody>
          <a:bodyPr wrap="none" rtlCol="0">
            <a:spAutoFit/>
          </a:bodyPr>
          <a:lstStyle/>
          <a:p>
            <a:r>
              <a:rPr lang="en-US" altLang="ko-KR" sz="1400" smtClean="0">
                <a:solidFill>
                  <a:schemeClr val="bg1"/>
                </a:solidFill>
                <a:latin typeface="나눔스퀘어_ac Bold" panose="020B0600000101010101" pitchFamily="50" charset="-127"/>
                <a:ea typeface="나눔스퀘어_ac Bold" panose="020B0600000101010101" pitchFamily="50" charset="-127"/>
              </a:rPr>
              <a:t>Loaders</a:t>
            </a:r>
            <a:endParaRPr lang="ko-KR" altLang="en-US" sz="1400">
              <a:solidFill>
                <a:schemeClr val="bg1"/>
              </a:solidFill>
              <a:latin typeface="나눔스퀘어_ac Bold" panose="020B0600000101010101" pitchFamily="50" charset="-127"/>
              <a:ea typeface="나눔스퀘어_ac Bold" panose="020B0600000101010101" pitchFamily="50" charset="-127"/>
            </a:endParaRPr>
          </a:p>
        </p:txBody>
      </p:sp>
      <p:sp>
        <p:nvSpPr>
          <p:cNvPr id="22" name="TextBox 21"/>
          <p:cNvSpPr txBox="1"/>
          <p:nvPr/>
        </p:nvSpPr>
        <p:spPr>
          <a:xfrm>
            <a:off x="3286462" y="2410024"/>
            <a:ext cx="1188146" cy="307777"/>
          </a:xfrm>
          <a:prstGeom prst="rect">
            <a:avLst/>
          </a:prstGeom>
          <a:solidFill>
            <a:schemeClr val="bg1">
              <a:lumMod val="50000"/>
            </a:schemeClr>
          </a:solidFill>
          <a:ln>
            <a:noFill/>
          </a:ln>
        </p:spPr>
        <p:txBody>
          <a:bodyPr wrap="none" rtlCol="0">
            <a:spAutoFit/>
          </a:bodyPr>
          <a:lstStyle/>
          <a:p>
            <a:r>
              <a:rPr lang="en-US" altLang="ko-KR" sz="1400" smtClean="0">
                <a:solidFill>
                  <a:schemeClr val="bg1"/>
                </a:solidFill>
                <a:latin typeface="나눔스퀘어_ac Bold" panose="020B0600000101010101" pitchFamily="50" charset="-127"/>
                <a:ea typeface="나눔스퀘어_ac Bold" panose="020B0600000101010101" pitchFamily="50" charset="-127"/>
              </a:rPr>
              <a:t>LLM models</a:t>
            </a:r>
            <a:endParaRPr lang="ko-KR" altLang="en-US" sz="1400">
              <a:solidFill>
                <a:schemeClr val="bg1"/>
              </a:solidFill>
              <a:latin typeface="나눔스퀘어_ac Bold" panose="020B0600000101010101" pitchFamily="50" charset="-127"/>
              <a:ea typeface="나눔스퀘어_ac Bold" panose="020B0600000101010101" pitchFamily="50" charset="-127"/>
            </a:endParaRPr>
          </a:p>
        </p:txBody>
      </p:sp>
      <p:sp>
        <p:nvSpPr>
          <p:cNvPr id="3" name="직사각형 2"/>
          <p:cNvSpPr/>
          <p:nvPr/>
        </p:nvSpPr>
        <p:spPr>
          <a:xfrm>
            <a:off x="6193574" y="2309708"/>
            <a:ext cx="6096000" cy="1338828"/>
          </a:xfrm>
          <a:prstGeom prst="rect">
            <a:avLst/>
          </a:prstGeom>
        </p:spPr>
        <p:txBody>
          <a:bodyPr>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As candidates of model components,</a:t>
            </a:r>
          </a:p>
          <a:p>
            <a:pPr>
              <a:lnSpc>
                <a:spcPct val="150000"/>
              </a:lnSpc>
            </a:pPr>
            <a:r>
              <a:rPr lang="en-US" altLang="ko-KR" smtClean="0">
                <a:latin typeface="나눔스퀘어_ac" panose="020B0600000101010101" pitchFamily="50" charset="-127"/>
                <a:ea typeface="나눔스퀘어_ac" panose="020B0600000101010101" pitchFamily="50" charset="-127"/>
              </a:rPr>
              <a:t>we chose 3 pdf loaders (parsers) and 5 llm models.</a:t>
            </a:r>
          </a:p>
          <a:p>
            <a:pPr>
              <a:lnSpc>
                <a:spcPct val="150000"/>
              </a:lnSpc>
            </a:pPr>
            <a:r>
              <a:rPr lang="en-US" altLang="ko-KR" smtClean="0">
                <a:latin typeface="나눔스퀘어_ac" panose="020B0600000101010101" pitchFamily="50" charset="-127"/>
                <a:ea typeface="나눔스퀘어_ac" panose="020B0600000101010101" pitchFamily="50" charset="-127"/>
              </a:rPr>
              <a:t>That is, a total of 15 candidate models were created.</a:t>
            </a:r>
            <a:endParaRPr lang="ko-KR" altLang="en-US">
              <a:latin typeface="나눔스퀘어_ac" panose="020B0600000101010101" pitchFamily="50" charset="-127"/>
              <a:ea typeface="나눔스퀘어_ac" panose="020B0600000101010101" pitchFamily="50" charset="-127"/>
            </a:endParaRPr>
          </a:p>
        </p:txBody>
      </p:sp>
      <p:pic>
        <p:nvPicPr>
          <p:cNvPr id="10244" name="Picture 4" descr="カラフルな矢印のイラスト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4624" y="2684907"/>
            <a:ext cx="764196" cy="58843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그룹 13"/>
          <p:cNvGrpSpPr/>
          <p:nvPr/>
        </p:nvGrpSpPr>
        <p:grpSpPr>
          <a:xfrm>
            <a:off x="5344624" y="4815859"/>
            <a:ext cx="6944950" cy="1338828"/>
            <a:chOff x="5344624" y="4683779"/>
            <a:chExt cx="6944950" cy="1338828"/>
          </a:xfrm>
        </p:grpSpPr>
        <p:sp>
          <p:nvSpPr>
            <p:cNvPr id="13" name="직사각형 12"/>
            <p:cNvSpPr/>
            <p:nvPr/>
          </p:nvSpPr>
          <p:spPr>
            <a:xfrm>
              <a:off x="6193574" y="4683779"/>
              <a:ext cx="6096000" cy="1338828"/>
            </a:xfrm>
            <a:prstGeom prst="rect">
              <a:avLst/>
            </a:prstGeom>
          </p:spPr>
          <p:txBody>
            <a:bodyPr>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And each candidate model generated responses</a:t>
              </a:r>
            </a:p>
            <a:p>
              <a:pPr>
                <a:lnSpc>
                  <a:spcPct val="150000"/>
                </a:lnSpc>
              </a:pPr>
              <a:r>
                <a:rPr lang="en-US" altLang="ko-KR" smtClean="0">
                  <a:latin typeface="나눔스퀘어_ac" panose="020B0600000101010101" pitchFamily="50" charset="-127"/>
                  <a:ea typeface="나눔스퀘어_ac" panose="020B0600000101010101" pitchFamily="50" charset="-127"/>
                </a:rPr>
                <a:t>to a total of 45 questions,</a:t>
              </a:r>
            </a:p>
            <a:p>
              <a:pPr>
                <a:lnSpc>
                  <a:spcPct val="150000"/>
                </a:lnSpc>
              </a:pPr>
              <a:r>
                <a:rPr lang="en-US" altLang="ko-KR" smtClean="0">
                  <a:latin typeface="나눔스퀘어_ac" panose="020B0600000101010101" pitchFamily="50" charset="-127"/>
                  <a:ea typeface="나눔스퀘어_ac" panose="020B0600000101010101" pitchFamily="50" charset="-127"/>
                </a:rPr>
                <a:t>15 each from 3 sample documents</a:t>
              </a:r>
              <a:endParaRPr lang="ko-KR" altLang="en-US">
                <a:latin typeface="나눔스퀘어_ac" panose="020B0600000101010101" pitchFamily="50" charset="-127"/>
                <a:ea typeface="나눔스퀘어_ac" panose="020B0600000101010101" pitchFamily="50" charset="-127"/>
              </a:endParaRPr>
            </a:p>
          </p:txBody>
        </p:sp>
        <p:pic>
          <p:nvPicPr>
            <p:cNvPr id="25" name="Picture 4" descr="カラフルな矢印のイラスト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4624" y="5058978"/>
              <a:ext cx="764196" cy="5884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9169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Challenges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3870355"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Model Performance Evaluation</a:t>
            </a:r>
            <a:endParaRPr lang="ko-KR" altLang="en-US" sz="2000">
              <a:latin typeface="나눔스퀘어_ac Bold" panose="020B0600000101010101" pitchFamily="50" charset="-127"/>
              <a:ea typeface="나눔스퀘어_ac Bold" panose="020B0600000101010101" pitchFamily="50" charset="-127"/>
            </a:endParaRPr>
          </a:p>
        </p:txBody>
      </p:sp>
      <p:sp>
        <p:nvSpPr>
          <p:cNvPr id="13" name="직사각형 12"/>
          <p:cNvSpPr/>
          <p:nvPr/>
        </p:nvSpPr>
        <p:spPr>
          <a:xfrm>
            <a:off x="5934894" y="2309708"/>
            <a:ext cx="6096000" cy="1338828"/>
          </a:xfrm>
          <a:prstGeom prst="rect">
            <a:avLst/>
          </a:prstGeom>
        </p:spPr>
        <p:txBody>
          <a:bodyPr>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In the evaluation, </a:t>
            </a:r>
            <a:r>
              <a:rPr lang="en-US" altLang="ko-KR" smtClean="0">
                <a:latin typeface="나눔스퀘어_ac Bold" panose="020B0600000101010101" pitchFamily="50" charset="-127"/>
                <a:ea typeface="나눔스퀘어_ac Bold" panose="020B0600000101010101" pitchFamily="50" charset="-127"/>
              </a:rPr>
              <a:t>‘answer relevancy’, ‘context precision’, ‘faithfulness’, ‘context recall’, and ‘answer correctness’ </a:t>
            </a:r>
            <a:r>
              <a:rPr lang="en-US" altLang="ko-KR" smtClean="0">
                <a:latin typeface="나눔스퀘어_ac" panose="020B0600000101010101" pitchFamily="50" charset="-127"/>
                <a:ea typeface="나눔스퀘어_ac" panose="020B0600000101010101" pitchFamily="50" charset="-127"/>
              </a:rPr>
              <a:t>were used as evaluation indicators. </a:t>
            </a:r>
            <a:endParaRPr lang="ko-KR" altLang="en-US">
              <a:latin typeface="나눔스퀘어_ac" panose="020B0600000101010101" pitchFamily="50" charset="-127"/>
              <a:ea typeface="나눔스퀘어_ac" panose="020B0600000101010101" pitchFamily="50" charset="-127"/>
            </a:endParaRPr>
          </a:p>
        </p:txBody>
      </p:sp>
      <p:grpSp>
        <p:nvGrpSpPr>
          <p:cNvPr id="5" name="그룹 4"/>
          <p:cNvGrpSpPr/>
          <p:nvPr/>
        </p:nvGrpSpPr>
        <p:grpSpPr>
          <a:xfrm>
            <a:off x="416560" y="2309708"/>
            <a:ext cx="5311380" cy="3674532"/>
            <a:chOff x="416560" y="2309708"/>
            <a:chExt cx="5311380" cy="3674532"/>
          </a:xfrm>
        </p:grpSpPr>
        <p:sp>
          <p:nvSpPr>
            <p:cNvPr id="21" name="모서리가 둥근 직사각형 20"/>
            <p:cNvSpPr/>
            <p:nvPr/>
          </p:nvSpPr>
          <p:spPr>
            <a:xfrm>
              <a:off x="416560" y="2309708"/>
              <a:ext cx="5311380" cy="3674532"/>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 name="그림 18"/>
            <p:cNvPicPr>
              <a:picLocks noChangeAspect="1"/>
            </p:cNvPicPr>
            <p:nvPr/>
          </p:nvPicPr>
          <p:blipFill rotWithShape="1">
            <a:blip r:embed="rId5" cstate="print">
              <a:extLst>
                <a:ext uri="{28A0092B-C50C-407E-A947-70E740481C1C}">
                  <a14:useLocalDpi xmlns:a14="http://schemas.microsoft.com/office/drawing/2010/main" val="0"/>
                </a:ext>
              </a:extLst>
            </a:blip>
            <a:srcRect l="20661" t="44593"/>
            <a:stretch/>
          </p:blipFill>
          <p:spPr>
            <a:xfrm>
              <a:off x="696867" y="3130382"/>
              <a:ext cx="4750766" cy="2470063"/>
            </a:xfrm>
            <a:prstGeom prst="rect">
              <a:avLst/>
            </a:prstGeom>
          </p:spPr>
        </p:pic>
      </p:grpSp>
      <p:sp>
        <p:nvSpPr>
          <p:cNvPr id="20" name="TextBox 19"/>
          <p:cNvSpPr txBox="1"/>
          <p:nvPr/>
        </p:nvSpPr>
        <p:spPr>
          <a:xfrm>
            <a:off x="2297006" y="5339373"/>
            <a:ext cx="2283767" cy="307777"/>
          </a:xfrm>
          <a:prstGeom prst="rect">
            <a:avLst/>
          </a:prstGeom>
          <a:solidFill>
            <a:schemeClr val="bg1">
              <a:lumMod val="50000"/>
            </a:schemeClr>
          </a:solidFill>
          <a:ln>
            <a:noFill/>
          </a:ln>
        </p:spPr>
        <p:txBody>
          <a:bodyPr wrap="none" rtlCol="0">
            <a:spAutoFit/>
          </a:bodyPr>
          <a:lstStyle/>
          <a:p>
            <a:r>
              <a:rPr lang="en-US" altLang="ko-KR" sz="1400" smtClean="0">
                <a:solidFill>
                  <a:schemeClr val="bg1"/>
                </a:solidFill>
                <a:latin typeface="나눔스퀘어_ac Bold" panose="020B0600000101010101" pitchFamily="50" charset="-127"/>
                <a:ea typeface="나눔스퀘어_ac Bold" panose="020B0600000101010101" pitchFamily="50" charset="-127"/>
              </a:rPr>
              <a:t>5 scores for each answer</a:t>
            </a:r>
            <a:endParaRPr lang="ko-KR" altLang="en-US" sz="1400">
              <a:solidFill>
                <a:schemeClr val="bg1"/>
              </a:solidFill>
              <a:latin typeface="나눔스퀘어_ac Bold" panose="020B0600000101010101" pitchFamily="50" charset="-127"/>
              <a:ea typeface="나눔스퀘어_ac Bold" panose="020B0600000101010101" pitchFamily="50" charset="-127"/>
            </a:endParaRPr>
          </a:p>
        </p:txBody>
      </p:sp>
      <p:sp>
        <p:nvSpPr>
          <p:cNvPr id="6" name="오른쪽 대괄호 5"/>
          <p:cNvSpPr/>
          <p:nvPr/>
        </p:nvSpPr>
        <p:spPr>
          <a:xfrm rot="5400000">
            <a:off x="3358366" y="3261144"/>
            <a:ext cx="234696" cy="4094524"/>
          </a:xfrm>
          <a:prstGeom prst="rightBracket">
            <a:avLst>
              <a:gd name="adj" fmla="val 99242"/>
            </a:avLst>
          </a:prstGeom>
          <a:noFill/>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5" name="Picture 4" descr="カラフルな矢印のイラスト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0878" y="2684906"/>
            <a:ext cx="764196" cy="5884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794507" y="4261617"/>
            <a:ext cx="4376775" cy="1338828"/>
          </a:xfrm>
          <a:prstGeom prst="rect">
            <a:avLst/>
          </a:prstGeom>
          <a:noFill/>
        </p:spPr>
        <p:txBody>
          <a:bodyPr wrap="none" rtlCol="0">
            <a:spAutoFit/>
          </a:bodyPr>
          <a:lstStyle/>
          <a:p>
            <a:pPr algn="ctr">
              <a:lnSpc>
                <a:spcPct val="150000"/>
              </a:lnSpc>
            </a:pPr>
            <a:r>
              <a:rPr lang="en-US" altLang="ko-KR" smtClean="0">
                <a:latin typeface="나눔스퀘어_ac" panose="020B0600000101010101" pitchFamily="50" charset="-127"/>
                <a:ea typeface="나눔스퀘어_ac" panose="020B0600000101010101" pitchFamily="50" charset="-127"/>
              </a:rPr>
              <a:t>And, these 5 scores are combined (sum)</a:t>
            </a:r>
          </a:p>
          <a:p>
            <a:pPr algn="ctr">
              <a:lnSpc>
                <a:spcPct val="150000"/>
              </a:lnSpc>
            </a:pPr>
            <a:r>
              <a:rPr lang="en-US" altLang="ko-KR" smtClean="0">
                <a:latin typeface="나눔스퀘어_ac" panose="020B0600000101010101" pitchFamily="50" charset="-127"/>
                <a:ea typeface="나눔스퀘어_ac" panose="020B0600000101010101" pitchFamily="50" charset="-127"/>
              </a:rPr>
              <a:t>into one numerical value to show</a:t>
            </a:r>
          </a:p>
          <a:p>
            <a:pPr algn="ctr">
              <a:lnSpc>
                <a:spcPct val="150000"/>
              </a:lnSpc>
            </a:pPr>
            <a:r>
              <a:rPr lang="en-US" altLang="ko-KR" smtClean="0">
                <a:latin typeface="나눔스퀘어_ac" panose="020B0600000101010101" pitchFamily="50" charset="-127"/>
                <a:ea typeface="나눔스퀘어_ac" panose="020B0600000101010101" pitchFamily="50" charset="-127"/>
              </a:rPr>
              <a:t>Overall performance of the model.</a:t>
            </a:r>
            <a:endParaRPr lang="ko-KR" altLang="en-US">
              <a:latin typeface="나눔스퀘어_ac" panose="020B0600000101010101" pitchFamily="50" charset="-127"/>
              <a:ea typeface="나눔스퀘어_ac" panose="020B0600000101010101" pitchFamily="50" charset="-127"/>
            </a:endParaRPr>
          </a:p>
        </p:txBody>
      </p:sp>
      <p:cxnSp>
        <p:nvCxnSpPr>
          <p:cNvPr id="23" name="직선 연결선 22"/>
          <p:cNvCxnSpPr/>
          <p:nvPr/>
        </p:nvCxnSpPr>
        <p:spPr>
          <a:xfrm>
            <a:off x="8982894" y="3801321"/>
            <a:ext cx="0" cy="355813"/>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441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Challenges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3870355"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Model Performance Evaluation</a:t>
            </a:r>
            <a:endParaRPr lang="ko-KR" altLang="en-US" sz="2000">
              <a:latin typeface="나눔스퀘어_ac Bold" panose="020B0600000101010101" pitchFamily="50" charset="-127"/>
              <a:ea typeface="나눔스퀘어_ac Bold" panose="020B0600000101010101" pitchFamily="50" charset="-127"/>
            </a:endParaRPr>
          </a:p>
        </p:txBody>
      </p:sp>
      <p:grpSp>
        <p:nvGrpSpPr>
          <p:cNvPr id="3" name="그룹 2"/>
          <p:cNvGrpSpPr/>
          <p:nvPr/>
        </p:nvGrpSpPr>
        <p:grpSpPr>
          <a:xfrm>
            <a:off x="5486399" y="2948400"/>
            <a:ext cx="6227495" cy="3352800"/>
            <a:chOff x="518160" y="2407920"/>
            <a:chExt cx="6502400" cy="3352800"/>
          </a:xfrm>
        </p:grpSpPr>
        <p:sp>
          <p:nvSpPr>
            <p:cNvPr id="21" name="모서리가 둥근 직사각형 20"/>
            <p:cNvSpPr/>
            <p:nvPr/>
          </p:nvSpPr>
          <p:spPr>
            <a:xfrm>
              <a:off x="518160" y="2407920"/>
              <a:ext cx="6502400" cy="3352800"/>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p:nvPicPr>
          <p:blipFill>
            <a:blip r:embed="rId5"/>
            <a:stretch>
              <a:fillRect/>
            </a:stretch>
          </p:blipFill>
          <p:spPr>
            <a:xfrm>
              <a:off x="895824" y="2687907"/>
              <a:ext cx="5969422" cy="2824868"/>
            </a:xfrm>
            <a:prstGeom prst="rect">
              <a:avLst/>
            </a:prstGeom>
          </p:spPr>
        </p:pic>
      </p:grpSp>
      <p:sp>
        <p:nvSpPr>
          <p:cNvPr id="4" name="TextBox 3"/>
          <p:cNvSpPr txBox="1"/>
          <p:nvPr/>
        </p:nvSpPr>
        <p:spPr>
          <a:xfrm>
            <a:off x="5938551" y="2439075"/>
            <a:ext cx="5323189" cy="369332"/>
          </a:xfrm>
          <a:prstGeom prst="rect">
            <a:avLst/>
          </a:prstGeom>
          <a:solidFill>
            <a:schemeClr val="bg1">
              <a:lumMod val="50000"/>
            </a:schemeClr>
          </a:solidFill>
          <a:ln>
            <a:noFill/>
          </a:ln>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Distribution of performances from each models</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12" name="직사각형 11"/>
          <p:cNvSpPr/>
          <p:nvPr/>
        </p:nvSpPr>
        <p:spPr>
          <a:xfrm>
            <a:off x="554704" y="4790222"/>
            <a:ext cx="4425838" cy="883383"/>
          </a:xfrm>
          <a:prstGeom prst="rect">
            <a:avLst/>
          </a:prstGeom>
        </p:spPr>
        <p:txBody>
          <a:bodyPr wrap="square">
            <a:spAutoFit/>
          </a:bodyPr>
          <a:lstStyle/>
          <a:p>
            <a:pPr algn="ctr">
              <a:lnSpc>
                <a:spcPct val="150000"/>
              </a:lnSpc>
            </a:pPr>
            <a:r>
              <a:rPr lang="en-US" altLang="ko-KR" smtClean="0">
                <a:latin typeface="나눔스퀘어_ac" panose="020B0600000101010101" pitchFamily="50" charset="-127"/>
                <a:ea typeface="나눔스퀘어_ac" panose="020B0600000101010101" pitchFamily="50" charset="-127"/>
              </a:rPr>
              <a:t>Several statistical tests were conducted</a:t>
            </a:r>
          </a:p>
          <a:p>
            <a:pPr algn="ctr">
              <a:lnSpc>
                <a:spcPct val="150000"/>
              </a:lnSpc>
            </a:pPr>
            <a:r>
              <a:rPr lang="en-US" altLang="ko-KR" smtClean="0">
                <a:latin typeface="나눔스퀘어_ac" panose="020B0600000101010101" pitchFamily="50" charset="-127"/>
                <a:ea typeface="나눔스퀘어_ac" panose="020B0600000101010101" pitchFamily="50" charset="-127"/>
              </a:rPr>
              <a:t>to strictly compare the distribution.</a:t>
            </a:r>
            <a:endParaRPr lang="ko-KR" altLang="en-US">
              <a:latin typeface="나눔스퀘어_ac" panose="020B0600000101010101" pitchFamily="50" charset="-127"/>
              <a:ea typeface="나눔스퀘어_ac" panose="020B0600000101010101" pitchFamily="50" charset="-127"/>
            </a:endParaRPr>
          </a:p>
        </p:txBody>
      </p:sp>
      <p:sp>
        <p:nvSpPr>
          <p:cNvPr id="15" name="직사각형 14"/>
          <p:cNvSpPr/>
          <p:nvPr/>
        </p:nvSpPr>
        <p:spPr>
          <a:xfrm>
            <a:off x="161290" y="3124572"/>
            <a:ext cx="5212666" cy="923330"/>
          </a:xfrm>
          <a:prstGeom prst="rect">
            <a:avLst/>
          </a:prstGeom>
        </p:spPr>
        <p:txBody>
          <a:bodyPr wrap="square">
            <a:spAutoFit/>
          </a:bodyPr>
          <a:lstStyle/>
          <a:p>
            <a:pPr algn="ctr">
              <a:lnSpc>
                <a:spcPct val="150000"/>
              </a:lnSpc>
            </a:pPr>
            <a:r>
              <a:rPr lang="ko-KR" altLang="en-US" smtClean="0">
                <a:latin typeface="나눔스퀘어_ac" panose="020B0600000101010101" pitchFamily="50" charset="-127"/>
                <a:ea typeface="나눔스퀘어_ac" panose="020B0600000101010101" pitchFamily="50" charset="-127"/>
              </a:rPr>
              <a:t>It is difficult to determine with the naked eye</a:t>
            </a:r>
            <a:endParaRPr lang="en-US" altLang="ko-KR" smtClean="0">
              <a:latin typeface="나눔스퀘어_ac" panose="020B0600000101010101" pitchFamily="50" charset="-127"/>
              <a:ea typeface="나눔스퀘어_ac" panose="020B0600000101010101" pitchFamily="50" charset="-127"/>
            </a:endParaRPr>
          </a:p>
          <a:p>
            <a:pPr algn="ctr">
              <a:lnSpc>
                <a:spcPct val="150000"/>
              </a:lnSpc>
            </a:pPr>
            <a:r>
              <a:rPr lang="ko-KR" altLang="en-US" smtClean="0">
                <a:latin typeface="나눔스퀘어_ac" panose="020B0600000101010101" pitchFamily="50" charset="-127"/>
                <a:ea typeface="나눔스퀘어_ac" panose="020B0600000101010101" pitchFamily="50" charset="-127"/>
              </a:rPr>
              <a:t>which model distribution is most ideal.</a:t>
            </a:r>
            <a:endParaRPr lang="ko-KR" altLang="en-US">
              <a:latin typeface="나눔스퀘어_ac" panose="020B0600000101010101" pitchFamily="50" charset="-127"/>
              <a:ea typeface="나눔스퀘어_ac" panose="020B0600000101010101" pitchFamily="50" charset="-127"/>
            </a:endParaRPr>
          </a:p>
        </p:txBody>
      </p:sp>
      <p:cxnSp>
        <p:nvCxnSpPr>
          <p:cNvPr id="26" name="직선 연결선 25"/>
          <p:cNvCxnSpPr/>
          <p:nvPr/>
        </p:nvCxnSpPr>
        <p:spPr>
          <a:xfrm>
            <a:off x="2767623" y="4241155"/>
            <a:ext cx="0" cy="355813"/>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74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Challenges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3870355"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Model Performance Evaluation</a:t>
            </a:r>
            <a:endParaRPr lang="ko-KR" altLang="en-US" sz="2000">
              <a:latin typeface="나눔스퀘어_ac Bold" panose="020B0600000101010101" pitchFamily="50" charset="-127"/>
              <a:ea typeface="나눔스퀘어_ac Bold" panose="020B0600000101010101" pitchFamily="50" charset="-127"/>
            </a:endParaRPr>
          </a:p>
        </p:txBody>
      </p:sp>
      <p:grpSp>
        <p:nvGrpSpPr>
          <p:cNvPr id="49" name="그룹 48"/>
          <p:cNvGrpSpPr/>
          <p:nvPr/>
        </p:nvGrpSpPr>
        <p:grpSpPr>
          <a:xfrm>
            <a:off x="202776" y="2277626"/>
            <a:ext cx="11786448" cy="3089582"/>
            <a:chOff x="202775" y="2277626"/>
            <a:chExt cx="11786448" cy="3089582"/>
          </a:xfrm>
        </p:grpSpPr>
        <p:sp>
          <p:nvSpPr>
            <p:cNvPr id="39" name="자유형 38"/>
            <p:cNvSpPr/>
            <p:nvPr/>
          </p:nvSpPr>
          <p:spPr>
            <a:xfrm flipH="1" flipV="1">
              <a:off x="202775" y="3230368"/>
              <a:ext cx="11786447" cy="1348468"/>
            </a:xfrm>
            <a:custGeom>
              <a:avLst/>
              <a:gdLst>
                <a:gd name="connsiteX0" fmla="*/ 353483 w 11771206"/>
                <a:gd name="connsiteY0" fmla="*/ 1290320 h 1290320"/>
                <a:gd name="connsiteX1" fmla="*/ 0 w 11771206"/>
                <a:gd name="connsiteY1" fmla="*/ 1290320 h 1290320"/>
                <a:gd name="connsiteX2" fmla="*/ 27969 w 11771206"/>
                <a:gd name="connsiteY2" fmla="*/ 1279035 h 1290320"/>
                <a:gd name="connsiteX3" fmla="*/ 60541 w 11771206"/>
                <a:gd name="connsiteY3" fmla="*/ 1281874 h 1290320"/>
                <a:gd name="connsiteX4" fmla="*/ 353483 w 11771206"/>
                <a:gd name="connsiteY4" fmla="*/ 1290320 h 1290320"/>
                <a:gd name="connsiteX5" fmla="*/ 11417723 w 11771206"/>
                <a:gd name="connsiteY5" fmla="*/ 1290320 h 1290320"/>
                <a:gd name="connsiteX6" fmla="*/ 5885603 w 11771206"/>
                <a:gd name="connsiteY6" fmla="*/ 1290320 h 1290320"/>
                <a:gd name="connsiteX7" fmla="*/ 353483 w 11771206"/>
                <a:gd name="connsiteY7" fmla="*/ 1290320 h 1290320"/>
                <a:gd name="connsiteX8" fmla="*/ 2993448 w 11771206"/>
                <a:gd name="connsiteY8" fmla="*/ 291116 h 1290320"/>
                <a:gd name="connsiteX9" fmla="*/ 3138736 w 11771206"/>
                <a:gd name="connsiteY9" fmla="*/ 23858 h 1290320"/>
                <a:gd name="connsiteX10" fmla="*/ 3197865 w 11771206"/>
                <a:gd name="connsiteY10" fmla="*/ 0 h 1290320"/>
                <a:gd name="connsiteX11" fmla="*/ 5885603 w 11771206"/>
                <a:gd name="connsiteY11" fmla="*/ 0 h 1290320"/>
                <a:gd name="connsiteX12" fmla="*/ 8573341 w 11771206"/>
                <a:gd name="connsiteY12" fmla="*/ 0 h 1290320"/>
                <a:gd name="connsiteX13" fmla="*/ 8632470 w 11771206"/>
                <a:gd name="connsiteY13" fmla="*/ 23858 h 1290320"/>
                <a:gd name="connsiteX14" fmla="*/ 8777758 w 11771206"/>
                <a:gd name="connsiteY14" fmla="*/ 291116 h 1290320"/>
                <a:gd name="connsiteX15" fmla="*/ 11417723 w 11771206"/>
                <a:gd name="connsiteY15" fmla="*/ 1290320 h 1290320"/>
                <a:gd name="connsiteX16" fmla="*/ 11771206 w 11771206"/>
                <a:gd name="connsiteY16" fmla="*/ 1290320 h 1290320"/>
                <a:gd name="connsiteX17" fmla="*/ 11417723 w 11771206"/>
                <a:gd name="connsiteY17" fmla="*/ 1290320 h 1290320"/>
                <a:gd name="connsiteX18" fmla="*/ 11710665 w 11771206"/>
                <a:gd name="connsiteY18" fmla="*/ 1281874 h 1290320"/>
                <a:gd name="connsiteX19" fmla="*/ 11743237 w 11771206"/>
                <a:gd name="connsiteY19" fmla="*/ 1279035 h 129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771206" h="1290320">
                  <a:moveTo>
                    <a:pt x="353483" y="1290320"/>
                  </a:moveTo>
                  <a:lnTo>
                    <a:pt x="0" y="1290320"/>
                  </a:lnTo>
                  <a:lnTo>
                    <a:pt x="27969" y="1279035"/>
                  </a:lnTo>
                  <a:lnTo>
                    <a:pt x="60541" y="1281874"/>
                  </a:lnTo>
                  <a:cubicBezTo>
                    <a:pt x="156858" y="1287459"/>
                    <a:pt x="254586" y="1290320"/>
                    <a:pt x="353483" y="1290320"/>
                  </a:cubicBezTo>
                  <a:close/>
                  <a:moveTo>
                    <a:pt x="11417723" y="1290320"/>
                  </a:moveTo>
                  <a:lnTo>
                    <a:pt x="5885603" y="1290320"/>
                  </a:lnTo>
                  <a:lnTo>
                    <a:pt x="353483" y="1290320"/>
                  </a:lnTo>
                  <a:cubicBezTo>
                    <a:pt x="1540255" y="1290320"/>
                    <a:pt x="2558499" y="878306"/>
                    <a:pt x="2993448" y="291116"/>
                  </a:cubicBezTo>
                  <a:lnTo>
                    <a:pt x="3138736" y="23858"/>
                  </a:lnTo>
                  <a:lnTo>
                    <a:pt x="3197865" y="0"/>
                  </a:lnTo>
                  <a:lnTo>
                    <a:pt x="5885603" y="0"/>
                  </a:lnTo>
                  <a:lnTo>
                    <a:pt x="8573341" y="0"/>
                  </a:lnTo>
                  <a:lnTo>
                    <a:pt x="8632470" y="23858"/>
                  </a:lnTo>
                  <a:lnTo>
                    <a:pt x="8777758" y="291116"/>
                  </a:lnTo>
                  <a:cubicBezTo>
                    <a:pt x="9212707" y="878306"/>
                    <a:pt x="10230951" y="1290320"/>
                    <a:pt x="11417723" y="1290320"/>
                  </a:cubicBezTo>
                  <a:close/>
                  <a:moveTo>
                    <a:pt x="11771206" y="1290320"/>
                  </a:moveTo>
                  <a:lnTo>
                    <a:pt x="11417723" y="1290320"/>
                  </a:lnTo>
                  <a:cubicBezTo>
                    <a:pt x="11516620" y="1290320"/>
                    <a:pt x="11614348" y="1287459"/>
                    <a:pt x="11710665" y="1281874"/>
                  </a:cubicBezTo>
                  <a:lnTo>
                    <a:pt x="11743237" y="1279035"/>
                  </a:lnTo>
                  <a:close/>
                </a:path>
              </a:pathLst>
            </a:custGeom>
            <a:gradFill flip="none" rotWithShape="1">
              <a:gsLst>
                <a:gs pos="0">
                  <a:schemeClr val="bg1">
                    <a:lumMod val="50000"/>
                  </a:schemeClr>
                </a:gs>
                <a:gs pos="52000">
                  <a:schemeClr val="bg1">
                    <a:lumMod val="85000"/>
                  </a:schemeClr>
                </a:gs>
                <a:gs pos="100000">
                  <a:schemeClr val="bg1">
                    <a:lumMod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8" name="그룹 47"/>
            <p:cNvGrpSpPr/>
            <p:nvPr/>
          </p:nvGrpSpPr>
          <p:grpSpPr>
            <a:xfrm>
              <a:off x="8245264" y="2400393"/>
              <a:ext cx="3743959" cy="1208174"/>
              <a:chOff x="8245264" y="2400393"/>
              <a:chExt cx="3743959" cy="1429928"/>
            </a:xfrm>
          </p:grpSpPr>
          <p:sp>
            <p:nvSpPr>
              <p:cNvPr id="29" name="모서리가 둥근 직사각형 28"/>
              <p:cNvSpPr/>
              <p:nvPr/>
            </p:nvSpPr>
            <p:spPr>
              <a:xfrm>
                <a:off x="8245264" y="2400393"/>
                <a:ext cx="3743959" cy="1429928"/>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8568296" y="2817249"/>
                <a:ext cx="3097899" cy="646331"/>
              </a:xfrm>
              <a:prstGeom prst="rect">
                <a:avLst/>
              </a:prstGeom>
            </p:spPr>
            <p:txBody>
              <a:bodyPr wrap="none">
                <a:spAutoFit/>
              </a:bodyPr>
              <a:lstStyle/>
              <a:p>
                <a:pPr algn="ctr"/>
                <a:r>
                  <a:rPr lang="en-US" altLang="ko-KR" smtClean="0">
                    <a:latin typeface="나눔스퀘어_ac" panose="020B0600000101010101" pitchFamily="50" charset="-127"/>
                    <a:ea typeface="나눔스퀘어_ac" panose="020B0600000101010101" pitchFamily="50" charset="-127"/>
                  </a:rPr>
                  <a:t>Test wheter all distributions</a:t>
                </a:r>
              </a:p>
              <a:p>
                <a:pPr algn="ctr"/>
                <a:r>
                  <a:rPr lang="en-US" altLang="ko-KR">
                    <a:latin typeface="나눔스퀘어_ac" panose="020B0600000101010101" pitchFamily="50" charset="-127"/>
                    <a:ea typeface="나눔스퀘어_ac" panose="020B0600000101010101" pitchFamily="50" charset="-127"/>
                  </a:rPr>
                  <a:t>h</a:t>
                </a:r>
                <a:r>
                  <a:rPr lang="en-US" altLang="ko-KR" smtClean="0">
                    <a:latin typeface="나눔스퀘어_ac" panose="020B0600000101010101" pitchFamily="50" charset="-127"/>
                    <a:ea typeface="나눔스퀘어_ac" panose="020B0600000101010101" pitchFamily="50" charset="-127"/>
                  </a:rPr>
                  <a:t>ave same variance.</a:t>
                </a:r>
                <a:endParaRPr lang="ko-KR" altLang="en-US">
                  <a:latin typeface="나눔스퀘어_ac" panose="020B0600000101010101" pitchFamily="50" charset="-127"/>
                  <a:ea typeface="나눔스퀘어_ac" panose="020B0600000101010101" pitchFamily="50" charset="-127"/>
                </a:endParaRPr>
              </a:p>
            </p:txBody>
          </p:sp>
        </p:grpSp>
        <p:grpSp>
          <p:nvGrpSpPr>
            <p:cNvPr id="47" name="그룹 46"/>
            <p:cNvGrpSpPr/>
            <p:nvPr/>
          </p:nvGrpSpPr>
          <p:grpSpPr>
            <a:xfrm>
              <a:off x="4224021" y="2400393"/>
              <a:ext cx="3743959" cy="1208174"/>
              <a:chOff x="4224021" y="2400393"/>
              <a:chExt cx="3743959" cy="1429928"/>
            </a:xfrm>
          </p:grpSpPr>
          <p:sp>
            <p:nvSpPr>
              <p:cNvPr id="24" name="모서리가 둥근 직사각형 23"/>
              <p:cNvSpPr/>
              <p:nvPr/>
            </p:nvSpPr>
            <p:spPr>
              <a:xfrm>
                <a:off x="4224021" y="2400393"/>
                <a:ext cx="3743959" cy="1429928"/>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4547053" y="2817249"/>
                <a:ext cx="3097899" cy="646331"/>
              </a:xfrm>
              <a:prstGeom prst="rect">
                <a:avLst/>
              </a:prstGeom>
            </p:spPr>
            <p:txBody>
              <a:bodyPr wrap="none">
                <a:spAutoFit/>
              </a:bodyPr>
              <a:lstStyle/>
              <a:p>
                <a:pPr algn="ctr"/>
                <a:r>
                  <a:rPr lang="en-US" altLang="ko-KR" smtClean="0">
                    <a:latin typeface="나눔스퀘어_ac" panose="020B0600000101010101" pitchFamily="50" charset="-127"/>
                    <a:ea typeface="나눔스퀘어_ac" panose="020B0600000101010101" pitchFamily="50" charset="-127"/>
                  </a:rPr>
                  <a:t>Test wheter all distributions</a:t>
                </a:r>
              </a:p>
              <a:p>
                <a:pPr algn="ctr"/>
                <a:r>
                  <a:rPr lang="en-US" altLang="ko-KR">
                    <a:latin typeface="나눔스퀘어_ac" panose="020B0600000101010101" pitchFamily="50" charset="-127"/>
                    <a:ea typeface="나눔스퀘어_ac" panose="020B0600000101010101" pitchFamily="50" charset="-127"/>
                  </a:rPr>
                  <a:t>h</a:t>
                </a:r>
                <a:r>
                  <a:rPr lang="en-US" altLang="ko-KR" smtClean="0">
                    <a:latin typeface="나눔스퀘어_ac" panose="020B0600000101010101" pitchFamily="50" charset="-127"/>
                    <a:ea typeface="나눔스퀘어_ac" panose="020B0600000101010101" pitchFamily="50" charset="-127"/>
                  </a:rPr>
                  <a:t>ave same median value.</a:t>
                </a:r>
                <a:endParaRPr lang="ko-KR" altLang="en-US">
                  <a:latin typeface="나눔스퀘어_ac" panose="020B0600000101010101" pitchFamily="50" charset="-127"/>
                  <a:ea typeface="나눔스퀘어_ac" panose="020B0600000101010101" pitchFamily="50" charset="-127"/>
                </a:endParaRPr>
              </a:p>
            </p:txBody>
          </p:sp>
        </p:grpSp>
        <p:grpSp>
          <p:nvGrpSpPr>
            <p:cNvPr id="46" name="그룹 45"/>
            <p:cNvGrpSpPr/>
            <p:nvPr/>
          </p:nvGrpSpPr>
          <p:grpSpPr>
            <a:xfrm>
              <a:off x="202778" y="2400393"/>
              <a:ext cx="3743959" cy="1208174"/>
              <a:chOff x="202778" y="2400393"/>
              <a:chExt cx="3743959" cy="1429928"/>
            </a:xfrm>
          </p:grpSpPr>
          <p:sp>
            <p:nvSpPr>
              <p:cNvPr id="20" name="모서리가 둥근 직사각형 19"/>
              <p:cNvSpPr/>
              <p:nvPr/>
            </p:nvSpPr>
            <p:spPr>
              <a:xfrm>
                <a:off x="202778" y="2400393"/>
                <a:ext cx="3743959" cy="1429928"/>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458480" y="2817249"/>
                <a:ext cx="3232552" cy="646331"/>
              </a:xfrm>
              <a:prstGeom prst="rect">
                <a:avLst/>
              </a:prstGeom>
            </p:spPr>
            <p:txBody>
              <a:bodyPr wrap="none">
                <a:spAutoFit/>
              </a:bodyPr>
              <a:lstStyle/>
              <a:p>
                <a:pPr algn="ctr"/>
                <a:r>
                  <a:rPr lang="ko-KR" altLang="en-US" smtClean="0">
                    <a:latin typeface="나눔스퀘어_ac" panose="020B0600000101010101" pitchFamily="50" charset="-127"/>
                    <a:ea typeface="나눔스퀘어_ac" panose="020B0600000101010101" pitchFamily="50" charset="-127"/>
                  </a:rPr>
                  <a:t>Test </a:t>
                </a:r>
                <a:r>
                  <a:rPr lang="en-US" altLang="ko-KR" smtClean="0">
                    <a:latin typeface="나눔스퀘어_ac" panose="020B0600000101010101" pitchFamily="50" charset="-127"/>
                    <a:ea typeface="나눔스퀘어_ac" panose="020B0600000101010101" pitchFamily="50" charset="-127"/>
                  </a:rPr>
                  <a:t>whether </a:t>
                </a:r>
                <a:r>
                  <a:rPr lang="ko-KR" altLang="en-US" smtClean="0">
                    <a:latin typeface="나눔스퀘어_ac" panose="020B0600000101010101" pitchFamily="50" charset="-127"/>
                    <a:ea typeface="나눔스퀘어_ac" panose="020B0600000101010101" pitchFamily="50" charset="-127"/>
                  </a:rPr>
                  <a:t>all distributions</a:t>
                </a:r>
                <a:endParaRPr lang="en-US" altLang="ko-KR" smtClean="0">
                  <a:latin typeface="나눔스퀘어_ac" panose="020B0600000101010101" pitchFamily="50" charset="-127"/>
                  <a:ea typeface="나눔스퀘어_ac" panose="020B0600000101010101" pitchFamily="50" charset="-127"/>
                </a:endParaRPr>
              </a:p>
              <a:p>
                <a:pPr algn="ctr"/>
                <a:r>
                  <a:rPr lang="ko-KR" altLang="en-US" smtClean="0">
                    <a:latin typeface="나눔스퀘어_ac" panose="020B0600000101010101" pitchFamily="50" charset="-127"/>
                    <a:ea typeface="나눔스퀘어_ac" panose="020B0600000101010101" pitchFamily="50" charset="-127"/>
                  </a:rPr>
                  <a:t>have normality.</a:t>
                </a:r>
                <a:endParaRPr lang="ko-KR" altLang="en-US">
                  <a:latin typeface="나눔스퀘어_ac" panose="020B0600000101010101" pitchFamily="50" charset="-127"/>
                  <a:ea typeface="나눔스퀘어_ac" panose="020B0600000101010101" pitchFamily="50" charset="-127"/>
                </a:endParaRPr>
              </a:p>
            </p:txBody>
          </p:sp>
        </p:grpSp>
        <p:sp>
          <p:nvSpPr>
            <p:cNvPr id="5" name="TextBox 4"/>
            <p:cNvSpPr txBox="1"/>
            <p:nvPr/>
          </p:nvSpPr>
          <p:spPr>
            <a:xfrm>
              <a:off x="996641" y="2277626"/>
              <a:ext cx="2156231"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Sharpiro Wilk Test</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25" name="TextBox 24"/>
            <p:cNvSpPr txBox="1"/>
            <p:nvPr/>
          </p:nvSpPr>
          <p:spPr>
            <a:xfrm>
              <a:off x="5017884" y="2277626"/>
              <a:ext cx="2243243"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Kruskal-Wallis Test</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30" name="TextBox 29"/>
            <p:cNvSpPr txBox="1"/>
            <p:nvPr/>
          </p:nvSpPr>
          <p:spPr>
            <a:xfrm>
              <a:off x="9382619" y="2277626"/>
              <a:ext cx="1469248"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Levene Test</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grpSp>
          <p:nvGrpSpPr>
            <p:cNvPr id="44" name="그룹 43"/>
            <p:cNvGrpSpPr/>
            <p:nvPr/>
          </p:nvGrpSpPr>
          <p:grpSpPr>
            <a:xfrm>
              <a:off x="850630" y="4111784"/>
              <a:ext cx="10510004" cy="1255424"/>
              <a:chOff x="202776" y="4504651"/>
              <a:chExt cx="11771206" cy="1255424"/>
            </a:xfrm>
          </p:grpSpPr>
          <p:sp>
            <p:nvSpPr>
              <p:cNvPr id="42" name="모서리가 둥근 직사각형 41"/>
              <p:cNvSpPr/>
              <p:nvPr/>
            </p:nvSpPr>
            <p:spPr>
              <a:xfrm>
                <a:off x="202776" y="4504651"/>
                <a:ext cx="11771206" cy="1255424"/>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1170940" y="4670698"/>
                <a:ext cx="9834879" cy="923330"/>
              </a:xfrm>
              <a:prstGeom prst="rect">
                <a:avLst/>
              </a:prstGeom>
            </p:spPr>
            <p:txBody>
              <a:bodyPr wrap="square">
                <a:spAutoFit/>
              </a:bodyPr>
              <a:lstStyle/>
              <a:p>
                <a:pPr algn="ctr">
                  <a:lnSpc>
                    <a:spcPct val="150000"/>
                  </a:lnSpc>
                </a:pPr>
                <a:r>
                  <a:rPr lang="en-US" altLang="ko-KR" smtClean="0">
                    <a:latin typeface="나눔스퀘어_ac" panose="020B0600000101010101" pitchFamily="50" charset="-127"/>
                    <a:ea typeface="나눔스퀘어_ac" panose="020B0600000101010101" pitchFamily="50" charset="-127"/>
                  </a:rPr>
                  <a:t>As a result of the test, all 15 distributions </a:t>
                </a:r>
                <a:r>
                  <a:rPr lang="en-US" altLang="ko-KR" smtClean="0">
                    <a:latin typeface="나눔스퀘어_ac Bold" panose="020B0600000101010101" pitchFamily="50" charset="-127"/>
                    <a:ea typeface="나눔스퀘어_ac Bold" panose="020B0600000101010101" pitchFamily="50" charset="-127"/>
                  </a:rPr>
                  <a:t>do not have normality </a:t>
                </a:r>
                <a:r>
                  <a:rPr lang="en-US" altLang="ko-KR" smtClean="0">
                    <a:latin typeface="나눔스퀘어_ac" panose="020B0600000101010101" pitchFamily="50" charset="-127"/>
                    <a:ea typeface="나눔스퀘어_ac" panose="020B0600000101010101" pitchFamily="50" charset="-127"/>
                  </a:rPr>
                  <a:t>and </a:t>
                </a:r>
              </a:p>
              <a:p>
                <a:pPr algn="ctr">
                  <a:lnSpc>
                    <a:spcPct val="150000"/>
                  </a:lnSpc>
                </a:pPr>
                <a:r>
                  <a:rPr lang="en-US" altLang="ko-KR" smtClean="0">
                    <a:latin typeface="나눔스퀘어_ac" panose="020B0600000101010101" pitchFamily="50" charset="-127"/>
                    <a:ea typeface="나눔스퀘어_ac" panose="020B0600000101010101" pitchFamily="50" charset="-127"/>
                  </a:rPr>
                  <a:t>were found to </a:t>
                </a:r>
                <a:r>
                  <a:rPr lang="en-US" altLang="ko-KR" smtClean="0">
                    <a:latin typeface="나눔스퀘어_ac Bold" panose="020B0600000101010101" pitchFamily="50" charset="-127"/>
                    <a:ea typeface="나눔스퀘어_ac Bold" panose="020B0600000101010101" pitchFamily="50" charset="-127"/>
                  </a:rPr>
                  <a:t>have the same median and variance</a:t>
                </a:r>
                <a:r>
                  <a:rPr lang="en-US" altLang="ko-KR" smtClean="0">
                    <a:latin typeface="나눔스퀘어_ac" panose="020B0600000101010101" pitchFamily="50" charset="-127"/>
                    <a:ea typeface="나눔스퀘어_ac" panose="020B0600000101010101" pitchFamily="50" charset="-127"/>
                  </a:rPr>
                  <a:t>. </a:t>
                </a:r>
                <a:endParaRPr lang="ko-KR" altLang="en-US">
                  <a:latin typeface="나눔스퀘어_ac" panose="020B0600000101010101" pitchFamily="50" charset="-127"/>
                  <a:ea typeface="나눔스퀘어_ac" panose="020B0600000101010101" pitchFamily="50" charset="-127"/>
                </a:endParaRPr>
              </a:p>
            </p:txBody>
          </p:sp>
        </p:grpSp>
      </p:grpSp>
      <p:sp>
        <p:nvSpPr>
          <p:cNvPr id="45" name="직사각형 44"/>
          <p:cNvSpPr/>
          <p:nvPr/>
        </p:nvSpPr>
        <p:spPr>
          <a:xfrm>
            <a:off x="49954" y="5640902"/>
            <a:ext cx="12092092" cy="923330"/>
          </a:xfrm>
          <a:prstGeom prst="rect">
            <a:avLst/>
          </a:prstGeom>
        </p:spPr>
        <p:txBody>
          <a:bodyPr wrap="square">
            <a:spAutoFit/>
          </a:bodyPr>
          <a:lstStyle/>
          <a:p>
            <a:pPr algn="ctr">
              <a:lnSpc>
                <a:spcPct val="150000"/>
              </a:lnSpc>
            </a:pPr>
            <a:r>
              <a:rPr lang="ko-KR" altLang="en-US" smtClean="0">
                <a:latin typeface="나눔스퀘어_ac" panose="020B0600000101010101" pitchFamily="50" charset="-127"/>
                <a:ea typeface="나눔스퀘어_ac" panose="020B0600000101010101" pitchFamily="50" charset="-127"/>
              </a:rPr>
              <a:t>In other words, there is </a:t>
            </a:r>
            <a:r>
              <a:rPr lang="ko-KR" altLang="en-US" smtClean="0">
                <a:latin typeface="나눔스퀘어_ac Bold" panose="020B0600000101010101" pitchFamily="50" charset="-127"/>
                <a:ea typeface="나눔스퀘어_ac Bold" panose="020B0600000101010101" pitchFamily="50" charset="-127"/>
              </a:rPr>
              <a:t>no significant difference in the evaluation score statistically</a:t>
            </a:r>
            <a:r>
              <a:rPr lang="ko-KR" altLang="en-US" smtClean="0">
                <a:latin typeface="나눔스퀘어_ac" panose="020B0600000101010101" pitchFamily="50" charset="-127"/>
                <a:ea typeface="나눔스퀘어_ac" panose="020B0600000101010101" pitchFamily="50" charset="-127"/>
              </a:rPr>
              <a:t>,</a:t>
            </a:r>
            <a:endParaRPr lang="en-US" altLang="ko-KR" smtClean="0">
              <a:latin typeface="나눔스퀘어_ac" panose="020B0600000101010101" pitchFamily="50" charset="-127"/>
              <a:ea typeface="나눔스퀘어_ac" panose="020B0600000101010101" pitchFamily="50" charset="-127"/>
            </a:endParaRPr>
          </a:p>
          <a:p>
            <a:pPr algn="ctr">
              <a:lnSpc>
                <a:spcPct val="150000"/>
              </a:lnSpc>
            </a:pPr>
            <a:r>
              <a:rPr lang="ko-KR" altLang="en-US" smtClean="0">
                <a:latin typeface="나눔스퀘어_ac" panose="020B0600000101010101" pitchFamily="50" charset="-127"/>
                <a:ea typeface="나눔스퀘어_ac" panose="020B0600000101010101" pitchFamily="50" charset="-127"/>
              </a:rPr>
              <a:t>so it is </a:t>
            </a:r>
            <a:r>
              <a:rPr lang="ko-KR" altLang="en-US" smtClean="0">
                <a:latin typeface="나눔스퀘어_ac Bold" panose="020B0600000101010101" pitchFamily="50" charset="-127"/>
                <a:ea typeface="나눔스퀘어_ac Bold" panose="020B0600000101010101" pitchFamily="50" charset="-127"/>
              </a:rPr>
              <a:t>necessary to adopt it by intuition</a:t>
            </a:r>
            <a:r>
              <a:rPr lang="ko-KR" altLang="en-US" smtClean="0">
                <a:latin typeface="나눔스퀘어_ac" panose="020B0600000101010101" pitchFamily="50" charset="-127"/>
                <a:ea typeface="나눔스퀘어_ac" panose="020B0600000101010101" pitchFamily="50" charset="-127"/>
              </a:rPr>
              <a:t>.</a:t>
            </a:r>
            <a:endParaRPr lang="ko-KR" altLang="en-US">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2295804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Challenges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3870355"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Model Performance Evaluation</a:t>
            </a:r>
            <a:endParaRPr lang="ko-KR" altLang="en-US" sz="2000">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427143" y="2215727"/>
            <a:ext cx="10170413" cy="923330"/>
          </a:xfrm>
          <a:prstGeom prst="rect">
            <a:avLst/>
          </a:prstGeom>
          <a:noFill/>
        </p:spPr>
        <p:txBody>
          <a:bodyPr wrap="none" rtlCol="0">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Therefore, combination of ‘</a:t>
            </a:r>
            <a:r>
              <a:rPr lang="en-US" altLang="ko-KR" smtClean="0">
                <a:latin typeface="나눔스퀘어_ac Bold" panose="020B0600000101010101" pitchFamily="50" charset="-127"/>
                <a:ea typeface="나눔스퀘어_ac Bold" panose="020B0600000101010101" pitchFamily="50" charset="-127"/>
              </a:rPr>
              <a:t>PyPDFLoader</a:t>
            </a:r>
            <a:r>
              <a:rPr lang="en-US" altLang="ko-KR" smtClean="0">
                <a:latin typeface="나눔스퀘어_ac" panose="020B0600000101010101" pitchFamily="50" charset="-127"/>
                <a:ea typeface="나눔스퀘어_ac" panose="020B0600000101010101" pitchFamily="50" charset="-127"/>
              </a:rPr>
              <a:t>’ and ‘</a:t>
            </a:r>
            <a:r>
              <a:rPr lang="en-US" altLang="ko-KR" smtClean="0">
                <a:latin typeface="나눔스퀘어_ac Bold" panose="020B0600000101010101" pitchFamily="50" charset="-127"/>
                <a:ea typeface="나눔스퀘어_ac Bold" panose="020B0600000101010101" pitchFamily="50" charset="-127"/>
              </a:rPr>
              <a:t>GPT-4o-2024-11-20</a:t>
            </a:r>
            <a:r>
              <a:rPr lang="en-US" altLang="ko-KR" smtClean="0">
                <a:latin typeface="나눔스퀘어_ac" panose="020B0600000101010101" pitchFamily="50" charset="-127"/>
                <a:ea typeface="나눔스퀘어_ac" panose="020B0600000101010101" pitchFamily="50" charset="-127"/>
              </a:rPr>
              <a:t>’</a:t>
            </a:r>
          </a:p>
          <a:p>
            <a:pPr>
              <a:lnSpc>
                <a:spcPct val="150000"/>
              </a:lnSpc>
            </a:pPr>
            <a:r>
              <a:rPr lang="en-US" altLang="ko-KR" smtClean="0">
                <a:latin typeface="나눔스퀘어_ac" panose="020B0600000101010101" pitchFamily="50" charset="-127"/>
                <a:ea typeface="나눔스퀘어_ac" panose="020B0600000101010101" pitchFamily="50" charset="-127"/>
              </a:rPr>
              <a:t>with the </a:t>
            </a:r>
            <a:r>
              <a:rPr lang="en-US" altLang="ko-KR" smtClean="0">
                <a:latin typeface="나눔스퀘어_ac Bold" panose="020B0600000101010101" pitchFamily="50" charset="-127"/>
                <a:ea typeface="나눔스퀘어_ac Bold" panose="020B0600000101010101" pitchFamily="50" charset="-127"/>
              </a:rPr>
              <a:t>smallest variance and highest median of scores </a:t>
            </a:r>
            <a:r>
              <a:rPr lang="en-US" altLang="ko-KR" smtClean="0">
                <a:latin typeface="나눔스퀘어_ac" panose="020B0600000101010101" pitchFamily="50" charset="-127"/>
                <a:ea typeface="나눔스퀘어_ac" panose="020B0600000101010101" pitchFamily="50" charset="-127"/>
              </a:rPr>
              <a:t>is selected as final model by intuition.</a:t>
            </a:r>
            <a:endParaRPr lang="ko-KR" altLang="en-US">
              <a:latin typeface="나눔스퀘어_ac" panose="020B0600000101010101" pitchFamily="50" charset="-127"/>
              <a:ea typeface="나눔스퀘어_ac" panose="020B0600000101010101" pitchFamily="50" charset="-127"/>
            </a:endParaRPr>
          </a:p>
        </p:txBody>
      </p:sp>
      <p:pic>
        <p:nvPicPr>
          <p:cNvPr id="11266" name="Picture 2" descr="カラフルな矢印のイラスト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flipH="1">
            <a:off x="1234211" y="3365451"/>
            <a:ext cx="942023" cy="640576"/>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2265256" y="3447849"/>
            <a:ext cx="9428904" cy="923330"/>
          </a:xfrm>
          <a:prstGeom prst="rect">
            <a:avLst/>
          </a:prstGeom>
        </p:spPr>
        <p:txBody>
          <a:bodyPr wrap="square">
            <a:spAutoFit/>
          </a:bodyPr>
          <a:lstStyle/>
          <a:p>
            <a:pPr>
              <a:lnSpc>
                <a:spcPct val="150000"/>
              </a:lnSpc>
            </a:pPr>
            <a:r>
              <a:rPr lang="en-US" altLang="ko-KR" smtClean="0">
                <a:latin typeface="나눔스퀘어_ac Bold" panose="020B0600000101010101" pitchFamily="50" charset="-127"/>
                <a:ea typeface="나눔스퀘어_ac Bold" panose="020B0600000101010101" pitchFamily="50" charset="-127"/>
              </a:rPr>
              <a:t>the smallest variance </a:t>
            </a:r>
            <a:r>
              <a:rPr lang="en-US" altLang="ko-KR" smtClean="0">
                <a:latin typeface="나눔스퀘어_ac" panose="020B0600000101010101" pitchFamily="50" charset="-127"/>
                <a:ea typeface="나눔스퀘어_ac" panose="020B0600000101010101" pitchFamily="50" charset="-127"/>
              </a:rPr>
              <a:t>means that the chatbot’s </a:t>
            </a:r>
            <a:r>
              <a:rPr lang="en-US" altLang="ko-KR" smtClean="0">
                <a:latin typeface="나눔스퀘어_ac Bold" panose="020B0600000101010101" pitchFamily="50" charset="-127"/>
                <a:ea typeface="나눔스퀘어_ac Bold" panose="020B0600000101010101" pitchFamily="50" charset="-127"/>
              </a:rPr>
              <a:t>response performance is stable</a:t>
            </a:r>
            <a:r>
              <a:rPr lang="en-US" altLang="ko-KR" smtClean="0">
                <a:latin typeface="나눔스퀘어_ac" panose="020B0600000101010101" pitchFamily="50" charset="-127"/>
                <a:ea typeface="나눔스퀘어_ac" panose="020B0600000101010101" pitchFamily="50" charset="-127"/>
              </a:rPr>
              <a:t>, </a:t>
            </a:r>
          </a:p>
          <a:p>
            <a:pPr>
              <a:lnSpc>
                <a:spcPct val="150000"/>
              </a:lnSpc>
            </a:pPr>
            <a:r>
              <a:rPr lang="en-US" altLang="ko-KR" smtClean="0">
                <a:latin typeface="나눔스퀘어_ac" panose="020B0600000101010101" pitchFamily="50" charset="-127"/>
                <a:ea typeface="나눔스퀘어_ac" panose="020B0600000101010101" pitchFamily="50" charset="-127"/>
              </a:rPr>
              <a:t>so it was judged to be the most appropriate chatbot for learning.</a:t>
            </a:r>
            <a:endParaRPr lang="ko-KR" altLang="en-US">
              <a:latin typeface="나눔스퀘어_ac" panose="020B0600000101010101" pitchFamily="50" charset="-127"/>
              <a:ea typeface="나눔스퀘어_ac" panose="020B0600000101010101" pitchFamily="50" charset="-127"/>
            </a:endParaRPr>
          </a:p>
        </p:txBody>
      </p:sp>
      <p:pic>
        <p:nvPicPr>
          <p:cNvPr id="11268" name="Picture 4" descr="ホワイトハッカーのイラスト（女性） | かわいいフリー素材集 いらすとや"/>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3255" y="4258447"/>
            <a:ext cx="2313305" cy="230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711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자유형 25"/>
          <p:cNvSpPr/>
          <p:nvPr/>
        </p:nvSpPr>
        <p:spPr>
          <a:xfrm rot="16200000">
            <a:off x="6137553" y="-1490879"/>
            <a:ext cx="1678131" cy="9333485"/>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Tools &amp; Frameworks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881973"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UI/UX</a:t>
            </a:r>
            <a:endParaRPr lang="ko-KR" altLang="en-US" sz="2000">
              <a:latin typeface="나눔스퀘어_ac Bold" panose="020B0600000101010101" pitchFamily="50" charset="-127"/>
              <a:ea typeface="나눔스퀘어_ac Bold" panose="020B0600000101010101" pitchFamily="50" charset="-127"/>
            </a:endParaRPr>
          </a:p>
        </p:txBody>
      </p:sp>
      <p:grpSp>
        <p:nvGrpSpPr>
          <p:cNvPr id="5" name="그룹 4"/>
          <p:cNvGrpSpPr/>
          <p:nvPr/>
        </p:nvGrpSpPr>
        <p:grpSpPr>
          <a:xfrm>
            <a:off x="470916" y="2336800"/>
            <a:ext cx="1676400" cy="1678131"/>
            <a:chOff x="1076960" y="2479040"/>
            <a:chExt cx="1676400" cy="1678131"/>
          </a:xfrm>
        </p:grpSpPr>
        <p:sp>
          <p:nvSpPr>
            <p:cNvPr id="14" name="모서리가 둥근 직사각형 13"/>
            <p:cNvSpPr/>
            <p:nvPr/>
          </p:nvSpPr>
          <p:spPr>
            <a:xfrm>
              <a:off x="1076960" y="247904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362" name="Picture 2" descr="12 weeks with Figma: A review from a develo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606" y="2619551"/>
              <a:ext cx="1397107" cy="1397107"/>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p:cNvSpPr txBox="1"/>
          <p:nvPr/>
        </p:nvSpPr>
        <p:spPr>
          <a:xfrm>
            <a:off x="3063241" y="2575697"/>
            <a:ext cx="8742680" cy="1200329"/>
          </a:xfrm>
          <a:prstGeom prst="rect">
            <a:avLst/>
          </a:prstGeom>
          <a:noFill/>
        </p:spPr>
        <p:txBody>
          <a:bodyPr wrap="squar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Design tool for UI/UX that allows teams to design, prototype, and collaborate in real-time.</a:t>
            </a:r>
          </a:p>
          <a:p>
            <a:pPr>
              <a:lnSpc>
                <a:spcPct val="150000"/>
              </a:lnSpc>
            </a:pPr>
            <a:r>
              <a:rPr lang="en-US" altLang="ko-KR" sz="1600" smtClean="0">
                <a:latin typeface="나눔스퀘어_ac" panose="020B0600000101010101" pitchFamily="50" charset="-127"/>
                <a:ea typeface="나눔스퀘어_ac" panose="020B0600000101010101" pitchFamily="50" charset="-127"/>
              </a:rPr>
              <a:t>It supports </a:t>
            </a:r>
            <a:r>
              <a:rPr lang="en-US" altLang="ko-KR" sz="1600" smtClean="0">
                <a:latin typeface="나눔스퀘어_ac Bold" panose="020B0600000101010101" pitchFamily="50" charset="-127"/>
                <a:ea typeface="나눔스퀘어_ac Bold" panose="020B0600000101010101" pitchFamily="50" charset="-127"/>
              </a:rPr>
              <a:t>vector editing and prototyping</a:t>
            </a:r>
            <a:r>
              <a:rPr lang="en-US" altLang="ko-KR" sz="1600" smtClean="0">
                <a:latin typeface="나눔스퀘어_ac" panose="020B0600000101010101" pitchFamily="50" charset="-127"/>
                <a:ea typeface="나눔스퀘어_ac" panose="020B0600000101010101" pitchFamily="50" charset="-127"/>
              </a:rPr>
              <a:t>,</a:t>
            </a:r>
          </a:p>
          <a:p>
            <a:pPr>
              <a:lnSpc>
                <a:spcPct val="150000"/>
              </a:lnSpc>
            </a:pPr>
            <a:r>
              <a:rPr lang="en-US" altLang="ko-KR" sz="1600" smtClean="0">
                <a:latin typeface="나눔스퀘어_ac" panose="020B0600000101010101" pitchFamily="50" charset="-127"/>
                <a:ea typeface="나눔스퀘어_ac" panose="020B0600000101010101" pitchFamily="50" charset="-127"/>
              </a:rPr>
              <a:t>making it ideal for creating responsive and interactive designs.</a:t>
            </a:r>
            <a:endParaRPr lang="ko-KR" altLang="en-US" sz="1600">
              <a:latin typeface="나눔스퀘어_ac" panose="020B0600000101010101" pitchFamily="50" charset="-127"/>
              <a:ea typeface="나눔스퀘어_ac" panose="020B0600000101010101" pitchFamily="50" charset="-127"/>
            </a:endParaRPr>
          </a:p>
        </p:txBody>
      </p:sp>
      <p:sp>
        <p:nvSpPr>
          <p:cNvPr id="29" name="모서리가 둥근 직사각형 28"/>
          <p:cNvSpPr/>
          <p:nvPr/>
        </p:nvSpPr>
        <p:spPr>
          <a:xfrm>
            <a:off x="9966961" y="449072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364" name="Picture 4" descr="post-thumbna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0581" y="4727805"/>
            <a:ext cx="1216559" cy="1216559"/>
          </a:xfrm>
          <a:prstGeom prst="rect">
            <a:avLst/>
          </a:prstGeom>
          <a:noFill/>
          <a:extLst>
            <a:ext uri="{909E8E84-426E-40DD-AFC4-6F175D3DCCD1}">
              <a14:hiddenFill xmlns:a14="http://schemas.microsoft.com/office/drawing/2010/main">
                <a:solidFill>
                  <a:srgbClr val="FFFFFF"/>
                </a:solidFill>
              </a14:hiddenFill>
            </a:ext>
          </a:extLst>
        </p:spPr>
      </p:pic>
      <p:sp>
        <p:nvSpPr>
          <p:cNvPr id="31" name="자유형 30"/>
          <p:cNvSpPr/>
          <p:nvPr/>
        </p:nvSpPr>
        <p:spPr>
          <a:xfrm rot="5400000" flipH="1">
            <a:off x="4263031" y="698602"/>
            <a:ext cx="1678131" cy="9262364"/>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library for building customized UI components with Tailwind CSS and Radix UI. It simplifies the process of creating consistent and accessible designs, making it an integral tool for ensuring high-quality user interfaces.</a:t>
            </a:r>
            <a:endParaRPr lang="ko-KR" altLang="en-US"/>
          </a:p>
        </p:txBody>
      </p:sp>
      <p:sp>
        <p:nvSpPr>
          <p:cNvPr id="32" name="TextBox 31"/>
          <p:cNvSpPr txBox="1"/>
          <p:nvPr/>
        </p:nvSpPr>
        <p:spPr>
          <a:xfrm>
            <a:off x="885761" y="3883492"/>
            <a:ext cx="846707"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Figma</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33" name="TextBox 32"/>
          <p:cNvSpPr txBox="1"/>
          <p:nvPr/>
        </p:nvSpPr>
        <p:spPr>
          <a:xfrm>
            <a:off x="10147079" y="6036604"/>
            <a:ext cx="1303562"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Shadcn/UI</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11" name="직사각형 10"/>
          <p:cNvSpPr/>
          <p:nvPr/>
        </p:nvSpPr>
        <p:spPr>
          <a:xfrm>
            <a:off x="868129" y="4719459"/>
            <a:ext cx="7996505" cy="1200329"/>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library for building </a:t>
            </a:r>
            <a:r>
              <a:rPr lang="en-US" altLang="ko-KR" sz="1600" smtClean="0">
                <a:latin typeface="나눔스퀘어_ac Bold" panose="020B0600000101010101" pitchFamily="50" charset="-127"/>
                <a:ea typeface="나눔스퀘어_ac Bold" panose="020B0600000101010101" pitchFamily="50" charset="-127"/>
              </a:rPr>
              <a:t>customized UI components </a:t>
            </a:r>
            <a:r>
              <a:rPr lang="en-US" altLang="ko-KR" sz="1600" smtClean="0">
                <a:latin typeface="나눔스퀘어_ac" panose="020B0600000101010101" pitchFamily="50" charset="-127"/>
                <a:ea typeface="나눔스퀘어_ac" panose="020B0600000101010101" pitchFamily="50" charset="-127"/>
              </a:rPr>
              <a:t>with Tailwind CSS and Radix UI.</a:t>
            </a:r>
          </a:p>
          <a:p>
            <a:pPr>
              <a:lnSpc>
                <a:spcPct val="150000"/>
              </a:lnSpc>
            </a:pPr>
            <a:r>
              <a:rPr lang="en-US" altLang="ko-KR" sz="1600" smtClean="0">
                <a:latin typeface="나눔스퀘어_ac" panose="020B0600000101010101" pitchFamily="50" charset="-127"/>
                <a:ea typeface="나눔스퀘어_ac" panose="020B0600000101010101" pitchFamily="50" charset="-127"/>
              </a:rPr>
              <a:t>It simplifies the process of creating consistent and accessible designs,</a:t>
            </a:r>
          </a:p>
          <a:p>
            <a:pPr>
              <a:lnSpc>
                <a:spcPct val="150000"/>
              </a:lnSpc>
            </a:pPr>
            <a:r>
              <a:rPr lang="en-US" altLang="ko-KR" sz="1600" smtClean="0">
                <a:latin typeface="나눔스퀘어_ac" panose="020B0600000101010101" pitchFamily="50" charset="-127"/>
                <a:ea typeface="나눔스퀘어_ac" panose="020B0600000101010101" pitchFamily="50" charset="-127"/>
              </a:rPr>
              <a:t>making it an integral tool for ensuring high-quality user interfaces.</a:t>
            </a:r>
            <a:endParaRPr lang="ko-KR" altLang="en-US" sz="160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1631400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자유형 25"/>
          <p:cNvSpPr/>
          <p:nvPr/>
        </p:nvSpPr>
        <p:spPr>
          <a:xfrm rot="16200000">
            <a:off x="6137553" y="-1490879"/>
            <a:ext cx="1678131" cy="9333485"/>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Tools &amp; Frameworks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1291572"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Frontend</a:t>
            </a:r>
            <a:endParaRPr lang="ko-KR" altLang="en-US" sz="2000">
              <a:latin typeface="나눔스퀘어_ac Bold" panose="020B0600000101010101" pitchFamily="50" charset="-127"/>
              <a:ea typeface="나눔스퀘어_ac Bold" panose="020B0600000101010101" pitchFamily="50" charset="-127"/>
            </a:endParaRPr>
          </a:p>
        </p:txBody>
      </p:sp>
      <p:sp>
        <p:nvSpPr>
          <p:cNvPr id="14" name="모서리가 둥근 직사각형 13"/>
          <p:cNvSpPr/>
          <p:nvPr/>
        </p:nvSpPr>
        <p:spPr>
          <a:xfrm>
            <a:off x="470916" y="233680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063241" y="2575697"/>
            <a:ext cx="8498839" cy="1200329"/>
          </a:xfrm>
          <a:prstGeom prst="rect">
            <a:avLst/>
          </a:prstGeom>
          <a:noFill/>
        </p:spPr>
        <p:txBody>
          <a:bodyPr wrap="squar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JS library for building dynamic and responsive web applications using a </a:t>
            </a:r>
            <a:r>
              <a:rPr lang="en-US" altLang="ko-KR" sz="1600" smtClean="0">
                <a:latin typeface="나눔스퀘어_ac Bold" panose="020B0600000101010101" pitchFamily="50" charset="-127"/>
                <a:ea typeface="나눔스퀘어_ac Bold" panose="020B0600000101010101" pitchFamily="50" charset="-127"/>
              </a:rPr>
              <a:t>component-based architecture</a:t>
            </a:r>
            <a:r>
              <a:rPr lang="en-US" altLang="ko-KR" sz="1600" smtClean="0">
                <a:latin typeface="나눔스퀘어_ac" panose="020B0600000101010101" pitchFamily="50" charset="-127"/>
                <a:ea typeface="나눔스퀘어_ac" panose="020B0600000101010101" pitchFamily="50" charset="-127"/>
              </a:rPr>
              <a:t>. Its </a:t>
            </a:r>
            <a:r>
              <a:rPr lang="en-US" altLang="ko-KR" sz="1600" smtClean="0">
                <a:latin typeface="나눔스퀘어_ac Bold" panose="020B0600000101010101" pitchFamily="50" charset="-127"/>
                <a:ea typeface="나눔스퀘어_ac Bold" panose="020B0600000101010101" pitchFamily="50" charset="-127"/>
              </a:rPr>
              <a:t>virtual DOM </a:t>
            </a:r>
            <a:r>
              <a:rPr lang="en-US" altLang="ko-KR" sz="1600" smtClean="0">
                <a:latin typeface="나눔스퀘어_ac" panose="020B0600000101010101" pitchFamily="50" charset="-127"/>
                <a:ea typeface="나눔스퀘어_ac" panose="020B0600000101010101" pitchFamily="50" charset="-127"/>
              </a:rPr>
              <a:t>improves performance, while its extensive ecosystem, including tools like </a:t>
            </a:r>
            <a:r>
              <a:rPr lang="en-US" altLang="ko-KR" sz="1600" smtClean="0">
                <a:latin typeface="나눔스퀘어_ac Bold" panose="020B0600000101010101" pitchFamily="50" charset="-127"/>
                <a:ea typeface="나눔스퀘어_ac Bold" panose="020B0600000101010101" pitchFamily="50" charset="-127"/>
              </a:rPr>
              <a:t>React Router</a:t>
            </a:r>
            <a:r>
              <a:rPr lang="en-US" altLang="ko-KR" sz="1600" smtClean="0">
                <a:latin typeface="나눔스퀘어_ac" panose="020B0600000101010101" pitchFamily="50" charset="-127"/>
                <a:ea typeface="나눔스퀘어_ac" panose="020B0600000101010101" pitchFamily="50" charset="-127"/>
              </a:rPr>
              <a:t>, supports scalable and efficient development</a:t>
            </a:r>
            <a:endParaRPr lang="ko-KR" altLang="en-US" sz="1600">
              <a:latin typeface="나눔스퀘어_ac" panose="020B0600000101010101" pitchFamily="50" charset="-127"/>
              <a:ea typeface="나눔스퀘어_ac" panose="020B0600000101010101" pitchFamily="50" charset="-127"/>
            </a:endParaRPr>
          </a:p>
        </p:txBody>
      </p:sp>
      <p:sp>
        <p:nvSpPr>
          <p:cNvPr id="29" name="모서리가 둥근 직사각형 28"/>
          <p:cNvSpPr/>
          <p:nvPr/>
        </p:nvSpPr>
        <p:spPr>
          <a:xfrm>
            <a:off x="9966961" y="449072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30"/>
          <p:cNvSpPr/>
          <p:nvPr/>
        </p:nvSpPr>
        <p:spPr>
          <a:xfrm rot="5400000" flipH="1">
            <a:off x="4263031" y="698602"/>
            <a:ext cx="1678131" cy="9262364"/>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library for building customized UI components with Tailwind CSS and Radix UI. It simplifies the process of creating consistent and accessible designs, making it an integral tool for ensuring high-quality user interfaces.</a:t>
            </a:r>
            <a:endParaRPr lang="ko-KR" altLang="en-US"/>
          </a:p>
        </p:txBody>
      </p:sp>
      <p:sp>
        <p:nvSpPr>
          <p:cNvPr id="32" name="TextBox 31"/>
          <p:cNvSpPr txBox="1"/>
          <p:nvPr/>
        </p:nvSpPr>
        <p:spPr>
          <a:xfrm>
            <a:off x="787177" y="3883492"/>
            <a:ext cx="1043876"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React.js</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33" name="TextBox 32"/>
          <p:cNvSpPr txBox="1"/>
          <p:nvPr/>
        </p:nvSpPr>
        <p:spPr>
          <a:xfrm>
            <a:off x="10505350" y="6036604"/>
            <a:ext cx="587020"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JSX</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11" name="직사각형 10"/>
          <p:cNvSpPr/>
          <p:nvPr/>
        </p:nvSpPr>
        <p:spPr>
          <a:xfrm>
            <a:off x="868129" y="4719459"/>
            <a:ext cx="7996505" cy="1200329"/>
          </a:xfrm>
          <a:prstGeom prst="rect">
            <a:avLst/>
          </a:prstGeom>
        </p:spPr>
        <p:txBody>
          <a:bodyPr wrap="square">
            <a:spAutoFit/>
          </a:bodyPr>
          <a:lstStyle/>
          <a:p>
            <a:pPr>
              <a:lnSpc>
                <a:spcPct val="150000"/>
              </a:lnSpc>
            </a:pPr>
            <a:r>
              <a:rPr lang="en-US" altLang="ko-KR" sz="1600">
                <a:latin typeface="나눔스퀘어_ac" panose="020B0600000101010101" pitchFamily="50" charset="-127"/>
                <a:ea typeface="나눔스퀘어_ac" panose="020B0600000101010101" pitchFamily="50" charset="-127"/>
              </a:rPr>
              <a:t>A</a:t>
            </a:r>
            <a:r>
              <a:rPr lang="en-US" altLang="ko-KR" sz="1600" smtClean="0">
                <a:latin typeface="나눔스퀘어_ac" panose="020B0600000101010101" pitchFamily="50" charset="-127"/>
                <a:ea typeface="나눔스퀘어_ac" panose="020B0600000101010101" pitchFamily="50" charset="-127"/>
              </a:rPr>
              <a:t> syntax extension for JS that allows developers to </a:t>
            </a:r>
            <a:r>
              <a:rPr lang="en-US" altLang="ko-KR" sz="1600" smtClean="0">
                <a:latin typeface="나눔스퀘어_ac Bold" panose="020B0600000101010101" pitchFamily="50" charset="-127"/>
                <a:ea typeface="나눔스퀘어_ac Bold" panose="020B0600000101010101" pitchFamily="50" charset="-127"/>
              </a:rPr>
              <a:t>write HTML like code directly within JavaScript</a:t>
            </a:r>
            <a:r>
              <a:rPr lang="en-US" altLang="ko-KR" sz="1600" smtClean="0">
                <a:latin typeface="나눔스퀘어_ac" panose="020B0600000101010101" pitchFamily="50" charset="-127"/>
                <a:ea typeface="나눔스퀘어_ac" panose="020B0600000101010101" pitchFamily="50" charset="-127"/>
              </a:rPr>
              <a:t>. It simplifies UI development by making the code more readable and maintainable.</a:t>
            </a:r>
            <a:endParaRPr lang="ko-KR" altLang="en-US" sz="1600">
              <a:latin typeface="나눔스퀘어_ac" panose="020B0600000101010101" pitchFamily="50" charset="-127"/>
              <a:ea typeface="나눔스퀘어_ac" panose="020B0600000101010101" pitchFamily="50" charset="-127"/>
            </a:endParaRPr>
          </a:p>
        </p:txBody>
      </p:sp>
      <p:pic>
        <p:nvPicPr>
          <p:cNvPr id="16386" name="Picture 2" descr="React – 사용자 인터페이스를 만들기 위한 JavaScript 라이브러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715" y="2543484"/>
            <a:ext cx="1396800" cy="1211333"/>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6"/>
          <a:stretch>
            <a:fillRect/>
          </a:stretch>
        </p:blipFill>
        <p:spPr>
          <a:xfrm>
            <a:off x="10150860" y="4683137"/>
            <a:ext cx="1296000" cy="1293294"/>
          </a:xfrm>
          <a:prstGeom prst="rect">
            <a:avLst/>
          </a:prstGeom>
        </p:spPr>
      </p:pic>
    </p:spTree>
    <p:extLst>
      <p:ext uri="{BB962C8B-B14F-4D97-AF65-F5344CB8AC3E}">
        <p14:creationId xmlns:p14="http://schemas.microsoft.com/office/powerpoint/2010/main" val="2875467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자유형 25"/>
          <p:cNvSpPr/>
          <p:nvPr/>
        </p:nvSpPr>
        <p:spPr>
          <a:xfrm rot="16200000">
            <a:off x="6137553" y="-1490879"/>
            <a:ext cx="1678131" cy="9333485"/>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Tools &amp; Frameworks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1210203"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Backend</a:t>
            </a:r>
            <a:endParaRPr lang="ko-KR" altLang="en-US" sz="2000">
              <a:latin typeface="나눔스퀘어_ac Bold" panose="020B0600000101010101" pitchFamily="50" charset="-127"/>
              <a:ea typeface="나눔스퀘어_ac Bold" panose="020B0600000101010101" pitchFamily="50" charset="-127"/>
            </a:endParaRPr>
          </a:p>
        </p:txBody>
      </p:sp>
      <p:sp>
        <p:nvSpPr>
          <p:cNvPr id="14" name="모서리가 둥근 직사각형 13"/>
          <p:cNvSpPr/>
          <p:nvPr/>
        </p:nvSpPr>
        <p:spPr>
          <a:xfrm>
            <a:off x="470916" y="233680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063241" y="2575697"/>
            <a:ext cx="8498839" cy="1200329"/>
          </a:xfrm>
          <a:prstGeom prst="rect">
            <a:avLst/>
          </a:prstGeom>
          <a:noFill/>
        </p:spPr>
        <p:txBody>
          <a:bodyPr wrap="squar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FastAPI is a backend framework due to its lightweight nature and suitability for a semester-long project. The project involves a chatbot that responds to </a:t>
            </a:r>
            <a:r>
              <a:rPr lang="en-US" altLang="ko-KR" sz="1600" smtClean="0">
                <a:latin typeface="나눔스퀘어_ac Bold" panose="020B0600000101010101" pitchFamily="50" charset="-127"/>
                <a:ea typeface="나눔스퀘어_ac Bold" panose="020B0600000101010101" pitchFamily="50" charset="-127"/>
              </a:rPr>
              <a:t>multiple users concurrently</a:t>
            </a:r>
            <a:r>
              <a:rPr lang="en-US" altLang="ko-KR" sz="1600" smtClean="0">
                <a:latin typeface="나눔스퀘어_ac" panose="020B0600000101010101" pitchFamily="50" charset="-127"/>
                <a:ea typeface="나눔스퀘어_ac" panose="020B0600000101010101" pitchFamily="50" charset="-127"/>
              </a:rPr>
              <a:t>, making high performance through </a:t>
            </a:r>
            <a:r>
              <a:rPr lang="en-US" altLang="ko-KR" sz="1600" smtClean="0">
                <a:latin typeface="나눔스퀘어_ac Bold" panose="020B0600000101010101" pitchFamily="50" charset="-127"/>
                <a:ea typeface="나눔스퀘어_ac Bold" panose="020B0600000101010101" pitchFamily="50" charset="-127"/>
              </a:rPr>
              <a:t>asynchronous execution essential.</a:t>
            </a:r>
            <a:endParaRPr lang="ko-KR" altLang="en-US" sz="1600">
              <a:latin typeface="나눔스퀘어_ac Bold" panose="020B0600000101010101" pitchFamily="50" charset="-127"/>
              <a:ea typeface="나눔스퀘어_ac Bold" panose="020B0600000101010101" pitchFamily="50" charset="-127"/>
            </a:endParaRPr>
          </a:p>
        </p:txBody>
      </p:sp>
      <p:sp>
        <p:nvSpPr>
          <p:cNvPr id="29" name="모서리가 둥근 직사각형 28"/>
          <p:cNvSpPr/>
          <p:nvPr/>
        </p:nvSpPr>
        <p:spPr>
          <a:xfrm>
            <a:off x="9966961" y="449072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30"/>
          <p:cNvSpPr/>
          <p:nvPr/>
        </p:nvSpPr>
        <p:spPr>
          <a:xfrm rot="5400000" flipH="1">
            <a:off x="4132556" y="829077"/>
            <a:ext cx="1939082" cy="9262364"/>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library for building customized UI components with Tailwind CSS and Radix UI. It simplifies the process of creating consistent and accessible designs, making it an integral tool for ensuring high-quality user interfaces.</a:t>
            </a:r>
            <a:endParaRPr lang="ko-KR" altLang="en-US"/>
          </a:p>
        </p:txBody>
      </p:sp>
      <p:sp>
        <p:nvSpPr>
          <p:cNvPr id="32" name="TextBox 31"/>
          <p:cNvSpPr txBox="1"/>
          <p:nvPr/>
        </p:nvSpPr>
        <p:spPr>
          <a:xfrm>
            <a:off x="787177" y="3883492"/>
            <a:ext cx="1007007"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FastAPI</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33" name="TextBox 32"/>
          <p:cNvSpPr txBox="1"/>
          <p:nvPr/>
        </p:nvSpPr>
        <p:spPr>
          <a:xfrm>
            <a:off x="10347859" y="6060469"/>
            <a:ext cx="933269"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MySQL</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11" name="직사각형 10"/>
          <p:cNvSpPr/>
          <p:nvPr/>
        </p:nvSpPr>
        <p:spPr>
          <a:xfrm>
            <a:off x="868129" y="4719459"/>
            <a:ext cx="7996505" cy="1569660"/>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We chose </a:t>
            </a:r>
            <a:r>
              <a:rPr lang="en-US" altLang="ko-KR" sz="1600" smtClean="0">
                <a:latin typeface="나눔스퀘어_ac Bold" panose="020B0600000101010101" pitchFamily="50" charset="-127"/>
                <a:ea typeface="나눔스퀘어_ac Bold" panose="020B0600000101010101" pitchFamily="50" charset="-127"/>
              </a:rPr>
              <a:t>SQLAlchemy</a:t>
            </a:r>
            <a:r>
              <a:rPr lang="en-US" altLang="ko-KR" sz="1600" smtClean="0">
                <a:latin typeface="나눔스퀘어_ac" panose="020B0600000101010101" pitchFamily="50" charset="-127"/>
                <a:ea typeface="나눔스퀘어_ac" panose="020B0600000101010101" pitchFamily="50" charset="-127"/>
              </a:rPr>
              <a:t> to connect our </a:t>
            </a:r>
            <a:r>
              <a:rPr lang="en-US" altLang="ko-KR" sz="1600" smtClean="0">
                <a:latin typeface="나눔스퀘어_ac Bold" panose="020B0600000101010101" pitchFamily="50" charset="-127"/>
                <a:ea typeface="나눔스퀘어_ac Bold" panose="020B0600000101010101" pitchFamily="50" charset="-127"/>
              </a:rPr>
              <a:t>MySQL</a:t>
            </a:r>
            <a:r>
              <a:rPr lang="en-US" altLang="ko-KR" sz="1600" smtClean="0">
                <a:latin typeface="나눔스퀘어_ac" panose="020B0600000101010101" pitchFamily="50" charset="-127"/>
                <a:ea typeface="나눔스퀘어_ac" panose="020B0600000101010101" pitchFamily="50" charset="-127"/>
              </a:rPr>
              <a:t> database with our code. Because of its seamless </a:t>
            </a:r>
            <a:r>
              <a:rPr lang="en-US" altLang="ko-KR" sz="1600" smtClean="0">
                <a:latin typeface="나눔스퀘어_ac Bold" panose="020B0600000101010101" pitchFamily="50" charset="-127"/>
                <a:ea typeface="나눔스퀘어_ac Bold" panose="020B0600000101010101" pitchFamily="50" charset="-127"/>
              </a:rPr>
              <a:t>integration with FastAPI </a:t>
            </a:r>
            <a:r>
              <a:rPr lang="en-US" altLang="ko-KR" sz="1600" smtClean="0">
                <a:latin typeface="나눔스퀘어_ac" panose="020B0600000101010101" pitchFamily="50" charset="-127"/>
                <a:ea typeface="나눔스퀘어_ac" panose="020B0600000101010101" pitchFamily="50" charset="-127"/>
              </a:rPr>
              <a:t>and </a:t>
            </a:r>
            <a:r>
              <a:rPr lang="en-US" altLang="ko-KR" sz="1600" smtClean="0">
                <a:latin typeface="나눔스퀘어_ac Bold" panose="020B0600000101010101" pitchFamily="50" charset="-127"/>
                <a:ea typeface="나눔스퀘어_ac Bold" panose="020B0600000101010101" pitchFamily="50" charset="-127"/>
              </a:rPr>
              <a:t>its robust asynchronous capabilities</a:t>
            </a:r>
            <a:r>
              <a:rPr lang="en-US" altLang="ko-KR" sz="1600" smtClean="0">
                <a:latin typeface="나눔스퀘어_ac" panose="020B0600000101010101" pitchFamily="50" charset="-127"/>
                <a:ea typeface="나눔스퀘어_ac" panose="020B0600000101010101" pitchFamily="50" charset="-127"/>
              </a:rPr>
              <a:t>. It supports both synchronous and asynchronous execution, allowing the project to leverage FastAPI’s asynchronous architecture.</a:t>
            </a:r>
            <a:endParaRPr lang="ko-KR" altLang="en-US" sz="1600">
              <a:latin typeface="나눔스퀘어_ac" panose="020B0600000101010101" pitchFamily="50" charset="-127"/>
              <a:ea typeface="나눔스퀘어_ac" panose="020B0600000101010101" pitchFamily="50" charset="-127"/>
            </a:endParaRPr>
          </a:p>
        </p:txBody>
      </p:sp>
      <p:pic>
        <p:nvPicPr>
          <p:cNvPr id="17414" name="Picture 6" descr="FastAPI - Repli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719" r="14240"/>
          <a:stretch/>
        </p:blipFill>
        <p:spPr bwMode="auto">
          <a:xfrm>
            <a:off x="625115" y="2561504"/>
            <a:ext cx="1368000" cy="1228713"/>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MySQL 리뷰"/>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30494" y="4653623"/>
            <a:ext cx="1332000" cy="13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16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Milestone</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3813057989"/>
              </p:ext>
            </p:extLst>
          </p:nvPr>
        </p:nvGraphicFramePr>
        <p:xfrm>
          <a:off x="1029552" y="1409700"/>
          <a:ext cx="10176925" cy="4011427"/>
        </p:xfrm>
        <a:graphic>
          <a:graphicData uri="http://schemas.openxmlformats.org/drawingml/2006/table">
            <a:tbl>
              <a:tblPr firstRow="1" bandRow="1">
                <a:tableStyleId>{5C22544A-7EE6-4342-B048-85BDC9FD1C3A}</a:tableStyleId>
              </a:tblPr>
              <a:tblGrid>
                <a:gridCol w="1734678">
                  <a:extLst>
                    <a:ext uri="{9D8B030D-6E8A-4147-A177-3AD203B41FA5}">
                      <a16:colId xmlns="" xmlns:a16="http://schemas.microsoft.com/office/drawing/2014/main" val="20000"/>
                    </a:ext>
                  </a:extLst>
                </a:gridCol>
                <a:gridCol w="767477">
                  <a:extLst>
                    <a:ext uri="{9D8B030D-6E8A-4147-A177-3AD203B41FA5}">
                      <a16:colId xmlns="" xmlns:a16="http://schemas.microsoft.com/office/drawing/2014/main" val="20001"/>
                    </a:ext>
                  </a:extLst>
                </a:gridCol>
                <a:gridCol w="767477">
                  <a:extLst>
                    <a:ext uri="{9D8B030D-6E8A-4147-A177-3AD203B41FA5}">
                      <a16:colId xmlns="" xmlns:a16="http://schemas.microsoft.com/office/drawing/2014/main" val="20002"/>
                    </a:ext>
                  </a:extLst>
                </a:gridCol>
                <a:gridCol w="767477">
                  <a:extLst>
                    <a:ext uri="{9D8B030D-6E8A-4147-A177-3AD203B41FA5}">
                      <a16:colId xmlns="" xmlns:a16="http://schemas.microsoft.com/office/drawing/2014/main" val="20003"/>
                    </a:ext>
                  </a:extLst>
                </a:gridCol>
                <a:gridCol w="767477">
                  <a:extLst>
                    <a:ext uri="{9D8B030D-6E8A-4147-A177-3AD203B41FA5}">
                      <a16:colId xmlns="" xmlns:a16="http://schemas.microsoft.com/office/drawing/2014/main" val="20004"/>
                    </a:ext>
                  </a:extLst>
                </a:gridCol>
                <a:gridCol w="767477">
                  <a:extLst>
                    <a:ext uri="{9D8B030D-6E8A-4147-A177-3AD203B41FA5}">
                      <a16:colId xmlns="" xmlns:a16="http://schemas.microsoft.com/office/drawing/2014/main" val="20005"/>
                    </a:ext>
                  </a:extLst>
                </a:gridCol>
                <a:gridCol w="767477">
                  <a:extLst>
                    <a:ext uri="{9D8B030D-6E8A-4147-A177-3AD203B41FA5}">
                      <a16:colId xmlns="" xmlns:a16="http://schemas.microsoft.com/office/drawing/2014/main" val="20006"/>
                    </a:ext>
                  </a:extLst>
                </a:gridCol>
                <a:gridCol w="767477">
                  <a:extLst>
                    <a:ext uri="{9D8B030D-6E8A-4147-A177-3AD203B41FA5}">
                      <a16:colId xmlns="" xmlns:a16="http://schemas.microsoft.com/office/drawing/2014/main" val="20007"/>
                    </a:ext>
                  </a:extLst>
                </a:gridCol>
                <a:gridCol w="767477">
                  <a:extLst>
                    <a:ext uri="{9D8B030D-6E8A-4147-A177-3AD203B41FA5}">
                      <a16:colId xmlns="" xmlns:a16="http://schemas.microsoft.com/office/drawing/2014/main" val="20008"/>
                    </a:ext>
                  </a:extLst>
                </a:gridCol>
                <a:gridCol w="767477">
                  <a:extLst>
                    <a:ext uri="{9D8B030D-6E8A-4147-A177-3AD203B41FA5}">
                      <a16:colId xmlns="" xmlns:a16="http://schemas.microsoft.com/office/drawing/2014/main" val="20009"/>
                    </a:ext>
                  </a:extLst>
                </a:gridCol>
                <a:gridCol w="767477"/>
                <a:gridCol w="767477"/>
              </a:tblGrid>
              <a:tr h="355403">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Week5</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Week6</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Week7</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Week8</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Week9</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Week10</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Week11</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Week12</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Week13</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smtClean="0">
                          <a:solidFill>
                            <a:schemeClr val="tx1"/>
                          </a:solidFill>
                          <a:latin typeface="나눔스퀘어_ac Bold" panose="020B0600000101010101" pitchFamily="50" charset="-127"/>
                          <a:ea typeface="나눔스퀘어_ac Bold" panose="020B0600000101010101" pitchFamily="50" charset="-127"/>
                        </a:rPr>
                        <a:t>Week14</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smtClean="0">
                          <a:solidFill>
                            <a:schemeClr val="tx1"/>
                          </a:solidFill>
                          <a:latin typeface="나눔스퀘어_ac Bold" panose="020B0600000101010101" pitchFamily="50" charset="-127"/>
                          <a:ea typeface="나눔스퀘어_ac Bold" panose="020B0600000101010101" pitchFamily="50" charset="-127"/>
                        </a:rPr>
                        <a:t>Week15</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Langchain &amp; RAG Study</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AI Structure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06400">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AI</a:t>
                      </a:r>
                      <a:r>
                        <a:rPr lang="ko-KR" altLang="en-US" sz="1100" baseline="0">
                          <a:solidFill>
                            <a:schemeClr val="tx1"/>
                          </a:solidFill>
                          <a:latin typeface="나눔스퀘어_ac Bold" panose="020B0600000101010101" pitchFamily="50" charset="-127"/>
                          <a:ea typeface="나눔스퀘어_ac Bold" panose="020B0600000101010101" pitchFamily="50" charset="-127"/>
                        </a:rPr>
                        <a:t> </a:t>
                      </a:r>
                      <a:r>
                        <a:rPr lang="en-US" altLang="ko-KR" sz="1100" baseline="0">
                          <a:solidFill>
                            <a:schemeClr val="tx1"/>
                          </a:solidFill>
                          <a:latin typeface="나눔스퀘어_ac Bold" panose="020B0600000101010101" pitchFamily="50" charset="-127"/>
                          <a:ea typeface="나눔스퀘어_ac Bold" panose="020B0600000101010101" pitchFamily="50" charset="-127"/>
                        </a:rPr>
                        <a:t>Architecture Development</a:t>
                      </a:r>
                      <a:endParaRPr lang="en-US" altLang="ko-KR"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Database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 Specification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 Integration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extLst>
                  <a:ext uri="{0D108BD9-81ED-4DB2-BD59-A6C34878D82A}">
                    <a16:rowId xmlns="" xmlns:a16="http://schemas.microsoft.com/office/drawing/2014/main" val="10006"/>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a:t>
                      </a:r>
                      <a:r>
                        <a:rPr lang="en-US" altLang="ko-KR" sz="1100" baseline="0">
                          <a:solidFill>
                            <a:schemeClr val="tx1"/>
                          </a:solidFill>
                          <a:latin typeface="나눔스퀘어_ac Bold" panose="020B0600000101010101" pitchFamily="50" charset="-127"/>
                          <a:ea typeface="나눔스퀘어_ac Bold" panose="020B0600000101010101" pitchFamily="50" charset="-127"/>
                        </a:rPr>
                        <a:t> Implementation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554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UI/UX</a:t>
                      </a:r>
                      <a:r>
                        <a:rPr lang="en-US" altLang="ko-KR" sz="1100" baseline="0">
                          <a:solidFill>
                            <a:schemeClr val="tx1"/>
                          </a:solidFill>
                          <a:latin typeface="나눔스퀘어_ac Bold" panose="020B0600000101010101" pitchFamily="50" charset="-127"/>
                          <a:ea typeface="나눔스퀘어_ac Bold" panose="020B0600000101010101" pitchFamily="50" charset="-127"/>
                        </a:rPr>
                        <a:t>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406400">
                <a:tc>
                  <a:txBody>
                    <a:bodyPr/>
                    <a:lstStyle/>
                    <a:p>
                      <a:pPr algn="ctr"/>
                      <a:r>
                        <a:rPr lang="en-US" altLang="ko-KR" sz="1100">
                          <a:latin typeface="나눔스퀘어_ac Bold" panose="020B0600000101010101" pitchFamily="50" charset="-127"/>
                          <a:ea typeface="나눔스퀘어_ac Bold" panose="020B0600000101010101" pitchFamily="50" charset="-127"/>
                        </a:rPr>
                        <a:t>FrontEnd Implementation</a:t>
                      </a:r>
                      <a:endParaRPr lang="ko-KR" altLang="en-US" sz="1100">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Integration Testing</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7F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7F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7F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7F9"/>
                    </a:solidFill>
                  </a:tcPr>
                </a:tc>
                <a:extLst>
                  <a:ext uri="{0D108BD9-81ED-4DB2-BD59-A6C34878D82A}">
                    <a16:rowId xmlns="" xmlns:a16="http://schemas.microsoft.com/office/drawing/2014/main" val="10010"/>
                  </a:ext>
                </a:extLst>
              </a:tr>
            </a:tbl>
          </a:graphicData>
        </a:graphic>
      </p:graphicFrame>
      <p:sp>
        <p:nvSpPr>
          <p:cNvPr id="10" name="직사각형 9"/>
          <p:cNvSpPr/>
          <p:nvPr/>
        </p:nvSpPr>
        <p:spPr>
          <a:xfrm>
            <a:off x="253999" y="5756353"/>
            <a:ext cx="11844867" cy="481927"/>
          </a:xfrm>
          <a:prstGeom prst="rect">
            <a:avLst/>
          </a:prstGeom>
        </p:spPr>
        <p:txBody>
          <a:bodyPr wrap="square">
            <a:spAutoFit/>
          </a:bodyPr>
          <a:lstStyle/>
          <a:p>
            <a:pPr algn="ctr">
              <a:lnSpc>
                <a:spcPct val="150000"/>
              </a:lnSpc>
            </a:pPr>
            <a:r>
              <a:rPr lang="en-US" altLang="ko-KR" sz="1867" smtClean="0">
                <a:latin typeface="나눔스퀘어_ac" panose="020B0600000101010101" pitchFamily="50" charset="-127"/>
                <a:ea typeface="나눔스퀘어_ac" panose="020B0600000101010101" pitchFamily="50" charset="-127"/>
              </a:rPr>
              <a:t>The entire development history is as above.</a:t>
            </a:r>
            <a:endParaRPr lang="ko-KR" altLang="en-US" sz="1867">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2209293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자유형 25"/>
          <p:cNvSpPr/>
          <p:nvPr/>
        </p:nvSpPr>
        <p:spPr>
          <a:xfrm rot="16200000">
            <a:off x="6137553" y="-1490879"/>
            <a:ext cx="1678131" cy="9333485"/>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Tools &amp; Frameworks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1210203"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Backend</a:t>
            </a:r>
            <a:endParaRPr lang="ko-KR" altLang="en-US" sz="2000">
              <a:latin typeface="나눔스퀘어_ac Bold" panose="020B0600000101010101" pitchFamily="50" charset="-127"/>
              <a:ea typeface="나눔스퀘어_ac Bold" panose="020B0600000101010101" pitchFamily="50" charset="-127"/>
            </a:endParaRPr>
          </a:p>
        </p:txBody>
      </p:sp>
      <p:sp>
        <p:nvSpPr>
          <p:cNvPr id="14" name="모서리가 둥근 직사각형 13"/>
          <p:cNvSpPr/>
          <p:nvPr/>
        </p:nvSpPr>
        <p:spPr>
          <a:xfrm>
            <a:off x="470916" y="233680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144522" y="2758846"/>
            <a:ext cx="8498839" cy="830997"/>
          </a:xfrm>
          <a:prstGeom prst="rect">
            <a:avLst/>
          </a:prstGeom>
          <a:noFill/>
        </p:spPr>
        <p:txBody>
          <a:bodyPr wrap="squar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It is used to store users’ uploaded files, </a:t>
            </a:r>
            <a:r>
              <a:rPr lang="en-US" altLang="ko-KR" sz="1600" smtClean="0">
                <a:latin typeface="나눔스퀘어_ac Bold" panose="020B0600000101010101" pitchFamily="50" charset="-127"/>
                <a:ea typeface="나눔스퀘어_ac Bold" panose="020B0600000101010101" pitchFamily="50" charset="-127"/>
              </a:rPr>
              <a:t>ensuring reliable and scalable storage</a:t>
            </a:r>
            <a:r>
              <a:rPr lang="en-US" altLang="ko-KR" sz="1600" smtClean="0">
                <a:latin typeface="나눔스퀘어_ac" panose="020B0600000101010101" pitchFamily="50" charset="-127"/>
                <a:ea typeface="나눔스퀘어_ac" panose="020B0600000101010101" pitchFamily="50" charset="-127"/>
              </a:rPr>
              <a:t>. It allows users to access their files easily and meets the project’s file management requirements.</a:t>
            </a:r>
            <a:endParaRPr lang="ko-KR" altLang="en-US" sz="1600">
              <a:latin typeface="나눔스퀘어_ac" panose="020B0600000101010101" pitchFamily="50" charset="-127"/>
              <a:ea typeface="나눔스퀘어_ac" panose="020B0600000101010101" pitchFamily="50" charset="-127"/>
            </a:endParaRPr>
          </a:p>
        </p:txBody>
      </p:sp>
      <p:sp>
        <p:nvSpPr>
          <p:cNvPr id="29" name="모서리가 둥근 직사각형 28"/>
          <p:cNvSpPr/>
          <p:nvPr/>
        </p:nvSpPr>
        <p:spPr>
          <a:xfrm>
            <a:off x="9966961" y="449072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30"/>
          <p:cNvSpPr/>
          <p:nvPr/>
        </p:nvSpPr>
        <p:spPr>
          <a:xfrm rot="5400000" flipH="1">
            <a:off x="4263031" y="796937"/>
            <a:ext cx="1678133" cy="9262364"/>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library for building customized UI components with Tailwind CSS and Radix UI. It simplifies the process of creating consistent and accessible designs, making it an integral tool for ensuring high-quality user interfaces.</a:t>
            </a:r>
            <a:endParaRPr lang="ko-KR" altLang="en-US"/>
          </a:p>
        </p:txBody>
      </p:sp>
      <p:sp>
        <p:nvSpPr>
          <p:cNvPr id="33" name="TextBox 32"/>
          <p:cNvSpPr txBox="1"/>
          <p:nvPr/>
        </p:nvSpPr>
        <p:spPr>
          <a:xfrm>
            <a:off x="10453912" y="6060469"/>
            <a:ext cx="776175"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Redis</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11" name="직사각형 10"/>
          <p:cNvSpPr/>
          <p:nvPr/>
        </p:nvSpPr>
        <p:spPr>
          <a:xfrm>
            <a:off x="776947" y="4827954"/>
            <a:ext cx="7996505" cy="1200329"/>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It serves as a </a:t>
            </a:r>
            <a:r>
              <a:rPr lang="en-US" altLang="ko-KR" sz="1600" smtClean="0">
                <a:latin typeface="나눔스퀘어_ac Bold" panose="020B0600000101010101" pitchFamily="50" charset="-127"/>
                <a:ea typeface="나눔스퀘어_ac Bold" panose="020B0600000101010101" pitchFamily="50" charset="-127"/>
              </a:rPr>
              <a:t>key-value database</a:t>
            </a:r>
            <a:r>
              <a:rPr lang="en-US" altLang="ko-KR" sz="1600" smtClean="0">
                <a:latin typeface="나눔스퀘어_ac" panose="020B0600000101010101" pitchFamily="50" charset="-127"/>
                <a:ea typeface="나눔스퀘어_ac" panose="020B0600000101010101" pitchFamily="50" charset="-127"/>
              </a:rPr>
              <a:t>, making it ideal for </a:t>
            </a:r>
            <a:r>
              <a:rPr lang="en-US" altLang="ko-KR" sz="1600" smtClean="0">
                <a:latin typeface="나눔스퀘어_ac Bold" panose="020B0600000101010101" pitchFamily="50" charset="-127"/>
                <a:ea typeface="나눔스퀘어_ac Bold" panose="020B0600000101010101" pitchFamily="50" charset="-127"/>
              </a:rPr>
              <a:t>managing JWT tokens.</a:t>
            </a:r>
          </a:p>
          <a:p>
            <a:pPr>
              <a:lnSpc>
                <a:spcPct val="150000"/>
              </a:lnSpc>
            </a:pPr>
            <a:r>
              <a:rPr lang="en-US" altLang="ko-KR" sz="1600" smtClean="0">
                <a:latin typeface="나눔스퀘어_ac" panose="020B0600000101010101" pitchFamily="50" charset="-127"/>
                <a:ea typeface="나눔스퀘어_ac" panose="020B0600000101010101" pitchFamily="50" charset="-127"/>
              </a:rPr>
              <a:t>It efficiently stores token IDs and subjects, ensuring high performance and seamless integration with the </a:t>
            </a:r>
            <a:r>
              <a:rPr lang="en-US" altLang="ko-KR" sz="1600" smtClean="0">
                <a:latin typeface="나눔스퀘어_ac Bold" panose="020B0600000101010101" pitchFamily="50" charset="-127"/>
                <a:ea typeface="나눔스퀘어_ac Bold" panose="020B0600000101010101" pitchFamily="50" charset="-127"/>
              </a:rPr>
              <a:t>authentication</a:t>
            </a:r>
            <a:r>
              <a:rPr lang="en-US" altLang="ko-KR" sz="1600" smtClean="0">
                <a:latin typeface="나눔스퀘어_ac" panose="020B0600000101010101" pitchFamily="50" charset="-127"/>
                <a:ea typeface="나눔스퀘어_ac" panose="020B0600000101010101" pitchFamily="50" charset="-127"/>
              </a:rPr>
              <a:t> system.</a:t>
            </a:r>
            <a:endParaRPr lang="ko-KR" altLang="en-US" sz="1600">
              <a:latin typeface="나눔스퀘어_ac" panose="020B0600000101010101" pitchFamily="50" charset="-127"/>
              <a:ea typeface="나눔스퀘어_ac" panose="020B0600000101010101" pitchFamily="50" charset="-127"/>
            </a:endParaRPr>
          </a:p>
        </p:txBody>
      </p:sp>
      <p:pic>
        <p:nvPicPr>
          <p:cNvPr id="18434" name="Picture 2" descr="Amazon S3이란"/>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782" r="22218" b="22236"/>
          <a:stretch/>
        </p:blipFill>
        <p:spPr bwMode="auto">
          <a:xfrm>
            <a:off x="606680" y="2531191"/>
            <a:ext cx="1368000" cy="135230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608795" y="3852522"/>
            <a:ext cx="1400641"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pPr algn="ctr"/>
            <a:r>
              <a:rPr lang="en-US" altLang="ko-KR" smtClean="0">
                <a:solidFill>
                  <a:schemeClr val="bg1"/>
                </a:solidFill>
                <a:latin typeface="나눔스퀘어_ac Bold" panose="020B0600000101010101" pitchFamily="50" charset="-127"/>
                <a:ea typeface="나눔스퀘어_ac Bold" panose="020B0600000101010101" pitchFamily="50" charset="-127"/>
              </a:rPr>
              <a:t>Amazon S3</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pic>
        <p:nvPicPr>
          <p:cNvPr id="18436" name="Picture 4" descr="Redis - Redi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92000" y="4436978"/>
            <a:ext cx="2700000" cy="186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50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자유형 25"/>
          <p:cNvSpPr/>
          <p:nvPr/>
        </p:nvSpPr>
        <p:spPr>
          <a:xfrm rot="16200000">
            <a:off x="6137553" y="-1490879"/>
            <a:ext cx="1678131" cy="9333485"/>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Tools &amp; Frameworks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1590500"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AI Modeling</a:t>
            </a:r>
            <a:endParaRPr lang="ko-KR" altLang="en-US" sz="2000">
              <a:latin typeface="나눔스퀘어_ac Bold" panose="020B0600000101010101" pitchFamily="50" charset="-127"/>
              <a:ea typeface="나눔스퀘어_ac Bold" panose="020B0600000101010101" pitchFamily="50" charset="-127"/>
            </a:endParaRPr>
          </a:p>
        </p:txBody>
      </p:sp>
      <p:sp>
        <p:nvSpPr>
          <p:cNvPr id="14" name="모서리가 둥근 직사각형 13"/>
          <p:cNvSpPr/>
          <p:nvPr/>
        </p:nvSpPr>
        <p:spPr>
          <a:xfrm>
            <a:off x="470916" y="233680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144522" y="2587408"/>
            <a:ext cx="8498839" cy="1200329"/>
          </a:xfrm>
          <a:prstGeom prst="rect">
            <a:avLst/>
          </a:prstGeom>
          <a:noFill/>
        </p:spPr>
        <p:txBody>
          <a:bodyPr wrap="squar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It is a framework that helps simplified development of applications based on LLM. Langchain has the advantage of </a:t>
            </a:r>
            <a:r>
              <a:rPr lang="en-US" altLang="ko-KR" sz="1600" smtClean="0">
                <a:latin typeface="나눔스퀘어_ac Bold" panose="020B0600000101010101" pitchFamily="50" charset="-127"/>
                <a:ea typeface="나눔스퀘어_ac Bold" panose="020B0600000101010101" pitchFamily="50" charset="-127"/>
              </a:rPr>
              <a:t>easily implementing RAG </a:t>
            </a:r>
            <a:r>
              <a:rPr lang="en-US" altLang="ko-KR" sz="1600" smtClean="0">
                <a:latin typeface="나눔스퀘어_ac" panose="020B0600000101010101" pitchFamily="50" charset="-127"/>
                <a:ea typeface="나눔스퀘어_ac" panose="020B0600000101010101" pitchFamily="50" charset="-127"/>
              </a:rPr>
              <a:t>by connecting constituent components such as </a:t>
            </a:r>
            <a:r>
              <a:rPr lang="en-US" altLang="ko-KR" sz="1600" smtClean="0">
                <a:latin typeface="나눔스퀘어_ac Bold" panose="020B0600000101010101" pitchFamily="50" charset="-127"/>
                <a:ea typeface="나눔스퀘어_ac Bold" panose="020B0600000101010101" pitchFamily="50" charset="-127"/>
              </a:rPr>
              <a:t>data parser, embedding, and retriever. </a:t>
            </a:r>
            <a:endParaRPr lang="ko-KR" altLang="en-US" sz="1600">
              <a:latin typeface="나눔스퀘어_ac Bold" panose="020B0600000101010101" pitchFamily="50" charset="-127"/>
              <a:ea typeface="나눔스퀘어_ac Bold" panose="020B0600000101010101" pitchFamily="50" charset="-127"/>
            </a:endParaRPr>
          </a:p>
        </p:txBody>
      </p:sp>
      <p:sp>
        <p:nvSpPr>
          <p:cNvPr id="31" name="자유형 30"/>
          <p:cNvSpPr/>
          <p:nvPr/>
        </p:nvSpPr>
        <p:spPr>
          <a:xfrm rot="5400000" flipH="1">
            <a:off x="4109864" y="851771"/>
            <a:ext cx="1984467" cy="9262364"/>
          </a:xfrm>
          <a:custGeom>
            <a:avLst/>
            <a:gdLst>
              <a:gd name="connsiteX0" fmla="*/ 1678131 w 1678131"/>
              <a:gd name="connsiteY0" fmla="*/ 772916 h 9333485"/>
              <a:gd name="connsiteX1" fmla="*/ 1678131 w 1678131"/>
              <a:gd name="connsiteY1" fmla="*/ 9151374 h 9333485"/>
              <a:gd name="connsiteX2" fmla="*/ 1496020 w 1678131"/>
              <a:gd name="connsiteY2" fmla="*/ 9333485 h 9333485"/>
              <a:gd name="connsiteX3" fmla="*/ 182111 w 1678131"/>
              <a:gd name="connsiteY3" fmla="*/ 9333485 h 9333485"/>
              <a:gd name="connsiteX4" fmla="*/ 0 w 1678131"/>
              <a:gd name="connsiteY4" fmla="*/ 9151374 h 9333485"/>
              <a:gd name="connsiteX5" fmla="*/ 0 w 1678131"/>
              <a:gd name="connsiteY5" fmla="*/ 772916 h 9333485"/>
              <a:gd name="connsiteX6" fmla="*/ 182111 w 1678131"/>
              <a:gd name="connsiteY6" fmla="*/ 590805 h 9333485"/>
              <a:gd name="connsiteX7" fmla="*/ 244071 w 1678131"/>
              <a:gd name="connsiteY7" fmla="*/ 590805 h 9333485"/>
              <a:gd name="connsiteX8" fmla="*/ 406542 w 1678131"/>
              <a:gd name="connsiteY8" fmla="*/ 0 h 9333485"/>
              <a:gd name="connsiteX9" fmla="*/ 569013 w 1678131"/>
              <a:gd name="connsiteY9" fmla="*/ 590805 h 9333485"/>
              <a:gd name="connsiteX10" fmla="*/ 1496020 w 1678131"/>
              <a:gd name="connsiteY10" fmla="*/ 590805 h 9333485"/>
              <a:gd name="connsiteX11" fmla="*/ 1678131 w 1678131"/>
              <a:gd name="connsiteY11" fmla="*/ 772916 h 933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131" h="9333485">
                <a:moveTo>
                  <a:pt x="1678131" y="772916"/>
                </a:moveTo>
                <a:lnTo>
                  <a:pt x="1678131" y="9151374"/>
                </a:lnTo>
                <a:cubicBezTo>
                  <a:pt x="1678131" y="9251951"/>
                  <a:pt x="1596597" y="9333485"/>
                  <a:pt x="1496020" y="9333485"/>
                </a:cubicBezTo>
                <a:lnTo>
                  <a:pt x="182111" y="9333485"/>
                </a:lnTo>
                <a:cubicBezTo>
                  <a:pt x="81534" y="9333485"/>
                  <a:pt x="0" y="9251951"/>
                  <a:pt x="0" y="9151374"/>
                </a:cubicBezTo>
                <a:lnTo>
                  <a:pt x="0" y="772916"/>
                </a:lnTo>
                <a:cubicBezTo>
                  <a:pt x="0" y="672339"/>
                  <a:pt x="81534" y="590805"/>
                  <a:pt x="182111" y="590805"/>
                </a:cubicBezTo>
                <a:lnTo>
                  <a:pt x="244071" y="590805"/>
                </a:lnTo>
                <a:lnTo>
                  <a:pt x="406542" y="0"/>
                </a:lnTo>
                <a:lnTo>
                  <a:pt x="569013" y="590805"/>
                </a:lnTo>
                <a:lnTo>
                  <a:pt x="1496020" y="590805"/>
                </a:lnTo>
                <a:cubicBezTo>
                  <a:pt x="1596597" y="590805"/>
                  <a:pt x="1678131" y="672339"/>
                  <a:pt x="1678131" y="77291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library for building customized UI components with Tailwind CSS and Radix UI. It simplifies the process of creating consistent and accessible designs, making it an integral tool for ensuring high-quality user interfaces.</a:t>
            </a:r>
            <a:endParaRPr lang="ko-KR" altLang="en-US"/>
          </a:p>
        </p:txBody>
      </p:sp>
      <p:sp>
        <p:nvSpPr>
          <p:cNvPr id="11" name="직사각형 10"/>
          <p:cNvSpPr/>
          <p:nvPr/>
        </p:nvSpPr>
        <p:spPr>
          <a:xfrm>
            <a:off x="776947" y="4697642"/>
            <a:ext cx="7996505" cy="1569660"/>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Vector database is mainly used as a storage for </a:t>
            </a:r>
            <a:r>
              <a:rPr lang="en-US" altLang="ko-KR" sz="1600" smtClean="0">
                <a:latin typeface="나눔스퀘어_ac Bold" panose="020B0600000101010101" pitchFamily="50" charset="-127"/>
                <a:ea typeface="나눔스퀘어_ac Bold" panose="020B0600000101010101" pitchFamily="50" charset="-127"/>
              </a:rPr>
              <a:t>embedding data imported for RAG. </a:t>
            </a:r>
            <a:r>
              <a:rPr lang="en-US" altLang="ko-KR" sz="1600" smtClean="0">
                <a:latin typeface="나눔스퀘어_ac" panose="020B0600000101010101" pitchFamily="50" charset="-127"/>
                <a:ea typeface="나눔스퀘어_ac" panose="020B0600000101010101" pitchFamily="50" charset="-127"/>
              </a:rPr>
              <a:t>Vector database stores high-dimensional vector data and shows excellent performance in </a:t>
            </a:r>
            <a:r>
              <a:rPr lang="en-US" altLang="ko-KR" sz="1600" smtClean="0">
                <a:latin typeface="나눔스퀘어_ac Bold" panose="020B0600000101010101" pitchFamily="50" charset="-127"/>
                <a:ea typeface="나눔스퀘어_ac Bold" panose="020B0600000101010101" pitchFamily="50" charset="-127"/>
              </a:rPr>
              <a:t>searching for similarity between data</a:t>
            </a:r>
            <a:r>
              <a:rPr lang="en-US" altLang="ko-KR" sz="1600" smtClean="0">
                <a:latin typeface="나눔스퀘어_ac" panose="020B0600000101010101" pitchFamily="50" charset="-127"/>
                <a:ea typeface="나눔스퀘어_ac" panose="020B0600000101010101" pitchFamily="50" charset="-127"/>
              </a:rPr>
              <a:t>. We chose our vector database as ChromaDB because of its </a:t>
            </a:r>
            <a:r>
              <a:rPr lang="en-US" altLang="ko-KR" sz="1600" smtClean="0">
                <a:latin typeface="나눔스퀘어_ac Bold" panose="020B0600000101010101" pitchFamily="50" charset="-127"/>
                <a:ea typeface="나눔스퀘어_ac Bold" panose="020B0600000101010101" pitchFamily="50" charset="-127"/>
              </a:rPr>
              <a:t>cost-efficiency and ease for use. </a:t>
            </a:r>
            <a:endParaRPr lang="ko-KR" altLang="en-US" sz="1600">
              <a:latin typeface="나눔스퀘어_ac Bold" panose="020B0600000101010101" pitchFamily="50" charset="-127"/>
              <a:ea typeface="나눔스퀘어_ac Bold" panose="020B0600000101010101" pitchFamily="50" charset="-127"/>
            </a:endParaRPr>
          </a:p>
        </p:txBody>
      </p:sp>
      <p:pic>
        <p:nvPicPr>
          <p:cNvPr id="19458" name="Picture 2" descr="LangChain (@LangChainAI) / 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116" y="2488679"/>
            <a:ext cx="1368000" cy="13680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662946" y="3852522"/>
            <a:ext cx="1292341"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pPr algn="ctr"/>
            <a:r>
              <a:rPr lang="en-US" altLang="ko-KR" smtClean="0">
                <a:solidFill>
                  <a:schemeClr val="bg1"/>
                </a:solidFill>
                <a:latin typeface="나눔스퀘어_ac Bold" panose="020B0600000101010101" pitchFamily="50" charset="-127"/>
                <a:ea typeface="나눔스퀘어_ac Bold" panose="020B0600000101010101" pitchFamily="50" charset="-127"/>
              </a:rPr>
              <a:t>Langchain</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grpSp>
        <p:nvGrpSpPr>
          <p:cNvPr id="2" name="그룹 1"/>
          <p:cNvGrpSpPr/>
          <p:nvPr/>
        </p:nvGrpSpPr>
        <p:grpSpPr>
          <a:xfrm>
            <a:off x="9966961" y="4561840"/>
            <a:ext cx="1676400" cy="1849452"/>
            <a:chOff x="9966961" y="4490720"/>
            <a:chExt cx="1676400" cy="1849452"/>
          </a:xfrm>
        </p:grpSpPr>
        <p:sp>
          <p:nvSpPr>
            <p:cNvPr id="29" name="모서리가 둥근 직사각형 28"/>
            <p:cNvSpPr/>
            <p:nvPr/>
          </p:nvSpPr>
          <p:spPr>
            <a:xfrm>
              <a:off x="9966961" y="4490720"/>
              <a:ext cx="1676400" cy="167813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p:cNvSpPr txBox="1"/>
            <p:nvPr/>
          </p:nvSpPr>
          <p:spPr>
            <a:xfrm>
              <a:off x="10134497" y="5970840"/>
              <a:ext cx="1341329"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ChromaDB</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pic>
          <p:nvPicPr>
            <p:cNvPr id="19460" name="Picture 4" descr="Build Semantic search applications using Open Source Vector database  ChromaDB | by Avikumar Talaviya | AI Science | 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41481" y="4882840"/>
              <a:ext cx="1368000" cy="8832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40488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Implementations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881973"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UI/UX</a:t>
            </a:r>
            <a:endParaRPr lang="ko-KR" altLang="en-US" sz="2000">
              <a:latin typeface="나눔스퀘어_ac Bold" panose="020B0600000101010101" pitchFamily="50" charset="-127"/>
              <a:ea typeface="나눔스퀘어_ac Bold" panose="020B0600000101010101" pitchFamily="50" charset="-127"/>
            </a:endParaRPr>
          </a:p>
        </p:txBody>
      </p:sp>
      <p:grpSp>
        <p:nvGrpSpPr>
          <p:cNvPr id="4" name="그룹 3"/>
          <p:cNvGrpSpPr/>
          <p:nvPr/>
        </p:nvGrpSpPr>
        <p:grpSpPr>
          <a:xfrm>
            <a:off x="3363891" y="2438400"/>
            <a:ext cx="5625084" cy="3286111"/>
            <a:chOff x="470916" y="2336800"/>
            <a:chExt cx="5625084" cy="3286111"/>
          </a:xfrm>
        </p:grpSpPr>
        <p:grpSp>
          <p:nvGrpSpPr>
            <p:cNvPr id="3" name="그룹 2"/>
            <p:cNvGrpSpPr/>
            <p:nvPr/>
          </p:nvGrpSpPr>
          <p:grpSpPr>
            <a:xfrm>
              <a:off x="470916" y="2336800"/>
              <a:ext cx="5625084" cy="3105474"/>
              <a:chOff x="470916" y="2336800"/>
              <a:chExt cx="6569964" cy="3627120"/>
            </a:xfrm>
          </p:grpSpPr>
          <p:sp>
            <p:nvSpPr>
              <p:cNvPr id="21" name="모서리가 둥근 직사각형 20"/>
              <p:cNvSpPr/>
              <p:nvPr/>
            </p:nvSpPr>
            <p:spPr>
              <a:xfrm>
                <a:off x="470916" y="2336800"/>
                <a:ext cx="6569964" cy="3627120"/>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descr="텍스트, 스크린샷, 폰트, 디자인이(가) 표시된 사진&#10;&#10;자동 생성된 설명"/>
              <p:cNvPicPr/>
              <p:nvPr/>
            </p:nvPicPr>
            <p:blipFill>
              <a:blip r:embed="rId5"/>
              <a:stretch>
                <a:fillRect/>
              </a:stretch>
            </p:blipFill>
            <p:spPr>
              <a:xfrm>
                <a:off x="780009" y="2758757"/>
                <a:ext cx="5951777" cy="2783205"/>
              </a:xfrm>
              <a:prstGeom prst="rect">
                <a:avLst/>
              </a:prstGeom>
            </p:spPr>
          </p:pic>
        </p:grpSp>
        <p:sp>
          <p:nvSpPr>
            <p:cNvPr id="22" name="TextBox 21"/>
            <p:cNvSpPr txBox="1"/>
            <p:nvPr/>
          </p:nvSpPr>
          <p:spPr>
            <a:xfrm>
              <a:off x="2486958" y="5253579"/>
              <a:ext cx="1593000"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Login Screen</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grpSp>
      <p:pic>
        <p:nvPicPr>
          <p:cNvPr id="20484" name="Picture 4" descr="カラフルな矢印のイラスト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61166">
            <a:off x="2538164" y="4220887"/>
            <a:ext cx="1151344" cy="56155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304807" y="2529919"/>
            <a:ext cx="3059084" cy="1569660"/>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an eye-catching </a:t>
            </a:r>
            <a:r>
              <a:rPr lang="en-US" altLang="ko-KR" sz="1600" smtClean="0">
                <a:latin typeface="나눔스퀘어_ac Bold" panose="020B0600000101010101" pitchFamily="50" charset="-127"/>
                <a:ea typeface="나눔스퀘어_ac Bold" panose="020B0600000101010101" pitchFamily="50" charset="-127"/>
              </a:rPr>
              <a:t>gradient animation </a:t>
            </a:r>
            <a:r>
              <a:rPr lang="en-US" altLang="ko-KR" sz="1600" smtClean="0">
                <a:latin typeface="나눔스퀘어_ac" panose="020B0600000101010101" pitchFamily="50" charset="-127"/>
                <a:ea typeface="나눔스퀘어_ac" panose="020B0600000101010101" pitchFamily="50" charset="-127"/>
              </a:rPr>
              <a:t>and typewriter effect serve as a backdrop for concise project descriptions</a:t>
            </a:r>
            <a:endParaRPr lang="ko-KR" altLang="en-US" sz="1600">
              <a:latin typeface="나눔스퀘어_ac" panose="020B0600000101010101" pitchFamily="50" charset="-127"/>
              <a:ea typeface="나눔스퀘어_ac" panose="020B0600000101010101" pitchFamily="50" charset="-127"/>
            </a:endParaRPr>
          </a:p>
        </p:txBody>
      </p:sp>
      <p:sp>
        <p:nvSpPr>
          <p:cNvPr id="10" name="직사각형 9"/>
          <p:cNvSpPr/>
          <p:nvPr/>
        </p:nvSpPr>
        <p:spPr>
          <a:xfrm>
            <a:off x="9253615" y="3970185"/>
            <a:ext cx="2794444" cy="1569660"/>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straightforward login/signup form, prioritizing accessibility and ease of use. </a:t>
            </a:r>
            <a:endParaRPr lang="ko-KR" altLang="en-US" sz="1600">
              <a:latin typeface="나눔스퀘어_ac" panose="020B0600000101010101" pitchFamily="50" charset="-127"/>
              <a:ea typeface="나눔스퀘어_ac" panose="020B0600000101010101" pitchFamily="50" charset="-127"/>
            </a:endParaRPr>
          </a:p>
        </p:txBody>
      </p:sp>
      <p:pic>
        <p:nvPicPr>
          <p:cNvPr id="28" name="Picture 4" descr="カラフルな矢印のイラスト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2974808">
            <a:off x="8677943" y="3104883"/>
            <a:ext cx="1151344" cy="56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89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Implementations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881973"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UI/UX</a:t>
            </a:r>
            <a:endParaRPr lang="ko-KR" altLang="en-US" sz="2000">
              <a:latin typeface="나눔스퀘어_ac Bold" panose="020B0600000101010101" pitchFamily="50" charset="-127"/>
              <a:ea typeface="나눔스퀘어_ac Bold" panose="020B0600000101010101" pitchFamily="50" charset="-127"/>
            </a:endParaRPr>
          </a:p>
        </p:txBody>
      </p:sp>
      <p:sp>
        <p:nvSpPr>
          <p:cNvPr id="5" name="직사각형 4"/>
          <p:cNvSpPr/>
          <p:nvPr/>
        </p:nvSpPr>
        <p:spPr>
          <a:xfrm>
            <a:off x="264160" y="3340632"/>
            <a:ext cx="3059084" cy="1569660"/>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the UI design was heavily inspired by </a:t>
            </a:r>
            <a:r>
              <a:rPr lang="en-US" altLang="ko-KR" sz="1600" smtClean="0">
                <a:latin typeface="나눔스퀘어_ac Bold" panose="020B0600000101010101" pitchFamily="50" charset="-127"/>
                <a:ea typeface="나눔스퀘어_ac Bold" panose="020B0600000101010101" pitchFamily="50" charset="-127"/>
              </a:rPr>
              <a:t>ChatGPT</a:t>
            </a:r>
            <a:r>
              <a:rPr lang="en-US" altLang="ko-KR" sz="1600" smtClean="0">
                <a:latin typeface="나눔스퀘어_ac" panose="020B0600000101010101" pitchFamily="50" charset="-127"/>
                <a:ea typeface="나눔스퀘어_ac" panose="020B0600000101010101" pitchFamily="50" charset="-127"/>
              </a:rPr>
              <a:t>, focusing on simplicity and user-centric interaction.</a:t>
            </a:r>
            <a:endParaRPr lang="ko-KR" altLang="en-US" sz="1600">
              <a:latin typeface="나눔스퀘어_ac" panose="020B0600000101010101" pitchFamily="50" charset="-127"/>
              <a:ea typeface="나눔스퀘어_ac" panose="020B0600000101010101" pitchFamily="50" charset="-127"/>
            </a:endParaRPr>
          </a:p>
        </p:txBody>
      </p:sp>
      <p:grpSp>
        <p:nvGrpSpPr>
          <p:cNvPr id="12" name="그룹 11"/>
          <p:cNvGrpSpPr/>
          <p:nvPr/>
        </p:nvGrpSpPr>
        <p:grpSpPr>
          <a:xfrm>
            <a:off x="3283458" y="2438400"/>
            <a:ext cx="5625084" cy="3286111"/>
            <a:chOff x="3339800" y="2438400"/>
            <a:chExt cx="5625084" cy="3286111"/>
          </a:xfrm>
        </p:grpSpPr>
        <p:sp>
          <p:nvSpPr>
            <p:cNvPr id="21" name="모서리가 둥근 직사각형 20"/>
            <p:cNvSpPr/>
            <p:nvPr/>
          </p:nvSpPr>
          <p:spPr>
            <a:xfrm>
              <a:off x="3339800" y="2438400"/>
              <a:ext cx="5625084" cy="3105474"/>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5504697" y="5355179"/>
              <a:ext cx="1295291"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Main Page</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pic>
          <p:nvPicPr>
            <p:cNvPr id="19" name="그림 18" descr="텍스트, 스크린샷, 폰트이(가) 표시된 사진&#10;&#10;자동 생성된 설명"/>
            <p:cNvPicPr/>
            <p:nvPr/>
          </p:nvPicPr>
          <p:blipFill>
            <a:blip r:embed="rId5"/>
            <a:stretch>
              <a:fillRect/>
            </a:stretch>
          </p:blipFill>
          <p:spPr>
            <a:xfrm>
              <a:off x="3603542" y="2649382"/>
              <a:ext cx="5097600" cy="2683510"/>
            </a:xfrm>
            <a:prstGeom prst="rect">
              <a:avLst/>
            </a:prstGeom>
          </p:spPr>
        </p:pic>
      </p:grpSp>
      <p:pic>
        <p:nvPicPr>
          <p:cNvPr id="20484" name="Picture 4" descr="カラフルな矢印のイラスト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38834" flipV="1">
            <a:off x="2283359" y="2674622"/>
            <a:ext cx="1151344" cy="561554"/>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9172284" y="3488912"/>
            <a:ext cx="2690300" cy="2677656"/>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The chat interface </a:t>
            </a:r>
            <a:r>
              <a:rPr lang="en-US" altLang="ko-KR" sz="1600" smtClean="0">
                <a:latin typeface="나눔스퀘어_ac Bold" panose="020B0600000101010101" pitchFamily="50" charset="-127"/>
                <a:ea typeface="나눔스퀘어_ac Bold" panose="020B0600000101010101" pitchFamily="50" charset="-127"/>
              </a:rPr>
              <a:t>automatically scrolls down </a:t>
            </a:r>
            <a:r>
              <a:rPr lang="en-US" altLang="ko-KR" sz="1600" smtClean="0">
                <a:latin typeface="나눔스퀘어_ac" panose="020B0600000101010101" pitchFamily="50" charset="-127"/>
                <a:ea typeface="나눔스퀘어_ac" panose="020B0600000101010101" pitchFamily="50" charset="-127"/>
              </a:rPr>
              <a:t>based on the most recent message, ensuring users don’t need to manually scroll to view the latest conversation</a:t>
            </a:r>
            <a:endParaRPr lang="ko-KR" altLang="en-US" sz="1600">
              <a:latin typeface="나눔스퀘어_ac" panose="020B0600000101010101" pitchFamily="50" charset="-127"/>
              <a:ea typeface="나눔스퀘어_ac" panose="020B0600000101010101" pitchFamily="50" charset="-127"/>
            </a:endParaRPr>
          </a:p>
        </p:txBody>
      </p:sp>
      <p:pic>
        <p:nvPicPr>
          <p:cNvPr id="23" name="Picture 4" descr="カラフルな矢印のイラスト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379098" flipH="1" flipV="1">
            <a:off x="8332870" y="2994683"/>
            <a:ext cx="1151344" cy="56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154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Implementations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881973"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UI/UX</a:t>
            </a:r>
            <a:endParaRPr lang="ko-KR" altLang="en-US" sz="2000">
              <a:latin typeface="나눔스퀘어_ac Bold" panose="020B0600000101010101" pitchFamily="50" charset="-127"/>
              <a:ea typeface="나눔스퀘어_ac Bold" panose="020B0600000101010101" pitchFamily="50" charset="-127"/>
            </a:endParaRPr>
          </a:p>
        </p:txBody>
      </p:sp>
      <p:sp>
        <p:nvSpPr>
          <p:cNvPr id="5" name="직사각형 4"/>
          <p:cNvSpPr/>
          <p:nvPr/>
        </p:nvSpPr>
        <p:spPr>
          <a:xfrm>
            <a:off x="6176433" y="2779039"/>
            <a:ext cx="5659967" cy="830997"/>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supports both a button for file selection</a:t>
            </a:r>
          </a:p>
          <a:p>
            <a:pPr>
              <a:lnSpc>
                <a:spcPct val="150000"/>
              </a:lnSpc>
            </a:pPr>
            <a:r>
              <a:rPr lang="en-US" altLang="ko-KR" sz="1600" smtClean="0">
                <a:latin typeface="나눔스퀘어_ac" panose="020B0600000101010101" pitchFamily="50" charset="-127"/>
                <a:ea typeface="나눔스퀘어_ac" panose="020B0600000101010101" pitchFamily="50" charset="-127"/>
              </a:rPr>
              <a:t>and </a:t>
            </a:r>
            <a:r>
              <a:rPr lang="en-US" altLang="ko-KR" sz="1600" smtClean="0">
                <a:latin typeface="나눔스퀘어_ac Bold" panose="020B0600000101010101" pitchFamily="50" charset="-127"/>
                <a:ea typeface="나눔스퀘어_ac Bold" panose="020B0600000101010101" pitchFamily="50" charset="-127"/>
              </a:rPr>
              <a:t>drag-and-drop functionality.</a:t>
            </a:r>
            <a:endParaRPr lang="ko-KR" altLang="en-US" sz="1600">
              <a:latin typeface="나눔스퀘어_ac Bold" panose="020B0600000101010101" pitchFamily="50" charset="-127"/>
              <a:ea typeface="나눔스퀘어_ac Bold" panose="020B0600000101010101" pitchFamily="50" charset="-127"/>
            </a:endParaRPr>
          </a:p>
        </p:txBody>
      </p:sp>
      <p:grpSp>
        <p:nvGrpSpPr>
          <p:cNvPr id="2" name="그룹 1"/>
          <p:cNvGrpSpPr/>
          <p:nvPr/>
        </p:nvGrpSpPr>
        <p:grpSpPr>
          <a:xfrm>
            <a:off x="619760" y="2130449"/>
            <a:ext cx="4643120" cy="4206331"/>
            <a:chOff x="4856480" y="1595120"/>
            <a:chExt cx="4643120" cy="4206331"/>
          </a:xfrm>
        </p:grpSpPr>
        <p:sp>
          <p:nvSpPr>
            <p:cNvPr id="21" name="모서리가 둥근 직사각형 20"/>
            <p:cNvSpPr/>
            <p:nvPr/>
          </p:nvSpPr>
          <p:spPr>
            <a:xfrm>
              <a:off x="4856480" y="1595120"/>
              <a:ext cx="4643120" cy="3948754"/>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6176433" y="5432119"/>
              <a:ext cx="2107115"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File Upload Dialog</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pic>
          <p:nvPicPr>
            <p:cNvPr id="13" name="그림 12" descr="텍스트, 스크린샷, 디스플레이, 소프트웨어이(가) 표시된 사진&#10;&#10;자동 생성된 설명"/>
            <p:cNvPicPr/>
            <p:nvPr/>
          </p:nvPicPr>
          <p:blipFill>
            <a:blip r:embed="rId5"/>
            <a:stretch>
              <a:fillRect/>
            </a:stretch>
          </p:blipFill>
          <p:spPr>
            <a:xfrm>
              <a:off x="5208822" y="1940559"/>
              <a:ext cx="3917846" cy="3330787"/>
            </a:xfrm>
            <a:prstGeom prst="rect">
              <a:avLst/>
            </a:prstGeom>
          </p:spPr>
        </p:pic>
      </p:grpSp>
      <p:pic>
        <p:nvPicPr>
          <p:cNvPr id="20484" name="Picture 4" descr="カラフルな矢印のイラスト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61166" flipH="1" flipV="1">
            <a:off x="4797796" y="2498262"/>
            <a:ext cx="1151344" cy="56155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6176433" y="4104826"/>
            <a:ext cx="5466927" cy="1200329"/>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the interface visually </a:t>
            </a:r>
            <a:r>
              <a:rPr lang="en-US" altLang="ko-KR" sz="1600" smtClean="0">
                <a:latin typeface="나눔스퀘어_ac Bold" panose="020B0600000101010101" pitchFamily="50" charset="-127"/>
                <a:ea typeface="나눔스퀘어_ac Bold" panose="020B0600000101010101" pitchFamily="50" charset="-127"/>
              </a:rPr>
              <a:t>distinguishes between new an</a:t>
            </a:r>
          </a:p>
          <a:p>
            <a:pPr>
              <a:lnSpc>
                <a:spcPct val="150000"/>
              </a:lnSpc>
            </a:pPr>
            <a:r>
              <a:rPr lang="en-US" altLang="ko-KR" sz="1600" smtClean="0">
                <a:latin typeface="나눔스퀘어_ac Bold" panose="020B0600000101010101" pitchFamily="50" charset="-127"/>
                <a:ea typeface="나눔스퀘어_ac Bold" panose="020B0600000101010101" pitchFamily="50" charset="-127"/>
              </a:rPr>
              <a:t>existing files</a:t>
            </a:r>
            <a:r>
              <a:rPr lang="en-US" altLang="ko-KR" sz="1600" smtClean="0">
                <a:latin typeface="나눔스퀘어_ac" panose="020B0600000101010101" pitchFamily="50" charset="-127"/>
                <a:ea typeface="나눔스퀘어_ac" panose="020B0600000101010101" pitchFamily="50" charset="-127"/>
              </a:rPr>
              <a:t>, making it easy for users to differentiate</a:t>
            </a:r>
          </a:p>
          <a:p>
            <a:pPr>
              <a:lnSpc>
                <a:spcPct val="150000"/>
              </a:lnSpc>
            </a:pPr>
            <a:r>
              <a:rPr lang="en-US" altLang="ko-KR" sz="1600" smtClean="0">
                <a:latin typeface="나눔스퀘어_ac" panose="020B0600000101010101" pitchFamily="50" charset="-127"/>
                <a:ea typeface="나눔스퀘어_ac" panose="020B0600000101010101" pitchFamily="50" charset="-127"/>
              </a:rPr>
              <a:t>between previously uploaded files and new ones.</a:t>
            </a:r>
            <a:endParaRPr lang="ko-KR" altLang="en-US" sz="1600">
              <a:latin typeface="나눔스퀘어_ac" panose="020B0600000101010101" pitchFamily="50" charset="-127"/>
              <a:ea typeface="나눔스퀘어_ac" panose="020B0600000101010101" pitchFamily="50" charset="-127"/>
            </a:endParaRPr>
          </a:p>
        </p:txBody>
      </p:sp>
      <p:pic>
        <p:nvPicPr>
          <p:cNvPr id="20" name="Picture 4" descr="カラフルな矢印のイラスト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61166" flipH="1" flipV="1">
            <a:off x="4797796" y="3988312"/>
            <a:ext cx="1151344" cy="56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743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자유형 40"/>
          <p:cNvSpPr/>
          <p:nvPr/>
        </p:nvSpPr>
        <p:spPr>
          <a:xfrm rot="16200000">
            <a:off x="3321531" y="2506076"/>
            <a:ext cx="2267259" cy="640080"/>
          </a:xfrm>
          <a:custGeom>
            <a:avLst/>
            <a:gdLst>
              <a:gd name="connsiteX0" fmla="*/ 2267259 w 2267259"/>
              <a:gd name="connsiteY0" fmla="*/ 640080 h 640080"/>
              <a:gd name="connsiteX1" fmla="*/ 830465 w 2267259"/>
              <a:gd name="connsiteY1" fmla="*/ 640080 h 640080"/>
              <a:gd name="connsiteX2" fmla="*/ 0 w 2267259"/>
              <a:gd name="connsiteY2" fmla="*/ 0 h 640080"/>
              <a:gd name="connsiteX3" fmla="*/ 1039554 w 2267259"/>
              <a:gd name="connsiteY3" fmla="*/ 0 h 640080"/>
            </a:gdLst>
            <a:ahLst/>
            <a:cxnLst>
              <a:cxn ang="0">
                <a:pos x="connsiteX0" y="connsiteY0"/>
              </a:cxn>
              <a:cxn ang="0">
                <a:pos x="connsiteX1" y="connsiteY1"/>
              </a:cxn>
              <a:cxn ang="0">
                <a:pos x="connsiteX2" y="connsiteY2"/>
              </a:cxn>
              <a:cxn ang="0">
                <a:pos x="connsiteX3" y="connsiteY3"/>
              </a:cxn>
            </a:cxnLst>
            <a:rect l="l" t="t" r="r" b="b"/>
            <a:pathLst>
              <a:path w="2267259" h="640080">
                <a:moveTo>
                  <a:pt x="2267259" y="640080"/>
                </a:moveTo>
                <a:lnTo>
                  <a:pt x="830465" y="640080"/>
                </a:lnTo>
                <a:lnTo>
                  <a:pt x="0" y="0"/>
                </a:lnTo>
                <a:lnTo>
                  <a:pt x="1039554" y="0"/>
                </a:lnTo>
                <a:close/>
              </a:path>
            </a:pathLst>
          </a:custGeom>
          <a:gradFill>
            <a:gsLst>
              <a:gs pos="0">
                <a:srgbClr val="FD8A69"/>
              </a:gs>
              <a:gs pos="50000">
                <a:schemeClr val="bg1">
                  <a:lumMod val="85000"/>
                </a:schemeClr>
              </a:gs>
              <a:gs pos="100000">
                <a:schemeClr val="bg1"/>
              </a:gs>
            </a:gsLst>
            <a:lin ang="5400000" scaled="1"/>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자유형 43"/>
          <p:cNvSpPr/>
          <p:nvPr/>
        </p:nvSpPr>
        <p:spPr>
          <a:xfrm rot="16200000" flipH="1">
            <a:off x="2821452" y="4650251"/>
            <a:ext cx="3271521" cy="635981"/>
          </a:xfrm>
          <a:custGeom>
            <a:avLst/>
            <a:gdLst>
              <a:gd name="connsiteX0" fmla="*/ 0 w 3271521"/>
              <a:gd name="connsiteY0" fmla="*/ 635981 h 635981"/>
              <a:gd name="connsiteX1" fmla="*/ 3271521 w 3271521"/>
              <a:gd name="connsiteY1" fmla="*/ 635981 h 635981"/>
              <a:gd name="connsiteX2" fmla="*/ 3192266 w 3271521"/>
              <a:gd name="connsiteY2" fmla="*/ 580765 h 635981"/>
              <a:gd name="connsiteX3" fmla="*/ 1972555 w 3271521"/>
              <a:gd name="connsiteY3" fmla="*/ 0 h 635981"/>
              <a:gd name="connsiteX4" fmla="*/ 912868 w 3271521"/>
              <a:gd name="connsiteY4" fmla="*/ 0 h 635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521" h="635981">
                <a:moveTo>
                  <a:pt x="0" y="635981"/>
                </a:moveTo>
                <a:lnTo>
                  <a:pt x="3271521" y="635981"/>
                </a:lnTo>
                <a:lnTo>
                  <a:pt x="3192266" y="580765"/>
                </a:lnTo>
                <a:lnTo>
                  <a:pt x="1972555" y="0"/>
                </a:lnTo>
                <a:lnTo>
                  <a:pt x="912868" y="0"/>
                </a:lnTo>
                <a:close/>
              </a:path>
            </a:pathLst>
          </a:custGeom>
          <a:gradFill>
            <a:gsLst>
              <a:gs pos="0">
                <a:srgbClr val="FD8A69"/>
              </a:gs>
              <a:gs pos="50000">
                <a:schemeClr val="bg1">
                  <a:lumMod val="85000"/>
                </a:schemeClr>
              </a:gs>
              <a:gs pos="100000">
                <a:schemeClr val="bg1"/>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Implementations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1291572"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Frontend</a:t>
            </a:r>
            <a:endParaRPr lang="ko-KR" altLang="en-US" sz="2000">
              <a:latin typeface="나눔스퀘어_ac Bold" panose="020B0600000101010101" pitchFamily="50" charset="-127"/>
              <a:ea typeface="나눔스퀘어_ac Bold" panose="020B0600000101010101" pitchFamily="50" charset="-127"/>
            </a:endParaRPr>
          </a:p>
        </p:txBody>
      </p:sp>
      <p:grpSp>
        <p:nvGrpSpPr>
          <p:cNvPr id="14" name="그룹 13"/>
          <p:cNvGrpSpPr/>
          <p:nvPr/>
        </p:nvGrpSpPr>
        <p:grpSpPr>
          <a:xfrm>
            <a:off x="538480" y="2905760"/>
            <a:ext cx="3596640" cy="2377440"/>
            <a:chOff x="538480" y="2753360"/>
            <a:chExt cx="3596640" cy="2377440"/>
          </a:xfrm>
        </p:grpSpPr>
        <p:grpSp>
          <p:nvGrpSpPr>
            <p:cNvPr id="12" name="그룹 11"/>
            <p:cNvGrpSpPr/>
            <p:nvPr/>
          </p:nvGrpSpPr>
          <p:grpSpPr>
            <a:xfrm>
              <a:off x="538480" y="2753360"/>
              <a:ext cx="3596640" cy="1046480"/>
              <a:chOff x="538480" y="2753360"/>
              <a:chExt cx="3596640" cy="1046480"/>
            </a:xfrm>
          </p:grpSpPr>
          <p:sp>
            <p:nvSpPr>
              <p:cNvPr id="4" name="직사각형 3"/>
              <p:cNvSpPr/>
              <p:nvPr/>
            </p:nvSpPr>
            <p:spPr>
              <a:xfrm>
                <a:off x="538480" y="2753360"/>
                <a:ext cx="1717040" cy="1046480"/>
              </a:xfrm>
              <a:prstGeom prst="rect">
                <a:avLst/>
              </a:prstGeom>
              <a:solidFill>
                <a:srgbClr val="FD8A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latin typeface="나눔스퀘어_ac Bold" panose="020B0600000101010101" pitchFamily="50" charset="-127"/>
                    <a:ea typeface="나눔스퀘어_ac Bold" panose="020B0600000101010101" pitchFamily="50" charset="-127"/>
                  </a:rPr>
                  <a:t>Responsive design</a:t>
                </a:r>
                <a:endParaRPr lang="ko-KR" altLang="en-US">
                  <a:latin typeface="나눔스퀘어_ac Bold" panose="020B0600000101010101" pitchFamily="50" charset="-127"/>
                  <a:ea typeface="나눔스퀘어_ac Bold" panose="020B0600000101010101" pitchFamily="50" charset="-127"/>
                </a:endParaRPr>
              </a:p>
            </p:txBody>
          </p:sp>
          <p:sp>
            <p:nvSpPr>
              <p:cNvPr id="19" name="직사각형 18"/>
              <p:cNvSpPr/>
              <p:nvPr/>
            </p:nvSpPr>
            <p:spPr>
              <a:xfrm>
                <a:off x="2418080" y="2753360"/>
                <a:ext cx="1717040" cy="1046480"/>
              </a:xfrm>
              <a:prstGeom prst="rect">
                <a:avLst/>
              </a:prstGeom>
              <a:solidFill>
                <a:srgbClr val="FD8A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latin typeface="나눔스퀘어_ac Bold" panose="020B0600000101010101" pitchFamily="50" charset="-127"/>
                    <a:ea typeface="나눔스퀘어_ac Bold" panose="020B0600000101010101" pitchFamily="50" charset="-127"/>
                  </a:rPr>
                  <a:t>File upload</a:t>
                </a:r>
              </a:p>
              <a:p>
                <a:pPr algn="ctr"/>
                <a:r>
                  <a:rPr lang="en-US" altLang="ko-KR">
                    <a:latin typeface="나눔스퀘어_ac Bold" panose="020B0600000101010101" pitchFamily="50" charset="-127"/>
                    <a:ea typeface="나눔스퀘어_ac Bold" panose="020B0600000101010101" pitchFamily="50" charset="-127"/>
                  </a:rPr>
                  <a:t>p</a:t>
                </a:r>
                <a:r>
                  <a:rPr lang="en-US" altLang="ko-KR" smtClean="0">
                    <a:latin typeface="나눔스퀘어_ac Bold" panose="020B0600000101010101" pitchFamily="50" charset="-127"/>
                    <a:ea typeface="나눔스퀘어_ac Bold" panose="020B0600000101010101" pitchFamily="50" charset="-127"/>
                  </a:rPr>
                  <a:t>review</a:t>
                </a:r>
                <a:endParaRPr lang="ko-KR" altLang="en-US">
                  <a:latin typeface="나눔스퀘어_ac Bold" panose="020B0600000101010101" pitchFamily="50" charset="-127"/>
                  <a:ea typeface="나눔스퀘어_ac Bold" panose="020B0600000101010101" pitchFamily="50" charset="-127"/>
                </a:endParaRPr>
              </a:p>
            </p:txBody>
          </p:sp>
        </p:grpSp>
        <p:grpSp>
          <p:nvGrpSpPr>
            <p:cNvPr id="10" name="그룹 9"/>
            <p:cNvGrpSpPr/>
            <p:nvPr/>
          </p:nvGrpSpPr>
          <p:grpSpPr>
            <a:xfrm>
              <a:off x="548216" y="4084320"/>
              <a:ext cx="3586904" cy="1046480"/>
              <a:chOff x="548216" y="3535680"/>
              <a:chExt cx="3586904" cy="1046480"/>
            </a:xfrm>
          </p:grpSpPr>
          <p:sp>
            <p:nvSpPr>
              <p:cNvPr id="23" name="직사각형 22"/>
              <p:cNvSpPr/>
              <p:nvPr/>
            </p:nvSpPr>
            <p:spPr>
              <a:xfrm>
                <a:off x="548216" y="3535680"/>
                <a:ext cx="1717040" cy="1046480"/>
              </a:xfrm>
              <a:prstGeom prst="rect">
                <a:avLst/>
              </a:prstGeom>
              <a:solidFill>
                <a:srgbClr val="FD8A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latin typeface="나눔스퀘어_ac Bold" panose="020B0600000101010101" pitchFamily="50" charset="-127"/>
                    <a:ea typeface="나눔스퀘어_ac Bold" panose="020B0600000101010101" pitchFamily="50" charset="-127"/>
                  </a:rPr>
                  <a:t>Code quality</a:t>
                </a:r>
              </a:p>
              <a:p>
                <a:pPr algn="ctr"/>
                <a:r>
                  <a:rPr lang="en-US" altLang="ko-KR" smtClean="0">
                    <a:latin typeface="나눔스퀘어_ac Bold" panose="020B0600000101010101" pitchFamily="50" charset="-127"/>
                    <a:ea typeface="나눔스퀘어_ac Bold" panose="020B0600000101010101" pitchFamily="50" charset="-127"/>
                  </a:rPr>
                  <a:t>management</a:t>
                </a:r>
                <a:endParaRPr lang="ko-KR" altLang="en-US">
                  <a:latin typeface="나눔스퀘어_ac Bold" panose="020B0600000101010101" pitchFamily="50" charset="-127"/>
                  <a:ea typeface="나눔스퀘어_ac Bold" panose="020B0600000101010101" pitchFamily="50" charset="-127"/>
                </a:endParaRPr>
              </a:p>
            </p:txBody>
          </p:sp>
          <p:sp>
            <p:nvSpPr>
              <p:cNvPr id="24" name="직사각형 23"/>
              <p:cNvSpPr/>
              <p:nvPr/>
            </p:nvSpPr>
            <p:spPr>
              <a:xfrm>
                <a:off x="2418080" y="3535680"/>
                <a:ext cx="1717040" cy="1046480"/>
              </a:xfrm>
              <a:prstGeom prst="rect">
                <a:avLst/>
              </a:prstGeom>
              <a:solidFill>
                <a:srgbClr val="FD8A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latin typeface="나눔스퀘어_ac Bold" panose="020B0600000101010101" pitchFamily="50" charset="-127"/>
                    <a:ea typeface="나눔스퀘어_ac Bold" panose="020B0600000101010101" pitchFamily="50" charset="-127"/>
                  </a:rPr>
                  <a:t>API</a:t>
                </a:r>
              </a:p>
              <a:p>
                <a:pPr algn="ctr"/>
                <a:r>
                  <a:rPr lang="en-US" altLang="ko-KR" smtClean="0">
                    <a:latin typeface="나눔스퀘어_ac Bold" panose="020B0600000101010101" pitchFamily="50" charset="-127"/>
                    <a:ea typeface="나눔스퀘어_ac Bold" panose="020B0600000101010101" pitchFamily="50" charset="-127"/>
                  </a:rPr>
                  <a:t>integration</a:t>
                </a:r>
                <a:endParaRPr lang="ko-KR" altLang="en-US">
                  <a:latin typeface="나눔스퀘어_ac Bold" panose="020B0600000101010101" pitchFamily="50" charset="-127"/>
                  <a:ea typeface="나눔스퀘어_ac Bold" panose="020B0600000101010101" pitchFamily="50" charset="-127"/>
                </a:endParaRPr>
              </a:p>
            </p:txBody>
          </p:sp>
        </p:grpSp>
      </p:grpSp>
      <p:grpSp>
        <p:nvGrpSpPr>
          <p:cNvPr id="33" name="그룹 32"/>
          <p:cNvGrpSpPr/>
          <p:nvPr/>
        </p:nvGrpSpPr>
        <p:grpSpPr>
          <a:xfrm>
            <a:off x="4775200" y="1686561"/>
            <a:ext cx="6908800" cy="1442720"/>
            <a:chOff x="4775200" y="1798321"/>
            <a:chExt cx="6908800" cy="1442720"/>
          </a:xfrm>
        </p:grpSpPr>
        <p:sp>
          <p:nvSpPr>
            <p:cNvPr id="27" name="직사각형 26"/>
            <p:cNvSpPr/>
            <p:nvPr/>
          </p:nvSpPr>
          <p:spPr>
            <a:xfrm>
              <a:off x="4775200" y="1798321"/>
              <a:ext cx="6908800" cy="1442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863838" y="1906935"/>
              <a:ext cx="6657601" cy="1200329"/>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Users can </a:t>
              </a:r>
              <a:r>
                <a:rPr lang="en-US" altLang="ko-KR" sz="1600" smtClean="0">
                  <a:latin typeface="나눔스퀘어_ac Bold" panose="020B0600000101010101" pitchFamily="50" charset="-127"/>
                  <a:ea typeface="나눔스퀘어_ac Bold" panose="020B0600000101010101" pitchFamily="50" charset="-127"/>
                </a:rPr>
                <a:t>hover over the file name to instantly preview the content of their pdf files</a:t>
              </a:r>
              <a:r>
                <a:rPr lang="en-US" altLang="ko-KR" sz="1600" smtClean="0">
                  <a:latin typeface="나눔스퀘어_ac" panose="020B0600000101010101" pitchFamily="50" charset="-127"/>
                  <a:ea typeface="나눔스퀘어_ac" panose="020B0600000101010101" pitchFamily="50" charset="-127"/>
                </a:rPr>
                <a:t> directly in the browser, improving convenience and ensuring that the correct file is selected before uploading. </a:t>
              </a:r>
              <a:endParaRPr lang="ko-KR" altLang="en-US" sz="1600">
                <a:latin typeface="나눔스퀘어_ac" panose="020B0600000101010101" pitchFamily="50" charset="-127"/>
                <a:ea typeface="나눔스퀘어_ac" panose="020B0600000101010101" pitchFamily="50" charset="-127"/>
              </a:endParaRPr>
            </a:p>
          </p:txBody>
        </p:sp>
      </p:grpSp>
      <p:grpSp>
        <p:nvGrpSpPr>
          <p:cNvPr id="30" name="그룹 29"/>
          <p:cNvGrpSpPr/>
          <p:nvPr/>
        </p:nvGrpSpPr>
        <p:grpSpPr>
          <a:xfrm>
            <a:off x="4775200" y="3332480"/>
            <a:ext cx="6908800" cy="1661160"/>
            <a:chOff x="4775200" y="3429000"/>
            <a:chExt cx="6908800" cy="1661160"/>
          </a:xfrm>
        </p:grpSpPr>
        <p:sp>
          <p:nvSpPr>
            <p:cNvPr id="31" name="직사각형 30"/>
            <p:cNvSpPr/>
            <p:nvPr/>
          </p:nvSpPr>
          <p:spPr>
            <a:xfrm>
              <a:off x="4775200" y="3429000"/>
              <a:ext cx="6908800" cy="16611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4863838" y="3431327"/>
              <a:ext cx="6657601" cy="1569660"/>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The frontend is integrated with a FastAPI backend using </a:t>
              </a:r>
              <a:r>
                <a:rPr lang="en-US" altLang="ko-KR" sz="1600" smtClean="0">
                  <a:latin typeface="나눔스퀘어_ac Bold" panose="020B0600000101010101" pitchFamily="50" charset="-127"/>
                  <a:ea typeface="나눔스퀘어_ac Bold" panose="020B0600000101010101" pitchFamily="50" charset="-127"/>
                </a:rPr>
                <a:t>Axios</a:t>
              </a:r>
              <a:r>
                <a:rPr lang="en-US" altLang="ko-KR" sz="1600" smtClean="0">
                  <a:latin typeface="나눔스퀘어_ac" panose="020B0600000101010101" pitchFamily="50" charset="-127"/>
                  <a:ea typeface="나눔스퀘어_ac" panose="020B0600000101010101" pitchFamily="50" charset="-127"/>
                </a:rPr>
                <a:t> to manage HTTP requests. A custom Axios instance was configured to handle API calls consistently, with proper setup for credentials and headers.</a:t>
              </a:r>
            </a:p>
          </p:txBody>
        </p:sp>
      </p:grpSp>
      <p:grpSp>
        <p:nvGrpSpPr>
          <p:cNvPr id="34" name="그룹 33"/>
          <p:cNvGrpSpPr/>
          <p:nvPr/>
        </p:nvGrpSpPr>
        <p:grpSpPr>
          <a:xfrm>
            <a:off x="4775200" y="5196840"/>
            <a:ext cx="6908800" cy="1407160"/>
            <a:chOff x="4775200" y="5196840"/>
            <a:chExt cx="6908800" cy="1407160"/>
          </a:xfrm>
        </p:grpSpPr>
        <p:sp>
          <p:nvSpPr>
            <p:cNvPr id="32" name="직사각형 31"/>
            <p:cNvSpPr/>
            <p:nvPr/>
          </p:nvSpPr>
          <p:spPr>
            <a:xfrm>
              <a:off x="4775200" y="5196840"/>
              <a:ext cx="6908800" cy="14071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4863838" y="5325050"/>
              <a:ext cx="6096000" cy="1200329"/>
            </a:xfrm>
            <a:prstGeom prst="rect">
              <a:avLst/>
            </a:prstGeom>
          </p:spPr>
          <p:txBody>
            <a:bodyPr>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For authentication, the </a:t>
              </a:r>
              <a:r>
                <a:rPr lang="en-US" altLang="ko-KR" sz="1600" smtClean="0">
                  <a:latin typeface="나눔스퀘어_ac Bold" panose="020B0600000101010101" pitchFamily="50" charset="-127"/>
                  <a:ea typeface="나눔스퀘어_ac Bold" panose="020B0600000101010101" pitchFamily="50" charset="-127"/>
                </a:rPr>
                <a:t>access token is stored in cookies</a:t>
              </a:r>
              <a:r>
                <a:rPr lang="en-US" altLang="ko-KR" sz="1600" smtClean="0">
                  <a:latin typeface="나눔스퀘어_ac" panose="020B0600000101010101" pitchFamily="50" charset="-127"/>
                  <a:ea typeface="나눔스퀘어_ac" panose="020B0600000101010101" pitchFamily="50" charset="-127"/>
                </a:rPr>
                <a:t>, allowing automatic inclusion of authentication information in subsequent API requests.</a:t>
              </a:r>
              <a:endParaRPr lang="ko-KR" altLang="en-US" sz="1600">
                <a:latin typeface="나눔스퀘어_ac" panose="020B0600000101010101" pitchFamily="50" charset="-127"/>
                <a:ea typeface="나눔스퀘어_ac" panose="020B0600000101010101" pitchFamily="50" charset="-127"/>
              </a:endParaRPr>
            </a:p>
          </p:txBody>
        </p:sp>
      </p:grpSp>
    </p:spTree>
    <p:extLst>
      <p:ext uri="{BB962C8B-B14F-4D97-AF65-F5344CB8AC3E}">
        <p14:creationId xmlns:p14="http://schemas.microsoft.com/office/powerpoint/2010/main" val="723157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자유형 36"/>
          <p:cNvSpPr/>
          <p:nvPr/>
        </p:nvSpPr>
        <p:spPr>
          <a:xfrm rot="16200000">
            <a:off x="3163745" y="4781379"/>
            <a:ext cx="2577168" cy="634414"/>
          </a:xfrm>
          <a:custGeom>
            <a:avLst/>
            <a:gdLst>
              <a:gd name="connsiteX0" fmla="*/ 2577168 w 2577168"/>
              <a:gd name="connsiteY0" fmla="*/ 634414 h 634414"/>
              <a:gd name="connsiteX1" fmla="*/ 0 w 2577168"/>
              <a:gd name="connsiteY1" fmla="*/ 634414 h 634414"/>
              <a:gd name="connsiteX2" fmla="*/ 8988 w 2577168"/>
              <a:gd name="connsiteY2" fmla="*/ 621013 h 634414"/>
              <a:gd name="connsiteX3" fmla="*/ 22884 w 2577168"/>
              <a:gd name="connsiteY3" fmla="*/ 621013 h 634414"/>
              <a:gd name="connsiteX4" fmla="*/ 1081134 w 2577168"/>
              <a:gd name="connsiteY4" fmla="*/ 0 h 634414"/>
              <a:gd name="connsiteX5" fmla="*/ 2151686 w 2577168"/>
              <a:gd name="connsiteY5" fmla="*/ 0 h 63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7168" h="634414">
                <a:moveTo>
                  <a:pt x="2577168" y="634414"/>
                </a:moveTo>
                <a:lnTo>
                  <a:pt x="0" y="634414"/>
                </a:lnTo>
                <a:lnTo>
                  <a:pt x="8988" y="621013"/>
                </a:lnTo>
                <a:lnTo>
                  <a:pt x="22884" y="621013"/>
                </a:lnTo>
                <a:lnTo>
                  <a:pt x="1081134" y="0"/>
                </a:lnTo>
                <a:lnTo>
                  <a:pt x="2151686" y="0"/>
                </a:lnTo>
                <a:close/>
              </a:path>
            </a:pathLst>
          </a:custGeom>
          <a:gradFill>
            <a:gsLst>
              <a:gs pos="0">
                <a:srgbClr val="58CCFF"/>
              </a:gs>
              <a:gs pos="50000">
                <a:schemeClr val="bg1">
                  <a:lumMod val="85000"/>
                </a:schemeClr>
              </a:gs>
              <a:gs pos="100000">
                <a:schemeClr val="bg1"/>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34"/>
          <p:cNvSpPr/>
          <p:nvPr/>
        </p:nvSpPr>
        <p:spPr>
          <a:xfrm rot="16200000">
            <a:off x="3436913" y="2634272"/>
            <a:ext cx="2042159" cy="634415"/>
          </a:xfrm>
          <a:custGeom>
            <a:avLst/>
            <a:gdLst>
              <a:gd name="connsiteX0" fmla="*/ 1981598 w 1981598"/>
              <a:gd name="connsiteY0" fmla="*/ 634415 h 634415"/>
              <a:gd name="connsiteX1" fmla="*/ 569817 w 1981598"/>
              <a:gd name="connsiteY1" fmla="*/ 634415 h 634415"/>
              <a:gd name="connsiteX2" fmla="*/ 22672 w 1981598"/>
              <a:gd name="connsiteY2" fmla="*/ 2834 h 634415"/>
              <a:gd name="connsiteX3" fmla="*/ 0 w 1981598"/>
              <a:gd name="connsiteY3" fmla="*/ 2834 h 634415"/>
              <a:gd name="connsiteX4" fmla="*/ 4270 w 1981598"/>
              <a:gd name="connsiteY4" fmla="*/ 0 h 634415"/>
              <a:gd name="connsiteX5" fmla="*/ 1025598 w 1981598"/>
              <a:gd name="connsiteY5" fmla="*/ 0 h 634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598" h="634415">
                <a:moveTo>
                  <a:pt x="1981598" y="634415"/>
                </a:moveTo>
                <a:lnTo>
                  <a:pt x="569817" y="634415"/>
                </a:lnTo>
                <a:lnTo>
                  <a:pt x="22672" y="2834"/>
                </a:lnTo>
                <a:lnTo>
                  <a:pt x="0" y="2834"/>
                </a:lnTo>
                <a:lnTo>
                  <a:pt x="4270" y="0"/>
                </a:lnTo>
                <a:lnTo>
                  <a:pt x="1025598" y="0"/>
                </a:lnTo>
                <a:close/>
              </a:path>
            </a:pathLst>
          </a:custGeom>
          <a:gradFill>
            <a:gsLst>
              <a:gs pos="0">
                <a:srgbClr val="58CCFF"/>
              </a:gs>
              <a:gs pos="50000">
                <a:schemeClr val="bg1">
                  <a:lumMod val="85000"/>
                </a:schemeClr>
              </a:gs>
              <a:gs pos="100000">
                <a:schemeClr val="bg1"/>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Implementations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1210203"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Backend</a:t>
            </a:r>
            <a:endParaRPr lang="ko-KR" altLang="en-US" sz="2000">
              <a:latin typeface="나눔스퀘어_ac Bold" panose="020B0600000101010101" pitchFamily="50" charset="-127"/>
              <a:ea typeface="나눔스퀘어_ac Bold" panose="020B0600000101010101" pitchFamily="50" charset="-127"/>
            </a:endParaRPr>
          </a:p>
        </p:txBody>
      </p:sp>
      <p:grpSp>
        <p:nvGrpSpPr>
          <p:cNvPr id="12" name="그룹 11"/>
          <p:cNvGrpSpPr/>
          <p:nvPr/>
        </p:nvGrpSpPr>
        <p:grpSpPr>
          <a:xfrm>
            <a:off x="538480" y="2905760"/>
            <a:ext cx="3596640" cy="1046480"/>
            <a:chOff x="538480" y="2753360"/>
            <a:chExt cx="3596640" cy="1046480"/>
          </a:xfrm>
          <a:solidFill>
            <a:srgbClr val="58CCFF"/>
          </a:solidFill>
        </p:grpSpPr>
        <p:sp>
          <p:nvSpPr>
            <p:cNvPr id="4" name="직사각형 3"/>
            <p:cNvSpPr/>
            <p:nvPr/>
          </p:nvSpPr>
          <p:spPr>
            <a:xfrm>
              <a:off x="538480" y="2753360"/>
              <a:ext cx="1717040" cy="104648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latin typeface="나눔스퀘어_ac Bold" panose="020B0600000101010101" pitchFamily="50" charset="-127"/>
                  <a:ea typeface="나눔스퀘어_ac Bold" panose="020B0600000101010101" pitchFamily="50" charset="-127"/>
                </a:rPr>
                <a:t>JWT</a:t>
              </a:r>
            </a:p>
            <a:p>
              <a:pPr algn="ctr"/>
              <a:r>
                <a:rPr lang="en-US" altLang="ko-KR" sz="1700" smtClean="0">
                  <a:latin typeface="나눔스퀘어_ac Bold" panose="020B0600000101010101" pitchFamily="50" charset="-127"/>
                  <a:ea typeface="나눔스퀘어_ac Bold" panose="020B0600000101010101" pitchFamily="50" charset="-127"/>
                </a:rPr>
                <a:t>Authentication</a:t>
              </a:r>
              <a:endParaRPr lang="ko-KR" altLang="en-US" sz="1700">
                <a:latin typeface="나눔스퀘어_ac Bold" panose="020B0600000101010101" pitchFamily="50" charset="-127"/>
                <a:ea typeface="나눔스퀘어_ac Bold" panose="020B0600000101010101" pitchFamily="50" charset="-127"/>
              </a:endParaRPr>
            </a:p>
          </p:txBody>
        </p:sp>
        <p:sp>
          <p:nvSpPr>
            <p:cNvPr id="19" name="직사각형 18"/>
            <p:cNvSpPr/>
            <p:nvPr/>
          </p:nvSpPr>
          <p:spPr>
            <a:xfrm>
              <a:off x="2418080" y="2753360"/>
              <a:ext cx="1717040" cy="104648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700" smtClean="0">
                  <a:latin typeface="나눔스퀘어_ac Bold" panose="020B0600000101010101" pitchFamily="50" charset="-127"/>
                  <a:ea typeface="나눔스퀘어_ac Bold" panose="020B0600000101010101" pitchFamily="50" charset="-127"/>
                </a:rPr>
                <a:t>Asynchronous</a:t>
              </a:r>
              <a:endParaRPr lang="ko-KR" altLang="en-US" sz="1700">
                <a:latin typeface="나눔스퀘어_ac Bold" panose="020B0600000101010101" pitchFamily="50" charset="-127"/>
                <a:ea typeface="나눔스퀘어_ac Bold" panose="020B0600000101010101" pitchFamily="50" charset="-127"/>
              </a:endParaRPr>
            </a:p>
          </p:txBody>
        </p:sp>
      </p:grpSp>
      <p:sp>
        <p:nvSpPr>
          <p:cNvPr id="24" name="직사각형 23"/>
          <p:cNvSpPr/>
          <p:nvPr/>
        </p:nvSpPr>
        <p:spPr>
          <a:xfrm>
            <a:off x="2418080" y="4236720"/>
            <a:ext cx="1717040" cy="1046480"/>
          </a:xfrm>
          <a:prstGeom prst="rect">
            <a:avLst/>
          </a:prstGeom>
          <a:solidFill>
            <a:srgbClr val="58CC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latin typeface="나눔스퀘어_ac Bold" panose="020B0600000101010101" pitchFamily="50" charset="-127"/>
                <a:ea typeface="나눔스퀘어_ac Bold" panose="020B0600000101010101" pitchFamily="50" charset="-127"/>
              </a:rPr>
              <a:t>Caching chat session</a:t>
            </a:r>
            <a:endParaRPr lang="ko-KR" altLang="en-US">
              <a:latin typeface="나눔스퀘어_ac Bold" panose="020B0600000101010101" pitchFamily="50" charset="-127"/>
              <a:ea typeface="나눔스퀘어_ac Bold" panose="020B0600000101010101" pitchFamily="50" charset="-127"/>
            </a:endParaRPr>
          </a:p>
        </p:txBody>
      </p:sp>
      <p:grpSp>
        <p:nvGrpSpPr>
          <p:cNvPr id="33" name="그룹 32"/>
          <p:cNvGrpSpPr/>
          <p:nvPr/>
        </p:nvGrpSpPr>
        <p:grpSpPr>
          <a:xfrm>
            <a:off x="4775200" y="1930401"/>
            <a:ext cx="6908800" cy="1442720"/>
            <a:chOff x="4775200" y="1798321"/>
            <a:chExt cx="6908800" cy="1442720"/>
          </a:xfrm>
        </p:grpSpPr>
        <p:sp>
          <p:nvSpPr>
            <p:cNvPr id="27" name="직사각형 26"/>
            <p:cNvSpPr/>
            <p:nvPr/>
          </p:nvSpPr>
          <p:spPr>
            <a:xfrm>
              <a:off x="4775200" y="1798321"/>
              <a:ext cx="6908800" cy="1442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863838" y="1906935"/>
              <a:ext cx="6657601" cy="1200329"/>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This approach ensures that processes such as </a:t>
              </a:r>
              <a:r>
                <a:rPr lang="en-US" altLang="ko-KR" sz="1600" smtClean="0">
                  <a:latin typeface="나눔스퀘어_ac Bold" panose="020B0600000101010101" pitchFamily="50" charset="-127"/>
                  <a:ea typeface="나눔스퀘어_ac Bold" panose="020B0600000101010101" pitchFamily="50" charset="-127"/>
                </a:rPr>
                <a:t>fetching chat history</a:t>
              </a:r>
              <a:r>
                <a:rPr lang="en-US" altLang="ko-KR" sz="1600" smtClean="0">
                  <a:latin typeface="나눔스퀘어_ac" panose="020B0600000101010101" pitchFamily="50" charset="-127"/>
                  <a:ea typeface="나눔스퀘어_ac" panose="020B0600000101010101" pitchFamily="50" charset="-127"/>
                </a:rPr>
                <a:t>, </a:t>
              </a:r>
              <a:r>
                <a:rPr lang="en-US" altLang="ko-KR" sz="1600" smtClean="0">
                  <a:latin typeface="나눔스퀘어_ac Bold" panose="020B0600000101010101" pitchFamily="50" charset="-127"/>
                  <a:ea typeface="나눔스퀘어_ac Bold" panose="020B0600000101010101" pitchFamily="50" charset="-127"/>
                </a:rPr>
                <a:t>retrieving responses from the RAG model</a:t>
              </a:r>
              <a:r>
                <a:rPr lang="en-US" altLang="ko-KR" sz="1600" smtClean="0">
                  <a:latin typeface="나눔스퀘어_ac" panose="020B0600000101010101" pitchFamily="50" charset="-127"/>
                  <a:ea typeface="나눔스퀘어_ac" panose="020B0600000101010101" pitchFamily="50" charset="-127"/>
                </a:rPr>
                <a:t>, and </a:t>
              </a:r>
              <a:r>
                <a:rPr lang="en-US" altLang="ko-KR" sz="1600" smtClean="0">
                  <a:latin typeface="나눔스퀘어_ac Bold" panose="020B0600000101010101" pitchFamily="50" charset="-127"/>
                  <a:ea typeface="나눔스퀘어_ac Bold" panose="020B0600000101010101" pitchFamily="50" charset="-127"/>
                </a:rPr>
                <a:t>uploading pdf files </a:t>
              </a:r>
              <a:r>
                <a:rPr lang="en-US" altLang="ko-KR" sz="1600" smtClean="0">
                  <a:latin typeface="나눔스퀘어_ac" panose="020B0600000101010101" pitchFamily="50" charset="-127"/>
                  <a:ea typeface="나눔스퀘어_ac" panose="020B0600000101010101" pitchFamily="50" charset="-127"/>
                </a:rPr>
                <a:t>can occur without blocking other operations.</a:t>
              </a:r>
              <a:endParaRPr lang="ko-KR" altLang="en-US" sz="1600">
                <a:latin typeface="나눔스퀘어_ac" panose="020B0600000101010101" pitchFamily="50" charset="-127"/>
                <a:ea typeface="나눔스퀘어_ac" panose="020B0600000101010101" pitchFamily="50" charset="-127"/>
              </a:endParaRPr>
            </a:p>
          </p:txBody>
        </p:sp>
      </p:grpSp>
      <p:grpSp>
        <p:nvGrpSpPr>
          <p:cNvPr id="2" name="그룹 1"/>
          <p:cNvGrpSpPr/>
          <p:nvPr/>
        </p:nvGrpSpPr>
        <p:grpSpPr>
          <a:xfrm>
            <a:off x="4775200" y="3810000"/>
            <a:ext cx="6908800" cy="2577170"/>
            <a:chOff x="4775200" y="3332480"/>
            <a:chExt cx="6908800" cy="2577170"/>
          </a:xfrm>
        </p:grpSpPr>
        <p:sp>
          <p:nvSpPr>
            <p:cNvPr id="31" name="직사각형 30"/>
            <p:cNvSpPr/>
            <p:nvPr/>
          </p:nvSpPr>
          <p:spPr>
            <a:xfrm>
              <a:off x="4775200" y="3332480"/>
              <a:ext cx="6908800" cy="257717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4863838" y="3429000"/>
              <a:ext cx="6657601" cy="2308324"/>
            </a:xfrm>
            <a:prstGeom prst="rect">
              <a:avLst/>
            </a:prstGeom>
          </p:spPr>
          <p:txBody>
            <a:bodyPr wrap="square">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The chatbot frequently requires </a:t>
              </a:r>
              <a:r>
                <a:rPr lang="en-US" altLang="ko-KR" sz="1600" smtClean="0">
                  <a:latin typeface="나눔스퀘어_ac Bold" panose="020B0600000101010101" pitchFamily="50" charset="-127"/>
                  <a:ea typeface="나눔스퀘어_ac Bold" panose="020B0600000101010101" pitchFamily="50" charset="-127"/>
                </a:rPr>
                <a:t>retrieval of contextual data </a:t>
              </a:r>
              <a:r>
                <a:rPr lang="en-US" altLang="ko-KR" sz="1600" smtClean="0">
                  <a:latin typeface="나눔스퀘어_ac" panose="020B0600000101010101" pitchFamily="50" charset="-127"/>
                  <a:ea typeface="나눔스퀘어_ac" panose="020B0600000101010101" pitchFamily="50" charset="-127"/>
                </a:rPr>
                <a:t>to generate accurate responses, which can be resource-intensive if queried directly from the database each time. By caching chat session data, the </a:t>
              </a:r>
              <a:r>
                <a:rPr lang="en-US" altLang="ko-KR" sz="1600" smtClean="0">
                  <a:latin typeface="나눔스퀘어_ac Bold" panose="020B0600000101010101" pitchFamily="50" charset="-127"/>
                  <a:ea typeface="나눔스퀘어_ac Bold" panose="020B0600000101010101" pitchFamily="50" charset="-127"/>
                </a:rPr>
                <a:t>backend reduces the frequency of database queries</a:t>
              </a:r>
              <a:r>
                <a:rPr lang="en-US" altLang="ko-KR" sz="1600" smtClean="0">
                  <a:latin typeface="나눔스퀘어_ac" panose="020B0600000101010101" pitchFamily="50" charset="-127"/>
                  <a:ea typeface="나눔스퀘어_ac" panose="020B0600000101010101" pitchFamily="50" charset="-127"/>
                </a:rPr>
                <a:t>, allowing session context to be retrieved directly from memory when available.</a:t>
              </a:r>
            </a:p>
          </p:txBody>
        </p:sp>
      </p:grpSp>
      <p:pic>
        <p:nvPicPr>
          <p:cNvPr id="21506" name="Picture 2" descr="暗い部屋でパソコンを使う女性のイラスト | かわいいフリー素材集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27143" y="4804656"/>
            <a:ext cx="1827098" cy="171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372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직사각형 38"/>
          <p:cNvSpPr/>
          <p:nvPr/>
        </p:nvSpPr>
        <p:spPr>
          <a:xfrm>
            <a:off x="0" y="5902960"/>
            <a:ext cx="12192000" cy="955040"/>
          </a:xfrm>
          <a:prstGeom prst="rect">
            <a:avLst/>
          </a:prstGeom>
          <a:solidFill>
            <a:srgbClr val="FFCD4A"/>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Implementations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1590500"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AI Modeling</a:t>
            </a:r>
            <a:endParaRPr lang="ko-KR" altLang="en-US" sz="2000">
              <a:latin typeface="나눔스퀘어_ac Bold" panose="020B0600000101010101" pitchFamily="50" charset="-127"/>
              <a:ea typeface="나눔스퀘어_ac Bold" panose="020B0600000101010101" pitchFamily="50" charset="-127"/>
            </a:endParaRPr>
          </a:p>
        </p:txBody>
      </p:sp>
      <p:sp>
        <p:nvSpPr>
          <p:cNvPr id="30" name="TextBox 29"/>
          <p:cNvSpPr txBox="1"/>
          <p:nvPr/>
        </p:nvSpPr>
        <p:spPr>
          <a:xfrm>
            <a:off x="416560" y="2249352"/>
            <a:ext cx="2427268"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Embedding manager</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sp>
        <p:nvSpPr>
          <p:cNvPr id="6" name="직사각형 5"/>
          <p:cNvSpPr/>
          <p:nvPr/>
        </p:nvSpPr>
        <p:spPr>
          <a:xfrm>
            <a:off x="3027680" y="2264741"/>
            <a:ext cx="5053115" cy="338554"/>
          </a:xfrm>
          <a:prstGeom prst="rect">
            <a:avLst/>
          </a:prstGeom>
        </p:spPr>
        <p:txBody>
          <a:bodyPr wrap="none">
            <a:spAutoFit/>
          </a:bodyPr>
          <a:lstStyle/>
          <a:p>
            <a:r>
              <a:rPr lang="en-US" altLang="ko-KR" sz="1600" smtClean="0">
                <a:latin typeface="나눔스퀘어_ac" panose="020B0600000101010101" pitchFamily="50" charset="-127"/>
                <a:ea typeface="나눔스퀘어_ac" panose="020B0600000101010101" pitchFamily="50" charset="-127"/>
              </a:rPr>
              <a:t>It prepares vector embeddings for course materials. </a:t>
            </a:r>
            <a:endParaRPr lang="ko-KR" altLang="en-US" sz="1600" smtClean="0">
              <a:latin typeface="나눔스퀘어_ac" panose="020B0600000101010101" pitchFamily="50" charset="-127"/>
              <a:ea typeface="나눔스퀘어_ac" panose="020B0600000101010101" pitchFamily="50" charset="-127"/>
            </a:endParaRPr>
          </a:p>
        </p:txBody>
      </p:sp>
      <p:sp>
        <p:nvSpPr>
          <p:cNvPr id="10" name="직사각형 9"/>
          <p:cNvSpPr/>
          <p:nvPr/>
        </p:nvSpPr>
        <p:spPr>
          <a:xfrm>
            <a:off x="1122346" y="3050685"/>
            <a:ext cx="10856294" cy="883383"/>
          </a:xfrm>
          <a:prstGeom prst="rect">
            <a:avLst/>
          </a:prstGeom>
        </p:spPr>
        <p:txBody>
          <a:bodyPr wrap="square">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loads pdf files using PyPDFLoader and splits documents into chunks</a:t>
            </a:r>
          </a:p>
          <a:p>
            <a:pPr>
              <a:lnSpc>
                <a:spcPct val="150000"/>
              </a:lnSpc>
            </a:pPr>
            <a:r>
              <a:rPr lang="en-US" altLang="ko-KR" smtClean="0">
                <a:latin typeface="나눔스퀘어_ac" panose="020B0600000101010101" pitchFamily="50" charset="-127"/>
                <a:ea typeface="나눔스퀘어_ac" panose="020B0600000101010101" pitchFamily="50" charset="-127"/>
              </a:rPr>
              <a:t>(1000 characters with 200 overlaps) via RecursiveCharacterTextSplitter.</a:t>
            </a:r>
            <a:endParaRPr lang="ko-KR" altLang="en-US">
              <a:latin typeface="나눔스퀘어_ac" panose="020B0600000101010101" pitchFamily="50" charset="-127"/>
              <a:ea typeface="나눔스퀘어_ac" panose="020B0600000101010101" pitchFamily="50" charset="-127"/>
            </a:endParaRPr>
          </a:p>
        </p:txBody>
      </p:sp>
      <p:sp>
        <p:nvSpPr>
          <p:cNvPr id="32" name="타원 31"/>
          <p:cNvSpPr/>
          <p:nvPr/>
        </p:nvSpPr>
        <p:spPr>
          <a:xfrm>
            <a:off x="416560" y="3215888"/>
            <a:ext cx="468000" cy="46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mtClean="0">
                <a:solidFill>
                  <a:schemeClr val="bg1"/>
                </a:solidFill>
                <a:latin typeface="나눔스퀘어_ac ExtraBold" panose="020B0600000101010101" pitchFamily="50" charset="-127"/>
                <a:ea typeface="나눔스퀘어_ac ExtraBold" panose="020B0600000101010101" pitchFamily="50" charset="-127"/>
              </a:rPr>
              <a:t>1</a:t>
            </a:r>
            <a:endParaRPr lang="ko-KR" altLang="en-US" b="1">
              <a:solidFill>
                <a:schemeClr val="bg1"/>
              </a:solidFill>
              <a:latin typeface="나눔스퀘어_ac ExtraBold" panose="020B0600000101010101" pitchFamily="50" charset="-127"/>
              <a:ea typeface="나눔스퀘어_ac ExtraBold" panose="020B0600000101010101" pitchFamily="50" charset="-127"/>
            </a:endParaRPr>
          </a:p>
        </p:txBody>
      </p:sp>
      <p:sp>
        <p:nvSpPr>
          <p:cNvPr id="11" name="직사각형 10"/>
          <p:cNvSpPr/>
          <p:nvPr/>
        </p:nvSpPr>
        <p:spPr>
          <a:xfrm>
            <a:off x="1122346" y="4164901"/>
            <a:ext cx="9555814" cy="369332"/>
          </a:xfrm>
          <a:prstGeom prst="rect">
            <a:avLst/>
          </a:prstGeom>
        </p:spPr>
        <p:txBody>
          <a:bodyPr wrap="square">
            <a:spAutoFit/>
          </a:bodyPr>
          <a:lstStyle/>
          <a:p>
            <a:r>
              <a:rPr lang="en-US" altLang="ko-KR" smtClean="0">
                <a:latin typeface="나눔스퀘어_ac" panose="020B0600000101010101" pitchFamily="50" charset="-127"/>
                <a:ea typeface="나눔스퀘어_ac" panose="020B0600000101010101" pitchFamily="50" charset="-127"/>
              </a:rPr>
              <a:t>embeds and stores chunks in chroma vector database with metadata.</a:t>
            </a:r>
            <a:endParaRPr lang="ko-KR" altLang="en-US">
              <a:latin typeface="나눔스퀘어_ac" panose="020B0600000101010101" pitchFamily="50" charset="-127"/>
              <a:ea typeface="나눔스퀘어_ac" panose="020B0600000101010101" pitchFamily="50" charset="-127"/>
            </a:endParaRPr>
          </a:p>
        </p:txBody>
      </p:sp>
      <p:sp>
        <p:nvSpPr>
          <p:cNvPr id="34" name="타원 33"/>
          <p:cNvSpPr/>
          <p:nvPr/>
        </p:nvSpPr>
        <p:spPr>
          <a:xfrm>
            <a:off x="416560" y="4118063"/>
            <a:ext cx="468000" cy="46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bg1"/>
                </a:solidFill>
                <a:latin typeface="나눔스퀘어_ac ExtraBold" panose="020B0600000101010101" pitchFamily="50" charset="-127"/>
                <a:ea typeface="나눔스퀘어_ac ExtraBold" panose="020B0600000101010101" pitchFamily="50" charset="-127"/>
              </a:rPr>
              <a:t>2</a:t>
            </a:r>
            <a:endParaRPr lang="ko-KR" altLang="en-US" b="1">
              <a:solidFill>
                <a:schemeClr val="bg1"/>
              </a:solidFill>
              <a:latin typeface="나눔스퀘어_ac ExtraBold" panose="020B0600000101010101" pitchFamily="50" charset="-127"/>
              <a:ea typeface="나눔스퀘어_ac ExtraBold" panose="020B0600000101010101" pitchFamily="50" charset="-127"/>
            </a:endParaRPr>
          </a:p>
        </p:txBody>
      </p:sp>
      <p:sp>
        <p:nvSpPr>
          <p:cNvPr id="13" name="직사각형 12"/>
          <p:cNvSpPr/>
          <p:nvPr/>
        </p:nvSpPr>
        <p:spPr>
          <a:xfrm>
            <a:off x="1122346" y="4904369"/>
            <a:ext cx="9962214" cy="369332"/>
          </a:xfrm>
          <a:prstGeom prst="rect">
            <a:avLst/>
          </a:prstGeom>
        </p:spPr>
        <p:txBody>
          <a:bodyPr wrap="square">
            <a:spAutoFit/>
          </a:bodyPr>
          <a:lstStyle/>
          <a:p>
            <a:r>
              <a:rPr lang="en-US" altLang="ko-KR" smtClean="0">
                <a:latin typeface="나눔스퀘어_ac" panose="020B0600000101010101" pitchFamily="50" charset="-127"/>
                <a:ea typeface="나눔스퀘어_ac" panose="020B0600000101010101" pitchFamily="50" charset="-127"/>
              </a:rPr>
              <a:t>allows querying the vector database for similarity-based retrieval.</a:t>
            </a:r>
            <a:endParaRPr lang="ko-KR" altLang="en-US">
              <a:latin typeface="나눔스퀘어_ac" panose="020B0600000101010101" pitchFamily="50" charset="-127"/>
              <a:ea typeface="나눔스퀘어_ac" panose="020B0600000101010101" pitchFamily="50" charset="-127"/>
            </a:endParaRPr>
          </a:p>
        </p:txBody>
      </p:sp>
      <p:sp>
        <p:nvSpPr>
          <p:cNvPr id="36" name="타원 35"/>
          <p:cNvSpPr/>
          <p:nvPr/>
        </p:nvSpPr>
        <p:spPr>
          <a:xfrm>
            <a:off x="416560" y="4855035"/>
            <a:ext cx="468000" cy="46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solidFill>
                  <a:schemeClr val="bg1"/>
                </a:solidFill>
                <a:latin typeface="나눔스퀘어_ac ExtraBold" panose="020B0600000101010101" pitchFamily="50" charset="-127"/>
                <a:ea typeface="나눔스퀘어_ac ExtraBold" panose="020B0600000101010101" pitchFamily="50" charset="-127"/>
              </a:rPr>
              <a:t>3</a:t>
            </a:r>
            <a:endParaRPr lang="ko-KR" altLang="en-US" b="1">
              <a:solidFill>
                <a:schemeClr val="bg1"/>
              </a:solidFill>
              <a:latin typeface="나눔스퀘어_ac ExtraBold" panose="020B0600000101010101" pitchFamily="50" charset="-127"/>
              <a:ea typeface="나눔스퀘어_ac ExtraBold" panose="020B0600000101010101" pitchFamily="50" charset="-127"/>
            </a:endParaRPr>
          </a:p>
        </p:txBody>
      </p:sp>
      <p:sp>
        <p:nvSpPr>
          <p:cNvPr id="38" name="직사각형 37"/>
          <p:cNvSpPr/>
          <p:nvPr/>
        </p:nvSpPr>
        <p:spPr>
          <a:xfrm>
            <a:off x="1013564" y="6196363"/>
            <a:ext cx="10325738" cy="369332"/>
          </a:xfrm>
          <a:prstGeom prst="rect">
            <a:avLst/>
          </a:prstGeom>
        </p:spPr>
        <p:txBody>
          <a:bodyPr wrap="square">
            <a:spAutoFit/>
          </a:bodyPr>
          <a:lstStyle/>
          <a:p>
            <a:r>
              <a:rPr lang="en-US" altLang="ko-KR" smtClean="0">
                <a:latin typeface="나눔스퀘어_ac Bold" panose="020B0600000101010101" pitchFamily="50" charset="-127"/>
                <a:ea typeface="나눔스퀘어_ac Bold" panose="020B0600000101010101" pitchFamily="50" charset="-127"/>
              </a:rPr>
              <a:t>Through this step, the chatbot can generate answers based on course materials with relevancy. </a:t>
            </a:r>
            <a:endParaRPr lang="ko-KR" altLang="en-US">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4208363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Implementations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1590500"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AI Modeling</a:t>
            </a:r>
            <a:endParaRPr lang="ko-KR" altLang="en-US" sz="2000">
              <a:latin typeface="나눔스퀘어_ac Bold" panose="020B0600000101010101" pitchFamily="50" charset="-127"/>
              <a:ea typeface="나눔스퀘어_ac Bold" panose="020B0600000101010101" pitchFamily="50" charset="-127"/>
            </a:endParaRPr>
          </a:p>
        </p:txBody>
      </p:sp>
      <p:sp>
        <p:nvSpPr>
          <p:cNvPr id="30" name="TextBox 29"/>
          <p:cNvSpPr txBox="1"/>
          <p:nvPr/>
        </p:nvSpPr>
        <p:spPr>
          <a:xfrm>
            <a:off x="416560" y="2249352"/>
            <a:ext cx="2474460" cy="369332"/>
          </a:xfrm>
          <a:prstGeom prst="rect">
            <a:avLst/>
          </a:prstGeom>
          <a:solidFill>
            <a:schemeClr val="bg1">
              <a:lumMod val="50000"/>
            </a:schemeClr>
          </a:solidFill>
          <a:ln>
            <a:noFill/>
          </a:ln>
          <a:effectLst>
            <a:outerShdw blurRad="50800" dist="38100" dir="2700000" algn="tl" rotWithShape="0">
              <a:prstClr val="black">
                <a:alpha val="40000"/>
              </a:prstClr>
            </a:outerShdw>
          </a:effectLst>
        </p:spPr>
        <p:txBody>
          <a:bodyPr wrap="none" rtlCol="0">
            <a:spAutoFit/>
          </a:bodyPr>
          <a:lstStyle/>
          <a:p>
            <a:r>
              <a:rPr lang="en-US" altLang="ko-KR" smtClean="0">
                <a:solidFill>
                  <a:schemeClr val="bg1"/>
                </a:solidFill>
                <a:latin typeface="나눔스퀘어_ac Bold" panose="020B0600000101010101" pitchFamily="50" charset="-127"/>
                <a:ea typeface="나눔스퀘어_ac Bold" panose="020B0600000101010101" pitchFamily="50" charset="-127"/>
              </a:rPr>
              <a:t>Response generation</a:t>
            </a:r>
            <a:endParaRPr lang="ko-KR" altLang="en-US">
              <a:solidFill>
                <a:schemeClr val="bg1"/>
              </a:solidFill>
              <a:latin typeface="나눔스퀘어_ac Bold" panose="020B0600000101010101" pitchFamily="50" charset="-127"/>
              <a:ea typeface="나눔스퀘어_ac Bold" panose="020B0600000101010101" pitchFamily="50" charset="-127"/>
            </a:endParaRPr>
          </a:p>
        </p:txBody>
      </p:sp>
      <p:grpSp>
        <p:nvGrpSpPr>
          <p:cNvPr id="11" name="그룹 10"/>
          <p:cNvGrpSpPr/>
          <p:nvPr/>
        </p:nvGrpSpPr>
        <p:grpSpPr>
          <a:xfrm>
            <a:off x="352506" y="2500107"/>
            <a:ext cx="5858034" cy="4022612"/>
            <a:chOff x="220426" y="2317227"/>
            <a:chExt cx="5858034" cy="4022612"/>
          </a:xfrm>
        </p:grpSpPr>
        <p:grpSp>
          <p:nvGrpSpPr>
            <p:cNvPr id="37" name="그룹 36"/>
            <p:cNvGrpSpPr/>
            <p:nvPr/>
          </p:nvGrpSpPr>
          <p:grpSpPr>
            <a:xfrm>
              <a:off x="3113037" y="2978607"/>
              <a:ext cx="2965423" cy="1667326"/>
              <a:chOff x="3285757" y="2978607"/>
              <a:chExt cx="2965423" cy="1667326"/>
            </a:xfrm>
          </p:grpSpPr>
          <p:sp>
            <p:nvSpPr>
              <p:cNvPr id="35" name="자유형 34"/>
              <p:cNvSpPr/>
              <p:nvPr/>
            </p:nvSpPr>
            <p:spPr>
              <a:xfrm rot="12488640">
                <a:off x="3285757" y="2978607"/>
                <a:ext cx="2912442" cy="1667326"/>
              </a:xfrm>
              <a:custGeom>
                <a:avLst/>
                <a:gdLst>
                  <a:gd name="connsiteX0" fmla="*/ 2868410 w 2912442"/>
                  <a:gd name="connsiteY0" fmla="*/ 1072365 h 1667326"/>
                  <a:gd name="connsiteX1" fmla="*/ 2050043 w 2912442"/>
                  <a:gd name="connsiteY1" fmla="*/ 1510140 h 1667326"/>
                  <a:gd name="connsiteX2" fmla="*/ 1937281 w 2912442"/>
                  <a:gd name="connsiteY2" fmla="*/ 1475975 h 1667326"/>
                  <a:gd name="connsiteX3" fmla="*/ 1780093 w 2912442"/>
                  <a:gd name="connsiteY3" fmla="*/ 1182133 h 1667326"/>
                  <a:gd name="connsiteX4" fmla="*/ 1814258 w 2912442"/>
                  <a:gd name="connsiteY4" fmla="*/ 1069371 h 1667326"/>
                  <a:gd name="connsiteX5" fmla="*/ 2045094 w 2912442"/>
                  <a:gd name="connsiteY5" fmla="*/ 945888 h 1667326"/>
                  <a:gd name="connsiteX6" fmla="*/ 1948292 w 2912442"/>
                  <a:gd name="connsiteY6" fmla="*/ 764929 h 1667326"/>
                  <a:gd name="connsiteX7" fmla="*/ 279816 w 2912442"/>
                  <a:gd name="connsiteY7" fmla="*/ 1657459 h 1667326"/>
                  <a:gd name="connsiteX8" fmla="*/ 167055 w 2912442"/>
                  <a:gd name="connsiteY8" fmla="*/ 1623294 h 1667326"/>
                  <a:gd name="connsiteX9" fmla="*/ 9867 w 2912442"/>
                  <a:gd name="connsiteY9" fmla="*/ 1329451 h 1667326"/>
                  <a:gd name="connsiteX10" fmla="*/ 44032 w 2912442"/>
                  <a:gd name="connsiteY10" fmla="*/ 1216690 h 1667326"/>
                  <a:gd name="connsiteX11" fmla="*/ 1384408 w 2912442"/>
                  <a:gd name="connsiteY11" fmla="*/ 499672 h 1667326"/>
                  <a:gd name="connsiteX12" fmla="*/ 1507776 w 2912442"/>
                  <a:gd name="connsiteY12" fmla="*/ 35858 h 1667326"/>
                  <a:gd name="connsiteX13" fmla="*/ 1600409 w 2912442"/>
                  <a:gd name="connsiteY13" fmla="*/ 384125 h 1667326"/>
                  <a:gd name="connsiteX14" fmla="*/ 2300040 w 2912442"/>
                  <a:gd name="connsiteY14" fmla="*/ 9866 h 1667326"/>
                  <a:gd name="connsiteX15" fmla="*/ 2412802 w 2912442"/>
                  <a:gd name="connsiteY15" fmla="*/ 44031 h 1667326"/>
                  <a:gd name="connsiteX16" fmla="*/ 2569989 w 2912442"/>
                  <a:gd name="connsiteY16" fmla="*/ 337874 h 1667326"/>
                  <a:gd name="connsiteX17" fmla="*/ 2535824 w 2912442"/>
                  <a:gd name="connsiteY17" fmla="*/ 450636 h 1667326"/>
                  <a:gd name="connsiteX18" fmla="*/ 2100441 w 2912442"/>
                  <a:gd name="connsiteY18" fmla="*/ 683539 h 1667326"/>
                  <a:gd name="connsiteX19" fmla="*/ 2197243 w 2912442"/>
                  <a:gd name="connsiteY19" fmla="*/ 864498 h 1667326"/>
                  <a:gd name="connsiteX20" fmla="*/ 2632626 w 2912442"/>
                  <a:gd name="connsiteY20" fmla="*/ 631595 h 1667326"/>
                  <a:gd name="connsiteX21" fmla="*/ 2745388 w 2912442"/>
                  <a:gd name="connsiteY21" fmla="*/ 665760 h 1667326"/>
                  <a:gd name="connsiteX22" fmla="*/ 2902575 w 2912442"/>
                  <a:gd name="connsiteY22" fmla="*/ 959603 h 1667326"/>
                  <a:gd name="connsiteX23" fmla="*/ 2868410 w 2912442"/>
                  <a:gd name="connsiteY23" fmla="*/ 1072365 h 166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12442" h="1667326">
                    <a:moveTo>
                      <a:pt x="2868410" y="1072365"/>
                    </a:moveTo>
                    <a:lnTo>
                      <a:pt x="2050043" y="1510140"/>
                    </a:lnTo>
                    <a:cubicBezTo>
                      <a:pt x="2009470" y="1531844"/>
                      <a:pt x="1958985" y="1516548"/>
                      <a:pt x="1937281" y="1475975"/>
                    </a:cubicBezTo>
                    <a:lnTo>
                      <a:pt x="1780093" y="1182133"/>
                    </a:lnTo>
                    <a:cubicBezTo>
                      <a:pt x="1758389" y="1141560"/>
                      <a:pt x="1773686" y="1091075"/>
                      <a:pt x="1814258" y="1069371"/>
                    </a:cubicBezTo>
                    <a:lnTo>
                      <a:pt x="2045094" y="945888"/>
                    </a:lnTo>
                    <a:lnTo>
                      <a:pt x="1948292" y="764929"/>
                    </a:lnTo>
                    <a:lnTo>
                      <a:pt x="279816" y="1657459"/>
                    </a:lnTo>
                    <a:cubicBezTo>
                      <a:pt x="239244" y="1679163"/>
                      <a:pt x="188758" y="1663867"/>
                      <a:pt x="167055" y="1623294"/>
                    </a:cubicBezTo>
                    <a:lnTo>
                      <a:pt x="9867" y="1329451"/>
                    </a:lnTo>
                    <a:cubicBezTo>
                      <a:pt x="-11837" y="1288879"/>
                      <a:pt x="3459" y="1238394"/>
                      <a:pt x="44032" y="1216690"/>
                    </a:cubicBezTo>
                    <a:lnTo>
                      <a:pt x="1384408" y="499672"/>
                    </a:lnTo>
                    <a:lnTo>
                      <a:pt x="1507776" y="35858"/>
                    </a:lnTo>
                    <a:lnTo>
                      <a:pt x="1600409" y="384125"/>
                    </a:lnTo>
                    <a:lnTo>
                      <a:pt x="2300040" y="9866"/>
                    </a:lnTo>
                    <a:cubicBezTo>
                      <a:pt x="2340613" y="-11838"/>
                      <a:pt x="2391098" y="3459"/>
                      <a:pt x="2412802" y="44031"/>
                    </a:cubicBezTo>
                    <a:lnTo>
                      <a:pt x="2569989" y="337874"/>
                    </a:lnTo>
                    <a:cubicBezTo>
                      <a:pt x="2591693" y="378447"/>
                      <a:pt x="2576397" y="428932"/>
                      <a:pt x="2535824" y="450636"/>
                    </a:cubicBezTo>
                    <a:lnTo>
                      <a:pt x="2100441" y="683539"/>
                    </a:lnTo>
                    <a:lnTo>
                      <a:pt x="2197243" y="864498"/>
                    </a:lnTo>
                    <a:lnTo>
                      <a:pt x="2632626" y="631595"/>
                    </a:lnTo>
                    <a:cubicBezTo>
                      <a:pt x="2673199" y="609891"/>
                      <a:pt x="2723684" y="625188"/>
                      <a:pt x="2745388" y="665760"/>
                    </a:cubicBezTo>
                    <a:lnTo>
                      <a:pt x="2902575" y="959603"/>
                    </a:lnTo>
                    <a:cubicBezTo>
                      <a:pt x="2924279" y="1000176"/>
                      <a:pt x="2908983" y="1050661"/>
                      <a:pt x="2868410" y="1072365"/>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그룹 32"/>
              <p:cNvGrpSpPr/>
              <p:nvPr/>
            </p:nvGrpSpPr>
            <p:grpSpPr>
              <a:xfrm>
                <a:off x="3574806" y="3047574"/>
                <a:ext cx="2676374" cy="985987"/>
                <a:chOff x="3574806" y="3047574"/>
                <a:chExt cx="2676374" cy="985987"/>
              </a:xfrm>
            </p:grpSpPr>
            <p:sp>
              <p:nvSpPr>
                <p:cNvPr id="3" name="직사각형 2"/>
                <p:cNvSpPr/>
                <p:nvPr/>
              </p:nvSpPr>
              <p:spPr>
                <a:xfrm>
                  <a:off x="3698589" y="3047574"/>
                  <a:ext cx="749629" cy="307777"/>
                </a:xfrm>
                <a:prstGeom prst="rect">
                  <a:avLst/>
                </a:prstGeom>
              </p:spPr>
              <p:txBody>
                <a:bodyPr wrap="none">
                  <a:spAutoFit/>
                </a:bodyPr>
                <a:lstStyle/>
                <a:p>
                  <a:r>
                    <a:rPr lang="en-US" altLang="ko-KR" sz="1400" smtClean="0">
                      <a:latin typeface="나눔스퀘어_ac" panose="020B0600000101010101" pitchFamily="50" charset="-127"/>
                      <a:ea typeface="나눔스퀘어_ac" panose="020B0600000101010101" pitchFamily="50" charset="-127"/>
                    </a:rPr>
                    <a:t>I see </a:t>
                  </a:r>
                  <a:r>
                    <a:rPr lang="en-US" altLang="ko-KR" sz="1400" smtClean="0">
                      <a:latin typeface="나눔스퀘어_ac" panose="020B0600000101010101" pitchFamily="50" charset="-127"/>
                      <a:ea typeface="나눔스퀘어_ac" panose="020B0600000101010101" pitchFamily="50" charset="-127"/>
                      <a:sym typeface="Wingdings" panose="05000000000000000000" pitchFamily="2" charset="2"/>
                    </a:rPr>
                    <a:t></a:t>
                  </a:r>
                  <a:endParaRPr lang="ko-KR" altLang="en-US" sz="1400">
                    <a:latin typeface="나눔스퀘어_ac" panose="020B0600000101010101" pitchFamily="50" charset="-127"/>
                    <a:ea typeface="나눔스퀘어_ac" panose="020B0600000101010101" pitchFamily="50" charset="-127"/>
                  </a:endParaRPr>
                </a:p>
              </p:txBody>
            </p:sp>
            <p:sp>
              <p:nvSpPr>
                <p:cNvPr id="5" name="직사각형 4"/>
                <p:cNvSpPr/>
                <p:nvPr/>
              </p:nvSpPr>
              <p:spPr>
                <a:xfrm>
                  <a:off x="3574806" y="3725784"/>
                  <a:ext cx="2676374" cy="307777"/>
                </a:xfrm>
                <a:prstGeom prst="rect">
                  <a:avLst/>
                </a:prstGeom>
              </p:spPr>
              <p:txBody>
                <a:bodyPr wrap="none">
                  <a:spAutoFit/>
                </a:bodyPr>
                <a:lstStyle/>
                <a:p>
                  <a:r>
                    <a:rPr lang="ko-KR" altLang="en-US" sz="1400" smtClean="0">
                      <a:latin typeface="나눔스퀘어_ac" panose="020B0600000101010101" pitchFamily="50" charset="-127"/>
                      <a:ea typeface="나눔스퀘어_ac" panose="020B0600000101010101" pitchFamily="50" charset="-127"/>
                    </a:rPr>
                    <a:t>How about a carrot sandwich?</a:t>
                  </a:r>
                  <a:endParaRPr lang="ko-KR" altLang="en-US" sz="1400">
                    <a:latin typeface="나눔스퀘어_ac" panose="020B0600000101010101" pitchFamily="50" charset="-127"/>
                    <a:ea typeface="나눔스퀘어_ac" panose="020B0600000101010101" pitchFamily="50" charset="-127"/>
                  </a:endParaRPr>
                </a:p>
              </p:txBody>
            </p:sp>
          </p:grpSp>
        </p:grpSp>
        <p:grpSp>
          <p:nvGrpSpPr>
            <p:cNvPr id="10" name="그룹 9"/>
            <p:cNvGrpSpPr/>
            <p:nvPr/>
          </p:nvGrpSpPr>
          <p:grpSpPr>
            <a:xfrm>
              <a:off x="220426" y="2317227"/>
              <a:ext cx="4148797" cy="4022612"/>
              <a:chOff x="220426" y="2317227"/>
              <a:chExt cx="4148797" cy="4022612"/>
            </a:xfrm>
          </p:grpSpPr>
          <p:pic>
            <p:nvPicPr>
              <p:cNvPr id="25602" name="Picture 2" descr="AIと話す人のイラスト（女性） | かわいいフリー素材集 いらすと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969719" y="4053840"/>
                <a:ext cx="2399504" cy="228599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그룹 5"/>
              <p:cNvGrpSpPr/>
              <p:nvPr/>
            </p:nvGrpSpPr>
            <p:grpSpPr>
              <a:xfrm>
                <a:off x="220426" y="2317227"/>
                <a:ext cx="3215945" cy="2396600"/>
                <a:chOff x="220426" y="2317227"/>
                <a:chExt cx="3215945" cy="2396600"/>
              </a:xfrm>
            </p:grpSpPr>
            <p:sp>
              <p:nvSpPr>
                <p:cNvPr id="31" name="자유형 30"/>
                <p:cNvSpPr/>
                <p:nvPr/>
              </p:nvSpPr>
              <p:spPr>
                <a:xfrm rot="9018926">
                  <a:off x="231429" y="2317227"/>
                  <a:ext cx="2980827" cy="2396600"/>
                </a:xfrm>
                <a:custGeom>
                  <a:avLst/>
                  <a:gdLst>
                    <a:gd name="connsiteX0" fmla="*/ 2150218 w 2980827"/>
                    <a:gd name="connsiteY0" fmla="*/ 2385652 h 2396600"/>
                    <a:gd name="connsiteX1" fmla="*/ 522284 w 2980827"/>
                    <a:gd name="connsiteY1" fmla="*/ 1457675 h 2396600"/>
                    <a:gd name="connsiteX2" fmla="*/ 491163 w 2980827"/>
                    <a:gd name="connsiteY2" fmla="*/ 1344036 h 2396600"/>
                    <a:gd name="connsiteX3" fmla="*/ 656193 w 2980827"/>
                    <a:gd name="connsiteY3" fmla="*/ 1054525 h 2396600"/>
                    <a:gd name="connsiteX4" fmla="*/ 769833 w 2980827"/>
                    <a:gd name="connsiteY4" fmla="*/ 1023404 h 2396600"/>
                    <a:gd name="connsiteX5" fmla="*/ 1525545 w 2980827"/>
                    <a:gd name="connsiteY5" fmla="*/ 1454185 h 2396600"/>
                    <a:gd name="connsiteX6" fmla="*/ 1595818 w 2980827"/>
                    <a:gd name="connsiteY6" fmla="*/ 1330907 h 2396600"/>
                    <a:gd name="connsiteX7" fmla="*/ 42069 w 2980827"/>
                    <a:gd name="connsiteY7" fmla="*/ 445219 h 2396600"/>
                    <a:gd name="connsiteX8" fmla="*/ 10948 w 2980827"/>
                    <a:gd name="connsiteY8" fmla="*/ 331579 h 2396600"/>
                    <a:gd name="connsiteX9" fmla="*/ 175979 w 2980827"/>
                    <a:gd name="connsiteY9" fmla="*/ 42068 h 2396600"/>
                    <a:gd name="connsiteX10" fmla="*/ 289618 w 2980827"/>
                    <a:gd name="connsiteY10" fmla="*/ 10947 h 2396600"/>
                    <a:gd name="connsiteX11" fmla="*/ 1631606 w 2980827"/>
                    <a:gd name="connsiteY11" fmla="*/ 775925 h 2396600"/>
                    <a:gd name="connsiteX12" fmla="*/ 1721203 w 2980827"/>
                    <a:gd name="connsiteY12" fmla="*/ 242636 h 2396600"/>
                    <a:gd name="connsiteX13" fmla="*/ 1829779 w 2980827"/>
                    <a:gd name="connsiteY13" fmla="*/ 888890 h 2396600"/>
                    <a:gd name="connsiteX14" fmla="*/ 2938758 w 2980827"/>
                    <a:gd name="connsiteY14" fmla="*/ 1521044 h 2396600"/>
                    <a:gd name="connsiteX15" fmla="*/ 2969879 w 2980827"/>
                    <a:gd name="connsiteY15" fmla="*/ 1634684 h 2396600"/>
                    <a:gd name="connsiteX16" fmla="*/ 2804849 w 2980827"/>
                    <a:gd name="connsiteY16" fmla="*/ 1924195 h 2396600"/>
                    <a:gd name="connsiteX17" fmla="*/ 2691209 w 2980827"/>
                    <a:gd name="connsiteY17" fmla="*/ 1955316 h 2396600"/>
                    <a:gd name="connsiteX18" fmla="*/ 1712330 w 2980827"/>
                    <a:gd name="connsiteY18" fmla="*/ 1397322 h 2396600"/>
                    <a:gd name="connsiteX19" fmla="*/ 1642057 w 2980827"/>
                    <a:gd name="connsiteY19" fmla="*/ 1520601 h 2396600"/>
                    <a:gd name="connsiteX20" fmla="*/ 2397767 w 2980827"/>
                    <a:gd name="connsiteY20" fmla="*/ 1951380 h 2396600"/>
                    <a:gd name="connsiteX21" fmla="*/ 2428888 w 2980827"/>
                    <a:gd name="connsiteY21" fmla="*/ 2065020 h 2396600"/>
                    <a:gd name="connsiteX22" fmla="*/ 2263858 w 2980827"/>
                    <a:gd name="connsiteY22" fmla="*/ 2354531 h 2396600"/>
                    <a:gd name="connsiteX23" fmla="*/ 2150218 w 2980827"/>
                    <a:gd name="connsiteY23" fmla="*/ 2385652 h 239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80827" h="2396600">
                      <a:moveTo>
                        <a:pt x="2150218" y="2385652"/>
                      </a:moveTo>
                      <a:lnTo>
                        <a:pt x="522284" y="1457675"/>
                      </a:lnTo>
                      <a:cubicBezTo>
                        <a:pt x="482309" y="1434889"/>
                        <a:pt x="468376" y="1384011"/>
                        <a:pt x="491163" y="1344036"/>
                      </a:cubicBezTo>
                      <a:lnTo>
                        <a:pt x="656193" y="1054525"/>
                      </a:lnTo>
                      <a:cubicBezTo>
                        <a:pt x="678980" y="1014551"/>
                        <a:pt x="729858" y="1000617"/>
                        <a:pt x="769833" y="1023404"/>
                      </a:cubicBezTo>
                      <a:lnTo>
                        <a:pt x="1525545" y="1454185"/>
                      </a:lnTo>
                      <a:lnTo>
                        <a:pt x="1595818" y="1330907"/>
                      </a:lnTo>
                      <a:lnTo>
                        <a:pt x="42069" y="445219"/>
                      </a:lnTo>
                      <a:cubicBezTo>
                        <a:pt x="2095" y="422432"/>
                        <a:pt x="-11839" y="371554"/>
                        <a:pt x="10948" y="331579"/>
                      </a:cubicBezTo>
                      <a:lnTo>
                        <a:pt x="175979" y="42068"/>
                      </a:lnTo>
                      <a:cubicBezTo>
                        <a:pt x="198766" y="2094"/>
                        <a:pt x="249644" y="-11839"/>
                        <a:pt x="289618" y="10947"/>
                      </a:cubicBezTo>
                      <a:lnTo>
                        <a:pt x="1631606" y="775925"/>
                      </a:lnTo>
                      <a:lnTo>
                        <a:pt x="1721203" y="242636"/>
                      </a:lnTo>
                      <a:lnTo>
                        <a:pt x="1829779" y="888890"/>
                      </a:lnTo>
                      <a:lnTo>
                        <a:pt x="2938758" y="1521044"/>
                      </a:lnTo>
                      <a:cubicBezTo>
                        <a:pt x="2978733" y="1543831"/>
                        <a:pt x="2992666" y="1594709"/>
                        <a:pt x="2969879" y="1634684"/>
                      </a:cubicBezTo>
                      <a:lnTo>
                        <a:pt x="2804849" y="1924195"/>
                      </a:lnTo>
                      <a:cubicBezTo>
                        <a:pt x="2782062" y="1964169"/>
                        <a:pt x="2731184" y="1978102"/>
                        <a:pt x="2691209" y="1955316"/>
                      </a:cubicBezTo>
                      <a:lnTo>
                        <a:pt x="1712330" y="1397322"/>
                      </a:lnTo>
                      <a:lnTo>
                        <a:pt x="1642057" y="1520601"/>
                      </a:lnTo>
                      <a:lnTo>
                        <a:pt x="2397767" y="1951380"/>
                      </a:lnTo>
                      <a:cubicBezTo>
                        <a:pt x="2437742" y="1974167"/>
                        <a:pt x="2451675" y="2025045"/>
                        <a:pt x="2428888" y="2065020"/>
                      </a:cubicBezTo>
                      <a:lnTo>
                        <a:pt x="2263858" y="2354531"/>
                      </a:lnTo>
                      <a:cubicBezTo>
                        <a:pt x="2241071" y="2394505"/>
                        <a:pt x="2190193" y="2408439"/>
                        <a:pt x="2150218" y="2385652"/>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527471" y="2911678"/>
                  <a:ext cx="1940147" cy="307777"/>
                </a:xfrm>
                <a:prstGeom prst="rect">
                  <a:avLst/>
                </a:prstGeom>
                <a:noFill/>
              </p:spPr>
              <p:txBody>
                <a:bodyPr wrap="none" rtlCol="0">
                  <a:spAutoFit/>
                </a:bodyPr>
                <a:lstStyle/>
                <a:p>
                  <a:r>
                    <a:rPr lang="en-US" altLang="ko-KR" sz="1400" smtClean="0">
                      <a:latin typeface="나눔스퀘어_ac" panose="020B0600000101010101" pitchFamily="50" charset="-127"/>
                      <a:ea typeface="나눔스퀘어_ac" panose="020B0600000101010101" pitchFamily="50" charset="-127"/>
                    </a:rPr>
                    <a:t>I'm allergic to carrots.</a:t>
                  </a:r>
                  <a:endParaRPr lang="ko-KR" altLang="en-US" sz="1400">
                    <a:latin typeface="나눔스퀘어_ac" panose="020B0600000101010101" pitchFamily="50" charset="-127"/>
                    <a:ea typeface="나눔스퀘어_ac" panose="020B0600000101010101" pitchFamily="50" charset="-127"/>
                  </a:endParaRPr>
                </a:p>
              </p:txBody>
            </p:sp>
            <p:sp>
              <p:nvSpPr>
                <p:cNvPr id="4" name="직사각형 3"/>
                <p:cNvSpPr/>
                <p:nvPr/>
              </p:nvSpPr>
              <p:spPr>
                <a:xfrm>
                  <a:off x="220426" y="3542162"/>
                  <a:ext cx="3215945" cy="307777"/>
                </a:xfrm>
                <a:prstGeom prst="rect">
                  <a:avLst/>
                </a:prstGeom>
              </p:spPr>
              <p:txBody>
                <a:bodyPr wrap="none">
                  <a:spAutoFit/>
                </a:bodyPr>
                <a:lstStyle/>
                <a:p>
                  <a:r>
                    <a:rPr lang="ko-KR" altLang="en-US" sz="1400" smtClean="0">
                      <a:latin typeface="나눔스퀘어_ac" panose="020B0600000101010101" pitchFamily="50" charset="-127"/>
                      <a:ea typeface="나눔스퀘어_ac" panose="020B0600000101010101" pitchFamily="50" charset="-127"/>
                    </a:rPr>
                    <a:t>Please recommend me </a:t>
                  </a:r>
                  <a:r>
                    <a:rPr lang="en-US" altLang="ko-KR" sz="1400" smtClean="0">
                      <a:latin typeface="나눔스퀘어_ac" panose="020B0600000101010101" pitchFamily="50" charset="-127"/>
                      <a:ea typeface="나눔스퀘어_ac" panose="020B0600000101010101" pitchFamily="50" charset="-127"/>
                    </a:rPr>
                    <a:t>a</a:t>
                  </a:r>
                  <a:r>
                    <a:rPr lang="ko-KR" altLang="en-US" sz="1400" smtClean="0">
                      <a:latin typeface="나눔스퀘어_ac" panose="020B0600000101010101" pitchFamily="50" charset="-127"/>
                      <a:ea typeface="나눔스퀘어_ac" panose="020B0600000101010101" pitchFamily="50" charset="-127"/>
                    </a:rPr>
                    <a:t> lunch menu.</a:t>
                  </a:r>
                  <a:endParaRPr lang="ko-KR" altLang="en-US" sz="1400">
                    <a:latin typeface="나눔스퀘어_ac" panose="020B0600000101010101" pitchFamily="50" charset="-127"/>
                    <a:ea typeface="나눔스퀘어_ac" panose="020B0600000101010101" pitchFamily="50" charset="-127"/>
                  </a:endParaRPr>
                </a:p>
              </p:txBody>
            </p:sp>
          </p:grpSp>
          <p:pic>
            <p:nvPicPr>
              <p:cNvPr id="24" name="그림 23"/>
              <p:cNvPicPr>
                <a:picLocks noChangeAspect="1"/>
              </p:cNvPicPr>
              <p:nvPr/>
            </p:nvPicPr>
            <p:blipFill>
              <a:blip r:embed="rId6"/>
              <a:stretch>
                <a:fillRect/>
              </a:stretch>
            </p:blipFill>
            <p:spPr>
              <a:xfrm>
                <a:off x="637063" y="4711300"/>
                <a:ext cx="1380580" cy="1207273"/>
              </a:xfrm>
              <a:prstGeom prst="rect">
                <a:avLst/>
              </a:prstGeom>
            </p:spPr>
          </p:pic>
        </p:grpSp>
      </p:grpSp>
      <p:sp>
        <p:nvSpPr>
          <p:cNvPr id="28" name="직사각형 27"/>
          <p:cNvSpPr/>
          <p:nvPr/>
        </p:nvSpPr>
        <p:spPr>
          <a:xfrm>
            <a:off x="6419253" y="2391603"/>
            <a:ext cx="5168660" cy="1754326"/>
          </a:xfrm>
          <a:prstGeom prst="rect">
            <a:avLst/>
          </a:prstGeom>
        </p:spPr>
        <p:txBody>
          <a:bodyPr wrap="square">
            <a:spAutoFit/>
          </a:bodyPr>
          <a:lstStyle/>
          <a:p>
            <a:pPr algn="ctr">
              <a:lnSpc>
                <a:spcPct val="150000"/>
              </a:lnSpc>
            </a:pPr>
            <a:r>
              <a:rPr lang="en-US" altLang="ko-KR" sz="1600" i="1" smtClean="0">
                <a:solidFill>
                  <a:schemeClr val="bg1">
                    <a:lumMod val="50000"/>
                  </a:schemeClr>
                </a:solidFill>
                <a:latin typeface="나눔스퀘어_ac" panose="020B0600000101010101" pitchFamily="50" charset="-127"/>
                <a:ea typeface="나눔스퀘어_ac" panose="020B0600000101010101" pitchFamily="50" charset="-127"/>
              </a:rPr>
              <a:t>… To prevent this situation,</a:t>
            </a:r>
          </a:p>
          <a:p>
            <a:pPr algn="ctr">
              <a:lnSpc>
                <a:spcPct val="150000"/>
              </a:lnSpc>
            </a:pPr>
            <a:r>
              <a:rPr lang="en-US" altLang="ko-KR" smtClean="0">
                <a:latin typeface="나눔스퀘어_ac Bold" panose="020B0600000101010101" pitchFamily="50" charset="-127"/>
                <a:ea typeface="나눔스퀘어_ac Bold" panose="020B0600000101010101" pitchFamily="50" charset="-127"/>
              </a:rPr>
              <a:t>past conversations</a:t>
            </a:r>
            <a:r>
              <a:rPr lang="en-US" altLang="ko-KR" smtClean="0">
                <a:latin typeface="나눔스퀘어_ac" panose="020B0600000101010101" pitchFamily="50" charset="-127"/>
                <a:ea typeface="나눔스퀘어_ac" panose="020B0600000101010101" pitchFamily="50" charset="-127"/>
              </a:rPr>
              <a:t> in the current chatrooms</a:t>
            </a:r>
          </a:p>
          <a:p>
            <a:pPr algn="ctr">
              <a:lnSpc>
                <a:spcPct val="150000"/>
              </a:lnSpc>
            </a:pPr>
            <a:r>
              <a:rPr lang="en-US" altLang="ko-KR" smtClean="0">
                <a:latin typeface="나눔스퀘어_ac" panose="020B0600000101010101" pitchFamily="50" charset="-127"/>
                <a:ea typeface="나눔스퀘어_ac" panose="020B0600000101010101" pitchFamily="50" charset="-127"/>
              </a:rPr>
              <a:t>are retrieved and inserted into the template querying to llm model</a:t>
            </a:r>
            <a:endParaRPr lang="ko-KR" altLang="en-US">
              <a:latin typeface="나눔스퀘어_ac" panose="020B0600000101010101" pitchFamily="50" charset="-127"/>
              <a:ea typeface="나눔스퀘어_ac" panose="020B0600000101010101" pitchFamily="50" charset="-127"/>
            </a:endParaRPr>
          </a:p>
        </p:txBody>
      </p:sp>
      <p:sp>
        <p:nvSpPr>
          <p:cNvPr id="40" name="직사각형 39"/>
          <p:cNvSpPr/>
          <p:nvPr/>
        </p:nvSpPr>
        <p:spPr>
          <a:xfrm>
            <a:off x="6587325" y="4914500"/>
            <a:ext cx="4832516" cy="1338828"/>
          </a:xfrm>
          <a:prstGeom prst="rect">
            <a:avLst/>
          </a:prstGeom>
        </p:spPr>
        <p:txBody>
          <a:bodyPr wrap="square">
            <a:spAutoFit/>
          </a:bodyPr>
          <a:lstStyle/>
          <a:p>
            <a:pPr algn="ctr">
              <a:lnSpc>
                <a:spcPct val="150000"/>
              </a:lnSpc>
            </a:pPr>
            <a:r>
              <a:rPr lang="en-US" altLang="ko-KR" smtClean="0">
                <a:latin typeface="나눔스퀘어_ac" panose="020B0600000101010101" pitchFamily="50" charset="-127"/>
                <a:ea typeface="나눔스퀘어_ac" panose="020B0600000101010101" pitchFamily="50" charset="-127"/>
              </a:rPr>
              <a:t>This allows a more natural conversation to take place by reflecting both the retrieved context and the interactive context.</a:t>
            </a:r>
            <a:endParaRPr lang="ko-KR" altLang="en-US">
              <a:latin typeface="나눔스퀘어_ac" panose="020B0600000101010101" pitchFamily="50" charset="-127"/>
              <a:ea typeface="나눔스퀘어_ac" panose="020B0600000101010101" pitchFamily="50" charset="-127"/>
            </a:endParaRPr>
          </a:p>
        </p:txBody>
      </p:sp>
      <p:cxnSp>
        <p:nvCxnSpPr>
          <p:cNvPr id="42" name="직선 연결선 41"/>
          <p:cNvCxnSpPr/>
          <p:nvPr/>
        </p:nvCxnSpPr>
        <p:spPr>
          <a:xfrm>
            <a:off x="9003583" y="4379255"/>
            <a:ext cx="0" cy="355813"/>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510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Limitations</a:t>
            </a:r>
          </a:p>
        </p:txBody>
      </p:sp>
      <p:sp>
        <p:nvSpPr>
          <p:cNvPr id="25" name="모서리가 둥근 직사각형 24"/>
          <p:cNvSpPr/>
          <p:nvPr/>
        </p:nvSpPr>
        <p:spPr>
          <a:xfrm>
            <a:off x="299458" y="2286808"/>
            <a:ext cx="3564990" cy="3727912"/>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Implement an environment in which users can develop custom chatbots by uploading desired data.</a:t>
            </a:r>
            <a:endParaRPr lang="ko-KR" altLang="en-US"/>
          </a:p>
        </p:txBody>
      </p:sp>
      <p:sp>
        <p:nvSpPr>
          <p:cNvPr id="26" name="TextBox 25"/>
          <p:cNvSpPr txBox="1"/>
          <p:nvPr/>
        </p:nvSpPr>
        <p:spPr>
          <a:xfrm>
            <a:off x="654322" y="2631141"/>
            <a:ext cx="2855269" cy="400110"/>
          </a:xfrm>
          <a:prstGeom prst="rect">
            <a:avLst/>
          </a:prstGeom>
          <a:noFill/>
        </p:spPr>
        <p:txBody>
          <a:bodyPr wrap="none" rtlCol="0">
            <a:spAutoFit/>
          </a:bodyPr>
          <a:lstStyle/>
          <a:p>
            <a:pPr algn="ctr"/>
            <a:r>
              <a:rPr lang="en-US" altLang="ko-KR" sz="2000" smtClean="0">
                <a:latin typeface="나눔스퀘어_ac Bold" panose="020B0600000101010101" pitchFamily="50" charset="-127"/>
                <a:ea typeface="나눔스퀘어_ac Bold" panose="020B0600000101010101" pitchFamily="50" charset="-127"/>
              </a:rPr>
              <a:t>Data embedding delay</a:t>
            </a:r>
            <a:endParaRPr lang="ko-KR" altLang="en-US" sz="2000">
              <a:latin typeface="나눔스퀘어_ac Bold" panose="020B0600000101010101" pitchFamily="50" charset="-127"/>
              <a:ea typeface="나눔스퀘어_ac Bold" panose="020B0600000101010101" pitchFamily="50" charset="-127"/>
            </a:endParaRPr>
          </a:p>
        </p:txBody>
      </p:sp>
      <p:sp>
        <p:nvSpPr>
          <p:cNvPr id="27" name="직사각형 26"/>
          <p:cNvSpPr/>
          <p:nvPr/>
        </p:nvSpPr>
        <p:spPr>
          <a:xfrm>
            <a:off x="491913" y="3503251"/>
            <a:ext cx="3180080" cy="1569660"/>
          </a:xfrm>
          <a:prstGeom prst="rect">
            <a:avLst/>
          </a:prstGeom>
        </p:spPr>
        <p:txBody>
          <a:bodyPr wrap="square">
            <a:spAutoFit/>
          </a:bodyPr>
          <a:lstStyle/>
          <a:p>
            <a:pPr algn="ctr">
              <a:lnSpc>
                <a:spcPct val="150000"/>
              </a:lnSpc>
            </a:pPr>
            <a:r>
              <a:rPr lang="en-US" altLang="ko-KR" sz="1600" smtClean="0">
                <a:latin typeface="나눔스퀘어_ac" panose="020B0600000101010101" pitchFamily="50" charset="-127"/>
                <a:ea typeface="나눔스퀘어_ac" panose="020B0600000101010101" pitchFamily="50" charset="-127"/>
              </a:rPr>
              <a:t>If a user uploads large pdf files on a chatroom, it may take a long time to embed the pdf files and store them in a DB.</a:t>
            </a:r>
            <a:endParaRPr lang="ko-KR" altLang="en-US" sz="1600">
              <a:latin typeface="나눔스퀘어_ac" panose="020B0600000101010101" pitchFamily="50" charset="-127"/>
              <a:ea typeface="나눔스퀘어_ac" panose="020B0600000101010101" pitchFamily="50" charset="-127"/>
            </a:endParaRPr>
          </a:p>
        </p:txBody>
      </p:sp>
      <p:sp>
        <p:nvSpPr>
          <p:cNvPr id="29" name="모서리가 둥근 직사각형 28"/>
          <p:cNvSpPr/>
          <p:nvPr/>
        </p:nvSpPr>
        <p:spPr>
          <a:xfrm>
            <a:off x="4261965" y="2286808"/>
            <a:ext cx="3564990" cy="3727912"/>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Implement an environment in which users can develop custom chatbots by uploading desired data.</a:t>
            </a:r>
            <a:endParaRPr lang="ko-KR" altLang="en-US"/>
          </a:p>
        </p:txBody>
      </p:sp>
      <p:sp>
        <p:nvSpPr>
          <p:cNvPr id="32" name="TextBox 31"/>
          <p:cNvSpPr txBox="1"/>
          <p:nvPr/>
        </p:nvSpPr>
        <p:spPr>
          <a:xfrm>
            <a:off x="4496356" y="2631141"/>
            <a:ext cx="3096232" cy="400110"/>
          </a:xfrm>
          <a:prstGeom prst="rect">
            <a:avLst/>
          </a:prstGeom>
          <a:noFill/>
        </p:spPr>
        <p:txBody>
          <a:bodyPr wrap="none" rtlCol="0">
            <a:spAutoFit/>
          </a:bodyPr>
          <a:lstStyle/>
          <a:p>
            <a:pPr algn="ctr"/>
            <a:r>
              <a:rPr lang="en-US" altLang="ko-KR" sz="2000" smtClean="0">
                <a:latin typeface="나눔스퀘어_ac Bold" panose="020B0600000101010101" pitchFamily="50" charset="-127"/>
                <a:ea typeface="나눔스퀘어_ac Bold" panose="020B0600000101010101" pitchFamily="50" charset="-127"/>
              </a:rPr>
              <a:t>Interpretability </a:t>
            </a:r>
            <a:r>
              <a:rPr lang="en-US" altLang="ko-KR" smtClean="0">
                <a:latin typeface="나눔스퀘어_ac Bold" panose="020B0600000101010101" pitchFamily="50" charset="-127"/>
                <a:ea typeface="나눔스퀘어_ac Bold" panose="020B0600000101010101" pitchFamily="50" charset="-127"/>
              </a:rPr>
              <a:t>of</a:t>
            </a:r>
            <a:r>
              <a:rPr lang="en-US" altLang="ko-KR" sz="2000" smtClean="0">
                <a:latin typeface="나눔스퀘어_ac Bold" panose="020B0600000101010101" pitchFamily="50" charset="-127"/>
                <a:ea typeface="나눔스퀘어_ac Bold" panose="020B0600000101010101" pitchFamily="50" charset="-127"/>
              </a:rPr>
              <a:t> image</a:t>
            </a:r>
            <a:endParaRPr lang="ko-KR" altLang="en-US" sz="2000">
              <a:latin typeface="나눔스퀘어_ac Bold" panose="020B0600000101010101" pitchFamily="50" charset="-127"/>
              <a:ea typeface="나눔스퀘어_ac Bold" panose="020B0600000101010101" pitchFamily="50" charset="-127"/>
            </a:endParaRPr>
          </a:p>
        </p:txBody>
      </p:sp>
      <p:sp>
        <p:nvSpPr>
          <p:cNvPr id="34" name="직사각형 33"/>
          <p:cNvSpPr/>
          <p:nvPr/>
        </p:nvSpPr>
        <p:spPr>
          <a:xfrm>
            <a:off x="4454420" y="3318585"/>
            <a:ext cx="3180080" cy="1938992"/>
          </a:xfrm>
          <a:prstGeom prst="rect">
            <a:avLst/>
          </a:prstGeom>
        </p:spPr>
        <p:txBody>
          <a:bodyPr wrap="square">
            <a:spAutoFit/>
          </a:bodyPr>
          <a:lstStyle/>
          <a:p>
            <a:pPr algn="ctr">
              <a:lnSpc>
                <a:spcPct val="150000"/>
              </a:lnSpc>
            </a:pPr>
            <a:r>
              <a:rPr lang="en-US" altLang="ko-KR" sz="1600" smtClean="0">
                <a:latin typeface="나눔스퀘어_ac" panose="020B0600000101010101" pitchFamily="50" charset="-127"/>
                <a:ea typeface="나눔스퀘어_ac" panose="020B0600000101010101" pitchFamily="50" charset="-127"/>
              </a:rPr>
              <a:t>If an image data is included in pdf files, there is a limitation that these visual contents cannot be reflected in the response. </a:t>
            </a:r>
            <a:endParaRPr lang="ko-KR" altLang="en-US" sz="1600">
              <a:latin typeface="나눔스퀘어_ac" panose="020B0600000101010101" pitchFamily="50" charset="-127"/>
              <a:ea typeface="나눔스퀘어_ac" panose="020B0600000101010101" pitchFamily="50" charset="-127"/>
            </a:endParaRPr>
          </a:p>
        </p:txBody>
      </p:sp>
      <p:sp>
        <p:nvSpPr>
          <p:cNvPr id="36" name="모서리가 둥근 직사각형 35"/>
          <p:cNvSpPr/>
          <p:nvPr/>
        </p:nvSpPr>
        <p:spPr>
          <a:xfrm>
            <a:off x="8224472" y="2286808"/>
            <a:ext cx="3564990" cy="3727912"/>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Implement an environment in which users can develop custom chatbots by uploading desired data.</a:t>
            </a:r>
            <a:endParaRPr lang="ko-KR" altLang="en-US"/>
          </a:p>
        </p:txBody>
      </p:sp>
      <p:sp>
        <p:nvSpPr>
          <p:cNvPr id="38" name="TextBox 37"/>
          <p:cNvSpPr txBox="1"/>
          <p:nvPr/>
        </p:nvSpPr>
        <p:spPr>
          <a:xfrm>
            <a:off x="8186289" y="2631141"/>
            <a:ext cx="3641381" cy="400110"/>
          </a:xfrm>
          <a:prstGeom prst="rect">
            <a:avLst/>
          </a:prstGeom>
          <a:noFill/>
        </p:spPr>
        <p:txBody>
          <a:bodyPr wrap="none" rtlCol="0">
            <a:spAutoFit/>
          </a:bodyPr>
          <a:lstStyle/>
          <a:p>
            <a:pPr algn="ctr"/>
            <a:r>
              <a:rPr lang="en-US" altLang="ko-KR" sz="2000" smtClean="0">
                <a:latin typeface="나눔스퀘어_ac Bold" panose="020B0600000101010101" pitchFamily="50" charset="-127"/>
                <a:ea typeface="나눔스퀘어_ac Bold" panose="020B0600000101010101" pitchFamily="50" charset="-127"/>
              </a:rPr>
              <a:t>Limitations </a:t>
            </a:r>
            <a:r>
              <a:rPr lang="en-US" altLang="ko-KR" smtClean="0">
                <a:latin typeface="나눔스퀘어_ac Bold" panose="020B0600000101010101" pitchFamily="50" charset="-127"/>
                <a:ea typeface="나눔스퀘어_ac Bold" panose="020B0600000101010101" pitchFamily="50" charset="-127"/>
              </a:rPr>
              <a:t>of</a:t>
            </a:r>
            <a:r>
              <a:rPr lang="en-US" altLang="ko-KR" sz="2000" smtClean="0">
                <a:latin typeface="나눔스퀘어_ac Bold" panose="020B0600000101010101" pitchFamily="50" charset="-127"/>
                <a:ea typeface="나눔스퀘어_ac Bold" panose="020B0600000101010101" pitchFamily="50" charset="-127"/>
              </a:rPr>
              <a:t> file extensions</a:t>
            </a:r>
            <a:endParaRPr lang="ko-KR" altLang="en-US" sz="2000">
              <a:latin typeface="나눔스퀘어_ac Bold" panose="020B0600000101010101" pitchFamily="50" charset="-127"/>
              <a:ea typeface="나눔스퀘어_ac Bold" panose="020B0600000101010101" pitchFamily="50" charset="-127"/>
            </a:endParaRPr>
          </a:p>
        </p:txBody>
      </p:sp>
      <p:sp>
        <p:nvSpPr>
          <p:cNvPr id="39" name="직사각형 38"/>
          <p:cNvSpPr/>
          <p:nvPr/>
        </p:nvSpPr>
        <p:spPr>
          <a:xfrm>
            <a:off x="8416927" y="3151680"/>
            <a:ext cx="3180080" cy="2308324"/>
          </a:xfrm>
          <a:prstGeom prst="rect">
            <a:avLst/>
          </a:prstGeom>
        </p:spPr>
        <p:txBody>
          <a:bodyPr wrap="square">
            <a:spAutoFit/>
          </a:bodyPr>
          <a:lstStyle/>
          <a:p>
            <a:pPr algn="ctr">
              <a:lnSpc>
                <a:spcPct val="150000"/>
              </a:lnSpc>
            </a:pPr>
            <a:r>
              <a:rPr lang="en-US" altLang="ko-KR" sz="1600">
                <a:latin typeface="나눔스퀘어_ac" panose="020B0600000101010101" pitchFamily="50" charset="-127"/>
                <a:ea typeface="나눔스퀘어_ac" panose="020B0600000101010101" pitchFamily="50" charset="-127"/>
              </a:rPr>
              <a:t>I</a:t>
            </a:r>
            <a:r>
              <a:rPr lang="en-US" altLang="ko-KR" sz="1600" smtClean="0">
                <a:latin typeface="나눔스퀘어_ac" panose="020B0600000101010101" pitchFamily="50" charset="-127"/>
                <a:ea typeface="나눔스퀘어_ac" panose="020B0600000101010101" pitchFamily="50" charset="-127"/>
              </a:rPr>
              <a:t>f the user wants to use an extension file in the .docx or .pptx format for chatting, there is an inconvenience that the file must be converted to pdf by user before upload.</a:t>
            </a:r>
            <a:endParaRPr lang="ko-KR" altLang="en-US" sz="1600">
              <a:latin typeface="나눔스퀘어_ac" panose="020B0600000101010101" pitchFamily="50" charset="-127"/>
              <a:ea typeface="나눔스퀘어_ac" panose="020B0600000101010101" pitchFamily="50" charset="-127"/>
            </a:endParaRPr>
          </a:p>
        </p:txBody>
      </p:sp>
      <p:sp>
        <p:nvSpPr>
          <p:cNvPr id="41" name="TextBox 40"/>
          <p:cNvSpPr txBox="1"/>
          <p:nvPr/>
        </p:nvSpPr>
        <p:spPr>
          <a:xfrm>
            <a:off x="326861" y="1542366"/>
            <a:ext cx="6977808"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And… There are multiple limitations we cannot solve yet.</a:t>
            </a:r>
            <a:endParaRPr lang="ko-KR" altLang="en-US" sz="200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2699483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Role Division</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grpSp>
        <p:nvGrpSpPr>
          <p:cNvPr id="2" name="그룹 1"/>
          <p:cNvGrpSpPr/>
          <p:nvPr/>
        </p:nvGrpSpPr>
        <p:grpSpPr>
          <a:xfrm>
            <a:off x="419100" y="1830555"/>
            <a:ext cx="11353800" cy="3979333"/>
            <a:chOff x="635000" y="3797300"/>
            <a:chExt cx="17030700" cy="5969000"/>
          </a:xfrm>
        </p:grpSpPr>
        <p:pic>
          <p:nvPicPr>
            <p:cNvPr id="10" name="Picture 3"/>
            <p:cNvPicPr>
              <a:picLocks noChangeAspect="1"/>
            </p:cNvPicPr>
            <p:nvPr/>
          </p:nvPicPr>
          <p:blipFill>
            <a:blip r:embed="rId5"/>
            <a:stretch>
              <a:fillRect/>
            </a:stretch>
          </p:blipFill>
          <p:spPr>
            <a:xfrm>
              <a:off x="635000" y="6908800"/>
              <a:ext cx="8394700" cy="2857500"/>
            </a:xfrm>
            <a:prstGeom prst="rect">
              <a:avLst/>
            </a:prstGeom>
          </p:spPr>
        </p:pic>
        <p:pic>
          <p:nvPicPr>
            <p:cNvPr id="11" name="Picture 5"/>
            <p:cNvPicPr>
              <a:picLocks noChangeAspect="1"/>
            </p:cNvPicPr>
            <p:nvPr/>
          </p:nvPicPr>
          <p:blipFill>
            <a:blip r:embed="rId5"/>
            <a:stretch>
              <a:fillRect/>
            </a:stretch>
          </p:blipFill>
          <p:spPr>
            <a:xfrm>
              <a:off x="9271000" y="6908800"/>
              <a:ext cx="8394700" cy="2857500"/>
            </a:xfrm>
            <a:prstGeom prst="rect">
              <a:avLst/>
            </a:prstGeom>
          </p:spPr>
        </p:pic>
        <p:pic>
          <p:nvPicPr>
            <p:cNvPr id="12" name="Picture 6"/>
            <p:cNvPicPr>
              <a:picLocks noChangeAspect="1"/>
            </p:cNvPicPr>
            <p:nvPr/>
          </p:nvPicPr>
          <p:blipFill>
            <a:blip r:embed="rId5"/>
            <a:stretch>
              <a:fillRect/>
            </a:stretch>
          </p:blipFill>
          <p:spPr>
            <a:xfrm>
              <a:off x="635000" y="3797300"/>
              <a:ext cx="8394700" cy="2857500"/>
            </a:xfrm>
            <a:prstGeom prst="rect">
              <a:avLst/>
            </a:prstGeom>
          </p:spPr>
        </p:pic>
        <p:pic>
          <p:nvPicPr>
            <p:cNvPr id="13" name="Picture 7"/>
            <p:cNvPicPr>
              <a:picLocks noChangeAspect="1"/>
            </p:cNvPicPr>
            <p:nvPr/>
          </p:nvPicPr>
          <p:blipFill>
            <a:blip r:embed="rId5"/>
            <a:stretch>
              <a:fillRect/>
            </a:stretch>
          </p:blipFill>
          <p:spPr>
            <a:xfrm>
              <a:off x="9271000" y="3797300"/>
              <a:ext cx="8394700" cy="2857500"/>
            </a:xfrm>
            <a:prstGeom prst="rect">
              <a:avLst/>
            </a:prstGeom>
          </p:spPr>
        </p:pic>
        <p:pic>
          <p:nvPicPr>
            <p:cNvPr id="14" name="Picture 10"/>
            <p:cNvPicPr>
              <a:picLocks noChangeAspect="1"/>
            </p:cNvPicPr>
            <p:nvPr/>
          </p:nvPicPr>
          <p:blipFill>
            <a:blip r:embed="rId6"/>
            <a:stretch>
              <a:fillRect/>
            </a:stretch>
          </p:blipFill>
          <p:spPr>
            <a:xfrm>
              <a:off x="1333500" y="4203700"/>
              <a:ext cx="2044700" cy="2044700"/>
            </a:xfrm>
            <a:prstGeom prst="rect">
              <a:avLst/>
            </a:prstGeom>
          </p:spPr>
        </p:pic>
        <p:pic>
          <p:nvPicPr>
            <p:cNvPr id="15" name="Picture 12"/>
            <p:cNvPicPr>
              <a:picLocks noChangeAspect="1"/>
            </p:cNvPicPr>
            <p:nvPr/>
          </p:nvPicPr>
          <p:blipFill>
            <a:blip r:embed="rId7"/>
            <a:stretch>
              <a:fillRect/>
            </a:stretch>
          </p:blipFill>
          <p:spPr>
            <a:xfrm>
              <a:off x="3708400" y="4279900"/>
              <a:ext cx="3149600" cy="533400"/>
            </a:xfrm>
            <a:prstGeom prst="rect">
              <a:avLst/>
            </a:prstGeom>
          </p:spPr>
        </p:pic>
        <p:sp>
          <p:nvSpPr>
            <p:cNvPr id="17" name="TextBox 14"/>
            <p:cNvSpPr txBox="1"/>
            <p:nvPr/>
          </p:nvSpPr>
          <p:spPr>
            <a:xfrm>
              <a:off x="3835400" y="43180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Juyong Rhee</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18" name="TextBox 15"/>
            <p:cNvSpPr txBox="1"/>
            <p:nvPr/>
          </p:nvSpPr>
          <p:spPr>
            <a:xfrm>
              <a:off x="3708400" y="5080000"/>
              <a:ext cx="4648200" cy="977900"/>
            </a:xfrm>
            <a:prstGeom prst="rect">
              <a:avLst/>
            </a:prstGeom>
          </p:spPr>
          <p:txBody>
            <a:bodyPr lIns="0" tIns="0" rIns="0" bIns="0" rtlCol="0" anchor="ctr"/>
            <a:lstStyle/>
            <a:p>
              <a:pPr lvl="0" algn="l">
                <a:lnSpc>
                  <a:spcPct val="124499"/>
                </a:lnSpc>
              </a:pPr>
              <a:r>
                <a:rPr lang="en-US" sz="1333">
                  <a:solidFill>
                    <a:srgbClr val="000000">
                      <a:alpha val="76863"/>
                    </a:srgbClr>
                  </a:solidFill>
                  <a:latin typeface="나눔스퀘어_ac" panose="020B0600000101010101" pitchFamily="50" charset="-127"/>
                  <a:ea typeface="나눔스퀘어_ac" panose="020B0600000101010101" pitchFamily="50" charset="-127"/>
                </a:rPr>
                <a:t>- Team Leader</a:t>
              </a:r>
            </a:p>
            <a:p>
              <a:pPr lvl="0" algn="l">
                <a:lnSpc>
                  <a:spcPct val="124499"/>
                </a:lnSpc>
              </a:pPr>
              <a:r>
                <a:rPr lang="en-US" sz="1333">
                  <a:solidFill>
                    <a:srgbClr val="000000">
                      <a:alpha val="76863"/>
                    </a:srgbClr>
                  </a:solidFill>
                  <a:latin typeface="나눔스퀘어_ac" panose="020B0600000101010101" pitchFamily="50" charset="-127"/>
                  <a:ea typeface="나눔스퀘어_ac" panose="020B0600000101010101" pitchFamily="50" charset="-127"/>
                </a:rPr>
                <a:t>- BackEnd Development</a:t>
              </a:r>
            </a:p>
          </p:txBody>
        </p:sp>
        <p:pic>
          <p:nvPicPr>
            <p:cNvPr id="19" name="Picture 16"/>
            <p:cNvPicPr>
              <a:picLocks noChangeAspect="1"/>
            </p:cNvPicPr>
            <p:nvPr/>
          </p:nvPicPr>
          <p:blipFill>
            <a:blip r:embed="rId6"/>
            <a:stretch>
              <a:fillRect/>
            </a:stretch>
          </p:blipFill>
          <p:spPr>
            <a:xfrm>
              <a:off x="1333500" y="7327900"/>
              <a:ext cx="2044700" cy="2044700"/>
            </a:xfrm>
            <a:prstGeom prst="rect">
              <a:avLst/>
            </a:prstGeom>
          </p:spPr>
        </p:pic>
        <p:grpSp>
          <p:nvGrpSpPr>
            <p:cNvPr id="20" name="그룹 19"/>
            <p:cNvGrpSpPr/>
            <p:nvPr/>
          </p:nvGrpSpPr>
          <p:grpSpPr>
            <a:xfrm>
              <a:off x="3708400" y="7404100"/>
              <a:ext cx="3149600" cy="533400"/>
              <a:chOff x="3708400" y="7404100"/>
              <a:chExt cx="3149600" cy="533400"/>
            </a:xfrm>
          </p:grpSpPr>
          <p:pic>
            <p:nvPicPr>
              <p:cNvPr id="21" name="Picture 17"/>
              <p:cNvPicPr>
                <a:picLocks noChangeAspect="1"/>
              </p:cNvPicPr>
              <p:nvPr/>
            </p:nvPicPr>
            <p:blipFill>
              <a:blip r:embed="rId8"/>
              <a:stretch>
                <a:fillRect/>
              </a:stretch>
            </p:blipFill>
            <p:spPr>
              <a:xfrm>
                <a:off x="3708400" y="7404100"/>
                <a:ext cx="3149600" cy="533400"/>
              </a:xfrm>
              <a:prstGeom prst="rect">
                <a:avLst/>
              </a:prstGeom>
            </p:spPr>
          </p:pic>
          <p:sp>
            <p:nvSpPr>
              <p:cNvPr id="22" name="TextBox 18"/>
              <p:cNvSpPr txBox="1"/>
              <p:nvPr/>
            </p:nvSpPr>
            <p:spPr>
              <a:xfrm>
                <a:off x="3835400" y="74422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Jihee Hwang</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grpSp>
        <p:sp>
          <p:nvSpPr>
            <p:cNvPr id="23" name="TextBox 19"/>
            <p:cNvSpPr txBox="1"/>
            <p:nvPr/>
          </p:nvSpPr>
          <p:spPr>
            <a:xfrm>
              <a:off x="3708400" y="82042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UI/UX Designmer</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FrontEnd Development</a:t>
              </a:r>
            </a:p>
          </p:txBody>
        </p:sp>
        <p:pic>
          <p:nvPicPr>
            <p:cNvPr id="24" name="Picture 20"/>
            <p:cNvPicPr>
              <a:picLocks noChangeAspect="1"/>
            </p:cNvPicPr>
            <p:nvPr/>
          </p:nvPicPr>
          <p:blipFill>
            <a:blip r:embed="rId6"/>
            <a:stretch>
              <a:fillRect/>
            </a:stretch>
          </p:blipFill>
          <p:spPr>
            <a:xfrm>
              <a:off x="9982200" y="4203700"/>
              <a:ext cx="2044700" cy="2044700"/>
            </a:xfrm>
            <a:prstGeom prst="rect">
              <a:avLst/>
            </a:prstGeom>
          </p:spPr>
        </p:pic>
        <p:pic>
          <p:nvPicPr>
            <p:cNvPr id="25" name="Picture 21"/>
            <p:cNvPicPr>
              <a:picLocks noChangeAspect="1"/>
            </p:cNvPicPr>
            <p:nvPr/>
          </p:nvPicPr>
          <p:blipFill>
            <a:blip r:embed="rId8"/>
            <a:stretch>
              <a:fillRect/>
            </a:stretch>
          </p:blipFill>
          <p:spPr>
            <a:xfrm>
              <a:off x="12344400" y="4279900"/>
              <a:ext cx="3149600" cy="533400"/>
            </a:xfrm>
            <a:prstGeom prst="rect">
              <a:avLst/>
            </a:prstGeom>
          </p:spPr>
        </p:pic>
        <p:sp>
          <p:nvSpPr>
            <p:cNvPr id="26" name="TextBox 22"/>
            <p:cNvSpPr txBox="1"/>
            <p:nvPr/>
          </p:nvSpPr>
          <p:spPr>
            <a:xfrm>
              <a:off x="12471400" y="43180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Yewon  Chun</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28" name="TextBox 23"/>
            <p:cNvSpPr txBox="1"/>
            <p:nvPr/>
          </p:nvSpPr>
          <p:spPr>
            <a:xfrm>
              <a:off x="12344400" y="50800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AI Model Development</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Documentation</a:t>
              </a:r>
            </a:p>
          </p:txBody>
        </p:sp>
        <p:pic>
          <p:nvPicPr>
            <p:cNvPr id="29" name="Picture 24"/>
            <p:cNvPicPr>
              <a:picLocks noChangeAspect="1"/>
            </p:cNvPicPr>
            <p:nvPr/>
          </p:nvPicPr>
          <p:blipFill>
            <a:blip r:embed="rId6"/>
            <a:stretch>
              <a:fillRect/>
            </a:stretch>
          </p:blipFill>
          <p:spPr>
            <a:xfrm>
              <a:off x="9982200" y="7327900"/>
              <a:ext cx="2044700" cy="2044700"/>
            </a:xfrm>
            <a:prstGeom prst="rect">
              <a:avLst/>
            </a:prstGeom>
          </p:spPr>
        </p:pic>
        <p:pic>
          <p:nvPicPr>
            <p:cNvPr id="30" name="Picture 25"/>
            <p:cNvPicPr>
              <a:picLocks noChangeAspect="1"/>
            </p:cNvPicPr>
            <p:nvPr/>
          </p:nvPicPr>
          <p:blipFill>
            <a:blip r:embed="rId7"/>
            <a:stretch>
              <a:fillRect/>
            </a:stretch>
          </p:blipFill>
          <p:spPr>
            <a:xfrm>
              <a:off x="12344400" y="7404100"/>
              <a:ext cx="3149600" cy="533400"/>
            </a:xfrm>
            <a:prstGeom prst="rect">
              <a:avLst/>
            </a:prstGeom>
          </p:spPr>
        </p:pic>
        <p:pic>
          <p:nvPicPr>
            <p:cNvPr id="31" name="Picture 26"/>
            <p:cNvPicPr>
              <a:picLocks noChangeAspect="1"/>
            </p:cNvPicPr>
            <p:nvPr/>
          </p:nvPicPr>
          <p:blipFill>
            <a:blip r:embed="rId9"/>
            <a:stretch>
              <a:fillRect/>
            </a:stretch>
          </p:blipFill>
          <p:spPr>
            <a:xfrm>
              <a:off x="1968500" y="4711700"/>
              <a:ext cx="939800" cy="939800"/>
            </a:xfrm>
            <a:prstGeom prst="rect">
              <a:avLst/>
            </a:prstGeom>
          </p:spPr>
        </p:pic>
        <p:pic>
          <p:nvPicPr>
            <p:cNvPr id="32" name="Picture 29"/>
            <p:cNvPicPr>
              <a:picLocks noChangeAspect="1"/>
            </p:cNvPicPr>
            <p:nvPr/>
          </p:nvPicPr>
          <p:blipFill>
            <a:blip r:embed="rId10"/>
            <a:stretch>
              <a:fillRect/>
            </a:stretch>
          </p:blipFill>
          <p:spPr>
            <a:xfrm>
              <a:off x="10617200" y="7962900"/>
              <a:ext cx="749300" cy="762000"/>
            </a:xfrm>
            <a:prstGeom prst="rect">
              <a:avLst/>
            </a:prstGeom>
          </p:spPr>
        </p:pic>
        <p:sp>
          <p:nvSpPr>
            <p:cNvPr id="33" name="TextBox 30"/>
            <p:cNvSpPr txBox="1"/>
            <p:nvPr/>
          </p:nvSpPr>
          <p:spPr>
            <a:xfrm>
              <a:off x="12471400" y="74422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Jorge Alcorta</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34" name="TextBox 31"/>
            <p:cNvSpPr txBox="1"/>
            <p:nvPr/>
          </p:nvSpPr>
          <p:spPr>
            <a:xfrm>
              <a:off x="12344400" y="82042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AI Model Development</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Presentation</a:t>
              </a:r>
            </a:p>
          </p:txBody>
        </p:sp>
        <p:pic>
          <p:nvPicPr>
            <p:cNvPr id="35" name="Picture 27"/>
            <p:cNvPicPr>
              <a:picLocks noChangeAspect="1"/>
            </p:cNvPicPr>
            <p:nvPr/>
          </p:nvPicPr>
          <p:blipFill>
            <a:blip r:embed="rId11"/>
            <a:stretch>
              <a:fillRect/>
            </a:stretch>
          </p:blipFill>
          <p:spPr>
            <a:xfrm>
              <a:off x="1822450" y="7804150"/>
              <a:ext cx="1066800" cy="1066800"/>
            </a:xfrm>
            <a:prstGeom prst="rect">
              <a:avLst/>
            </a:prstGeom>
          </p:spPr>
        </p:pic>
        <p:pic>
          <p:nvPicPr>
            <p:cNvPr id="37" name="Picture 28"/>
            <p:cNvPicPr>
              <a:picLocks noChangeAspect="1"/>
            </p:cNvPicPr>
            <p:nvPr/>
          </p:nvPicPr>
          <p:blipFill>
            <a:blip r:embed="rId12"/>
            <a:stretch>
              <a:fillRect/>
            </a:stretch>
          </p:blipFill>
          <p:spPr>
            <a:xfrm>
              <a:off x="10426700" y="4657867"/>
              <a:ext cx="1130300" cy="1130300"/>
            </a:xfrm>
            <a:prstGeom prst="rect">
              <a:avLst/>
            </a:prstGeom>
          </p:spPr>
        </p:pic>
      </p:grpSp>
    </p:spTree>
    <p:extLst>
      <p:ext uri="{BB962C8B-B14F-4D97-AF65-F5344CB8AC3E}">
        <p14:creationId xmlns:p14="http://schemas.microsoft.com/office/powerpoint/2010/main" val="122504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8533" y="651934"/>
            <a:ext cx="12462933" cy="16933"/>
          </a:xfrm>
          <a:prstGeom prst="rect">
            <a:avLst/>
          </a:prstGeom>
        </p:spPr>
      </p:pic>
      <p:pic>
        <p:nvPicPr>
          <p:cNvPr id="3" name="Picture 3"/>
          <p:cNvPicPr>
            <a:picLocks noChangeAspect="1"/>
          </p:cNvPicPr>
          <p:nvPr/>
        </p:nvPicPr>
        <p:blipFill>
          <a:blip r:embed="rId3"/>
          <a:stretch>
            <a:fillRect/>
          </a:stretch>
        </p:blipFill>
        <p:spPr>
          <a:xfrm>
            <a:off x="956733" y="448734"/>
            <a:ext cx="3412067" cy="474133"/>
          </a:xfrm>
          <a:prstGeom prst="rect">
            <a:avLst/>
          </a:prstGeom>
        </p:spPr>
      </p:pic>
      <p:pic>
        <p:nvPicPr>
          <p:cNvPr id="4" name="Picture 4"/>
          <p:cNvPicPr>
            <a:picLocks noChangeAspect="1"/>
          </p:cNvPicPr>
          <p:nvPr/>
        </p:nvPicPr>
        <p:blipFill>
          <a:blip r:embed="rId4"/>
          <a:stretch>
            <a:fillRect/>
          </a:stretch>
        </p:blipFill>
        <p:spPr>
          <a:xfrm rot="13500000">
            <a:off x="8271933" y="5088467"/>
            <a:ext cx="2235200" cy="2235200"/>
          </a:xfrm>
          <a:prstGeom prst="rect">
            <a:avLst/>
          </a:prstGeom>
        </p:spPr>
      </p:pic>
      <p:pic>
        <p:nvPicPr>
          <p:cNvPr id="5" name="Picture 5"/>
          <p:cNvPicPr>
            <a:picLocks noChangeAspect="1"/>
          </p:cNvPicPr>
          <p:nvPr/>
        </p:nvPicPr>
        <p:blipFill>
          <a:blip r:embed="rId5"/>
          <a:stretch>
            <a:fillRect/>
          </a:stretch>
        </p:blipFill>
        <p:spPr>
          <a:xfrm rot="13500000">
            <a:off x="10329333" y="5088467"/>
            <a:ext cx="2235200" cy="2235200"/>
          </a:xfrm>
          <a:prstGeom prst="rect">
            <a:avLst/>
          </a:prstGeom>
        </p:spPr>
      </p:pic>
      <p:pic>
        <p:nvPicPr>
          <p:cNvPr id="6" name="Picture 6"/>
          <p:cNvPicPr>
            <a:picLocks noChangeAspect="1"/>
          </p:cNvPicPr>
          <p:nvPr/>
        </p:nvPicPr>
        <p:blipFill>
          <a:blip r:embed="rId6"/>
          <a:stretch>
            <a:fillRect/>
          </a:stretch>
        </p:blipFill>
        <p:spPr>
          <a:xfrm rot="13500000">
            <a:off x="6146800" y="5088467"/>
            <a:ext cx="2235200" cy="2235200"/>
          </a:xfrm>
          <a:prstGeom prst="rect">
            <a:avLst/>
          </a:prstGeom>
        </p:spPr>
      </p:pic>
      <p:pic>
        <p:nvPicPr>
          <p:cNvPr id="8" name="Picture 8"/>
          <p:cNvPicPr>
            <a:picLocks noChangeAspect="1"/>
          </p:cNvPicPr>
          <p:nvPr/>
        </p:nvPicPr>
        <p:blipFill>
          <a:blip r:embed="rId2"/>
          <a:stretch>
            <a:fillRect/>
          </a:stretch>
        </p:blipFill>
        <p:spPr>
          <a:xfrm>
            <a:off x="-143933" y="4673600"/>
            <a:ext cx="12462933" cy="16933"/>
          </a:xfrm>
          <a:prstGeom prst="rect">
            <a:avLst/>
          </a:prstGeom>
        </p:spPr>
      </p:pic>
      <p:sp>
        <p:nvSpPr>
          <p:cNvPr id="9" name="TextBox 9"/>
          <p:cNvSpPr txBox="1"/>
          <p:nvPr/>
        </p:nvSpPr>
        <p:spPr>
          <a:xfrm>
            <a:off x="1075267" y="499533"/>
            <a:ext cx="3175000" cy="381000"/>
          </a:xfrm>
          <a:prstGeom prst="rect">
            <a:avLst/>
          </a:prstGeom>
        </p:spPr>
        <p:txBody>
          <a:bodyPr lIns="0" tIns="0" rIns="0" bIns="0" rtlCol="0" anchor="t"/>
          <a:lstStyle/>
          <a:p>
            <a:pPr lvl="0" algn="ctr">
              <a:lnSpc>
                <a:spcPct val="116199"/>
              </a:lnSpc>
            </a:pPr>
            <a:r>
              <a:rPr lang="en-US" altLang="ko-KR" sz="2133">
                <a:solidFill>
                  <a:srgbClr val="000000"/>
                </a:solidFill>
                <a:latin typeface="나눔스퀘어_ac Bold" panose="020B0600000101010101" pitchFamily="50" charset="-127"/>
                <a:ea typeface="나눔스퀘어_ac Bold" panose="020B0600000101010101" pitchFamily="50" charset="-127"/>
              </a:rPr>
              <a:t>Capstone Design Project</a:t>
            </a:r>
            <a:endParaRPr lang="ko-KR" altLang="en-US" sz="2133">
              <a:solidFill>
                <a:srgbClr val="000000"/>
              </a:solidFill>
              <a:latin typeface="나눔스퀘어_ac Bold" panose="020B0600000101010101" pitchFamily="50" charset="-127"/>
              <a:ea typeface="나눔스퀘어_ac Bold" panose="020B0600000101010101" pitchFamily="50" charset="-127"/>
            </a:endParaRPr>
          </a:p>
        </p:txBody>
      </p:sp>
      <p:sp>
        <p:nvSpPr>
          <p:cNvPr id="10" name="TextBox 10"/>
          <p:cNvSpPr txBox="1"/>
          <p:nvPr/>
        </p:nvSpPr>
        <p:spPr>
          <a:xfrm>
            <a:off x="1143847" y="2028612"/>
            <a:ext cx="10600267" cy="1778000"/>
          </a:xfrm>
          <a:prstGeom prst="rect">
            <a:avLst/>
          </a:prstGeom>
        </p:spPr>
        <p:txBody>
          <a:bodyPr lIns="0" tIns="0" rIns="0" bIns="0" rtlCol="0" anchor="ctr"/>
          <a:lstStyle/>
          <a:p>
            <a:pPr lvl="0" algn="l">
              <a:lnSpc>
                <a:spcPct val="99600"/>
              </a:lnSpc>
            </a:pPr>
            <a:r>
              <a:rPr lang="en-US" altLang="ko-KR" sz="6400" spc="-133" smtClean="0">
                <a:solidFill>
                  <a:srgbClr val="000000"/>
                </a:solidFill>
                <a:latin typeface="나눔스퀘어_ac" panose="020B0600000101010101" pitchFamily="50" charset="-127"/>
                <a:ea typeface="나눔스퀘어_ac" panose="020B0600000101010101" pitchFamily="50" charset="-127"/>
              </a:rPr>
              <a:t>Thank you</a:t>
            </a:r>
          </a:p>
          <a:p>
            <a:pPr lvl="0" algn="l">
              <a:lnSpc>
                <a:spcPct val="99600"/>
              </a:lnSpc>
            </a:pPr>
            <a:r>
              <a:rPr lang="en-US" altLang="ko-KR" sz="6400" spc="-133" smtClean="0">
                <a:solidFill>
                  <a:srgbClr val="000000"/>
                </a:solidFill>
                <a:latin typeface="나눔스퀘어_ac" panose="020B0600000101010101" pitchFamily="50" charset="-127"/>
                <a:ea typeface="나눔스퀘어_ac" panose="020B0600000101010101" pitchFamily="50" charset="-127"/>
              </a:rPr>
              <a:t>For your attention</a:t>
            </a:r>
            <a:endParaRPr lang="ko-KR" altLang="en-US" sz="6400" spc="-133">
              <a:solidFill>
                <a:srgbClr val="000000"/>
              </a:solidFill>
              <a:latin typeface="나눔스퀘어_ac" panose="020B0600000101010101" pitchFamily="50" charset="-127"/>
              <a:ea typeface="나눔스퀘어_ac" panose="020B0600000101010101" pitchFamily="50" charset="-127"/>
            </a:endParaRPr>
          </a:p>
        </p:txBody>
      </p:sp>
      <p:sp>
        <p:nvSpPr>
          <p:cNvPr id="13" name="TextBox 13"/>
          <p:cNvSpPr txBox="1"/>
          <p:nvPr/>
        </p:nvSpPr>
        <p:spPr>
          <a:xfrm>
            <a:off x="366607" y="5905500"/>
            <a:ext cx="5706533" cy="601133"/>
          </a:xfrm>
          <a:prstGeom prst="rect">
            <a:avLst/>
          </a:prstGeom>
        </p:spPr>
        <p:txBody>
          <a:bodyPr lIns="0" tIns="0" rIns="0" bIns="0" rtlCol="0" anchor="t"/>
          <a:lstStyle/>
          <a:p>
            <a:pPr lvl="0" algn="l">
              <a:lnSpc>
                <a:spcPct val="116199"/>
              </a:lnSpc>
            </a:pPr>
            <a:r>
              <a:rPr lang="en-US" altLang="ko-KR" sz="1400">
                <a:solidFill>
                  <a:srgbClr val="000000"/>
                </a:solidFill>
                <a:latin typeface="나눔스퀘어_ac" panose="020B0600000101010101" pitchFamily="50" charset="-127"/>
                <a:ea typeface="나눔스퀘어_ac" panose="020B0600000101010101" pitchFamily="50" charset="-127"/>
              </a:rPr>
              <a:t>Team k</a:t>
            </a:r>
          </a:p>
          <a:p>
            <a:pPr>
              <a:lnSpc>
                <a:spcPct val="116199"/>
              </a:lnSpc>
            </a:pPr>
            <a:r>
              <a:rPr lang="en-US" altLang="ko-KR" sz="1600">
                <a:solidFill>
                  <a:srgbClr val="000000">
                    <a:alpha val="60000"/>
                  </a:srgbClr>
                </a:solidFill>
                <a:latin typeface="나눔스퀘어_ac" panose="020B0600000101010101" pitchFamily="50" charset="-127"/>
                <a:ea typeface="나눔스퀘어_ac" panose="020B0600000101010101" pitchFamily="50" charset="-127"/>
              </a:rPr>
              <a:t>Juyong Rhee | Yewon Chun | Jihee Hwang | Jorge Alcorta</a:t>
            </a:r>
            <a:endParaRPr lang="ko-KR" altLang="ko-KR" sz="1600">
              <a:solidFill>
                <a:srgbClr val="000000">
                  <a:alpha val="60000"/>
                </a:srgbClr>
              </a:solidFill>
              <a:latin typeface="나눔스퀘어_ac" panose="020B0600000101010101" pitchFamily="50" charset="-127"/>
              <a:ea typeface="나눔스퀘어_ac" panose="020B0600000101010101" pitchFamily="50" charset="-127"/>
            </a:endParaRPr>
          </a:p>
          <a:p>
            <a:pPr lvl="0" algn="l">
              <a:lnSpc>
                <a:spcPct val="116199"/>
              </a:lnSpc>
            </a:pPr>
            <a:endParaRPr lang="ko-KR" altLang="en-US" sz="1400">
              <a:solidFill>
                <a:srgbClr val="000000"/>
              </a:solidFill>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1340477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자유형 37"/>
          <p:cNvSpPr/>
          <p:nvPr/>
        </p:nvSpPr>
        <p:spPr>
          <a:xfrm rot="5400000">
            <a:off x="924705" y="1252635"/>
            <a:ext cx="2030537" cy="3391784"/>
          </a:xfrm>
          <a:custGeom>
            <a:avLst/>
            <a:gdLst>
              <a:gd name="connsiteX0" fmla="*/ 0 w 1654515"/>
              <a:gd name="connsiteY0" fmla="*/ 3116026 h 3391784"/>
              <a:gd name="connsiteX1" fmla="*/ 0 w 1654515"/>
              <a:gd name="connsiteY1" fmla="*/ 491416 h 3391784"/>
              <a:gd name="connsiteX2" fmla="*/ 168421 w 1654515"/>
              <a:gd name="connsiteY2" fmla="*/ 237328 h 3391784"/>
              <a:gd name="connsiteX3" fmla="*/ 202911 w 1654515"/>
              <a:gd name="connsiteY3" fmla="*/ 230365 h 3391784"/>
              <a:gd name="connsiteX4" fmla="*/ 276628 w 1654515"/>
              <a:gd name="connsiteY4" fmla="*/ 0 h 3391784"/>
              <a:gd name="connsiteX5" fmla="*/ 345639 w 1654515"/>
              <a:gd name="connsiteY5" fmla="*/ 215658 h 3391784"/>
              <a:gd name="connsiteX6" fmla="*/ 1378757 w 1654515"/>
              <a:gd name="connsiteY6" fmla="*/ 215658 h 3391784"/>
              <a:gd name="connsiteX7" fmla="*/ 1654515 w 1654515"/>
              <a:gd name="connsiteY7" fmla="*/ 491416 h 3391784"/>
              <a:gd name="connsiteX8" fmla="*/ 1654515 w 1654515"/>
              <a:gd name="connsiteY8" fmla="*/ 3116026 h 3391784"/>
              <a:gd name="connsiteX9" fmla="*/ 1378757 w 1654515"/>
              <a:gd name="connsiteY9" fmla="*/ 3391784 h 3391784"/>
              <a:gd name="connsiteX10" fmla="*/ 275759 w 1654515"/>
              <a:gd name="connsiteY10" fmla="*/ 3391784 h 3391784"/>
              <a:gd name="connsiteX11" fmla="*/ 0 w 1654515"/>
              <a:gd name="connsiteY11" fmla="*/ 3116026 h 339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4515" h="3391784">
                <a:moveTo>
                  <a:pt x="0" y="3116026"/>
                </a:moveTo>
                <a:lnTo>
                  <a:pt x="0" y="491416"/>
                </a:lnTo>
                <a:cubicBezTo>
                  <a:pt x="0" y="377193"/>
                  <a:pt x="69447" y="279190"/>
                  <a:pt x="168421" y="237328"/>
                </a:cubicBezTo>
                <a:lnTo>
                  <a:pt x="202911" y="230365"/>
                </a:lnTo>
                <a:lnTo>
                  <a:pt x="276628" y="0"/>
                </a:lnTo>
                <a:lnTo>
                  <a:pt x="345639" y="215658"/>
                </a:lnTo>
                <a:lnTo>
                  <a:pt x="1378757" y="215658"/>
                </a:lnTo>
                <a:cubicBezTo>
                  <a:pt x="1531054" y="215658"/>
                  <a:pt x="1654515" y="339119"/>
                  <a:pt x="1654515" y="491416"/>
                </a:cubicBezTo>
                <a:lnTo>
                  <a:pt x="1654515" y="3116026"/>
                </a:lnTo>
                <a:cubicBezTo>
                  <a:pt x="1654515" y="3268323"/>
                  <a:pt x="1531054" y="3391784"/>
                  <a:pt x="1378757" y="3391784"/>
                </a:cubicBezTo>
                <a:lnTo>
                  <a:pt x="275759" y="3391784"/>
                </a:lnTo>
                <a:cubicBezTo>
                  <a:pt x="123461" y="3391784"/>
                  <a:pt x="0" y="3268323"/>
                  <a:pt x="0" y="3116026"/>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Motivation</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grpSp>
        <p:nvGrpSpPr>
          <p:cNvPr id="27" name="그룹 26"/>
          <p:cNvGrpSpPr/>
          <p:nvPr/>
        </p:nvGrpSpPr>
        <p:grpSpPr>
          <a:xfrm>
            <a:off x="3625224" y="1504288"/>
            <a:ext cx="2247349" cy="2434027"/>
            <a:chOff x="3420206" y="1359061"/>
            <a:chExt cx="2247349" cy="2434027"/>
          </a:xfrm>
        </p:grpSpPr>
        <p:pic>
          <p:nvPicPr>
            <p:cNvPr id="1026" name="Picture 2" descr="AIと話す人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0206" y="1744294"/>
              <a:ext cx="2150966" cy="20487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はてなマーク・クエスチョンマーク"/>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3249" y="1359061"/>
              <a:ext cx="434306" cy="55325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직사각형 2"/>
          <p:cNvSpPr/>
          <p:nvPr/>
        </p:nvSpPr>
        <p:spPr>
          <a:xfrm>
            <a:off x="324528" y="2256029"/>
            <a:ext cx="3048000" cy="1384995"/>
          </a:xfrm>
          <a:prstGeom prst="rect">
            <a:avLst/>
          </a:prstGeom>
        </p:spPr>
        <p:txBody>
          <a:bodyPr wrap="square">
            <a:spAutoFit/>
          </a:bodyPr>
          <a:lstStyle/>
          <a:p>
            <a:pPr algn="ctr">
              <a:lnSpc>
                <a:spcPct val="150000"/>
              </a:lnSpc>
            </a:pPr>
            <a:r>
              <a:rPr lang="ko-KR" altLang="en-US" sz="1400" smtClean="0">
                <a:latin typeface="나눔스퀘어_ac" panose="020B0600000101010101" pitchFamily="50" charset="-127"/>
                <a:ea typeface="나눔스퀘어_ac" panose="020B0600000101010101" pitchFamily="50" charset="-127"/>
              </a:rPr>
              <a:t>King Sejong's favorite drink </a:t>
            </a:r>
            <a:r>
              <a:rPr lang="en-US" altLang="ko-KR" sz="1400" smtClean="0">
                <a:latin typeface="나눔스퀘어_ac" panose="020B0600000101010101" pitchFamily="50" charset="-127"/>
                <a:ea typeface="나눔스퀘어_ac" panose="020B0600000101010101" pitchFamily="50" charset="-127"/>
              </a:rPr>
              <a:t>was</a:t>
            </a:r>
          </a:p>
          <a:p>
            <a:pPr algn="ctr">
              <a:lnSpc>
                <a:spcPct val="150000"/>
              </a:lnSpc>
            </a:pPr>
            <a:r>
              <a:rPr lang="ko-KR" altLang="en-US" sz="1400" smtClean="0">
                <a:latin typeface="나눔스퀘어_ac" panose="020B0600000101010101" pitchFamily="50" charset="-127"/>
                <a:ea typeface="나눔스퀘어_ac" panose="020B0600000101010101" pitchFamily="50" charset="-127"/>
              </a:rPr>
              <a:t>Starbucks Matcha Frappuccino.</a:t>
            </a:r>
            <a:endParaRPr lang="en-US" altLang="ko-KR" sz="1400" smtClean="0">
              <a:latin typeface="나눔스퀘어_ac" panose="020B0600000101010101" pitchFamily="50" charset="-127"/>
              <a:ea typeface="나눔스퀘어_ac" panose="020B0600000101010101" pitchFamily="50" charset="-127"/>
            </a:endParaRPr>
          </a:p>
          <a:p>
            <a:pPr algn="ctr">
              <a:lnSpc>
                <a:spcPct val="150000"/>
              </a:lnSpc>
            </a:pPr>
            <a:r>
              <a:rPr lang="ko-KR" altLang="en-US" sz="1400" smtClean="0">
                <a:latin typeface="나눔스퀘어_ac" panose="020B0600000101010101" pitchFamily="50" charset="-127"/>
                <a:ea typeface="나눔스퀘어_ac" panose="020B0600000101010101" pitchFamily="50" charset="-127"/>
              </a:rPr>
              <a:t>He created Hangul by working</a:t>
            </a:r>
            <a:endParaRPr lang="en-US" altLang="ko-KR" sz="1400" smtClean="0">
              <a:latin typeface="나눔스퀘어_ac" panose="020B0600000101010101" pitchFamily="50" charset="-127"/>
              <a:ea typeface="나눔스퀘어_ac" panose="020B0600000101010101" pitchFamily="50" charset="-127"/>
            </a:endParaRPr>
          </a:p>
          <a:p>
            <a:pPr algn="ctr">
              <a:lnSpc>
                <a:spcPct val="150000"/>
              </a:lnSpc>
            </a:pPr>
            <a:r>
              <a:rPr lang="en-US" altLang="ko-KR" sz="1400" smtClean="0">
                <a:latin typeface="나눔스퀘어_ac" panose="020B0600000101010101" pitchFamily="50" charset="-127"/>
                <a:ea typeface="나눔스퀘어_ac" panose="020B0600000101010101" pitchFamily="50" charset="-127"/>
              </a:rPr>
              <a:t>O</a:t>
            </a:r>
            <a:r>
              <a:rPr lang="ko-KR" altLang="en-US" sz="1400" smtClean="0">
                <a:latin typeface="나눔스퀘어_ac" panose="020B0600000101010101" pitchFamily="50" charset="-127"/>
                <a:ea typeface="나눔스퀘어_ac" panose="020B0600000101010101" pitchFamily="50" charset="-127"/>
              </a:rPr>
              <a:t>n</a:t>
            </a:r>
            <a:r>
              <a:rPr lang="en-US" altLang="ko-KR" sz="1400" smtClean="0">
                <a:latin typeface="나눔스퀘어_ac" panose="020B0600000101010101" pitchFamily="50" charset="-127"/>
                <a:ea typeface="나눔스퀘어_ac" panose="020B0600000101010101" pitchFamily="50" charset="-127"/>
              </a:rPr>
              <a:t> </a:t>
            </a:r>
            <a:r>
              <a:rPr lang="ko-KR" altLang="en-US" sz="1400" smtClean="0">
                <a:latin typeface="나눔스퀘어_ac" panose="020B0600000101010101" pitchFamily="50" charset="-127"/>
                <a:ea typeface="나눔스퀘어_ac" panose="020B0600000101010101" pitchFamily="50" charset="-127"/>
              </a:rPr>
              <a:t>a MacBook at Starbucks.</a:t>
            </a:r>
            <a:endParaRPr lang="ko-KR" altLang="en-US" sz="1400">
              <a:latin typeface="나눔스퀘어_ac" panose="020B0600000101010101" pitchFamily="50" charset="-127"/>
              <a:ea typeface="나눔스퀘어_ac" panose="020B0600000101010101" pitchFamily="50" charset="-127"/>
            </a:endParaRPr>
          </a:p>
        </p:txBody>
      </p:sp>
      <p:grpSp>
        <p:nvGrpSpPr>
          <p:cNvPr id="45" name="그룹 44"/>
          <p:cNvGrpSpPr/>
          <p:nvPr/>
        </p:nvGrpSpPr>
        <p:grpSpPr>
          <a:xfrm>
            <a:off x="5669025" y="1933257"/>
            <a:ext cx="6272989" cy="963367"/>
            <a:chOff x="5669025" y="1498250"/>
            <a:chExt cx="6272989" cy="963367"/>
          </a:xfrm>
        </p:grpSpPr>
        <p:sp>
          <p:nvSpPr>
            <p:cNvPr id="52" name="자유형 51"/>
            <p:cNvSpPr/>
            <p:nvPr/>
          </p:nvSpPr>
          <p:spPr>
            <a:xfrm rot="16200000">
              <a:off x="8323836" y="-1156561"/>
              <a:ext cx="963367" cy="6272989"/>
            </a:xfrm>
            <a:custGeom>
              <a:avLst/>
              <a:gdLst>
                <a:gd name="connsiteX0" fmla="*/ 963367 w 963367"/>
                <a:gd name="connsiteY0" fmla="*/ 435137 h 6272989"/>
                <a:gd name="connsiteX1" fmla="*/ 963367 w 963367"/>
                <a:gd name="connsiteY1" fmla="*/ 6112425 h 6272989"/>
                <a:gd name="connsiteX2" fmla="*/ 802803 w 963367"/>
                <a:gd name="connsiteY2" fmla="*/ 6272989 h 6272989"/>
                <a:gd name="connsiteX3" fmla="*/ 160564 w 963367"/>
                <a:gd name="connsiteY3" fmla="*/ 6272989 h 6272989"/>
                <a:gd name="connsiteX4" fmla="*/ 0 w 963367"/>
                <a:gd name="connsiteY4" fmla="*/ 6112425 h 6272989"/>
                <a:gd name="connsiteX5" fmla="*/ 0 w 963367"/>
                <a:gd name="connsiteY5" fmla="*/ 435137 h 6272989"/>
                <a:gd name="connsiteX6" fmla="*/ 160564 w 963367"/>
                <a:gd name="connsiteY6" fmla="*/ 274573 h 6272989"/>
                <a:gd name="connsiteX7" fmla="*/ 474839 w 963367"/>
                <a:gd name="connsiteY7" fmla="*/ 274573 h 6272989"/>
                <a:gd name="connsiteX8" fmla="*/ 535247 w 963367"/>
                <a:gd name="connsiteY8" fmla="*/ 0 h 6272989"/>
                <a:gd name="connsiteX9" fmla="*/ 595655 w 963367"/>
                <a:gd name="connsiteY9" fmla="*/ 274573 h 6272989"/>
                <a:gd name="connsiteX10" fmla="*/ 802803 w 963367"/>
                <a:gd name="connsiteY10" fmla="*/ 274573 h 6272989"/>
                <a:gd name="connsiteX11" fmla="*/ 963367 w 963367"/>
                <a:gd name="connsiteY11" fmla="*/ 435137 h 62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3367" h="6272989">
                  <a:moveTo>
                    <a:pt x="963367" y="435137"/>
                  </a:moveTo>
                  <a:lnTo>
                    <a:pt x="963367" y="6112425"/>
                  </a:lnTo>
                  <a:cubicBezTo>
                    <a:pt x="963367" y="6201102"/>
                    <a:pt x="891480" y="6272989"/>
                    <a:pt x="802803" y="6272989"/>
                  </a:cubicBezTo>
                  <a:lnTo>
                    <a:pt x="160564" y="6272989"/>
                  </a:lnTo>
                  <a:cubicBezTo>
                    <a:pt x="71887" y="6272989"/>
                    <a:pt x="0" y="6201102"/>
                    <a:pt x="0" y="6112425"/>
                  </a:cubicBezTo>
                  <a:lnTo>
                    <a:pt x="0" y="435137"/>
                  </a:lnTo>
                  <a:cubicBezTo>
                    <a:pt x="0" y="346460"/>
                    <a:pt x="71887" y="274573"/>
                    <a:pt x="160564" y="274573"/>
                  </a:cubicBezTo>
                  <a:lnTo>
                    <a:pt x="474839" y="274573"/>
                  </a:lnTo>
                  <a:lnTo>
                    <a:pt x="535247" y="0"/>
                  </a:lnTo>
                  <a:lnTo>
                    <a:pt x="595655" y="274573"/>
                  </a:lnTo>
                  <a:lnTo>
                    <a:pt x="802803" y="274573"/>
                  </a:lnTo>
                  <a:cubicBezTo>
                    <a:pt x="891480" y="274573"/>
                    <a:pt x="963367" y="346460"/>
                    <a:pt x="963367" y="435137"/>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6014621" y="1610132"/>
              <a:ext cx="5927392" cy="738664"/>
            </a:xfrm>
            <a:prstGeom prst="rect">
              <a:avLst/>
            </a:prstGeom>
            <a:noFill/>
          </p:spPr>
          <p:txBody>
            <a:bodyPr wrap="none" rtlCol="0">
              <a:spAutoFit/>
            </a:bodyPr>
            <a:lstStyle/>
            <a:p>
              <a:pPr>
                <a:lnSpc>
                  <a:spcPct val="150000"/>
                </a:lnSpc>
              </a:pPr>
              <a:r>
                <a:rPr lang="en-US" altLang="ko-KR" sz="1400" smtClean="0">
                  <a:latin typeface="나눔스퀘어_ac" panose="020B0600000101010101" pitchFamily="50" charset="-127"/>
                  <a:ea typeface="나눔스퀘어_ac" panose="020B0600000101010101" pitchFamily="50" charset="-127"/>
                </a:rPr>
                <a:t>Many students use ChatGPT for learning.</a:t>
              </a:r>
            </a:p>
            <a:p>
              <a:pPr>
                <a:lnSpc>
                  <a:spcPct val="150000"/>
                </a:lnSpc>
              </a:pPr>
              <a:r>
                <a:rPr lang="en-US" altLang="ko-KR" sz="1400" smtClean="0">
                  <a:latin typeface="나눔스퀘어_ac" panose="020B0600000101010101" pitchFamily="50" charset="-127"/>
                  <a:ea typeface="나눔스퀘어_ac" panose="020B0600000101010101" pitchFamily="50" charset="-127"/>
                </a:rPr>
                <a:t>But they often experience a </a:t>
              </a:r>
              <a:r>
                <a:rPr lang="en-US" altLang="ko-KR" sz="1400" smtClean="0">
                  <a:latin typeface="나눔스퀘어_ac Bold" panose="020B0600000101010101" pitchFamily="50" charset="-127"/>
                  <a:ea typeface="나눔스퀘어_ac Bold" panose="020B0600000101010101" pitchFamily="50" charset="-127"/>
                </a:rPr>
                <a:t>low-quality answer </a:t>
              </a:r>
              <a:r>
                <a:rPr lang="en-US" altLang="ko-KR" sz="1400" smtClean="0">
                  <a:latin typeface="나눔스퀘어_ac" panose="020B0600000101010101" pitchFamily="50" charset="-127"/>
                  <a:ea typeface="나눔스퀘어_ac" panose="020B0600000101010101" pitchFamily="50" charset="-127"/>
                </a:rPr>
                <a:t>generated by ChatGPT.</a:t>
              </a:r>
            </a:p>
          </p:txBody>
        </p:sp>
      </p:grpSp>
      <p:grpSp>
        <p:nvGrpSpPr>
          <p:cNvPr id="46" name="그룹 45"/>
          <p:cNvGrpSpPr/>
          <p:nvPr/>
        </p:nvGrpSpPr>
        <p:grpSpPr>
          <a:xfrm>
            <a:off x="5669023" y="3000429"/>
            <a:ext cx="6441598" cy="963366"/>
            <a:chOff x="5669023" y="2565422"/>
            <a:chExt cx="6441598" cy="963366"/>
          </a:xfrm>
        </p:grpSpPr>
        <p:sp>
          <p:nvSpPr>
            <p:cNvPr id="51" name="자유형 50"/>
            <p:cNvSpPr/>
            <p:nvPr/>
          </p:nvSpPr>
          <p:spPr>
            <a:xfrm>
              <a:off x="5669023" y="2565422"/>
              <a:ext cx="6272989" cy="963366"/>
            </a:xfrm>
            <a:custGeom>
              <a:avLst/>
              <a:gdLst>
                <a:gd name="connsiteX0" fmla="*/ 435137 w 6272989"/>
                <a:gd name="connsiteY0" fmla="*/ 0 h 963366"/>
                <a:gd name="connsiteX1" fmla="*/ 6112425 w 6272989"/>
                <a:gd name="connsiteY1" fmla="*/ 0 h 963366"/>
                <a:gd name="connsiteX2" fmla="*/ 6272989 w 6272989"/>
                <a:gd name="connsiteY2" fmla="*/ 160564 h 963366"/>
                <a:gd name="connsiteX3" fmla="*/ 6272989 w 6272989"/>
                <a:gd name="connsiteY3" fmla="*/ 802802 h 963366"/>
                <a:gd name="connsiteX4" fmla="*/ 6112425 w 6272989"/>
                <a:gd name="connsiteY4" fmla="*/ 963366 h 963366"/>
                <a:gd name="connsiteX5" fmla="*/ 435137 w 6272989"/>
                <a:gd name="connsiteY5" fmla="*/ 963366 h 963366"/>
                <a:gd name="connsiteX6" fmla="*/ 274573 w 6272989"/>
                <a:gd name="connsiteY6" fmla="*/ 802802 h 963366"/>
                <a:gd name="connsiteX7" fmla="*/ 274573 w 6272989"/>
                <a:gd name="connsiteY7" fmla="*/ 488528 h 963366"/>
                <a:gd name="connsiteX8" fmla="*/ 0 w 6272989"/>
                <a:gd name="connsiteY8" fmla="*/ 428120 h 963366"/>
                <a:gd name="connsiteX9" fmla="*/ 274573 w 6272989"/>
                <a:gd name="connsiteY9" fmla="*/ 367712 h 963366"/>
                <a:gd name="connsiteX10" fmla="*/ 274573 w 6272989"/>
                <a:gd name="connsiteY10" fmla="*/ 160564 h 963366"/>
                <a:gd name="connsiteX11" fmla="*/ 435137 w 6272989"/>
                <a:gd name="connsiteY11" fmla="*/ 0 h 96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72989" h="963366">
                  <a:moveTo>
                    <a:pt x="435137" y="0"/>
                  </a:moveTo>
                  <a:lnTo>
                    <a:pt x="6112425" y="0"/>
                  </a:lnTo>
                  <a:cubicBezTo>
                    <a:pt x="6201102" y="0"/>
                    <a:pt x="6272989" y="71887"/>
                    <a:pt x="6272989" y="160564"/>
                  </a:cubicBezTo>
                  <a:lnTo>
                    <a:pt x="6272989" y="802802"/>
                  </a:lnTo>
                  <a:cubicBezTo>
                    <a:pt x="6272989" y="891479"/>
                    <a:pt x="6201102" y="963366"/>
                    <a:pt x="6112425" y="963366"/>
                  </a:cubicBezTo>
                  <a:lnTo>
                    <a:pt x="435137" y="963366"/>
                  </a:lnTo>
                  <a:cubicBezTo>
                    <a:pt x="346460" y="963366"/>
                    <a:pt x="274573" y="891479"/>
                    <a:pt x="274573" y="802802"/>
                  </a:cubicBezTo>
                  <a:lnTo>
                    <a:pt x="274573" y="488528"/>
                  </a:lnTo>
                  <a:lnTo>
                    <a:pt x="0" y="428120"/>
                  </a:lnTo>
                  <a:lnTo>
                    <a:pt x="274573" y="367712"/>
                  </a:lnTo>
                  <a:lnTo>
                    <a:pt x="274573" y="160564"/>
                  </a:lnTo>
                  <a:cubicBezTo>
                    <a:pt x="274573" y="71887"/>
                    <a:pt x="346460" y="0"/>
                    <a:pt x="435137" y="0"/>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6014621" y="2677304"/>
              <a:ext cx="6096000" cy="738664"/>
            </a:xfrm>
            <a:prstGeom prst="rect">
              <a:avLst/>
            </a:prstGeom>
          </p:spPr>
          <p:txBody>
            <a:bodyPr>
              <a:spAutoFit/>
            </a:bodyPr>
            <a:lstStyle/>
            <a:p>
              <a:pPr>
                <a:lnSpc>
                  <a:spcPct val="150000"/>
                </a:lnSpc>
              </a:pPr>
              <a:r>
                <a:rPr lang="en-US" altLang="ko-KR" sz="1400" smtClean="0">
                  <a:latin typeface="나눔스퀘어_ac" panose="020B0600000101010101" pitchFamily="50" charset="-127"/>
                  <a:ea typeface="나눔스퀘어_ac" panose="020B0600000101010101" pitchFamily="50" charset="-127"/>
                </a:rPr>
                <a:t>Although the chatbot has generated a fact-based response,</a:t>
              </a:r>
            </a:p>
            <a:p>
              <a:pPr>
                <a:lnSpc>
                  <a:spcPct val="150000"/>
                </a:lnSpc>
              </a:pPr>
              <a:r>
                <a:rPr lang="en-US" altLang="ko-KR" sz="1400" smtClean="0">
                  <a:latin typeface="나눔스퀘어_ac" panose="020B0600000101010101" pitchFamily="50" charset="-127"/>
                  <a:ea typeface="나눔스퀘어_ac" panose="020B0600000101010101" pitchFamily="50" charset="-127"/>
                </a:rPr>
                <a:t>the response may not have been written in the terms user thought.</a:t>
              </a:r>
              <a:endParaRPr lang="ko-KR" altLang="en-US" sz="1400">
                <a:latin typeface="나눔스퀘어_ac" panose="020B0600000101010101" pitchFamily="50" charset="-127"/>
                <a:ea typeface="나눔스퀘어_ac" panose="020B0600000101010101" pitchFamily="50" charset="-127"/>
              </a:endParaRPr>
            </a:p>
          </p:txBody>
        </p:sp>
      </p:grpSp>
      <p:sp>
        <p:nvSpPr>
          <p:cNvPr id="47" name="직사각형 46"/>
          <p:cNvSpPr/>
          <p:nvPr/>
        </p:nvSpPr>
        <p:spPr>
          <a:xfrm>
            <a:off x="325460" y="4494835"/>
            <a:ext cx="11541080" cy="369332"/>
          </a:xfrm>
          <a:prstGeom prst="rect">
            <a:avLst/>
          </a:prstGeom>
        </p:spPr>
        <p:txBody>
          <a:bodyPr wrap="square">
            <a:spAutoFit/>
          </a:bodyPr>
          <a:lstStyle/>
          <a:p>
            <a:pPr algn="ctr"/>
            <a:r>
              <a:rPr lang="en-US" altLang="ko-KR" smtClean="0">
                <a:latin typeface="나눔스퀘어_ac" panose="020B0600000101010101" pitchFamily="50" charset="-127"/>
                <a:ea typeface="나눔스퀘어_ac" panose="020B0600000101010101" pitchFamily="50" charset="-127"/>
              </a:rPr>
              <a:t>These limitations have been pointed out as reasons why chatbots cannot be fully used for learning.</a:t>
            </a:r>
            <a:endParaRPr lang="ko-KR" altLang="en-US">
              <a:latin typeface="나눔스퀘어_ac" panose="020B0600000101010101" pitchFamily="50" charset="-127"/>
              <a:ea typeface="나눔스퀘어_ac" panose="020B0600000101010101" pitchFamily="50" charset="-127"/>
            </a:endParaRPr>
          </a:p>
        </p:txBody>
      </p:sp>
      <p:sp>
        <p:nvSpPr>
          <p:cNvPr id="53" name="직사각형 52"/>
          <p:cNvSpPr/>
          <p:nvPr/>
        </p:nvSpPr>
        <p:spPr>
          <a:xfrm>
            <a:off x="560861" y="5449037"/>
            <a:ext cx="11070279" cy="923330"/>
          </a:xfrm>
          <a:prstGeom prst="rect">
            <a:avLst/>
          </a:prstGeom>
        </p:spPr>
        <p:txBody>
          <a:bodyPr wrap="square">
            <a:spAutoFit/>
          </a:bodyPr>
          <a:lstStyle/>
          <a:p>
            <a:pPr algn="ctr">
              <a:lnSpc>
                <a:spcPct val="150000"/>
              </a:lnSpc>
            </a:pPr>
            <a:r>
              <a:rPr lang="ko-KR" altLang="en-US" smtClean="0">
                <a:latin typeface="나눔스퀘어_ac" panose="020B0600000101010101" pitchFamily="50" charset="-127"/>
                <a:ea typeface="나눔스퀘어_ac" panose="020B0600000101010101" pitchFamily="50" charset="-127"/>
              </a:rPr>
              <a:t>We planned to produce custom chatbots with </a:t>
            </a:r>
            <a:r>
              <a:rPr lang="ko-KR" altLang="en-US" smtClean="0">
                <a:latin typeface="나눔스퀘어_ac Bold" panose="020B0600000101010101" pitchFamily="50" charset="-127"/>
                <a:ea typeface="나눔스퀘어_ac Bold" panose="020B0600000101010101" pitchFamily="50" charset="-127"/>
              </a:rPr>
              <a:t>less hallucitation</a:t>
            </a:r>
            <a:endParaRPr lang="en-US" altLang="ko-KR" smtClean="0">
              <a:latin typeface="나눔스퀘어_ac Bold" panose="020B0600000101010101" pitchFamily="50" charset="-127"/>
              <a:ea typeface="나눔스퀘어_ac Bold" panose="020B0600000101010101" pitchFamily="50" charset="-127"/>
            </a:endParaRPr>
          </a:p>
          <a:p>
            <a:pPr algn="ctr">
              <a:lnSpc>
                <a:spcPct val="150000"/>
              </a:lnSpc>
            </a:pPr>
            <a:r>
              <a:rPr lang="ko-KR" altLang="en-US" smtClean="0">
                <a:latin typeface="나눔스퀘어_ac" panose="020B0600000101010101" pitchFamily="50" charset="-127"/>
                <a:ea typeface="나눔스퀘어_ac" panose="020B0600000101010101" pitchFamily="50" charset="-127"/>
              </a:rPr>
              <a:t>so that students could actively use chatbots for learning.</a:t>
            </a:r>
            <a:endParaRPr lang="ko-KR" altLang="en-US">
              <a:latin typeface="나눔스퀘어_ac" panose="020B0600000101010101" pitchFamily="50" charset="-127"/>
              <a:ea typeface="나눔스퀘어_ac" panose="020B0600000101010101" pitchFamily="50" charset="-127"/>
            </a:endParaRPr>
          </a:p>
        </p:txBody>
      </p:sp>
      <p:cxnSp>
        <p:nvCxnSpPr>
          <p:cNvPr id="56" name="직선 연결선 55"/>
          <p:cNvCxnSpPr/>
          <p:nvPr/>
        </p:nvCxnSpPr>
        <p:spPr>
          <a:xfrm>
            <a:off x="6096000" y="4978695"/>
            <a:ext cx="0" cy="355813"/>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428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자유형 33"/>
          <p:cNvSpPr/>
          <p:nvPr/>
        </p:nvSpPr>
        <p:spPr>
          <a:xfrm rot="16200000" flipH="1">
            <a:off x="7391516" y="1588673"/>
            <a:ext cx="1574800" cy="7171883"/>
          </a:xfrm>
          <a:custGeom>
            <a:avLst/>
            <a:gdLst>
              <a:gd name="connsiteX0" fmla="*/ 0 w 1574800"/>
              <a:gd name="connsiteY0" fmla="*/ 607258 h 7171883"/>
              <a:gd name="connsiteX1" fmla="*/ 0 w 1574800"/>
              <a:gd name="connsiteY1" fmla="*/ 6909411 h 7171883"/>
              <a:gd name="connsiteX2" fmla="*/ 262472 w 1574800"/>
              <a:gd name="connsiteY2" fmla="*/ 7171883 h 7171883"/>
              <a:gd name="connsiteX3" fmla="*/ 1312328 w 1574800"/>
              <a:gd name="connsiteY3" fmla="*/ 7171883 h 7171883"/>
              <a:gd name="connsiteX4" fmla="*/ 1574800 w 1574800"/>
              <a:gd name="connsiteY4" fmla="*/ 6909411 h 7171883"/>
              <a:gd name="connsiteX5" fmla="*/ 1574800 w 1574800"/>
              <a:gd name="connsiteY5" fmla="*/ 607258 h 7171883"/>
              <a:gd name="connsiteX6" fmla="*/ 1312328 w 1574800"/>
              <a:gd name="connsiteY6" fmla="*/ 344786 h 7171883"/>
              <a:gd name="connsiteX7" fmla="*/ 1281424 w 1574800"/>
              <a:gd name="connsiteY7" fmla="*/ 344786 h 7171883"/>
              <a:gd name="connsiteX8" fmla="*/ 1166495 w 1574800"/>
              <a:gd name="connsiteY8" fmla="*/ 0 h 7171883"/>
              <a:gd name="connsiteX9" fmla="*/ 1051567 w 1574800"/>
              <a:gd name="connsiteY9" fmla="*/ 344786 h 7171883"/>
              <a:gd name="connsiteX10" fmla="*/ 262472 w 1574800"/>
              <a:gd name="connsiteY10" fmla="*/ 344786 h 7171883"/>
              <a:gd name="connsiteX11" fmla="*/ 0 w 1574800"/>
              <a:gd name="connsiteY11" fmla="*/ 607258 h 717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4800" h="7171883">
                <a:moveTo>
                  <a:pt x="0" y="607258"/>
                </a:moveTo>
                <a:lnTo>
                  <a:pt x="0" y="6909411"/>
                </a:lnTo>
                <a:cubicBezTo>
                  <a:pt x="0" y="7054370"/>
                  <a:pt x="117513" y="7171883"/>
                  <a:pt x="262472" y="7171883"/>
                </a:cubicBezTo>
                <a:lnTo>
                  <a:pt x="1312328" y="7171883"/>
                </a:lnTo>
                <a:cubicBezTo>
                  <a:pt x="1457287" y="7171883"/>
                  <a:pt x="1574800" y="7054370"/>
                  <a:pt x="1574800" y="6909411"/>
                </a:cubicBezTo>
                <a:lnTo>
                  <a:pt x="1574800" y="607258"/>
                </a:lnTo>
                <a:cubicBezTo>
                  <a:pt x="1574800" y="462299"/>
                  <a:pt x="1457287" y="344786"/>
                  <a:pt x="1312328" y="344786"/>
                </a:cubicBezTo>
                <a:lnTo>
                  <a:pt x="1281424" y="344786"/>
                </a:lnTo>
                <a:lnTo>
                  <a:pt x="1166495" y="0"/>
                </a:lnTo>
                <a:lnTo>
                  <a:pt x="1051567" y="344786"/>
                </a:lnTo>
                <a:lnTo>
                  <a:pt x="262472" y="344786"/>
                </a:lnTo>
                <a:cubicBezTo>
                  <a:pt x="117513" y="344786"/>
                  <a:pt x="0" y="462299"/>
                  <a:pt x="0" y="607258"/>
                </a:cubicBezTo>
                <a:close/>
              </a:path>
            </a:pathLst>
          </a:cu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Proposal and Goals</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2" name="직사각형 1"/>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427143" y="1506825"/>
            <a:ext cx="4855496"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RAG (Retrieval Augmented Generation)</a:t>
            </a:r>
            <a:endParaRPr lang="ko-KR" altLang="en-US" sz="2000">
              <a:latin typeface="나눔스퀘어_ac Bold" panose="020B0600000101010101" pitchFamily="50" charset="-127"/>
              <a:ea typeface="나눔스퀘어_ac Bold" panose="020B0600000101010101" pitchFamily="50" charset="-127"/>
            </a:endParaRPr>
          </a:p>
        </p:txBody>
      </p:sp>
      <p:grpSp>
        <p:nvGrpSpPr>
          <p:cNvPr id="11" name="그룹 10"/>
          <p:cNvGrpSpPr/>
          <p:nvPr/>
        </p:nvGrpSpPr>
        <p:grpSpPr>
          <a:xfrm>
            <a:off x="427143" y="2052320"/>
            <a:ext cx="11337714" cy="1696720"/>
            <a:chOff x="475924" y="2052320"/>
            <a:chExt cx="11337714" cy="1696720"/>
          </a:xfrm>
        </p:grpSpPr>
        <p:sp>
          <p:nvSpPr>
            <p:cNvPr id="6" name="모서리가 둥근 직사각형 5"/>
            <p:cNvSpPr/>
            <p:nvPr/>
          </p:nvSpPr>
          <p:spPr>
            <a:xfrm>
              <a:off x="475924" y="2052320"/>
              <a:ext cx="11337714" cy="169672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1584943" y="2251239"/>
              <a:ext cx="9119676" cy="1338828"/>
            </a:xfrm>
            <a:prstGeom prst="rect">
              <a:avLst/>
            </a:prstGeom>
            <a:noFill/>
          </p:spPr>
          <p:txBody>
            <a:bodyPr wrap="none" rtlCol="0">
              <a:spAutoFit/>
            </a:bodyPr>
            <a:lstStyle/>
            <a:p>
              <a:pPr algn="ctr">
                <a:lnSpc>
                  <a:spcPct val="150000"/>
                </a:lnSpc>
              </a:pPr>
              <a:r>
                <a:rPr lang="en-US" altLang="ko-KR" smtClean="0">
                  <a:latin typeface="나눔스퀘어_ac Bold" panose="020B0600000101010101" pitchFamily="50" charset="-127"/>
                  <a:ea typeface="나눔스퀘어_ac Bold" panose="020B0600000101010101" pitchFamily="50" charset="-127"/>
                </a:rPr>
                <a:t>RAG technology </a:t>
              </a:r>
              <a:r>
                <a:rPr lang="en-US" altLang="ko-KR" smtClean="0">
                  <a:latin typeface="나눔스퀘어_ac" panose="020B0600000101010101" pitchFamily="50" charset="-127"/>
                  <a:ea typeface="나눔스퀘어_ac" panose="020B0600000101010101" pitchFamily="50" charset="-127"/>
                </a:rPr>
                <a:t>is designed to solve hallucination problem of LLM model.</a:t>
              </a:r>
            </a:p>
            <a:p>
              <a:pPr algn="ctr">
                <a:lnSpc>
                  <a:spcPct val="150000"/>
                </a:lnSpc>
              </a:pPr>
              <a:r>
                <a:rPr lang="en-US" altLang="ko-KR" smtClean="0">
                  <a:latin typeface="나눔스퀘어_ac" panose="020B0600000101010101" pitchFamily="50" charset="-127"/>
                  <a:ea typeface="나눔스퀘어_ac" panose="020B0600000101010101" pitchFamily="50" charset="-127"/>
                </a:rPr>
                <a:t>LLM model to which RAG is applied refers to highly </a:t>
              </a:r>
              <a:r>
                <a:rPr lang="en-US" altLang="ko-KR" smtClean="0">
                  <a:latin typeface="나눔스퀘어_ac Bold" panose="020B0600000101010101" pitchFamily="50" charset="-127"/>
                  <a:ea typeface="나눔스퀘어_ac Bold" panose="020B0600000101010101" pitchFamily="50" charset="-127"/>
                </a:rPr>
                <a:t>relevant content from a database</a:t>
              </a:r>
            </a:p>
            <a:p>
              <a:pPr algn="ctr">
                <a:lnSpc>
                  <a:spcPct val="150000"/>
                </a:lnSpc>
              </a:pPr>
              <a:r>
                <a:rPr lang="en-US" altLang="ko-KR" smtClean="0">
                  <a:latin typeface="나눔스퀘어_ac" panose="020B0600000101010101" pitchFamily="50" charset="-127"/>
                  <a:ea typeface="나눔스퀘어_ac" panose="020B0600000101010101" pitchFamily="50" charset="-127"/>
                </a:rPr>
                <a:t>out of pre-trained dataset before generating a response.</a:t>
              </a:r>
              <a:endParaRPr lang="ko-KR" altLang="en-US">
                <a:latin typeface="나눔스퀘어_ac" panose="020B0600000101010101" pitchFamily="50" charset="-127"/>
                <a:ea typeface="나눔스퀘어_ac" panose="020B0600000101010101" pitchFamily="50" charset="-127"/>
              </a:endParaRPr>
            </a:p>
          </p:txBody>
        </p:sp>
      </p:grpSp>
      <p:sp>
        <p:nvSpPr>
          <p:cNvPr id="10" name="직사각형 9"/>
          <p:cNvSpPr/>
          <p:nvPr/>
        </p:nvSpPr>
        <p:spPr>
          <a:xfrm>
            <a:off x="5140197" y="4505200"/>
            <a:ext cx="6259664" cy="1338828"/>
          </a:xfrm>
          <a:prstGeom prst="rect">
            <a:avLst/>
          </a:prstGeom>
        </p:spPr>
        <p:txBody>
          <a:bodyPr wrap="square">
            <a:spAutoFit/>
          </a:bodyPr>
          <a:lstStyle/>
          <a:p>
            <a:pPr algn="ctr">
              <a:lnSpc>
                <a:spcPct val="150000"/>
              </a:lnSpc>
            </a:pPr>
            <a:r>
              <a:rPr lang="en-US" altLang="ko-KR" smtClean="0">
                <a:latin typeface="나눔스퀘어_ac" panose="020B0600000101010101" pitchFamily="50" charset="-127"/>
                <a:ea typeface="나눔스퀘어_ac" panose="020B0600000101010101" pitchFamily="50" charset="-127"/>
              </a:rPr>
              <a:t>This technology allows chatbots to generate</a:t>
            </a:r>
          </a:p>
          <a:p>
            <a:pPr algn="ctr">
              <a:lnSpc>
                <a:spcPct val="150000"/>
              </a:lnSpc>
            </a:pPr>
            <a:r>
              <a:rPr lang="en-US" altLang="ko-KR" smtClean="0">
                <a:latin typeface="나눔스퀘어_ac" panose="020B0600000101010101" pitchFamily="50" charset="-127"/>
                <a:ea typeface="나눔스퀘어_ac" panose="020B0600000101010101" pitchFamily="50" charset="-127"/>
              </a:rPr>
              <a:t>more accurate and highly </a:t>
            </a:r>
            <a:r>
              <a:rPr lang="en-US" altLang="ko-KR" smtClean="0">
                <a:latin typeface="나눔스퀘어_ac Bold" panose="020B0600000101010101" pitchFamily="50" charset="-127"/>
                <a:ea typeface="나눔스퀘어_ac Bold" panose="020B0600000101010101" pitchFamily="50" charset="-127"/>
              </a:rPr>
              <a:t>relevant responses to questions.</a:t>
            </a:r>
            <a:endParaRPr lang="ko-KR" altLang="en-US">
              <a:latin typeface="나눔스퀘어_ac Bold" panose="020B0600000101010101" pitchFamily="50" charset="-127"/>
              <a:ea typeface="나눔스퀘어_ac Bold" panose="020B0600000101010101" pitchFamily="50" charset="-127"/>
            </a:endParaRPr>
          </a:p>
        </p:txBody>
      </p:sp>
      <p:grpSp>
        <p:nvGrpSpPr>
          <p:cNvPr id="14" name="그룹 13"/>
          <p:cNvGrpSpPr/>
          <p:nvPr/>
        </p:nvGrpSpPr>
        <p:grpSpPr>
          <a:xfrm>
            <a:off x="537992" y="4216400"/>
            <a:ext cx="4237208" cy="1916430"/>
            <a:chOff x="826770" y="4582160"/>
            <a:chExt cx="4237208" cy="1916430"/>
          </a:xfrm>
        </p:grpSpPr>
        <p:grpSp>
          <p:nvGrpSpPr>
            <p:cNvPr id="12" name="그룹 11"/>
            <p:cNvGrpSpPr/>
            <p:nvPr/>
          </p:nvGrpSpPr>
          <p:grpSpPr>
            <a:xfrm>
              <a:off x="826770" y="4582160"/>
              <a:ext cx="2341245" cy="1916430"/>
              <a:chOff x="969010" y="4601680"/>
              <a:chExt cx="2341245" cy="1916430"/>
            </a:xfrm>
          </p:grpSpPr>
          <p:pic>
            <p:nvPicPr>
              <p:cNvPr id="2050" name="Picture 2" descr="検索する人工知能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3825" y="4601680"/>
                <a:ext cx="1916430" cy="19164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いろいろなファイルアイコン（文字） | かわいいフリー素材集 いらすと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9010" y="5532120"/>
                <a:ext cx="849630" cy="985990"/>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文章を書く人工知能のイラスト"/>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7356" y="4664474"/>
              <a:ext cx="1576622" cy="1751802"/>
            </a:xfrm>
            <a:prstGeom prst="rect">
              <a:avLst/>
            </a:prstGeom>
            <a:noFill/>
            <a:extLst>
              <a:ext uri="{909E8E84-426E-40DD-AFC4-6F175D3DCCD1}">
                <a14:hiddenFill xmlns:a14="http://schemas.microsoft.com/office/drawing/2010/main">
                  <a:solidFill>
                    <a:srgbClr val="FFFFFF"/>
                  </a:solidFill>
                </a14:hiddenFill>
              </a:ext>
            </a:extLst>
          </p:spPr>
        </p:pic>
        <p:sp>
          <p:nvSpPr>
            <p:cNvPr id="13" name="오른쪽 화살표 12"/>
            <p:cNvSpPr/>
            <p:nvPr/>
          </p:nvSpPr>
          <p:spPr>
            <a:xfrm>
              <a:off x="3070796" y="5332095"/>
              <a:ext cx="416560" cy="416560"/>
            </a:xfrm>
            <a:prstGeom prst="rightArrow">
              <a:avLst/>
            </a:prstGeom>
            <a:solidFill>
              <a:srgbClr val="FD8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17"/>
          <p:cNvSpPr txBox="1"/>
          <p:nvPr/>
        </p:nvSpPr>
        <p:spPr>
          <a:xfrm>
            <a:off x="537992" y="4574606"/>
            <a:ext cx="728084" cy="338554"/>
          </a:xfrm>
          <a:prstGeom prst="rect">
            <a:avLst/>
          </a:prstGeom>
          <a:noFill/>
        </p:spPr>
        <p:txBody>
          <a:bodyPr wrap="none" rtlCol="0">
            <a:spAutoFit/>
          </a:bodyPr>
          <a:lstStyle/>
          <a:p>
            <a:r>
              <a:rPr lang="en-US" altLang="ko-KR" sz="1600" smtClean="0">
                <a:latin typeface="나눔스퀘어_ac" panose="020B0600000101010101" pitchFamily="50" charset="-127"/>
                <a:ea typeface="나눔스퀘어_ac" panose="020B0600000101010101" pitchFamily="50" charset="-127"/>
              </a:rPr>
              <a:t>A~ha!</a:t>
            </a:r>
            <a:endParaRPr lang="ko-KR" altLang="en-US" sz="160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289768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Proposal and Goals</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3" name="TextBox 2"/>
          <p:cNvSpPr txBox="1"/>
          <p:nvPr/>
        </p:nvSpPr>
        <p:spPr>
          <a:xfrm>
            <a:off x="326861" y="1542366"/>
            <a:ext cx="7897611"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Based on this RAG technology, we planned 3 big goals to achieve</a:t>
            </a:r>
            <a:endParaRPr lang="ko-KR" altLang="en-US" sz="2000">
              <a:latin typeface="나눔스퀘어_ac Bold" panose="020B0600000101010101" pitchFamily="50" charset="-127"/>
              <a:ea typeface="나눔스퀘어_ac Bold" panose="020B0600000101010101" pitchFamily="50" charset="-127"/>
            </a:endParaRPr>
          </a:p>
        </p:txBody>
      </p:sp>
      <p:sp>
        <p:nvSpPr>
          <p:cNvPr id="15" name="모서리가 둥근 직사각형 14"/>
          <p:cNvSpPr/>
          <p:nvPr/>
        </p:nvSpPr>
        <p:spPr>
          <a:xfrm>
            <a:off x="299458" y="2286808"/>
            <a:ext cx="3564990" cy="3301192"/>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Implement an environment in which users can develop custom chatbots by uploading desired data.</a:t>
            </a:r>
            <a:endParaRPr lang="ko-KR" altLang="en-US"/>
          </a:p>
        </p:txBody>
      </p:sp>
      <p:sp>
        <p:nvSpPr>
          <p:cNvPr id="19" name="TextBox 18"/>
          <p:cNvSpPr txBox="1"/>
          <p:nvPr/>
        </p:nvSpPr>
        <p:spPr>
          <a:xfrm>
            <a:off x="800993" y="2631141"/>
            <a:ext cx="2561920" cy="400110"/>
          </a:xfrm>
          <a:prstGeom prst="rect">
            <a:avLst/>
          </a:prstGeom>
          <a:noFill/>
        </p:spPr>
        <p:txBody>
          <a:bodyPr wrap="none" rtlCol="0">
            <a:spAutoFit/>
          </a:bodyPr>
          <a:lstStyle/>
          <a:p>
            <a:pPr algn="ctr"/>
            <a:r>
              <a:rPr lang="en-US" altLang="ko-KR" sz="2000" smtClean="0">
                <a:latin typeface="나눔스퀘어_ac Bold" panose="020B0600000101010101" pitchFamily="50" charset="-127"/>
                <a:ea typeface="나눔스퀘어_ac Bold" panose="020B0600000101010101" pitchFamily="50" charset="-127"/>
              </a:rPr>
              <a:t>Customable Service</a:t>
            </a:r>
            <a:endParaRPr lang="ko-KR" altLang="en-US" sz="2000">
              <a:latin typeface="나눔스퀘어_ac Bold" panose="020B0600000101010101" pitchFamily="50" charset="-127"/>
              <a:ea typeface="나눔스퀘어_ac Bold" panose="020B0600000101010101" pitchFamily="50" charset="-127"/>
            </a:endParaRPr>
          </a:p>
        </p:txBody>
      </p:sp>
      <p:sp>
        <p:nvSpPr>
          <p:cNvPr id="20" name="직사각형 19"/>
          <p:cNvSpPr/>
          <p:nvPr/>
        </p:nvSpPr>
        <p:spPr>
          <a:xfrm>
            <a:off x="491913" y="3503251"/>
            <a:ext cx="3180080" cy="1569660"/>
          </a:xfrm>
          <a:prstGeom prst="rect">
            <a:avLst/>
          </a:prstGeom>
        </p:spPr>
        <p:txBody>
          <a:bodyPr wrap="square">
            <a:spAutoFit/>
          </a:bodyPr>
          <a:lstStyle/>
          <a:p>
            <a:pPr algn="ctr">
              <a:lnSpc>
                <a:spcPct val="150000"/>
              </a:lnSpc>
            </a:pPr>
            <a:r>
              <a:rPr lang="ko-KR" altLang="en-US" sz="1600" smtClean="0">
                <a:latin typeface="나눔스퀘어_ac" panose="020B0600000101010101" pitchFamily="50" charset="-127"/>
                <a:ea typeface="나눔스퀘어_ac" panose="020B0600000101010101" pitchFamily="50" charset="-127"/>
              </a:rPr>
              <a:t>Implement an environment</a:t>
            </a:r>
            <a:endParaRPr lang="en-US" altLang="ko-KR" sz="1600" smtClean="0">
              <a:latin typeface="나눔스퀘어_ac" panose="020B0600000101010101" pitchFamily="50" charset="-127"/>
              <a:ea typeface="나눔스퀘어_ac" panose="020B0600000101010101" pitchFamily="50" charset="-127"/>
            </a:endParaRPr>
          </a:p>
          <a:p>
            <a:pPr algn="ctr">
              <a:lnSpc>
                <a:spcPct val="150000"/>
              </a:lnSpc>
            </a:pPr>
            <a:r>
              <a:rPr lang="ko-KR" altLang="en-US" sz="1600" smtClean="0">
                <a:latin typeface="나눔스퀘어_ac" panose="020B0600000101010101" pitchFamily="50" charset="-127"/>
                <a:ea typeface="나눔스퀘어_ac" panose="020B0600000101010101" pitchFamily="50" charset="-127"/>
              </a:rPr>
              <a:t>in which users can develop custom chatbots</a:t>
            </a:r>
            <a:endParaRPr lang="en-US" altLang="ko-KR" sz="1600" smtClean="0">
              <a:latin typeface="나눔스퀘어_ac" panose="020B0600000101010101" pitchFamily="50" charset="-127"/>
              <a:ea typeface="나눔스퀘어_ac" panose="020B0600000101010101" pitchFamily="50" charset="-127"/>
            </a:endParaRPr>
          </a:p>
          <a:p>
            <a:pPr algn="ctr">
              <a:lnSpc>
                <a:spcPct val="150000"/>
              </a:lnSpc>
            </a:pPr>
            <a:r>
              <a:rPr lang="ko-KR" altLang="en-US" sz="1600" smtClean="0">
                <a:latin typeface="나눔스퀘어_ac" panose="020B0600000101010101" pitchFamily="50" charset="-127"/>
                <a:ea typeface="나눔스퀘어_ac" panose="020B0600000101010101" pitchFamily="50" charset="-127"/>
              </a:rPr>
              <a:t>by </a:t>
            </a:r>
            <a:r>
              <a:rPr lang="ko-KR" altLang="en-US" sz="1600" smtClean="0">
                <a:latin typeface="나눔스퀘어_ac Bold" panose="020B0600000101010101" pitchFamily="50" charset="-127"/>
                <a:ea typeface="나눔스퀘어_ac Bold" panose="020B0600000101010101" pitchFamily="50" charset="-127"/>
              </a:rPr>
              <a:t>uploading desired data</a:t>
            </a:r>
            <a:r>
              <a:rPr lang="ko-KR" altLang="en-US" sz="1600" smtClean="0">
                <a:latin typeface="나눔스퀘어_ac" panose="020B0600000101010101" pitchFamily="50" charset="-127"/>
                <a:ea typeface="나눔스퀘어_ac" panose="020B0600000101010101" pitchFamily="50" charset="-127"/>
              </a:rPr>
              <a:t>.</a:t>
            </a:r>
            <a:endParaRPr lang="ko-KR" altLang="en-US" sz="1600">
              <a:latin typeface="나눔스퀘어_ac" panose="020B0600000101010101" pitchFamily="50" charset="-127"/>
              <a:ea typeface="나눔스퀘어_ac" panose="020B0600000101010101" pitchFamily="50" charset="-127"/>
            </a:endParaRPr>
          </a:p>
        </p:txBody>
      </p:sp>
      <p:sp>
        <p:nvSpPr>
          <p:cNvPr id="40" name="모서리가 둥근 직사각형 39"/>
          <p:cNvSpPr/>
          <p:nvPr/>
        </p:nvSpPr>
        <p:spPr>
          <a:xfrm>
            <a:off x="4261965" y="2286808"/>
            <a:ext cx="3564990" cy="3301192"/>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Implement an environment in which users can develop custom chatbots by uploading desired data.</a:t>
            </a:r>
            <a:endParaRPr lang="ko-KR" altLang="en-US"/>
          </a:p>
        </p:txBody>
      </p:sp>
      <p:sp>
        <p:nvSpPr>
          <p:cNvPr id="41" name="TextBox 40"/>
          <p:cNvSpPr txBox="1"/>
          <p:nvPr/>
        </p:nvSpPr>
        <p:spPr>
          <a:xfrm>
            <a:off x="4779248" y="2631141"/>
            <a:ext cx="2530436" cy="400110"/>
          </a:xfrm>
          <a:prstGeom prst="rect">
            <a:avLst/>
          </a:prstGeom>
          <a:noFill/>
        </p:spPr>
        <p:txBody>
          <a:bodyPr wrap="none" rtlCol="0">
            <a:spAutoFit/>
          </a:bodyPr>
          <a:lstStyle/>
          <a:p>
            <a:pPr algn="ctr"/>
            <a:r>
              <a:rPr lang="en-US" altLang="ko-KR" sz="2000" smtClean="0">
                <a:latin typeface="나눔스퀘어_ac Bold" panose="020B0600000101010101" pitchFamily="50" charset="-127"/>
                <a:ea typeface="나눔스퀘어_ac Bold" panose="020B0600000101010101" pitchFamily="50" charset="-127"/>
              </a:rPr>
              <a:t>Interactive chatting</a:t>
            </a:r>
            <a:endParaRPr lang="ko-KR" altLang="en-US" sz="2000">
              <a:latin typeface="나눔스퀘어_ac Bold" panose="020B0600000101010101" pitchFamily="50" charset="-127"/>
              <a:ea typeface="나눔스퀘어_ac Bold" panose="020B0600000101010101" pitchFamily="50" charset="-127"/>
            </a:endParaRPr>
          </a:p>
        </p:txBody>
      </p:sp>
      <p:sp>
        <p:nvSpPr>
          <p:cNvPr id="42" name="직사각형 41"/>
          <p:cNvSpPr/>
          <p:nvPr/>
        </p:nvSpPr>
        <p:spPr>
          <a:xfrm>
            <a:off x="4454420" y="3318585"/>
            <a:ext cx="3180080" cy="1938992"/>
          </a:xfrm>
          <a:prstGeom prst="rect">
            <a:avLst/>
          </a:prstGeom>
        </p:spPr>
        <p:txBody>
          <a:bodyPr wrap="square">
            <a:spAutoFit/>
          </a:bodyPr>
          <a:lstStyle/>
          <a:p>
            <a:pPr algn="ctr">
              <a:lnSpc>
                <a:spcPct val="150000"/>
              </a:lnSpc>
            </a:pPr>
            <a:r>
              <a:rPr lang="en-US" altLang="ko-KR" sz="1600">
                <a:latin typeface="나눔스퀘어_ac Bold" panose="020B0600000101010101" pitchFamily="50" charset="-127"/>
                <a:ea typeface="나눔스퀘어_ac Bold" panose="020B0600000101010101" pitchFamily="50" charset="-127"/>
              </a:rPr>
              <a:t>r</a:t>
            </a:r>
            <a:r>
              <a:rPr lang="en-US" altLang="ko-KR" sz="1600" smtClean="0">
                <a:latin typeface="나눔스퀘어_ac Bold" panose="020B0600000101010101" pitchFamily="50" charset="-127"/>
                <a:ea typeface="나눔스퀘어_ac Bold" panose="020B0600000101010101" pitchFamily="50" charset="-127"/>
              </a:rPr>
              <a:t>eflect conversation history </a:t>
            </a:r>
          </a:p>
          <a:p>
            <a:pPr algn="ctr">
              <a:lnSpc>
                <a:spcPct val="150000"/>
              </a:lnSpc>
            </a:pPr>
            <a:r>
              <a:rPr lang="en-US" altLang="ko-KR" sz="1600" smtClean="0">
                <a:latin typeface="나눔스퀘어_ac" panose="020B0600000101010101" pitchFamily="50" charset="-127"/>
                <a:ea typeface="나눔스퀘어_ac" panose="020B0600000101010101" pitchFamily="50" charset="-127"/>
              </a:rPr>
              <a:t>in the response generation so that the conversation between the user and the chatbot feels like an interactive 'conversation'.</a:t>
            </a:r>
            <a:endParaRPr lang="ko-KR" altLang="en-US" sz="1600">
              <a:latin typeface="나눔스퀘어_ac" panose="020B0600000101010101" pitchFamily="50" charset="-127"/>
              <a:ea typeface="나눔스퀘어_ac" panose="020B0600000101010101" pitchFamily="50" charset="-127"/>
            </a:endParaRPr>
          </a:p>
        </p:txBody>
      </p:sp>
      <p:sp>
        <p:nvSpPr>
          <p:cNvPr id="44" name="모서리가 둥근 직사각형 43"/>
          <p:cNvSpPr/>
          <p:nvPr/>
        </p:nvSpPr>
        <p:spPr>
          <a:xfrm>
            <a:off x="8224472" y="2286808"/>
            <a:ext cx="3564990" cy="3301192"/>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mtClean="0"/>
              <a:t>Implement an environment in which users can develop custom chatbots by uploading desired data.</a:t>
            </a:r>
            <a:endParaRPr lang="ko-KR" altLang="en-US"/>
          </a:p>
        </p:txBody>
      </p:sp>
      <p:sp>
        <p:nvSpPr>
          <p:cNvPr id="45" name="TextBox 44"/>
          <p:cNvSpPr txBox="1"/>
          <p:nvPr/>
        </p:nvSpPr>
        <p:spPr>
          <a:xfrm>
            <a:off x="8418847" y="2631141"/>
            <a:ext cx="3176254" cy="400110"/>
          </a:xfrm>
          <a:prstGeom prst="rect">
            <a:avLst/>
          </a:prstGeom>
          <a:noFill/>
        </p:spPr>
        <p:txBody>
          <a:bodyPr wrap="none" rtlCol="0">
            <a:spAutoFit/>
          </a:bodyPr>
          <a:lstStyle/>
          <a:p>
            <a:pPr algn="ctr"/>
            <a:r>
              <a:rPr lang="en-US" altLang="ko-KR" sz="2000" smtClean="0">
                <a:latin typeface="나눔스퀘어_ac Bold" panose="020B0600000101010101" pitchFamily="50" charset="-127"/>
                <a:ea typeface="나눔스퀘어_ac Bold" panose="020B0600000101010101" pitchFamily="50" charset="-127"/>
              </a:rPr>
              <a:t>Performance Evalutation</a:t>
            </a:r>
            <a:endParaRPr lang="ko-KR" altLang="en-US" sz="2000">
              <a:latin typeface="나눔스퀘어_ac Bold" panose="020B0600000101010101" pitchFamily="50" charset="-127"/>
              <a:ea typeface="나눔스퀘어_ac Bold" panose="020B0600000101010101" pitchFamily="50" charset="-127"/>
            </a:endParaRPr>
          </a:p>
        </p:txBody>
      </p:sp>
      <p:sp>
        <p:nvSpPr>
          <p:cNvPr id="46" name="직사각형 45"/>
          <p:cNvSpPr/>
          <p:nvPr/>
        </p:nvSpPr>
        <p:spPr>
          <a:xfrm>
            <a:off x="8416927" y="3151680"/>
            <a:ext cx="3180080" cy="2308324"/>
          </a:xfrm>
          <a:prstGeom prst="rect">
            <a:avLst/>
          </a:prstGeom>
        </p:spPr>
        <p:txBody>
          <a:bodyPr wrap="square">
            <a:spAutoFit/>
          </a:bodyPr>
          <a:lstStyle/>
          <a:p>
            <a:pPr algn="ctr">
              <a:lnSpc>
                <a:spcPct val="150000"/>
              </a:lnSpc>
            </a:pPr>
            <a:r>
              <a:rPr lang="en-US" altLang="ko-KR" sz="1600" smtClean="0">
                <a:latin typeface="나눔스퀘어_ac" panose="020B0600000101010101" pitchFamily="50" charset="-127"/>
                <a:ea typeface="나눔스퀘어_ac" panose="020B0600000101010101" pitchFamily="50" charset="-127"/>
              </a:rPr>
              <a:t>advance our model by constructing a performance evaluation process that allows us to </a:t>
            </a:r>
            <a:r>
              <a:rPr lang="en-US" altLang="ko-KR" sz="1600" smtClean="0">
                <a:latin typeface="나눔스퀘어_ac Bold" panose="020B0600000101010101" pitchFamily="50" charset="-127"/>
                <a:ea typeface="나눔스퀘어_ac Bold" panose="020B0600000101010101" pitchFamily="50" charset="-127"/>
              </a:rPr>
              <a:t>evaluate the configuration component performance</a:t>
            </a:r>
            <a:r>
              <a:rPr lang="en-US" altLang="ko-KR" sz="1600" smtClean="0">
                <a:latin typeface="나눔스퀘어_ac" panose="020B0600000101010101" pitchFamily="50" charset="-127"/>
                <a:ea typeface="나눔스퀘어_ac" panose="020B0600000101010101" pitchFamily="50" charset="-127"/>
              </a:rPr>
              <a:t>.</a:t>
            </a:r>
            <a:endParaRPr lang="ko-KR" altLang="en-US" sz="1600">
              <a:latin typeface="나눔스퀘어_ac" panose="020B0600000101010101" pitchFamily="50" charset="-127"/>
              <a:ea typeface="나눔스퀘어_ac" panose="020B0600000101010101" pitchFamily="50" charset="-127"/>
            </a:endParaRPr>
          </a:p>
        </p:txBody>
      </p:sp>
      <p:sp>
        <p:nvSpPr>
          <p:cNvPr id="33" name="직사각형 32"/>
          <p:cNvSpPr/>
          <p:nvPr/>
        </p:nvSpPr>
        <p:spPr>
          <a:xfrm>
            <a:off x="8890" y="6060000"/>
            <a:ext cx="12174220" cy="369332"/>
          </a:xfrm>
          <a:prstGeom prst="rect">
            <a:avLst/>
          </a:prstGeom>
        </p:spPr>
        <p:txBody>
          <a:bodyPr wrap="square">
            <a:spAutoFit/>
          </a:bodyPr>
          <a:lstStyle/>
          <a:p>
            <a:pPr algn="ctr"/>
            <a:r>
              <a:rPr lang="en-US" altLang="ko-KR" smtClean="0">
                <a:latin typeface="나눔스퀘어_ac" panose="020B0600000101010101" pitchFamily="50" charset="-127"/>
                <a:ea typeface="나눔스퀘어_ac" panose="020B0600000101010101" pitchFamily="50" charset="-127"/>
              </a:rPr>
              <a:t>We </a:t>
            </a:r>
            <a:r>
              <a:rPr lang="ko-KR" altLang="en-US" smtClean="0">
                <a:latin typeface="나눔스퀘어_ac" panose="020B0600000101010101" pitchFamily="50" charset="-127"/>
                <a:ea typeface="나눔스퀘어_ac" panose="020B0600000101010101" pitchFamily="50" charset="-127"/>
              </a:rPr>
              <a:t>would like to introduce </a:t>
            </a:r>
            <a:r>
              <a:rPr lang="en-US" altLang="ko-KR" smtClean="0">
                <a:latin typeface="나눔스퀘어_ac" panose="020B0600000101010101" pitchFamily="50" charset="-127"/>
                <a:ea typeface="나눔스퀘어_ac" panose="020B0600000101010101" pitchFamily="50" charset="-127"/>
              </a:rPr>
              <a:t>our </a:t>
            </a:r>
            <a:r>
              <a:rPr lang="ko-KR" altLang="en-US" smtClean="0">
                <a:latin typeface="나눔스퀘어_ac" panose="020B0600000101010101" pitchFamily="50" charset="-127"/>
                <a:ea typeface="나눔스퀘어_ac" panose="020B0600000101010101" pitchFamily="50" charset="-127"/>
              </a:rPr>
              <a:t>chatbot 'Perfect Studyate', which uses RAG to achieve three central goals.</a:t>
            </a:r>
            <a:endParaRPr lang="ko-KR" altLang="en-US">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4203581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Architectures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2589812"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Overall Architecture</a:t>
            </a:r>
            <a:endParaRPr lang="ko-KR" altLang="en-US" sz="2000">
              <a:latin typeface="나눔스퀘어_ac Bold" panose="020B0600000101010101" pitchFamily="50" charset="-127"/>
              <a:ea typeface="나눔스퀘어_ac Bold" panose="020B0600000101010101" pitchFamily="50" charset="-127"/>
            </a:endParaRPr>
          </a:p>
        </p:txBody>
      </p:sp>
      <p:sp>
        <p:nvSpPr>
          <p:cNvPr id="4" name="모서리가 둥근 직사각형 3"/>
          <p:cNvSpPr/>
          <p:nvPr/>
        </p:nvSpPr>
        <p:spPr>
          <a:xfrm>
            <a:off x="5476240" y="1506825"/>
            <a:ext cx="6289040" cy="5066714"/>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p:nvPicPr>
        <p:blipFill>
          <a:blip r:embed="rId5"/>
          <a:stretch>
            <a:fillRect/>
          </a:stretch>
        </p:blipFill>
        <p:spPr>
          <a:xfrm>
            <a:off x="5980909" y="1771146"/>
            <a:ext cx="5279702" cy="4538071"/>
          </a:xfrm>
          <a:prstGeom prst="rect">
            <a:avLst/>
          </a:prstGeom>
        </p:spPr>
      </p:pic>
      <p:sp>
        <p:nvSpPr>
          <p:cNvPr id="5" name="직사각형 4"/>
          <p:cNvSpPr/>
          <p:nvPr/>
        </p:nvSpPr>
        <p:spPr>
          <a:xfrm>
            <a:off x="325120" y="2069141"/>
            <a:ext cx="4917440" cy="923330"/>
          </a:xfrm>
          <a:prstGeom prst="rect">
            <a:avLst/>
          </a:prstGeom>
        </p:spPr>
        <p:txBody>
          <a:bodyPr wrap="square">
            <a:spAutoFit/>
          </a:bodyPr>
          <a:lstStyle/>
          <a:p>
            <a:pPr>
              <a:lnSpc>
                <a:spcPct val="150000"/>
              </a:lnSpc>
            </a:pPr>
            <a:r>
              <a:rPr lang="ko-KR" altLang="en-US" smtClean="0">
                <a:latin typeface="나눔스퀘어_ac" panose="020B0600000101010101" pitchFamily="50" charset="-127"/>
                <a:ea typeface="나눔스퀘어_ac" panose="020B0600000101010101" pitchFamily="50" charset="-127"/>
              </a:rPr>
              <a:t>Briefly, the </a:t>
            </a:r>
            <a:r>
              <a:rPr lang="en-US" altLang="ko-KR" smtClean="0">
                <a:latin typeface="나눔스퀘어_ac" panose="020B0600000101010101" pitchFamily="50" charset="-127"/>
                <a:ea typeface="나눔스퀘어_ac" panose="020B0600000101010101" pitchFamily="50" charset="-127"/>
              </a:rPr>
              <a:t>base </a:t>
            </a:r>
            <a:r>
              <a:rPr lang="ko-KR" altLang="en-US" smtClean="0">
                <a:latin typeface="나눔스퀘어_ac" panose="020B0600000101010101" pitchFamily="50" charset="-127"/>
                <a:ea typeface="나눔스퀘어_ac" panose="020B0600000101010101" pitchFamily="50" charset="-127"/>
              </a:rPr>
              <a:t>structure of our service</a:t>
            </a:r>
            <a:endParaRPr lang="en-US" altLang="ko-KR" smtClean="0">
              <a:latin typeface="나눔스퀘어_ac" panose="020B0600000101010101" pitchFamily="50" charset="-127"/>
              <a:ea typeface="나눔스퀘어_ac" panose="020B0600000101010101" pitchFamily="50" charset="-127"/>
            </a:endParaRPr>
          </a:p>
          <a:p>
            <a:pPr>
              <a:lnSpc>
                <a:spcPct val="150000"/>
              </a:lnSpc>
            </a:pPr>
            <a:r>
              <a:rPr lang="ko-KR" altLang="en-US" smtClean="0">
                <a:latin typeface="나눔스퀘어_ac" panose="020B0600000101010101" pitchFamily="50" charset="-127"/>
                <a:ea typeface="나눔스퀘어_ac" panose="020B0600000101010101" pitchFamily="50" charset="-127"/>
              </a:rPr>
              <a:t>borrows from the architecture of ChatGPT</a:t>
            </a:r>
            <a:r>
              <a:rPr lang="en-US" altLang="ko-KR" smtClean="0">
                <a:latin typeface="나눔스퀘어_ac" panose="020B0600000101010101" pitchFamily="50" charset="-127"/>
                <a:ea typeface="나눔스퀘어_ac" panose="020B0600000101010101" pitchFamily="50" charset="-127"/>
              </a:rPr>
              <a:t>.</a:t>
            </a:r>
            <a:endParaRPr lang="ko-KR" altLang="en-US">
              <a:latin typeface="나눔스퀘어_ac" panose="020B0600000101010101" pitchFamily="50" charset="-127"/>
              <a:ea typeface="나눔스퀘어_ac" panose="020B0600000101010101" pitchFamily="50" charset="-127"/>
            </a:endParaRPr>
          </a:p>
        </p:txBody>
      </p:sp>
      <p:grpSp>
        <p:nvGrpSpPr>
          <p:cNvPr id="11" name="그룹 10"/>
          <p:cNvGrpSpPr/>
          <p:nvPr/>
        </p:nvGrpSpPr>
        <p:grpSpPr>
          <a:xfrm>
            <a:off x="531740" y="3038394"/>
            <a:ext cx="3390976" cy="795474"/>
            <a:chOff x="531740" y="3138197"/>
            <a:chExt cx="3390976" cy="795474"/>
          </a:xfrm>
        </p:grpSpPr>
        <p:sp>
          <p:nvSpPr>
            <p:cNvPr id="6" name="TextBox 5"/>
            <p:cNvSpPr txBox="1"/>
            <p:nvPr/>
          </p:nvSpPr>
          <p:spPr>
            <a:xfrm>
              <a:off x="650089" y="3138197"/>
              <a:ext cx="3272627" cy="795474"/>
            </a:xfrm>
            <a:prstGeom prst="rect">
              <a:avLst/>
            </a:prstGeom>
            <a:noFill/>
          </p:spPr>
          <p:txBody>
            <a:bodyPr wrap="non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User can signup/login and access</a:t>
              </a:r>
            </a:p>
            <a:p>
              <a:pPr>
                <a:lnSpc>
                  <a:spcPct val="150000"/>
                </a:lnSpc>
              </a:pPr>
              <a:r>
                <a:rPr lang="en-US" altLang="ko-KR" sz="1600" smtClean="0">
                  <a:latin typeface="나눔스퀘어_ac" panose="020B0600000101010101" pitchFamily="50" charset="-127"/>
                  <a:ea typeface="나눔스퀘어_ac" panose="020B0600000101010101" pitchFamily="50" charset="-127"/>
                </a:rPr>
                <a:t>with his/her own account</a:t>
              </a:r>
              <a:endParaRPr lang="ko-KR" altLang="en-US" sz="1600">
                <a:latin typeface="나눔스퀘어_ac" panose="020B0600000101010101" pitchFamily="50" charset="-127"/>
                <a:ea typeface="나눔스퀘어_ac" panose="020B0600000101010101" pitchFamily="50" charset="-127"/>
              </a:endParaRPr>
            </a:p>
          </p:txBody>
        </p:sp>
        <p:sp>
          <p:nvSpPr>
            <p:cNvPr id="10" name="타원 9"/>
            <p:cNvSpPr/>
            <p:nvPr/>
          </p:nvSpPr>
          <p:spPr>
            <a:xfrm>
              <a:off x="531740" y="3349625"/>
              <a:ext cx="71120" cy="711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 name="그룹 11"/>
          <p:cNvGrpSpPr/>
          <p:nvPr/>
        </p:nvGrpSpPr>
        <p:grpSpPr>
          <a:xfrm>
            <a:off x="531740" y="3970905"/>
            <a:ext cx="4127845" cy="795474"/>
            <a:chOff x="531740" y="4043994"/>
            <a:chExt cx="4127845" cy="795474"/>
          </a:xfrm>
        </p:grpSpPr>
        <p:sp>
          <p:nvSpPr>
            <p:cNvPr id="24" name="TextBox 23"/>
            <p:cNvSpPr txBox="1"/>
            <p:nvPr/>
          </p:nvSpPr>
          <p:spPr>
            <a:xfrm>
              <a:off x="650089" y="4043994"/>
              <a:ext cx="4009496" cy="795474"/>
            </a:xfrm>
            <a:prstGeom prst="rect">
              <a:avLst/>
            </a:prstGeom>
            <a:noFill/>
          </p:spPr>
          <p:txBody>
            <a:bodyPr wrap="non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User can create chatroom with uploading</a:t>
              </a:r>
            </a:p>
            <a:p>
              <a:pPr>
                <a:lnSpc>
                  <a:spcPct val="150000"/>
                </a:lnSpc>
              </a:pPr>
              <a:r>
                <a:rPr lang="en-US" altLang="ko-KR" sz="1600" smtClean="0">
                  <a:latin typeface="나눔스퀘어_ac" panose="020B0600000101010101" pitchFamily="50" charset="-127"/>
                  <a:ea typeface="나눔스퀘어_ac" panose="020B0600000101010101" pitchFamily="50" charset="-127"/>
                </a:rPr>
                <a:t>multiple pdf files to be used.</a:t>
              </a:r>
              <a:endParaRPr lang="ko-KR" altLang="en-US" sz="1600">
                <a:latin typeface="나눔스퀘어_ac" panose="020B0600000101010101" pitchFamily="50" charset="-127"/>
                <a:ea typeface="나눔스퀘어_ac" panose="020B0600000101010101" pitchFamily="50" charset="-127"/>
              </a:endParaRPr>
            </a:p>
          </p:txBody>
        </p:sp>
        <p:sp>
          <p:nvSpPr>
            <p:cNvPr id="25" name="타원 24"/>
            <p:cNvSpPr/>
            <p:nvPr/>
          </p:nvSpPr>
          <p:spPr>
            <a:xfrm>
              <a:off x="531740" y="4255422"/>
              <a:ext cx="71120" cy="711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그룹 27"/>
          <p:cNvGrpSpPr/>
          <p:nvPr/>
        </p:nvGrpSpPr>
        <p:grpSpPr>
          <a:xfrm>
            <a:off x="531740" y="4903416"/>
            <a:ext cx="4476978" cy="461665"/>
            <a:chOff x="531740" y="3138197"/>
            <a:chExt cx="4476978" cy="461665"/>
          </a:xfrm>
        </p:grpSpPr>
        <p:sp>
          <p:nvSpPr>
            <p:cNvPr id="29" name="TextBox 28"/>
            <p:cNvSpPr txBox="1"/>
            <p:nvPr/>
          </p:nvSpPr>
          <p:spPr>
            <a:xfrm>
              <a:off x="650089" y="3138197"/>
              <a:ext cx="4358629" cy="461665"/>
            </a:xfrm>
            <a:prstGeom prst="rect">
              <a:avLst/>
            </a:prstGeom>
            <a:noFill/>
          </p:spPr>
          <p:txBody>
            <a:bodyPr wrap="non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Uploaded pdf files are embedded and stored.</a:t>
              </a:r>
              <a:endParaRPr lang="ko-KR" altLang="en-US" sz="1600">
                <a:latin typeface="나눔스퀘어_ac" panose="020B0600000101010101" pitchFamily="50" charset="-127"/>
                <a:ea typeface="나눔스퀘어_ac" panose="020B0600000101010101" pitchFamily="50" charset="-127"/>
              </a:endParaRPr>
            </a:p>
          </p:txBody>
        </p:sp>
        <p:sp>
          <p:nvSpPr>
            <p:cNvPr id="30" name="타원 29"/>
            <p:cNvSpPr/>
            <p:nvPr/>
          </p:nvSpPr>
          <p:spPr>
            <a:xfrm>
              <a:off x="531740" y="3349625"/>
              <a:ext cx="71120" cy="711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 name="그룹 30"/>
          <p:cNvGrpSpPr/>
          <p:nvPr/>
        </p:nvGrpSpPr>
        <p:grpSpPr>
          <a:xfrm>
            <a:off x="531740" y="5502119"/>
            <a:ext cx="4620287" cy="830997"/>
            <a:chOff x="531740" y="4043994"/>
            <a:chExt cx="4620287" cy="830997"/>
          </a:xfrm>
        </p:grpSpPr>
        <p:sp>
          <p:nvSpPr>
            <p:cNvPr id="32" name="TextBox 31"/>
            <p:cNvSpPr txBox="1"/>
            <p:nvPr/>
          </p:nvSpPr>
          <p:spPr>
            <a:xfrm>
              <a:off x="650089" y="4043994"/>
              <a:ext cx="4501938" cy="830997"/>
            </a:xfrm>
            <a:prstGeom prst="rect">
              <a:avLst/>
            </a:prstGeom>
            <a:noFill/>
          </p:spPr>
          <p:txBody>
            <a:bodyPr wrap="non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Model generates answers based on embedded</a:t>
              </a:r>
            </a:p>
            <a:p>
              <a:pPr>
                <a:lnSpc>
                  <a:spcPct val="150000"/>
                </a:lnSpc>
              </a:pPr>
              <a:r>
                <a:rPr lang="en-US" altLang="ko-KR" sz="1600" smtClean="0">
                  <a:latin typeface="나눔스퀘어_ac" panose="020B0600000101010101" pitchFamily="50" charset="-127"/>
                  <a:ea typeface="나눔스퀘어_ac" panose="020B0600000101010101" pitchFamily="50" charset="-127"/>
                </a:rPr>
                <a:t>dataset relevant to a question.</a:t>
              </a:r>
              <a:endParaRPr lang="ko-KR" altLang="en-US" sz="1600">
                <a:latin typeface="나눔스퀘어_ac" panose="020B0600000101010101" pitchFamily="50" charset="-127"/>
                <a:ea typeface="나눔스퀘어_ac" panose="020B0600000101010101" pitchFamily="50" charset="-127"/>
              </a:endParaRPr>
            </a:p>
          </p:txBody>
        </p:sp>
        <p:sp>
          <p:nvSpPr>
            <p:cNvPr id="34" name="타원 33"/>
            <p:cNvSpPr/>
            <p:nvPr/>
          </p:nvSpPr>
          <p:spPr>
            <a:xfrm>
              <a:off x="531740" y="4255422"/>
              <a:ext cx="71120" cy="711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6893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Architectures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2095061"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Backend Design</a:t>
            </a:r>
            <a:endParaRPr lang="ko-KR" altLang="en-US" sz="2000">
              <a:latin typeface="나눔스퀘어_ac Bold" panose="020B0600000101010101" pitchFamily="50" charset="-127"/>
              <a:ea typeface="나눔스퀘어_ac Bold" panose="020B0600000101010101" pitchFamily="50" charset="-127"/>
            </a:endParaRPr>
          </a:p>
        </p:txBody>
      </p:sp>
      <p:sp>
        <p:nvSpPr>
          <p:cNvPr id="26" name="모서리가 둥근 직사각형 25"/>
          <p:cNvSpPr/>
          <p:nvPr/>
        </p:nvSpPr>
        <p:spPr>
          <a:xfrm>
            <a:off x="512495" y="2103967"/>
            <a:ext cx="6390640" cy="3486471"/>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5"/>
          <a:stretch>
            <a:fillRect/>
          </a:stretch>
        </p:blipFill>
        <p:spPr>
          <a:xfrm>
            <a:off x="566053" y="2315288"/>
            <a:ext cx="6337082" cy="3032357"/>
          </a:xfrm>
          <a:prstGeom prst="rect">
            <a:avLst/>
          </a:prstGeom>
        </p:spPr>
      </p:pic>
      <p:grpSp>
        <p:nvGrpSpPr>
          <p:cNvPr id="19" name="그룹 18"/>
          <p:cNvGrpSpPr/>
          <p:nvPr/>
        </p:nvGrpSpPr>
        <p:grpSpPr>
          <a:xfrm>
            <a:off x="7309650" y="2315897"/>
            <a:ext cx="4572085" cy="2999852"/>
            <a:chOff x="7309650" y="2427657"/>
            <a:chExt cx="4572085" cy="2999852"/>
          </a:xfrm>
        </p:grpSpPr>
        <p:sp>
          <p:nvSpPr>
            <p:cNvPr id="13" name="TextBox 12"/>
            <p:cNvSpPr txBox="1"/>
            <p:nvPr/>
          </p:nvSpPr>
          <p:spPr>
            <a:xfrm>
              <a:off x="7309650" y="2427657"/>
              <a:ext cx="4572085" cy="923330"/>
            </a:xfrm>
            <a:prstGeom prst="rect">
              <a:avLst/>
            </a:prstGeom>
            <a:noFill/>
          </p:spPr>
          <p:txBody>
            <a:bodyPr wrap="none" rtlCol="0">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The database is designed to support</a:t>
              </a:r>
            </a:p>
            <a:p>
              <a:pPr>
                <a:lnSpc>
                  <a:spcPct val="150000"/>
                </a:lnSpc>
              </a:pPr>
              <a:r>
                <a:rPr lang="en-US" altLang="ko-KR" smtClean="0">
                  <a:latin typeface="나눔스퀘어_ac" panose="020B0600000101010101" pitchFamily="50" charset="-127"/>
                  <a:ea typeface="나눔스퀘어_ac" panose="020B0600000101010101" pitchFamily="50" charset="-127"/>
                </a:rPr>
                <a:t>the core functionalities of the application.</a:t>
              </a:r>
              <a:endParaRPr lang="ko-KR" altLang="en-US">
                <a:latin typeface="나눔스퀘어_ac" panose="020B0600000101010101" pitchFamily="50" charset="-127"/>
                <a:ea typeface="나눔스퀘어_ac" panose="020B0600000101010101" pitchFamily="50" charset="-127"/>
              </a:endParaRPr>
            </a:p>
          </p:txBody>
        </p:sp>
        <p:grpSp>
          <p:nvGrpSpPr>
            <p:cNvPr id="27" name="그룹 26"/>
            <p:cNvGrpSpPr/>
            <p:nvPr/>
          </p:nvGrpSpPr>
          <p:grpSpPr>
            <a:xfrm>
              <a:off x="7450700" y="3545457"/>
              <a:ext cx="2023038" cy="426142"/>
              <a:chOff x="531740" y="3138197"/>
              <a:chExt cx="2023038" cy="426142"/>
            </a:xfrm>
          </p:grpSpPr>
          <p:sp>
            <p:nvSpPr>
              <p:cNvPr id="33" name="TextBox 32"/>
              <p:cNvSpPr txBox="1"/>
              <p:nvPr/>
            </p:nvSpPr>
            <p:spPr>
              <a:xfrm>
                <a:off x="650089" y="3138197"/>
                <a:ext cx="1904689" cy="426142"/>
              </a:xfrm>
              <a:prstGeom prst="rect">
                <a:avLst/>
              </a:prstGeom>
              <a:noFill/>
            </p:spPr>
            <p:txBody>
              <a:bodyPr wrap="non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User management</a:t>
                </a:r>
                <a:endParaRPr lang="ko-KR" altLang="en-US" sz="1600">
                  <a:latin typeface="나눔스퀘어_ac" panose="020B0600000101010101" pitchFamily="50" charset="-127"/>
                  <a:ea typeface="나눔스퀘어_ac" panose="020B0600000101010101" pitchFamily="50" charset="-127"/>
                </a:endParaRPr>
              </a:p>
            </p:txBody>
          </p:sp>
          <p:sp>
            <p:nvSpPr>
              <p:cNvPr id="35" name="타원 34"/>
              <p:cNvSpPr/>
              <p:nvPr/>
            </p:nvSpPr>
            <p:spPr>
              <a:xfrm>
                <a:off x="531740" y="3349625"/>
                <a:ext cx="71120" cy="711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 name="그룹 35"/>
            <p:cNvGrpSpPr/>
            <p:nvPr/>
          </p:nvGrpSpPr>
          <p:grpSpPr>
            <a:xfrm>
              <a:off x="7450700" y="4237889"/>
              <a:ext cx="3232471" cy="461665"/>
              <a:chOff x="531740" y="3138197"/>
              <a:chExt cx="3232471" cy="461665"/>
            </a:xfrm>
          </p:grpSpPr>
          <p:sp>
            <p:nvSpPr>
              <p:cNvPr id="37" name="TextBox 36"/>
              <p:cNvSpPr txBox="1"/>
              <p:nvPr/>
            </p:nvSpPr>
            <p:spPr>
              <a:xfrm>
                <a:off x="650089" y="3138197"/>
                <a:ext cx="3114122" cy="461665"/>
              </a:xfrm>
              <a:prstGeom prst="rect">
                <a:avLst/>
              </a:prstGeom>
              <a:noFill/>
            </p:spPr>
            <p:txBody>
              <a:bodyPr wrap="non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Chatbot interaction (messages)</a:t>
                </a:r>
                <a:endParaRPr lang="ko-KR" altLang="en-US" sz="1600">
                  <a:latin typeface="나눔스퀘어_ac" panose="020B0600000101010101" pitchFamily="50" charset="-127"/>
                  <a:ea typeface="나눔스퀘어_ac" panose="020B0600000101010101" pitchFamily="50" charset="-127"/>
                </a:endParaRPr>
              </a:p>
            </p:txBody>
          </p:sp>
          <p:sp>
            <p:nvSpPr>
              <p:cNvPr id="38" name="타원 37"/>
              <p:cNvSpPr/>
              <p:nvPr/>
            </p:nvSpPr>
            <p:spPr>
              <a:xfrm>
                <a:off x="531740" y="3349625"/>
                <a:ext cx="71120" cy="711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9" name="그룹 38"/>
            <p:cNvGrpSpPr/>
            <p:nvPr/>
          </p:nvGrpSpPr>
          <p:grpSpPr>
            <a:xfrm>
              <a:off x="7450700" y="4965844"/>
              <a:ext cx="4171638" cy="461665"/>
              <a:chOff x="531740" y="3138197"/>
              <a:chExt cx="4171638" cy="461665"/>
            </a:xfrm>
          </p:grpSpPr>
          <p:sp>
            <p:nvSpPr>
              <p:cNvPr id="40" name="TextBox 39"/>
              <p:cNvSpPr txBox="1"/>
              <p:nvPr/>
            </p:nvSpPr>
            <p:spPr>
              <a:xfrm>
                <a:off x="650089" y="3138197"/>
                <a:ext cx="4053289" cy="461665"/>
              </a:xfrm>
              <a:prstGeom prst="rect">
                <a:avLst/>
              </a:prstGeom>
              <a:noFill/>
            </p:spPr>
            <p:txBody>
              <a:bodyPr wrap="none" rtlCol="0">
                <a:spAutoFit/>
              </a:bodyPr>
              <a:lstStyle/>
              <a:p>
                <a:pPr>
                  <a:lnSpc>
                    <a:spcPct val="150000"/>
                  </a:lnSpc>
                </a:pPr>
                <a:r>
                  <a:rPr lang="en-US" altLang="ko-KR" sz="1600" smtClean="0">
                    <a:latin typeface="나눔스퀘어_ac" panose="020B0600000101010101" pitchFamily="50" charset="-127"/>
                    <a:ea typeface="나눔스퀘어_ac" panose="020B0600000101010101" pitchFamily="50" charset="-127"/>
                  </a:rPr>
                  <a:t>Document handling within unique session</a:t>
                </a:r>
                <a:endParaRPr lang="ko-KR" altLang="en-US" sz="1600">
                  <a:latin typeface="나눔스퀘어_ac" panose="020B0600000101010101" pitchFamily="50" charset="-127"/>
                  <a:ea typeface="나눔스퀘어_ac" panose="020B0600000101010101" pitchFamily="50" charset="-127"/>
                </a:endParaRPr>
              </a:p>
            </p:txBody>
          </p:sp>
          <p:sp>
            <p:nvSpPr>
              <p:cNvPr id="41" name="타원 40"/>
              <p:cNvSpPr/>
              <p:nvPr/>
            </p:nvSpPr>
            <p:spPr>
              <a:xfrm>
                <a:off x="531740" y="3349625"/>
                <a:ext cx="71120" cy="7112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5" name="직사각형 14"/>
          <p:cNvSpPr/>
          <p:nvPr/>
        </p:nvSpPr>
        <p:spPr>
          <a:xfrm>
            <a:off x="1279313" y="5794183"/>
            <a:ext cx="9794240" cy="923330"/>
          </a:xfrm>
          <a:prstGeom prst="rect">
            <a:avLst/>
          </a:prstGeom>
        </p:spPr>
        <p:txBody>
          <a:bodyPr wrap="square">
            <a:spAutoFit/>
          </a:bodyPr>
          <a:lstStyle/>
          <a:p>
            <a:pPr algn="ctr">
              <a:lnSpc>
                <a:spcPct val="150000"/>
              </a:lnSpc>
            </a:pPr>
            <a:r>
              <a:rPr lang="en-US" altLang="ko-KR" smtClean="0">
                <a:latin typeface="나눔스퀘어_ac" panose="020B0600000101010101" pitchFamily="50" charset="-127"/>
                <a:ea typeface="나눔스퀘어_ac" panose="020B0600000101010101" pitchFamily="50" charset="-127"/>
              </a:rPr>
              <a:t>The design focuses on organizing data in a way that</a:t>
            </a:r>
          </a:p>
          <a:p>
            <a:pPr algn="ctr">
              <a:lnSpc>
                <a:spcPct val="150000"/>
              </a:lnSpc>
            </a:pPr>
            <a:r>
              <a:rPr lang="en-US" altLang="ko-KR" smtClean="0">
                <a:latin typeface="나눔스퀘어_ac Bold" panose="020B0600000101010101" pitchFamily="50" charset="-127"/>
                <a:ea typeface="나눔스퀘어_ac Bold" panose="020B0600000101010101" pitchFamily="50" charset="-127"/>
              </a:rPr>
              <a:t>ensures logical separation, data integrity, and efficient query performance</a:t>
            </a:r>
            <a:r>
              <a:rPr lang="en-US" altLang="ko-KR" smtClean="0">
                <a:latin typeface="나눔스퀘어_ac" panose="020B0600000101010101" pitchFamily="50" charset="-127"/>
                <a:ea typeface="나눔스퀘어_ac" panose="020B0600000101010101" pitchFamily="50" charset="-127"/>
              </a:rPr>
              <a:t>.</a:t>
            </a:r>
            <a:endParaRPr lang="ko-KR" altLang="en-US">
              <a:latin typeface="나눔스퀘어_ac" panose="020B0600000101010101" pitchFamily="50" charset="-127"/>
              <a:ea typeface="나눔스퀘어_ac" panose="020B0600000101010101" pitchFamily="50" charset="-127"/>
            </a:endParaRPr>
          </a:p>
        </p:txBody>
      </p:sp>
      <p:sp>
        <p:nvSpPr>
          <p:cNvPr id="2" name="직사각형 1"/>
          <p:cNvSpPr/>
          <p:nvPr/>
        </p:nvSpPr>
        <p:spPr>
          <a:xfrm>
            <a:off x="655608" y="4028536"/>
            <a:ext cx="1932317" cy="1287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74272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smtClean="0">
                <a:solidFill>
                  <a:srgbClr val="000000"/>
                </a:solidFill>
                <a:latin typeface="나눔스퀘어_ac Bold" panose="020B0600000101010101" pitchFamily="50" charset="-127"/>
                <a:ea typeface="나눔스퀘어_ac Bold" panose="020B0600000101010101" pitchFamily="50" charset="-127"/>
              </a:rPr>
              <a:t>Architectures</a:t>
            </a:r>
          </a:p>
        </p:txBody>
      </p:sp>
      <p:sp>
        <p:nvSpPr>
          <p:cNvPr id="17" name="직사각형 16"/>
          <p:cNvSpPr/>
          <p:nvPr/>
        </p:nvSpPr>
        <p:spPr>
          <a:xfrm>
            <a:off x="325120" y="1473200"/>
            <a:ext cx="91440" cy="4673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27143" y="1506825"/>
            <a:ext cx="3964740" cy="400110"/>
          </a:xfrm>
          <a:prstGeom prst="rect">
            <a:avLst/>
          </a:prstGeom>
          <a:noFill/>
        </p:spPr>
        <p:txBody>
          <a:bodyPr wrap="none" rtlCol="0">
            <a:spAutoFit/>
          </a:bodyPr>
          <a:lstStyle/>
          <a:p>
            <a:r>
              <a:rPr lang="en-US" altLang="ko-KR" sz="2000" smtClean="0">
                <a:latin typeface="나눔스퀘어_ac Bold" panose="020B0600000101010101" pitchFamily="50" charset="-127"/>
                <a:ea typeface="나눔스퀘어_ac Bold" panose="020B0600000101010101" pitchFamily="50" charset="-127"/>
              </a:rPr>
              <a:t>Backend Design Characteristics</a:t>
            </a:r>
            <a:endParaRPr lang="ko-KR" altLang="en-US" sz="2000">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493274" y="2215727"/>
            <a:ext cx="5683159" cy="369332"/>
          </a:xfrm>
          <a:prstGeom prst="rect">
            <a:avLst/>
          </a:prstGeom>
          <a:noFill/>
        </p:spPr>
        <p:txBody>
          <a:bodyPr wrap="none" rtlCol="0">
            <a:spAutoFit/>
          </a:bodyPr>
          <a:lstStyle/>
          <a:p>
            <a:r>
              <a:rPr lang="en-US" altLang="ko-KR" smtClean="0">
                <a:latin typeface="나눔스퀘어_ac Bold" panose="020B0600000101010101" pitchFamily="50" charset="-127"/>
                <a:ea typeface="나눔스퀘어_ac Bold" panose="020B0600000101010101" pitchFamily="50" charset="-127"/>
              </a:rPr>
              <a:t>Focus on chatroom as a core unit </a:t>
            </a:r>
            <a:r>
              <a:rPr lang="en-US" altLang="ko-KR" smtClean="0">
                <a:latin typeface="나눔스퀘어_ac" panose="020B0600000101010101" pitchFamily="50" charset="-127"/>
                <a:ea typeface="나눔스퀘어_ac" panose="020B0600000101010101" pitchFamily="50" charset="-127"/>
              </a:rPr>
              <a:t>is the main point.</a:t>
            </a:r>
            <a:endParaRPr lang="ko-KR" altLang="en-US">
              <a:latin typeface="나눔스퀘어_ac" panose="020B0600000101010101" pitchFamily="50" charset="-127"/>
              <a:ea typeface="나눔스퀘어_ac" panose="020B0600000101010101" pitchFamily="50" charset="-127"/>
            </a:endParaRPr>
          </a:p>
        </p:txBody>
      </p:sp>
      <p:sp>
        <p:nvSpPr>
          <p:cNvPr id="4" name="직사각형 3"/>
          <p:cNvSpPr/>
          <p:nvPr/>
        </p:nvSpPr>
        <p:spPr>
          <a:xfrm>
            <a:off x="493274" y="2710971"/>
            <a:ext cx="11383766" cy="883383"/>
          </a:xfrm>
          <a:prstGeom prst="rect">
            <a:avLst/>
          </a:prstGeom>
        </p:spPr>
        <p:txBody>
          <a:bodyPr wrap="square">
            <a:spAutoFit/>
          </a:bodyPr>
          <a:lstStyle/>
          <a:p>
            <a:pPr>
              <a:lnSpc>
                <a:spcPct val="150000"/>
              </a:lnSpc>
            </a:pPr>
            <a:r>
              <a:rPr lang="en-US" altLang="ko-KR" smtClean="0">
                <a:latin typeface="나눔스퀘어_ac" panose="020B0600000101010101" pitchFamily="50" charset="-127"/>
                <a:ea typeface="나눔스퀘어_ac" panose="020B0600000101010101" pitchFamily="50" charset="-127"/>
              </a:rPr>
              <a:t>Documents and messages are designed to be bound to the chatroom rather than the user</a:t>
            </a:r>
          </a:p>
          <a:p>
            <a:pPr>
              <a:lnSpc>
                <a:spcPct val="150000"/>
              </a:lnSpc>
            </a:pPr>
            <a:r>
              <a:rPr lang="en-US" altLang="ko-KR" smtClean="0">
                <a:latin typeface="나눔스퀘어_ac" panose="020B0600000101010101" pitchFamily="50" charset="-127"/>
                <a:ea typeface="나눔스퀘어_ac" panose="020B0600000101010101" pitchFamily="50" charset="-127"/>
              </a:rPr>
              <a:t>because all logic involving documents and messages operates within the context of a specific chat session</a:t>
            </a:r>
            <a:endParaRPr lang="ko-KR" altLang="en-US">
              <a:latin typeface="나눔스퀘어_ac" panose="020B0600000101010101" pitchFamily="50" charset="-127"/>
              <a:ea typeface="나눔스퀘어_ac" panose="020B0600000101010101" pitchFamily="50" charset="-127"/>
            </a:endParaRPr>
          </a:p>
        </p:txBody>
      </p:sp>
      <p:grpSp>
        <p:nvGrpSpPr>
          <p:cNvPr id="6" name="그룹 5"/>
          <p:cNvGrpSpPr/>
          <p:nvPr/>
        </p:nvGrpSpPr>
        <p:grpSpPr>
          <a:xfrm>
            <a:off x="629919" y="3870517"/>
            <a:ext cx="11013441" cy="2611564"/>
            <a:chOff x="629919" y="3870517"/>
            <a:chExt cx="11013441" cy="2611564"/>
          </a:xfrm>
        </p:grpSpPr>
        <p:sp>
          <p:nvSpPr>
            <p:cNvPr id="31" name="모서리가 둥근 직사각형 30"/>
            <p:cNvSpPr/>
            <p:nvPr/>
          </p:nvSpPr>
          <p:spPr>
            <a:xfrm>
              <a:off x="629919" y="3870517"/>
              <a:ext cx="11013441" cy="2611564"/>
            </a:xfrm>
            <a:prstGeom prst="roundRect">
              <a:avLst>
                <a:gd name="adj" fmla="val 10852"/>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p:nvPicPr>
          <p:blipFill>
            <a:blip r:embed="rId5"/>
            <a:stretch>
              <a:fillRect/>
            </a:stretch>
          </p:blipFill>
          <p:spPr>
            <a:xfrm>
              <a:off x="1653796" y="3987986"/>
              <a:ext cx="8965686" cy="2369448"/>
            </a:xfrm>
            <a:prstGeom prst="rect">
              <a:avLst/>
            </a:prstGeom>
          </p:spPr>
        </p:pic>
      </p:grpSp>
    </p:spTree>
    <p:extLst>
      <p:ext uri="{BB962C8B-B14F-4D97-AF65-F5344CB8AC3E}">
        <p14:creationId xmlns:p14="http://schemas.microsoft.com/office/powerpoint/2010/main" val="3243731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2154</Words>
  <Application>Microsoft Office PowerPoint</Application>
  <PresentationFormat>와이드스크린</PresentationFormat>
  <Paragraphs>277</Paragraphs>
  <Slides>30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30</vt:i4>
      </vt:variant>
    </vt:vector>
  </HeadingPairs>
  <TitlesOfParts>
    <vt:vector size="37" baseType="lpstr">
      <vt:lpstr>나눔스퀘어_ac</vt:lpstr>
      <vt:lpstr>나눔스퀘어_ac Bold</vt:lpstr>
      <vt:lpstr>나눔스퀘어_ac ExtraBold</vt:lpstr>
      <vt:lpstr>맑은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33</cp:revision>
  <dcterms:created xsi:type="dcterms:W3CDTF">2024-12-12T13:38:15Z</dcterms:created>
  <dcterms:modified xsi:type="dcterms:W3CDTF">2024-12-13T02:56:07Z</dcterms:modified>
</cp:coreProperties>
</file>