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88" r:id="rId3"/>
    <p:sldId id="296" r:id="rId4"/>
    <p:sldId id="297" r:id="rId5"/>
    <p:sldId id="298" r:id="rId6"/>
    <p:sldId id="299" r:id="rId7"/>
    <p:sldId id="300" r:id="rId8"/>
    <p:sldId id="285" r:id="rId9"/>
    <p:sldId id="311" r:id="rId10"/>
    <p:sldId id="309" r:id="rId11"/>
    <p:sldId id="310" r:id="rId12"/>
    <p:sldId id="287" r:id="rId13"/>
    <p:sldId id="301" r:id="rId14"/>
    <p:sldId id="302" r:id="rId15"/>
    <p:sldId id="303" r:id="rId16"/>
    <p:sldId id="304" r:id="rId17"/>
    <p:sldId id="305" r:id="rId18"/>
    <p:sldId id="306" r:id="rId19"/>
    <p:sldId id="307" r:id="rId20"/>
    <p:sldId id="282"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85"/>
    <a:srgbClr val="FFFFFF"/>
    <a:srgbClr val="F3F3F5"/>
    <a:srgbClr val="0E341B"/>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77518" autoAdjust="0"/>
  </p:normalViewPr>
  <p:slideViewPr>
    <p:cSldViewPr snapToGrid="0">
      <p:cViewPr varScale="1">
        <p:scale>
          <a:sx n="65" d="100"/>
          <a:sy n="65" d="100"/>
        </p:scale>
        <p:origin x="102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144E9-4516-4EEB-9CA5-07D6A142A60E}" type="datetimeFigureOut">
              <a:rPr lang="ko-KR" altLang="en-US" smtClean="0"/>
              <a:t>2024-11-01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DC250-9BCE-4B0F-9C04-FBD11550DF40}" type="slidenum">
              <a:rPr lang="ko-KR" altLang="en-US" smtClean="0"/>
              <a:t>‹#›</a:t>
            </a:fld>
            <a:endParaRPr lang="ko-KR" altLang="en-US"/>
          </a:p>
        </p:txBody>
      </p:sp>
    </p:spTree>
    <p:extLst>
      <p:ext uri="{BB962C8B-B14F-4D97-AF65-F5344CB8AC3E}">
        <p14:creationId xmlns:p14="http://schemas.microsoft.com/office/powerpoint/2010/main" val="39817682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 name is </a:t>
            </a:r>
            <a:r>
              <a:rPr lang="en-US" altLang="ko-KR" dirty="0" err="1"/>
              <a:t>minseok</a:t>
            </a:r>
            <a:r>
              <a:rPr lang="en-US" altLang="ko-KR" dirty="0"/>
              <a:t> song from them j. Today, I will present a midterm update on our project, </a:t>
            </a:r>
            <a:r>
              <a:rPr lang="en-US" altLang="ko-KR" dirty="0" err="1"/>
              <a:t>FindMyLab</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a:t>
            </a:fld>
            <a:endParaRPr lang="ko-KR" altLang="en-US"/>
          </a:p>
        </p:txBody>
      </p:sp>
    </p:spTree>
    <p:extLst>
      <p:ext uri="{BB962C8B-B14F-4D97-AF65-F5344CB8AC3E}">
        <p14:creationId xmlns:p14="http://schemas.microsoft.com/office/powerpoint/2010/main" val="182427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F58-3C7E-3885-2176-4CAC1F892EA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B3046BC-8F7C-3C37-4BDE-E533EA5342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74AA4F5-4184-F42C-5179-55A9C94A32C4}"/>
              </a:ext>
            </a:extLst>
          </p:cNvPr>
          <p:cNvSpPr>
            <a:spLocks noGrp="1"/>
          </p:cNvSpPr>
          <p:nvPr>
            <p:ph type="body" idx="1"/>
          </p:nvPr>
        </p:nvSpPr>
        <p:spPr/>
        <p:txBody>
          <a:bodyPr/>
          <a:lstStyle/>
          <a:p>
            <a:r>
              <a:rPr lang="en-US" altLang="ko-KR" dirty="0"/>
              <a:t>For our database, we chose PostgreSQL, using its </a:t>
            </a:r>
            <a:r>
              <a:rPr lang="en-US" altLang="ko-KR" dirty="0" err="1"/>
              <a:t>pgvector</a:t>
            </a:r>
            <a:r>
              <a:rPr lang="en-US" altLang="ko-KR" dirty="0"/>
              <a:t> extension to efficiently perform cosine similarity calculations. By storing embeddings for the labs’ abstracts, we can reduce computation time by only extracting embeddings for search queries and calculating their cosine similarity with the stored data.</a:t>
            </a:r>
            <a:endParaRPr lang="ko-KR" altLang="en-US" dirty="0"/>
          </a:p>
        </p:txBody>
      </p:sp>
      <p:sp>
        <p:nvSpPr>
          <p:cNvPr id="4" name="슬라이드 번호 개체 틀 3">
            <a:extLst>
              <a:ext uri="{FF2B5EF4-FFF2-40B4-BE49-F238E27FC236}">
                <a16:creationId xmlns:a16="http://schemas.microsoft.com/office/drawing/2014/main" id="{9DA19140-61A0-87FD-F89F-191FF4381F93}"/>
              </a:ext>
            </a:extLst>
          </p:cNvPr>
          <p:cNvSpPr>
            <a:spLocks noGrp="1"/>
          </p:cNvSpPr>
          <p:nvPr>
            <p:ph type="sldNum" sz="quarter" idx="5"/>
          </p:nvPr>
        </p:nvSpPr>
        <p:spPr/>
        <p:txBody>
          <a:bodyPr/>
          <a:lstStyle/>
          <a:p>
            <a:fld id="{EFADC250-9BCE-4B0F-9C04-FBD11550DF40}" type="slidenum">
              <a:rPr lang="ko-KR" altLang="en-US" smtClean="0"/>
              <a:t>10</a:t>
            </a:fld>
            <a:endParaRPr lang="ko-KR" altLang="en-US"/>
          </a:p>
        </p:txBody>
      </p:sp>
    </p:spTree>
    <p:extLst>
      <p:ext uri="{BB962C8B-B14F-4D97-AF65-F5344CB8AC3E}">
        <p14:creationId xmlns:p14="http://schemas.microsoft.com/office/powerpoint/2010/main" val="299052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D85B-91D6-718C-BAEC-9BAE254BB6E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FA02A41-0A49-E1D2-9C3B-94102999297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E4667E6-A646-3B7B-288D-D5C1A48617A0}"/>
              </a:ext>
            </a:extLst>
          </p:cNvPr>
          <p:cNvSpPr>
            <a:spLocks noGrp="1"/>
          </p:cNvSpPr>
          <p:nvPr>
            <p:ph type="body" idx="1"/>
          </p:nvPr>
        </p:nvSpPr>
        <p:spPr/>
        <p:txBody>
          <a:bodyPr/>
          <a:lstStyle/>
          <a:p>
            <a:r>
              <a:rPr lang="en-US" altLang="ko-KR" dirty="0"/>
              <a:t>Lastly, we decided to set up the server on AWS. While vector calculations and embedding extraction could also be performed on this server, in the case of any performance issues on AWS, we plan to handle requests through the server and perform heavy tasks on a separate dedicated server or machine.</a:t>
            </a:r>
            <a:endParaRPr lang="ko-KR" altLang="en-US" dirty="0"/>
          </a:p>
        </p:txBody>
      </p:sp>
      <p:sp>
        <p:nvSpPr>
          <p:cNvPr id="4" name="슬라이드 번호 개체 틀 3">
            <a:extLst>
              <a:ext uri="{FF2B5EF4-FFF2-40B4-BE49-F238E27FC236}">
                <a16:creationId xmlns:a16="http://schemas.microsoft.com/office/drawing/2014/main" id="{2BEA9A7F-2399-B770-A2C3-57CE5E8E3EB5}"/>
              </a:ext>
            </a:extLst>
          </p:cNvPr>
          <p:cNvSpPr>
            <a:spLocks noGrp="1"/>
          </p:cNvSpPr>
          <p:nvPr>
            <p:ph type="sldNum" sz="quarter" idx="5"/>
          </p:nvPr>
        </p:nvSpPr>
        <p:spPr/>
        <p:txBody>
          <a:bodyPr/>
          <a:lstStyle/>
          <a:p>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49432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Next, talk about AI model. We use a pretrained SBERT. This model has been pretrained on generic Wiki/Library corpuses and extensively trained on a broad range of open-source data. The SBERT-base-nli-v2 model from Hugging Face has been loaded, which is fine-tuned for semantic search through an NLI downstream task.</a:t>
            </a:r>
          </a:p>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12</a:t>
            </a:fld>
            <a:endParaRPr lang="ko-KR" altLang="en-US"/>
          </a:p>
        </p:txBody>
      </p:sp>
    </p:spTree>
    <p:extLst>
      <p:ext uri="{BB962C8B-B14F-4D97-AF65-F5344CB8AC3E}">
        <p14:creationId xmlns:p14="http://schemas.microsoft.com/office/powerpoint/2010/main" val="305465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7A971-C9D9-99EF-58BE-167BE9F67E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21E2710-9B01-5FFF-5BB8-B80C99A1943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42C84CC-2513-F61D-C747-10E317C9BB28}"/>
              </a:ext>
            </a:extLst>
          </p:cNvPr>
          <p:cNvSpPr>
            <a:spLocks noGrp="1"/>
          </p:cNvSpPr>
          <p:nvPr>
            <p:ph type="body" idx="1"/>
          </p:nvPr>
        </p:nvSpPr>
        <p:spPr/>
        <p:txBody>
          <a:bodyPr/>
          <a:lstStyle/>
          <a:p>
            <a:r>
              <a:rPr lang="en-US" altLang="ko-Kore-KR" dirty="0"/>
              <a:t>NLI, Natural Language Inference, is a task that classifies the relationship between a hypothesis and a premise as either entailment, contradiction, or neutral. By performing this classification, the model improves its ability to understand and infer textual information, thereby enhancing its capability to understand context effectively.</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256F70FE-3438-7EC0-365E-30A03129D6F6}"/>
              </a:ext>
            </a:extLst>
          </p:cNvPr>
          <p:cNvSpPr>
            <a:spLocks noGrp="1"/>
          </p:cNvSpPr>
          <p:nvPr>
            <p:ph type="sldNum" sz="quarter" idx="5"/>
          </p:nvPr>
        </p:nvSpPr>
        <p:spPr/>
        <p:txBody>
          <a:bodyPr/>
          <a:lstStyle/>
          <a:p>
            <a:fld id="{EFADC250-9BCE-4B0F-9C04-FBD11550DF40}" type="slidenum">
              <a:rPr lang="ko-KR" altLang="en-US" smtClean="0"/>
              <a:t>13</a:t>
            </a:fld>
            <a:endParaRPr lang="ko-KR" altLang="en-US"/>
          </a:p>
        </p:txBody>
      </p:sp>
    </p:spTree>
    <p:extLst>
      <p:ext uri="{BB962C8B-B14F-4D97-AF65-F5344CB8AC3E}">
        <p14:creationId xmlns:p14="http://schemas.microsoft.com/office/powerpoint/2010/main" val="979743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55345-A441-043C-59A9-B9CF499AACA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38653D4-61C9-D9CC-F6C2-7AB6E2E0F89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C32250F-01D9-8A71-7457-493C0E3C2823}"/>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Our task focuses on calculating the similarity between paper abstracts and keywords to accurately identify papers and labs with high relevance.</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1E0F650D-B67A-B8F5-089F-48BE15D5EE2B}"/>
              </a:ext>
            </a:extLst>
          </p:cNvPr>
          <p:cNvSpPr>
            <a:spLocks noGrp="1"/>
          </p:cNvSpPr>
          <p:nvPr>
            <p:ph type="sldNum" sz="quarter" idx="5"/>
          </p:nvPr>
        </p:nvSpPr>
        <p:spPr/>
        <p:txBody>
          <a:bodyPr/>
          <a:lstStyle/>
          <a:p>
            <a:fld id="{EFADC250-9BCE-4B0F-9C04-FBD11550DF40}" type="slidenum">
              <a:rPr lang="ko-KR" altLang="en-US" smtClean="0"/>
              <a:t>14</a:t>
            </a:fld>
            <a:endParaRPr lang="ko-KR" altLang="en-US"/>
          </a:p>
        </p:txBody>
      </p:sp>
    </p:spTree>
    <p:extLst>
      <p:ext uri="{BB962C8B-B14F-4D97-AF65-F5344CB8AC3E}">
        <p14:creationId xmlns:p14="http://schemas.microsoft.com/office/powerpoint/2010/main" val="266422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03790-DBE5-E519-C178-90B2FCAFA92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912A55-6E77-55B3-BCE4-9DE5F46A53B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5DB1534-BC68-7DCB-E5D0-30A48E2050A4}"/>
              </a:ext>
            </a:extLst>
          </p:cNvPr>
          <p:cNvSpPr>
            <a:spLocks noGrp="1"/>
          </p:cNvSpPr>
          <p:nvPr>
            <p:ph type="body" idx="1"/>
          </p:nvPr>
        </p:nvSpPr>
        <p:spPr/>
        <p:txBody>
          <a:bodyPr/>
          <a:lstStyle/>
          <a:p>
            <a:r>
              <a:rPr lang="en-US" altLang="ko-Kore-KR" dirty="0"/>
              <a:t>The current experiment involved calculating the similarity between the target abstract and a positive pair keyword and a negative pair keyword. For positive pairs, keywords extracted directly from the paper were used, generated through GPT prompting.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0" dirty="0">
                <a:solidFill>
                  <a:srgbClr val="6A9955"/>
                </a:solidFill>
                <a:effectLst/>
                <a:highlight>
                  <a:srgbClr val="1F1F1F"/>
                </a:highlight>
                <a:latin typeface="Menlo" panose="020B0609030804020204" pitchFamily="49" charset="0"/>
              </a:rPr>
              <a:t>This positive pair keywords are the example of search keywords</a:t>
            </a:r>
            <a:endParaRPr lang="en-US" altLang="ko-Kore-KR" b="0" dirty="0">
              <a:solidFill>
                <a:srgbClr val="CCCCCC"/>
              </a:solidFill>
              <a:effectLst/>
              <a:highlight>
                <a:srgbClr val="1F1F1F"/>
              </a:highlight>
              <a:latin typeface="Menlo" panose="020B0609030804020204" pitchFamily="49" charset="0"/>
            </a:endParaRPr>
          </a:p>
          <a:p>
            <a:endParaRPr lang="en-US" altLang="ko-Kore-KR" dirty="0"/>
          </a:p>
          <a:p>
            <a:r>
              <a:rPr lang="en-US" altLang="ko-Kore-KR" dirty="0"/>
              <a:t>For negative pairs, keywords were chosen from papers within the same domain (AI) but covering different topics, to avoid overly simple or difficult samples and select challenging yet relevant keywords.</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0CABB54C-8279-D622-1EB7-98B40A8DD1CD}"/>
              </a:ext>
            </a:extLst>
          </p:cNvPr>
          <p:cNvSpPr>
            <a:spLocks noGrp="1"/>
          </p:cNvSpPr>
          <p:nvPr>
            <p:ph type="sldNum" sz="quarter" idx="5"/>
          </p:nvPr>
        </p:nvSpPr>
        <p:spPr/>
        <p:txBody>
          <a:bodyPr/>
          <a:lstStyle/>
          <a:p>
            <a:fld id="{EFADC250-9BCE-4B0F-9C04-FBD11550DF40}" type="slidenum">
              <a:rPr lang="ko-KR" altLang="en-US" smtClean="0"/>
              <a:t>15</a:t>
            </a:fld>
            <a:endParaRPr lang="ko-KR" altLang="en-US"/>
          </a:p>
        </p:txBody>
      </p:sp>
    </p:spTree>
    <p:extLst>
      <p:ext uri="{BB962C8B-B14F-4D97-AF65-F5344CB8AC3E}">
        <p14:creationId xmlns:p14="http://schemas.microsoft.com/office/powerpoint/2010/main" val="51989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0C1AD-AA53-98C9-1B81-4207E5BB781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19484C9-8384-4061-8820-BAD15153B81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49CC64C-AE76-7349-9D63-610E13769D4D}"/>
              </a:ext>
            </a:extLst>
          </p:cNvPr>
          <p:cNvSpPr>
            <a:spLocks noGrp="1"/>
          </p:cNvSpPr>
          <p:nvPr>
            <p:ph type="body" idx="1"/>
          </p:nvPr>
        </p:nvSpPr>
        <p:spPr/>
        <p:txBody>
          <a:bodyPr/>
          <a:lstStyle/>
          <a:p>
            <a:r>
              <a:rPr lang="en-US" altLang="ko-KR" b="0" i="0" u="none" strike="noStrike" dirty="0">
                <a:solidFill>
                  <a:srgbClr val="1F2328"/>
                </a:solidFill>
                <a:effectLst/>
                <a:highlight>
                  <a:srgbClr val="FFFFFF"/>
                </a:highlight>
                <a:latin typeface="-apple-system"/>
              </a:rPr>
              <a:t>Experimental results show that, even with the pretrained model, the similarity for positive pairs is noticeably higher than for negative pairs. However, some keywords show a similarity score slightly below 0.5, which raises the question of how to approach (unsupervised) fine-tuning to address these cases effectively.</a:t>
            </a:r>
          </a:p>
          <a:p>
            <a:endParaRPr lang="ko-KR" altLang="en-US" dirty="0"/>
          </a:p>
        </p:txBody>
      </p:sp>
      <p:sp>
        <p:nvSpPr>
          <p:cNvPr id="4" name="슬라이드 번호 개체 틀 3">
            <a:extLst>
              <a:ext uri="{FF2B5EF4-FFF2-40B4-BE49-F238E27FC236}">
                <a16:creationId xmlns:a16="http://schemas.microsoft.com/office/drawing/2014/main" id="{D4DBEEBF-E6BE-05BA-16D1-E2D06521E6EB}"/>
              </a:ext>
            </a:extLst>
          </p:cNvPr>
          <p:cNvSpPr>
            <a:spLocks noGrp="1"/>
          </p:cNvSpPr>
          <p:nvPr>
            <p:ph type="sldNum" sz="quarter" idx="5"/>
          </p:nvPr>
        </p:nvSpPr>
        <p:spPr/>
        <p:txBody>
          <a:bodyPr/>
          <a:lstStyle/>
          <a:p>
            <a:fld id="{EFADC250-9BCE-4B0F-9C04-FBD11550DF40}" type="slidenum">
              <a:rPr lang="ko-KR" altLang="en-US" smtClean="0"/>
              <a:t>16</a:t>
            </a:fld>
            <a:endParaRPr lang="ko-KR" altLang="en-US"/>
          </a:p>
        </p:txBody>
      </p:sp>
    </p:spTree>
    <p:extLst>
      <p:ext uri="{BB962C8B-B14F-4D97-AF65-F5344CB8AC3E}">
        <p14:creationId xmlns:p14="http://schemas.microsoft.com/office/powerpoint/2010/main" val="28932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A1D34-F2EA-1760-04E1-FC3244C474D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3F67FB5-6240-47FE-C691-B5ED771CD67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F8235E-9E6E-4FB6-AB50-DC08646977BE}"/>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The second experiment involves comparing the similarity between a keyword’s positive paragraph (abstract) and its negative paragraph (abstract).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Similar to the previous experiment setup, we also examined the relationship with semi-negative paragraphs and conducted additional comparisons with completely negative paragraphs.</a:t>
            </a:r>
          </a:p>
          <a:p>
            <a:endParaRPr lang="ko-KR" altLang="en-US" dirty="0"/>
          </a:p>
        </p:txBody>
      </p:sp>
      <p:sp>
        <p:nvSpPr>
          <p:cNvPr id="4" name="슬라이드 번호 개체 틀 3">
            <a:extLst>
              <a:ext uri="{FF2B5EF4-FFF2-40B4-BE49-F238E27FC236}">
                <a16:creationId xmlns:a16="http://schemas.microsoft.com/office/drawing/2014/main" id="{D5802936-344A-1084-11AD-904BE4CF473B}"/>
              </a:ext>
            </a:extLst>
          </p:cNvPr>
          <p:cNvSpPr>
            <a:spLocks noGrp="1"/>
          </p:cNvSpPr>
          <p:nvPr>
            <p:ph type="sldNum" sz="quarter" idx="5"/>
          </p:nvPr>
        </p:nvSpPr>
        <p:spPr/>
        <p:txBody>
          <a:bodyPr/>
          <a:lstStyle/>
          <a:p>
            <a:fld id="{EFADC250-9BCE-4B0F-9C04-FBD11550DF40}" type="slidenum">
              <a:rPr lang="ko-KR" altLang="en-US" smtClean="0"/>
              <a:t>17</a:t>
            </a:fld>
            <a:endParaRPr lang="ko-KR" altLang="en-US"/>
          </a:p>
        </p:txBody>
      </p:sp>
    </p:spTree>
    <p:extLst>
      <p:ext uri="{BB962C8B-B14F-4D97-AF65-F5344CB8AC3E}">
        <p14:creationId xmlns:p14="http://schemas.microsoft.com/office/powerpoint/2010/main" val="1022816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6B4B-6F5B-A870-A1CC-04C2A19299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D671953-0BCC-FF72-F429-DA1C201617B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902723-6C05-0A66-EF05-C46815D6A19B}"/>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The results indicate that the model generally performs well in identifying keywords with clear differences between papers. However, it seems to struggle slightly with very general terms within the same field such as "Machine Learning". Still, when calculating similarity based on an aggregated embedding rather than individual keyword embeddings, this doesn’t seem to cause major issues. In fact, grouping terms with similar values into a hierarchical structure might allow for a model that can adjust the depth of search, potentially enhancing search precision.</a:t>
            </a:r>
          </a:p>
          <a:p>
            <a:endParaRPr lang="ko-KR" altLang="en-US" dirty="0"/>
          </a:p>
        </p:txBody>
      </p:sp>
      <p:sp>
        <p:nvSpPr>
          <p:cNvPr id="4" name="슬라이드 번호 개체 틀 3">
            <a:extLst>
              <a:ext uri="{FF2B5EF4-FFF2-40B4-BE49-F238E27FC236}">
                <a16:creationId xmlns:a16="http://schemas.microsoft.com/office/drawing/2014/main" id="{5FA346A1-66CA-77D6-3DCA-97B61FE4D808}"/>
              </a:ext>
            </a:extLst>
          </p:cNvPr>
          <p:cNvSpPr>
            <a:spLocks noGrp="1"/>
          </p:cNvSpPr>
          <p:nvPr>
            <p:ph type="sldNum" sz="quarter" idx="5"/>
          </p:nvPr>
        </p:nvSpPr>
        <p:spPr/>
        <p:txBody>
          <a:bodyPr/>
          <a:lstStyle/>
          <a:p>
            <a:fld id="{EFADC250-9BCE-4B0F-9C04-FBD11550DF40}" type="slidenum">
              <a:rPr lang="ko-KR" altLang="en-US" smtClean="0"/>
              <a:t>18</a:t>
            </a:fld>
            <a:endParaRPr lang="ko-KR" altLang="en-US"/>
          </a:p>
        </p:txBody>
      </p:sp>
    </p:spTree>
    <p:extLst>
      <p:ext uri="{BB962C8B-B14F-4D97-AF65-F5344CB8AC3E}">
        <p14:creationId xmlns:p14="http://schemas.microsoft.com/office/powerpoint/2010/main" val="378845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AF3EC-59F1-0E21-0293-6D52515E073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0E905CE-559F-C1DC-593D-6FCDB7B9229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EF5717A-E360-DC56-7537-C5EE2DBB5D9F}"/>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At this stage, it’s essential to model lab embeddings by effectively combining research paper abstracts into a compressed, informative representation to support accurate lab recommendations.</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F6DA1B7C-D2E9-49C0-3786-8AC15C364524}"/>
              </a:ext>
            </a:extLst>
          </p:cNvPr>
          <p:cNvSpPr>
            <a:spLocks noGrp="1"/>
          </p:cNvSpPr>
          <p:nvPr>
            <p:ph type="sldNum" sz="quarter" idx="5"/>
          </p:nvPr>
        </p:nvSpPr>
        <p:spPr/>
        <p:txBody>
          <a:bodyPr/>
          <a:lstStyle/>
          <a:p>
            <a:fld id="{EFADC250-9BCE-4B0F-9C04-FBD11550DF40}" type="slidenum">
              <a:rPr lang="ko-KR" altLang="en-US" smtClean="0"/>
              <a:t>19</a:t>
            </a:fld>
            <a:endParaRPr lang="ko-KR" altLang="en-US"/>
          </a:p>
        </p:txBody>
      </p:sp>
    </p:spTree>
    <p:extLst>
      <p:ext uri="{BB962C8B-B14F-4D97-AF65-F5344CB8AC3E}">
        <p14:creationId xmlns:p14="http://schemas.microsoft.com/office/powerpoint/2010/main" val="286909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project's goal is to develop a program that helps students interested in URP or graduate school to easily find research labs conducting studies in their fields of interest. To achieve this, we have developed the following plan. We have completed the abstract collection and AI experiments, and are currently working on UX/UI design, API documentation, and AI modeling.</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a:t>
            </a:fld>
            <a:endParaRPr lang="ko-KR" altLang="en-US"/>
          </a:p>
        </p:txBody>
      </p:sp>
    </p:spTree>
    <p:extLst>
      <p:ext uri="{BB962C8B-B14F-4D97-AF65-F5344CB8AC3E}">
        <p14:creationId xmlns:p14="http://schemas.microsoft.com/office/powerpoint/2010/main" val="3923128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85106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328B-B2B8-DC23-0327-DDF1152FAEC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3BCF98-D7CB-8C14-6912-121879704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650FCC0-C45B-7B91-A5BF-035DA0B65552}"/>
              </a:ext>
            </a:extLst>
          </p:cNvPr>
          <p:cNvSpPr>
            <a:spLocks noGrp="1"/>
          </p:cNvSpPr>
          <p:nvPr>
            <p:ph type="body" idx="1"/>
          </p:nvPr>
        </p:nvSpPr>
        <p:spPr/>
        <p:txBody>
          <a:bodyPr/>
          <a:lstStyle/>
          <a:p>
            <a:r>
              <a:rPr lang="en-US" altLang="ko-KR" dirty="0"/>
              <a:t>The roles of each team member are as follows. Jang Min-</a:t>
            </a:r>
            <a:r>
              <a:rPr lang="en-US" altLang="ko-KR" dirty="0" err="1"/>
              <a:t>seok</a:t>
            </a:r>
            <a:r>
              <a:rPr lang="en-US" altLang="ko-KR" dirty="0"/>
              <a:t> and Kim Hyun-</a:t>
            </a:r>
            <a:r>
              <a:rPr lang="en-US" altLang="ko-KR" dirty="0" err="1"/>
              <a:t>jin</a:t>
            </a:r>
            <a:r>
              <a:rPr lang="en-US" altLang="ko-KR" dirty="0"/>
              <a:t> are focusing on design and frontend, Song Min-</a:t>
            </a:r>
            <a:r>
              <a:rPr lang="en-US" altLang="ko-KR" dirty="0" err="1"/>
              <a:t>seok</a:t>
            </a:r>
            <a:r>
              <a:rPr lang="en-US" altLang="ko-KR" dirty="0"/>
              <a:t> is handling the backend, and Jo Jae-</a:t>
            </a:r>
            <a:r>
              <a:rPr lang="en-US" altLang="ko-KR" dirty="0" err="1"/>
              <a:t>hee</a:t>
            </a:r>
            <a:r>
              <a:rPr lang="en-US" altLang="ko-KR" dirty="0"/>
              <a:t> is leading the AI modeling.</a:t>
            </a:r>
            <a:endParaRPr lang="ko-KR" altLang="en-US" dirty="0"/>
          </a:p>
        </p:txBody>
      </p:sp>
      <p:sp>
        <p:nvSpPr>
          <p:cNvPr id="4" name="슬라이드 번호 개체 틀 3">
            <a:extLst>
              <a:ext uri="{FF2B5EF4-FFF2-40B4-BE49-F238E27FC236}">
                <a16:creationId xmlns:a16="http://schemas.microsoft.com/office/drawing/2014/main" id="{FAB15989-FEBE-A87E-081C-CBE05305D07B}"/>
              </a:ext>
            </a:extLst>
          </p:cNvPr>
          <p:cNvSpPr>
            <a:spLocks noGrp="1"/>
          </p:cNvSpPr>
          <p:nvPr>
            <p:ph type="sldNum" sz="quarter" idx="5"/>
          </p:nvPr>
        </p:nvSpPr>
        <p:spPr/>
        <p:txBody>
          <a:bodyPr/>
          <a:lstStyle/>
          <a:p>
            <a:fld id="{EFADC250-9BCE-4B0F-9C04-FBD11550DF40}" type="slidenum">
              <a:rPr lang="ko-KR" altLang="en-US" smtClean="0"/>
              <a:t>3</a:t>
            </a:fld>
            <a:endParaRPr lang="ko-KR" altLang="en-US"/>
          </a:p>
        </p:txBody>
      </p:sp>
    </p:spTree>
    <p:extLst>
      <p:ext uri="{BB962C8B-B14F-4D97-AF65-F5344CB8AC3E}">
        <p14:creationId xmlns:p14="http://schemas.microsoft.com/office/powerpoint/2010/main" val="214359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5C00-CAA7-BDBF-808D-DD0C1EBCDCE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D4A0D5-9BD7-D36F-05AD-B844C8F4F65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C0284E2-6224-947F-EA5C-CACEFA2F9020}"/>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000" dirty="0"/>
              <a:t>First, I’ll explain the overall functioning of our application. </a:t>
            </a:r>
            <a:r>
              <a:rPr lang="en-US" altLang="ko-KR" sz="2800" dirty="0"/>
              <a:t>If you perform a Research Topic Search on the Search Page, you’ll be directed to the Search Results Page. ## From there, if you click on a lab in the search results or conduct a Professor Search, you’ll be taken to the Lab Introduction Page for that specific lab. ## On the Lab Introduction Page, if you click on a research keyword, it will take you to a Search Results Page for that keyword. ## Likewise, if you click on a similar lab, you’ll be directed to the Lab Introduction Page for that lab.</a:t>
            </a:r>
            <a:endParaRPr lang="ko-KR" altLang="en-US" dirty="0"/>
          </a:p>
        </p:txBody>
      </p:sp>
      <p:sp>
        <p:nvSpPr>
          <p:cNvPr id="4" name="슬라이드 번호 개체 틀 3">
            <a:extLst>
              <a:ext uri="{FF2B5EF4-FFF2-40B4-BE49-F238E27FC236}">
                <a16:creationId xmlns:a16="http://schemas.microsoft.com/office/drawing/2014/main" id="{4D2A3356-63F6-9E17-5E83-955EA3852E44}"/>
              </a:ext>
            </a:extLst>
          </p:cNvPr>
          <p:cNvSpPr>
            <a:spLocks noGrp="1"/>
          </p:cNvSpPr>
          <p:nvPr>
            <p:ph type="sldNum" sz="quarter" idx="5"/>
          </p:nvPr>
        </p:nvSpPr>
        <p:spPr/>
        <p:txBody>
          <a:bodyPr/>
          <a:lstStyle/>
          <a:p>
            <a:fld id="{EFADC250-9BCE-4B0F-9C04-FBD11550DF40}" type="slidenum">
              <a:rPr lang="ko-KR" altLang="en-US" smtClean="0"/>
              <a:t>4</a:t>
            </a:fld>
            <a:endParaRPr lang="ko-KR" altLang="en-US"/>
          </a:p>
        </p:txBody>
      </p:sp>
    </p:spTree>
    <p:extLst>
      <p:ext uri="{BB962C8B-B14F-4D97-AF65-F5344CB8AC3E}">
        <p14:creationId xmlns:p14="http://schemas.microsoft.com/office/powerpoint/2010/main" val="77213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12EA-6249-A600-6BF5-609425285C0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A679866-3F30-799D-EFFA-9301518B0F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625DEA5-B39F-BF54-A7C5-79B17EC39A92}"/>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In the search bar, users can search by typing in a professor or research topic. Below that, there is a button to change the search mode. In the case of "Professor Search," if users enter a professor's name, users will be taken to the professor's Lab Introduction Page. In the case of "Research Topic Search," if users enter research topics, users will be taken to a page recommending labs in that field of study.</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a:extLst>
              <a:ext uri="{FF2B5EF4-FFF2-40B4-BE49-F238E27FC236}">
                <a16:creationId xmlns:a16="http://schemas.microsoft.com/office/drawing/2014/main" id="{B8706DED-5AB6-D9A5-B078-9F9404A3D254}"/>
              </a:ext>
            </a:extLst>
          </p:cNvPr>
          <p:cNvSpPr>
            <a:spLocks noGrp="1"/>
          </p:cNvSpPr>
          <p:nvPr>
            <p:ph type="sldNum" sz="quarter" idx="5"/>
          </p:nvPr>
        </p:nvSpPr>
        <p:spPr/>
        <p:txBody>
          <a:bodyPr/>
          <a:lstStyle/>
          <a:p>
            <a:fld id="{EFADC250-9BCE-4B0F-9C04-FBD11550DF40}" type="slidenum">
              <a:rPr lang="ko-KR" altLang="en-US" smtClean="0"/>
              <a:t>5</a:t>
            </a:fld>
            <a:endParaRPr lang="ko-KR" altLang="en-US"/>
          </a:p>
        </p:txBody>
      </p:sp>
    </p:spTree>
    <p:extLst>
      <p:ext uri="{BB962C8B-B14F-4D97-AF65-F5344CB8AC3E}">
        <p14:creationId xmlns:p14="http://schemas.microsoft.com/office/powerpoint/2010/main" val="251281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2AC5B-4F94-1694-55EB-4E2A03C7E50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DD151E9-5991-1CD7-4CB6-D6D1095177A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FAF736C-384C-1C15-C0FD-9E35395929C5}"/>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The Search Results Page recommends labs that are conducting research most similar to the keywords searched using SBERT, sorted by similarity. For each lab, the professor, department, and main research keywords of the lab are briefly introduced. In addition, clicking on the lab will take users to the Lab Introduction Page.</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a:extLst>
              <a:ext uri="{FF2B5EF4-FFF2-40B4-BE49-F238E27FC236}">
                <a16:creationId xmlns:a16="http://schemas.microsoft.com/office/drawing/2014/main" id="{AC72810D-5603-CA02-E574-464C62A80E3B}"/>
              </a:ext>
            </a:extLst>
          </p:cNvPr>
          <p:cNvSpPr>
            <a:spLocks noGrp="1"/>
          </p:cNvSpPr>
          <p:nvPr>
            <p:ph type="sldNum" sz="quarter" idx="5"/>
          </p:nvPr>
        </p:nvSpPr>
        <p:spPr/>
        <p:txBody>
          <a:bodyPr/>
          <a:lstStyle/>
          <a:p>
            <a:fld id="{EFADC250-9BCE-4B0F-9C04-FBD11550DF40}" type="slidenum">
              <a:rPr lang="ko-KR" altLang="en-US" smtClean="0"/>
              <a:t>6</a:t>
            </a:fld>
            <a:endParaRPr lang="ko-KR" altLang="en-US"/>
          </a:p>
        </p:txBody>
      </p:sp>
    </p:spTree>
    <p:extLst>
      <p:ext uri="{BB962C8B-B14F-4D97-AF65-F5344CB8AC3E}">
        <p14:creationId xmlns:p14="http://schemas.microsoft.com/office/powerpoint/2010/main" val="315589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5EB1-1872-A233-C29E-CDE0EBAF65F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84E476E-CD95-A9B9-2EDA-C06233923A3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8BA658D-F63C-A1A5-30F9-189FFBC22023}"/>
              </a:ext>
            </a:extLst>
          </p:cNvPr>
          <p:cNvSpPr>
            <a:spLocks noGrp="1"/>
          </p:cNvSpPr>
          <p:nvPr>
            <p:ph type="body" idx="1"/>
          </p:nvPr>
        </p:nvSpPr>
        <p:spPr/>
        <p:txBody>
          <a:bodyPr/>
          <a:lstStyle/>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Next, Lab Introduction Page.</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First, at the top, we have the introduction section, which provides an overview of the professor and the lab. In this section, users can quickly see the lab's primary research areas. </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Next, we have a screen that visually presents the research frequency by keyword. Professors conduct research on various topics, and their areas of focus often change over time. To capture this evolution, we calculate research frequency by assigning higher weights to more recent research topics, and we visualize the proportions of the lab’s primary research areas. This helps students easily understand the professor’s current research trends. </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Lastly, there is the similar labs recommendation section. Students may be more interested in finding labs related to their research interests rather than focusing on a particular professor. To address this, we have added a feature that recommends other labs with similar research focuses. For example, if a user is currently interested in a particular lab, they can see a list of labs with similar focuses, and by clicking on any recommended lab, they can go directly to its detailed information.</a:t>
            </a:r>
            <a:endParaRPr lang="ko-KR" altLang="en-US" dirty="0"/>
          </a:p>
        </p:txBody>
      </p:sp>
      <p:sp>
        <p:nvSpPr>
          <p:cNvPr id="4" name="슬라이드 번호 개체 틀 3">
            <a:extLst>
              <a:ext uri="{FF2B5EF4-FFF2-40B4-BE49-F238E27FC236}">
                <a16:creationId xmlns:a16="http://schemas.microsoft.com/office/drawing/2014/main" id="{AC1BE764-D3AA-4A47-9EE5-964F2B1FEE4C}"/>
              </a:ext>
            </a:extLst>
          </p:cNvPr>
          <p:cNvSpPr>
            <a:spLocks noGrp="1"/>
          </p:cNvSpPr>
          <p:nvPr>
            <p:ph type="sldNum" sz="quarter" idx="5"/>
          </p:nvPr>
        </p:nvSpPr>
        <p:spPr/>
        <p:txBody>
          <a:bodyPr/>
          <a:lstStyle/>
          <a:p>
            <a:fld id="{EFADC250-9BCE-4B0F-9C04-FBD11550DF40}" type="slidenum">
              <a:rPr lang="ko-KR" altLang="en-US" smtClean="0"/>
              <a:t>7</a:t>
            </a:fld>
            <a:endParaRPr lang="ko-KR" altLang="en-US"/>
          </a:p>
        </p:txBody>
      </p:sp>
    </p:spTree>
    <p:extLst>
      <p:ext uri="{BB962C8B-B14F-4D97-AF65-F5344CB8AC3E}">
        <p14:creationId xmlns:p14="http://schemas.microsoft.com/office/powerpoint/2010/main" val="30438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 me introduce the backend implementation of this project. The first step in this project is collecting abstracts of the professors' research papers. To retrieve the papers' DOIs, that links to the webpages where each paper is hosted, we identified two main cases. The first case involves professors who have an ORCID, and the second case those who do not.</a:t>
            </a:r>
          </a:p>
          <a:p>
            <a:endParaRPr lang="en-US" altLang="ko-KR" dirty="0"/>
          </a:p>
          <a:p>
            <a:r>
              <a:rPr lang="en-US" altLang="ko-KR" dirty="0"/>
              <a:t>For professors with an ORCID, we were able to use the </a:t>
            </a:r>
            <a:r>
              <a:rPr lang="en-US" altLang="ko-KR" dirty="0" err="1"/>
              <a:t>Crossref</a:t>
            </a:r>
            <a:r>
              <a:rPr lang="en-US" altLang="ko-KR" dirty="0"/>
              <a:t> API to retrieve a list of their published papers. But, for professors without an ORCID, gathering a complete list of their papers proved challenging. As a workaround, we referred to the list of published papers on Sungkyunkwan University's website. Then, using Google Scholar, we searched for each paper’s DOI.</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8</a:t>
            </a:fld>
            <a:endParaRPr lang="ko-KR" altLang="en-US"/>
          </a:p>
        </p:txBody>
      </p:sp>
    </p:spTree>
    <p:extLst>
      <p:ext uri="{BB962C8B-B14F-4D97-AF65-F5344CB8AC3E}">
        <p14:creationId xmlns:p14="http://schemas.microsoft.com/office/powerpoint/2010/main" val="66106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61E5B-0539-3B1F-8EC2-E2E3C13DF50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5D7019A-20EC-754C-D95D-F84543299FD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988711A-53E5-36B4-6675-7D7A4843E429}"/>
              </a:ext>
            </a:extLst>
          </p:cNvPr>
          <p:cNvSpPr>
            <a:spLocks noGrp="1"/>
          </p:cNvSpPr>
          <p:nvPr>
            <p:ph type="body" idx="1"/>
          </p:nvPr>
        </p:nvSpPr>
        <p:spPr/>
        <p:txBody>
          <a:bodyPr/>
          <a:lstStyle/>
          <a:p>
            <a:r>
              <a:rPr lang="en-US" altLang="ko-KR" dirty="0"/>
              <a:t>Next, let’s discuss how we extract abstracts from various research sites. Some platforms, like Springer Nature, provide APIs that allow us to easily retrieve abstracts. However, for sites that lack an API or restrict API usage, like ACM, we employed Selenium and </a:t>
            </a:r>
            <a:r>
              <a:rPr lang="en-US" altLang="ko-KR" dirty="0" err="1"/>
              <a:t>BeautifulSoup</a:t>
            </a:r>
            <a:r>
              <a:rPr lang="en-US" altLang="ko-KR" dirty="0"/>
              <a:t> to collet the abstracts. Of </a:t>
            </a:r>
            <a:r>
              <a:rPr lang="en-US" altLang="ko-KR" dirty="0" err="1"/>
              <a:t>cource</a:t>
            </a:r>
            <a:r>
              <a:rPr lang="en-US" altLang="ko-KR" dirty="0"/>
              <a:t>, we adhere to each site's scraping regulations by checking their robots.txt file.</a:t>
            </a:r>
            <a:endParaRPr lang="ko-KR" altLang="en-US" dirty="0"/>
          </a:p>
        </p:txBody>
      </p:sp>
      <p:sp>
        <p:nvSpPr>
          <p:cNvPr id="4" name="슬라이드 번호 개체 틀 3">
            <a:extLst>
              <a:ext uri="{FF2B5EF4-FFF2-40B4-BE49-F238E27FC236}">
                <a16:creationId xmlns:a16="http://schemas.microsoft.com/office/drawing/2014/main" id="{BDE98FC7-0179-53C8-4AB8-34ACC212DCA5}"/>
              </a:ext>
            </a:extLst>
          </p:cNvPr>
          <p:cNvSpPr>
            <a:spLocks noGrp="1"/>
          </p:cNvSpPr>
          <p:nvPr>
            <p:ph type="sldNum" sz="quarter" idx="5"/>
          </p:nvPr>
        </p:nvSpPr>
        <p:spPr/>
        <p:txBody>
          <a:bodyPr/>
          <a:lstStyle/>
          <a:p>
            <a:fld id="{EFADC250-9BCE-4B0F-9C04-FBD11550DF40}" type="slidenum">
              <a:rPr lang="ko-KR" altLang="en-US" smtClean="0"/>
              <a:t>9</a:t>
            </a:fld>
            <a:endParaRPr lang="ko-KR" altLang="en-US"/>
          </a:p>
        </p:txBody>
      </p:sp>
    </p:spTree>
    <p:extLst>
      <p:ext uri="{BB962C8B-B14F-4D97-AF65-F5344CB8AC3E}">
        <p14:creationId xmlns:p14="http://schemas.microsoft.com/office/powerpoint/2010/main" val="59822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0C3044-85E6-A5CC-CFC4-9A138300F1A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D7FB75A-9945-067C-DE48-3F689A7C2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C6E6916-FFFA-0FE9-49C4-93CBAE03DA3D}"/>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987DDCE3-4A10-D1F0-73DB-21BA9AC9B7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8F390-FA2C-0D5B-CFE8-36BC2A086A3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9266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7FCC1-C3C1-4346-C520-9A88F317CBA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5DEE32-2429-FD3F-38E6-E372CC9F6B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286174-8B0F-389A-49B4-20C9B2121F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CF9D7561-CF8D-A444-C933-502F812C23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6CCF7C-7482-F1FD-35B1-93A92C5BED5F}"/>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295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BAAE71E-E658-5C73-DBDF-12D9D159903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72DA01-CC3F-2B33-0DA8-D0127B39DF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F569AA-B115-C33B-AE4B-D27AF0FAAE0B}"/>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5397ED28-2E97-2670-8FD6-15F345B210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2056A5-FFF2-D6ED-416B-7626F3A76ED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19729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9DE75-591F-77C3-04EA-FBB6218301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C70E29-C8EF-CC65-A935-DDD381BD04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D74384-EAD8-323E-BEFF-633932C52563}"/>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8A79DE1D-52C1-860E-071F-5836DF9C1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539B5D-4A6B-CA25-C80B-A57E651564A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9338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0178F-51A0-3C28-AE45-30AE2748DB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48BE4D-28FC-F610-3654-8C776C5FC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4B92FC-1660-5142-F9E2-ADC2BC01405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B8C145D-79F4-F046-76D8-570E8451F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B1CDA6-8F22-F009-DDB0-3EA71358E61E}"/>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5205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99BCA-A5E9-09C9-23E3-B449CAE97F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2422A8-672F-3874-14A9-4C71724BE5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0ACCB3-0F1C-533E-6A94-8F0FFB5347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D9FD9EB-B557-071B-09FA-4290B7258FAA}"/>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95102B5E-F023-E71B-2FD0-F2E389B84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74DA35-3952-5AAA-0F09-02B08E129E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1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0C113-C943-3A9C-0046-60EAAB551D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85E82-A70D-2BAF-62CD-1511E97B9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FB0FD6B-DF9D-1752-EA7D-0EF5EFF577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44A785-548E-B981-08E9-5719A8AE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7397EA-1857-AF83-098C-354CF71ED7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AFC853-0402-58A3-7027-AA04BF678D72}"/>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8" name="바닥글 개체 틀 7">
            <a:extLst>
              <a:ext uri="{FF2B5EF4-FFF2-40B4-BE49-F238E27FC236}">
                <a16:creationId xmlns:a16="http://schemas.microsoft.com/office/drawing/2014/main" id="{952F1EBC-DB91-1637-CDB1-3DC56856E2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C49F28-2EC9-0190-CD1F-13C6DE2CDD8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978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3573F-9B17-C21F-E77F-E797359D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6B3FAF-9131-3974-C90A-990487A5C3A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4" name="바닥글 개체 틀 3">
            <a:extLst>
              <a:ext uri="{FF2B5EF4-FFF2-40B4-BE49-F238E27FC236}">
                <a16:creationId xmlns:a16="http://schemas.microsoft.com/office/drawing/2014/main" id="{6F69F5AE-FEBF-0266-0910-AF5E10134EA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23BD2EB-8200-2634-EAEE-C777318E3DE9}"/>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84829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4D75C3-195E-8179-3BDD-BA7A301827B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3" name="바닥글 개체 틀 2">
            <a:extLst>
              <a:ext uri="{FF2B5EF4-FFF2-40B4-BE49-F238E27FC236}">
                <a16:creationId xmlns:a16="http://schemas.microsoft.com/office/drawing/2014/main" id="{46691688-8A24-22B3-D0D9-B2E16A90AA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A52F2B-8CFC-EA04-BB7F-6A0FF5DC1C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5579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99DDB9-6486-BA89-28EB-C19F00ADD6F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7F4CE0-7B41-0809-D121-B593F846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7103029-BAB6-7053-C42A-59F23350D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C92C10-A71F-8336-8803-1B8C9709DB10}"/>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AEBDB230-6FD3-7484-CC0A-3BAF43872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A14C16-60A0-6000-1570-D5B4538D96A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67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9301F-4D1E-9FC1-93DB-DA51A9A023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F7B0AE9-9704-3117-572B-944419251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85762A-AD7B-EDD1-D830-6639FA04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0C26E8-CA7E-894A-575F-06DB51FBC1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198906E9-8EAB-A40A-CB77-D83AB75F2D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2E089-FE36-8D25-9CDE-6A55F8AFAFE2}"/>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00836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C90D87-3AD1-4DB3-AD44-2A2D5763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5A8EACA-513D-CC7B-FD4B-822A361C3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CAD9C-21E4-1256-6E65-E142D446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58C2E06-9657-99C5-1D9F-F43F2E6E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C3D2D1-55C3-92DC-A61F-B549DAA41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4410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245846" y="3961666"/>
            <a:ext cx="6084047" cy="372577"/>
          </a:xfrm>
        </p:spPr>
        <p:txBody>
          <a:bodyPr>
            <a:normAutofit/>
          </a:bodyPr>
          <a:lstStyle/>
          <a:p>
            <a:pPr algn="r"/>
            <a:r>
              <a:rPr lang="en-US" altLang="ko-KR" sz="18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8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862107" y="2019512"/>
            <a:ext cx="9220841" cy="1655762"/>
          </a:xfrm>
          <a:prstGeom prst="rect">
            <a:avLst/>
          </a:prstGeom>
        </p:spPr>
        <p:txBody>
          <a:bodyPr vert="horz" lIns="91440" tIns="4572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rPr>
              <a:t>SKKU Lab Recommendation Service : </a:t>
            </a:r>
            <a:r>
              <a:rPr lang="en-US" altLang="ko-KR" sz="4000" b="1" dirty="0" err="1">
                <a:solidFill>
                  <a:schemeClr val="accent6">
                    <a:lumMod val="75000"/>
                  </a:schemeClr>
                </a:solidFill>
                <a:latin typeface="G마켓 산스 TTF Bold" panose="02000000000000000000" pitchFamily="2" charset="-127"/>
                <a:ea typeface="G마켓 산스 TTF Bold" panose="02000000000000000000" pitchFamily="2" charset="-127"/>
              </a:rPr>
              <a:t>FindMyLab</a:t>
            </a:r>
            <a:endPar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endParaRPr>
          </a:p>
          <a:p>
            <a:pPr algn="l"/>
            <a:r>
              <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rPr>
              <a:t>Midterm Presentation</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Tree>
    <p:extLst>
      <p:ext uri="{BB962C8B-B14F-4D97-AF65-F5344CB8AC3E}">
        <p14:creationId xmlns:p14="http://schemas.microsoft.com/office/powerpoint/2010/main" val="331217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43BF7-6A0B-82E3-18B4-A003071975BF}"/>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EC84810-C012-7911-2AE4-47512BF920CD}"/>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44F3ED26-3405-B8C8-15DE-951D9E312EF3}"/>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32880966-4214-CE65-94A8-0ACE0ACAF539}"/>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FCA07270-E097-0982-8DBF-F2F80B69F6B9}"/>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Database</a:t>
            </a:r>
          </a:p>
        </p:txBody>
      </p:sp>
      <p:cxnSp>
        <p:nvCxnSpPr>
          <p:cNvPr id="7" name="직선 연결선 6">
            <a:extLst>
              <a:ext uri="{FF2B5EF4-FFF2-40B4-BE49-F238E27FC236}">
                <a16:creationId xmlns:a16="http://schemas.microsoft.com/office/drawing/2014/main" id="{AEB3B158-02A5-5A71-C655-D3FD6C067AE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AA36E5CF-AC23-B2DA-DD06-D4769743DF83}"/>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 name="그림 9">
            <a:extLst>
              <a:ext uri="{FF2B5EF4-FFF2-40B4-BE49-F238E27FC236}">
                <a16:creationId xmlns:a16="http://schemas.microsoft.com/office/drawing/2014/main" id="{4C5D0FCD-BD22-08FB-DB26-56E3C7C0885F}"/>
              </a:ext>
            </a:extLst>
          </p:cNvPr>
          <p:cNvPicPr>
            <a:picLocks noChangeAspect="1"/>
          </p:cNvPicPr>
          <p:nvPr/>
        </p:nvPicPr>
        <p:blipFill>
          <a:blip r:embed="rId3"/>
          <a:stretch>
            <a:fillRect/>
          </a:stretch>
        </p:blipFill>
        <p:spPr>
          <a:xfrm>
            <a:off x="2978878" y="2013996"/>
            <a:ext cx="6234244" cy="3375447"/>
          </a:xfrm>
          <a:prstGeom prst="rect">
            <a:avLst/>
          </a:prstGeom>
        </p:spPr>
      </p:pic>
    </p:spTree>
    <p:extLst>
      <p:ext uri="{BB962C8B-B14F-4D97-AF65-F5344CB8AC3E}">
        <p14:creationId xmlns:p14="http://schemas.microsoft.com/office/powerpoint/2010/main" val="267922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AE472-7A70-78CC-D263-4A58427EA295}"/>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07E173DA-6219-CDA5-3292-F5C0A2C4831C}"/>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1EA0A86F-67F5-5EA5-C409-CB5156B3EB5F}"/>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23D52C5-B205-16F5-2079-6D4451B7E8E1}"/>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EDC3713A-2289-F3F9-3E7A-028BF4521630}"/>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Restful server</a:t>
            </a:r>
          </a:p>
        </p:txBody>
      </p:sp>
      <p:cxnSp>
        <p:nvCxnSpPr>
          <p:cNvPr id="7" name="직선 연결선 6">
            <a:extLst>
              <a:ext uri="{FF2B5EF4-FFF2-40B4-BE49-F238E27FC236}">
                <a16:creationId xmlns:a16="http://schemas.microsoft.com/office/drawing/2014/main" id="{4C1A4804-AB88-A5A9-6218-91D18E68209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35FA1F5-B91B-7709-6F75-29B40ED82059}"/>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9" name="그림 8">
            <a:extLst>
              <a:ext uri="{FF2B5EF4-FFF2-40B4-BE49-F238E27FC236}">
                <a16:creationId xmlns:a16="http://schemas.microsoft.com/office/drawing/2014/main" id="{207A6518-DFE7-4CEA-13DC-F7369533BF3B}"/>
              </a:ext>
            </a:extLst>
          </p:cNvPr>
          <p:cNvPicPr>
            <a:picLocks noChangeAspect="1"/>
          </p:cNvPicPr>
          <p:nvPr/>
        </p:nvPicPr>
        <p:blipFill>
          <a:blip r:embed="rId3"/>
          <a:stretch>
            <a:fillRect/>
          </a:stretch>
        </p:blipFill>
        <p:spPr>
          <a:xfrm>
            <a:off x="2465830" y="1683884"/>
            <a:ext cx="6411686" cy="4191767"/>
          </a:xfrm>
          <a:prstGeom prst="rect">
            <a:avLst/>
          </a:prstGeom>
        </p:spPr>
      </p:pic>
    </p:spTree>
    <p:extLst>
      <p:ext uri="{BB962C8B-B14F-4D97-AF65-F5344CB8AC3E}">
        <p14:creationId xmlns:p14="http://schemas.microsoft.com/office/powerpoint/2010/main" val="235277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SBERT</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33" name="그림 32">
            <a:extLst>
              <a:ext uri="{FF2B5EF4-FFF2-40B4-BE49-F238E27FC236}">
                <a16:creationId xmlns:a16="http://schemas.microsoft.com/office/drawing/2014/main" id="{89E42C53-8413-6A35-F24A-D0BBA696A931}"/>
              </a:ext>
            </a:extLst>
          </p:cNvPr>
          <p:cNvPicPr>
            <a:picLocks noChangeAspect="1"/>
          </p:cNvPicPr>
          <p:nvPr/>
        </p:nvPicPr>
        <p:blipFill>
          <a:blip r:embed="rId3"/>
          <a:stretch>
            <a:fillRect/>
          </a:stretch>
        </p:blipFill>
        <p:spPr>
          <a:xfrm>
            <a:off x="1179877" y="2626521"/>
            <a:ext cx="3624740" cy="3423366"/>
          </a:xfrm>
          <a:prstGeom prst="rect">
            <a:avLst/>
          </a:prstGeom>
        </p:spPr>
      </p:pic>
      <p:cxnSp>
        <p:nvCxnSpPr>
          <p:cNvPr id="34" name="직선 화살표 연결선 33">
            <a:extLst>
              <a:ext uri="{FF2B5EF4-FFF2-40B4-BE49-F238E27FC236}">
                <a16:creationId xmlns:a16="http://schemas.microsoft.com/office/drawing/2014/main" id="{D011A41B-E4F3-C6E9-AB4A-DB94850E4A6F}"/>
              </a:ext>
            </a:extLst>
          </p:cNvPr>
          <p:cNvCxnSpPr/>
          <p:nvPr/>
        </p:nvCxnSpPr>
        <p:spPr>
          <a:xfrm>
            <a:off x="5596759" y="4664471"/>
            <a:ext cx="851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5" name="그룹 34">
            <a:extLst>
              <a:ext uri="{FF2B5EF4-FFF2-40B4-BE49-F238E27FC236}">
                <a16:creationId xmlns:a16="http://schemas.microsoft.com/office/drawing/2014/main" id="{63385DAC-EE8F-90EA-6059-3F0C8574235E}"/>
              </a:ext>
            </a:extLst>
          </p:cNvPr>
          <p:cNvGrpSpPr/>
          <p:nvPr/>
        </p:nvGrpSpPr>
        <p:grpSpPr>
          <a:xfrm>
            <a:off x="7071808" y="2721954"/>
            <a:ext cx="3792136" cy="3423587"/>
            <a:chOff x="7060921" y="1815972"/>
            <a:chExt cx="4106629" cy="3707515"/>
          </a:xfrm>
        </p:grpSpPr>
        <p:sp>
          <p:nvSpPr>
            <p:cNvPr id="36" name="직사각형 35">
              <a:extLst>
                <a:ext uri="{FF2B5EF4-FFF2-40B4-BE49-F238E27FC236}">
                  <a16:creationId xmlns:a16="http://schemas.microsoft.com/office/drawing/2014/main" id="{68E76D42-14AB-2AD5-BDB8-802CB272944F}"/>
                </a:ext>
              </a:extLst>
            </p:cNvPr>
            <p:cNvSpPr/>
            <p:nvPr/>
          </p:nvSpPr>
          <p:spPr>
            <a:xfrm>
              <a:off x="7362078"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pooling</a:t>
              </a:r>
              <a:endParaRPr kumimoji="1" lang="ko-Kore-KR" altLang="en-US" dirty="0">
                <a:solidFill>
                  <a:schemeClr val="tx1"/>
                </a:solidFill>
              </a:endParaRPr>
            </a:p>
          </p:txBody>
        </p:sp>
        <p:sp>
          <p:nvSpPr>
            <p:cNvPr id="37" name="모서리가 둥근 직사각형 8">
              <a:extLst>
                <a:ext uri="{FF2B5EF4-FFF2-40B4-BE49-F238E27FC236}">
                  <a16:creationId xmlns:a16="http://schemas.microsoft.com/office/drawing/2014/main" id="{C310273D-F5DF-EB42-1088-ED7088AFAA33}"/>
                </a:ext>
              </a:extLst>
            </p:cNvPr>
            <p:cNvSpPr/>
            <p:nvPr/>
          </p:nvSpPr>
          <p:spPr>
            <a:xfrm>
              <a:off x="7060921" y="3793614"/>
              <a:ext cx="1891862" cy="85721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BERT</a:t>
              </a:r>
              <a:endParaRPr kumimoji="1" lang="ko-Kore-KR" altLang="en-US" dirty="0"/>
            </a:p>
          </p:txBody>
        </p:sp>
        <p:cxnSp>
          <p:nvCxnSpPr>
            <p:cNvPr id="38" name="직선 화살표 연결선 37">
              <a:extLst>
                <a:ext uri="{FF2B5EF4-FFF2-40B4-BE49-F238E27FC236}">
                  <a16:creationId xmlns:a16="http://schemas.microsoft.com/office/drawing/2014/main" id="{B092C1D7-8A8B-AE99-2C19-9820A38B7CE4}"/>
                </a:ext>
              </a:extLst>
            </p:cNvPr>
            <p:cNvCxnSpPr>
              <a:cxnSpLocks/>
            </p:cNvCxnSpPr>
            <p:nvPr/>
          </p:nvCxnSpPr>
          <p:spPr>
            <a:xfrm flipV="1">
              <a:off x="7989056"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직선 화살표 연결선 38">
              <a:extLst>
                <a:ext uri="{FF2B5EF4-FFF2-40B4-BE49-F238E27FC236}">
                  <a16:creationId xmlns:a16="http://schemas.microsoft.com/office/drawing/2014/main" id="{C011EF9A-DA51-C97B-A4C8-B672F02E2F2E}"/>
                </a:ext>
              </a:extLst>
            </p:cNvPr>
            <p:cNvCxnSpPr>
              <a:cxnSpLocks/>
              <a:stCxn id="37" idx="0"/>
              <a:endCxn id="36" idx="2"/>
            </p:cNvCxnSpPr>
            <p:nvPr/>
          </p:nvCxnSpPr>
          <p:spPr>
            <a:xfrm flipV="1">
              <a:off x="8006852"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직선 화살표 연결선 39">
              <a:extLst>
                <a:ext uri="{FF2B5EF4-FFF2-40B4-BE49-F238E27FC236}">
                  <a16:creationId xmlns:a16="http://schemas.microsoft.com/office/drawing/2014/main" id="{84E34136-1EA2-BA96-6E15-6B4BEFF4A3BE}"/>
                </a:ext>
              </a:extLst>
            </p:cNvPr>
            <p:cNvCxnSpPr>
              <a:cxnSpLocks/>
            </p:cNvCxnSpPr>
            <p:nvPr/>
          </p:nvCxnSpPr>
          <p:spPr>
            <a:xfrm flipV="1">
              <a:off x="7989056"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F103237F-66F5-F710-2CE5-FD692EA42EA7}"/>
                </a:ext>
              </a:extLst>
            </p:cNvPr>
            <p:cNvSpPr txBox="1"/>
            <p:nvPr/>
          </p:nvSpPr>
          <p:spPr>
            <a:xfrm>
              <a:off x="7832603" y="2674340"/>
              <a:ext cx="312906" cy="369332"/>
            </a:xfrm>
            <a:prstGeom prst="rect">
              <a:avLst/>
            </a:prstGeom>
            <a:noFill/>
          </p:spPr>
          <p:txBody>
            <a:bodyPr wrap="none" rtlCol="0">
              <a:spAutoFit/>
            </a:bodyPr>
            <a:lstStyle/>
            <a:p>
              <a:r>
                <a:rPr kumimoji="1" lang="en-US" altLang="ko-Kore-KR" dirty="0"/>
                <a:t>u</a:t>
              </a:r>
              <a:endParaRPr kumimoji="1" lang="ko-Kore-KR" altLang="en-US" dirty="0"/>
            </a:p>
          </p:txBody>
        </p:sp>
        <p:sp>
          <p:nvSpPr>
            <p:cNvPr id="42" name="TextBox 41">
              <a:extLst>
                <a:ext uri="{FF2B5EF4-FFF2-40B4-BE49-F238E27FC236}">
                  <a16:creationId xmlns:a16="http://schemas.microsoft.com/office/drawing/2014/main" id="{6A75299A-4BB2-359F-343A-9F838D9C57B2}"/>
                </a:ext>
              </a:extLst>
            </p:cNvPr>
            <p:cNvSpPr txBox="1"/>
            <p:nvPr/>
          </p:nvSpPr>
          <p:spPr>
            <a:xfrm>
              <a:off x="7350838" y="5154155"/>
              <a:ext cx="1312026" cy="369332"/>
            </a:xfrm>
            <a:prstGeom prst="rect">
              <a:avLst/>
            </a:prstGeom>
            <a:noFill/>
          </p:spPr>
          <p:txBody>
            <a:bodyPr wrap="none" rtlCol="0">
              <a:spAutoFit/>
            </a:bodyPr>
            <a:lstStyle/>
            <a:p>
              <a:r>
                <a:rPr kumimoji="1" lang="en-US" altLang="ko-Kore-KR" dirty="0"/>
                <a:t>Sentence A</a:t>
              </a:r>
              <a:endParaRPr kumimoji="1" lang="ko-Kore-KR" altLang="en-US" dirty="0"/>
            </a:p>
          </p:txBody>
        </p:sp>
        <p:sp>
          <p:nvSpPr>
            <p:cNvPr id="43" name="직사각형 42">
              <a:extLst>
                <a:ext uri="{FF2B5EF4-FFF2-40B4-BE49-F238E27FC236}">
                  <a16:creationId xmlns:a16="http://schemas.microsoft.com/office/drawing/2014/main" id="{0850DA38-76E6-3FB4-5FEE-92E52AE41D7D}"/>
                </a:ext>
              </a:extLst>
            </p:cNvPr>
            <p:cNvSpPr/>
            <p:nvPr/>
          </p:nvSpPr>
          <p:spPr>
            <a:xfrm>
              <a:off x="9576845"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pooling</a:t>
              </a:r>
              <a:endParaRPr kumimoji="1" lang="ko-Kore-KR" altLang="en-US" dirty="0">
                <a:solidFill>
                  <a:schemeClr val="tx1"/>
                </a:solidFill>
              </a:endParaRPr>
            </a:p>
          </p:txBody>
        </p:sp>
        <p:sp>
          <p:nvSpPr>
            <p:cNvPr id="44" name="모서리가 둥근 직사각형 27">
              <a:extLst>
                <a:ext uri="{FF2B5EF4-FFF2-40B4-BE49-F238E27FC236}">
                  <a16:creationId xmlns:a16="http://schemas.microsoft.com/office/drawing/2014/main" id="{48E4A3B4-5197-421A-30DD-6D7C3DE1569F}"/>
                </a:ext>
              </a:extLst>
            </p:cNvPr>
            <p:cNvSpPr/>
            <p:nvPr/>
          </p:nvSpPr>
          <p:spPr>
            <a:xfrm>
              <a:off x="9275688" y="3793614"/>
              <a:ext cx="1891862" cy="85721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BERT</a:t>
              </a:r>
              <a:endParaRPr kumimoji="1" lang="ko-Kore-KR" altLang="en-US" dirty="0"/>
            </a:p>
          </p:txBody>
        </p:sp>
        <p:cxnSp>
          <p:nvCxnSpPr>
            <p:cNvPr id="45" name="직선 화살표 연결선 44">
              <a:extLst>
                <a:ext uri="{FF2B5EF4-FFF2-40B4-BE49-F238E27FC236}">
                  <a16:creationId xmlns:a16="http://schemas.microsoft.com/office/drawing/2014/main" id="{E79209A7-1416-8499-3368-833C711C63DC}"/>
                </a:ext>
              </a:extLst>
            </p:cNvPr>
            <p:cNvCxnSpPr>
              <a:cxnSpLocks/>
            </p:cNvCxnSpPr>
            <p:nvPr/>
          </p:nvCxnSpPr>
          <p:spPr>
            <a:xfrm flipV="1">
              <a:off x="10203823"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직선 화살표 연결선 45">
              <a:extLst>
                <a:ext uri="{FF2B5EF4-FFF2-40B4-BE49-F238E27FC236}">
                  <a16:creationId xmlns:a16="http://schemas.microsoft.com/office/drawing/2014/main" id="{5494A172-E862-6273-9EBF-F700C6855D11}"/>
                </a:ext>
              </a:extLst>
            </p:cNvPr>
            <p:cNvCxnSpPr>
              <a:cxnSpLocks/>
              <a:stCxn id="44" idx="0"/>
              <a:endCxn id="43" idx="2"/>
            </p:cNvCxnSpPr>
            <p:nvPr/>
          </p:nvCxnSpPr>
          <p:spPr>
            <a:xfrm flipV="1">
              <a:off x="10221619"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직선 화살표 연결선 46">
              <a:extLst>
                <a:ext uri="{FF2B5EF4-FFF2-40B4-BE49-F238E27FC236}">
                  <a16:creationId xmlns:a16="http://schemas.microsoft.com/office/drawing/2014/main" id="{ACF59EEF-145D-D11E-938F-AAA73B226257}"/>
                </a:ext>
              </a:extLst>
            </p:cNvPr>
            <p:cNvCxnSpPr>
              <a:cxnSpLocks/>
            </p:cNvCxnSpPr>
            <p:nvPr/>
          </p:nvCxnSpPr>
          <p:spPr>
            <a:xfrm flipV="1">
              <a:off x="10203823"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5C8059C9-4FCB-0A35-BEAD-5CA264496456}"/>
                </a:ext>
              </a:extLst>
            </p:cNvPr>
            <p:cNvSpPr txBox="1"/>
            <p:nvPr/>
          </p:nvSpPr>
          <p:spPr>
            <a:xfrm>
              <a:off x="10047370" y="2674340"/>
              <a:ext cx="288862" cy="369332"/>
            </a:xfrm>
            <a:prstGeom prst="rect">
              <a:avLst/>
            </a:prstGeom>
            <a:noFill/>
          </p:spPr>
          <p:txBody>
            <a:bodyPr wrap="none" rtlCol="0">
              <a:spAutoFit/>
            </a:bodyPr>
            <a:lstStyle/>
            <a:p>
              <a:r>
                <a:rPr kumimoji="1" lang="en-US" altLang="ko-Kore-KR" dirty="0"/>
                <a:t>v</a:t>
              </a:r>
              <a:endParaRPr kumimoji="1" lang="ko-Kore-KR" altLang="en-US" dirty="0"/>
            </a:p>
          </p:txBody>
        </p:sp>
        <p:sp>
          <p:nvSpPr>
            <p:cNvPr id="49" name="TextBox 48">
              <a:extLst>
                <a:ext uri="{FF2B5EF4-FFF2-40B4-BE49-F238E27FC236}">
                  <a16:creationId xmlns:a16="http://schemas.microsoft.com/office/drawing/2014/main" id="{DEF0E3D7-DEBB-8D93-9476-C45C69CBA814}"/>
                </a:ext>
              </a:extLst>
            </p:cNvPr>
            <p:cNvSpPr txBox="1"/>
            <p:nvPr/>
          </p:nvSpPr>
          <p:spPr>
            <a:xfrm>
              <a:off x="9565605" y="5154155"/>
              <a:ext cx="1315232" cy="369332"/>
            </a:xfrm>
            <a:prstGeom prst="rect">
              <a:avLst/>
            </a:prstGeom>
            <a:noFill/>
          </p:spPr>
          <p:txBody>
            <a:bodyPr wrap="none" rtlCol="0">
              <a:spAutoFit/>
            </a:bodyPr>
            <a:lstStyle/>
            <a:p>
              <a:r>
                <a:rPr kumimoji="1" lang="en-US" altLang="ko-Kore-KR" dirty="0"/>
                <a:t>Sentence B</a:t>
              </a:r>
              <a:endParaRPr kumimoji="1" lang="ko-Kore-KR" altLang="en-US" dirty="0"/>
            </a:p>
          </p:txBody>
        </p:sp>
        <p:cxnSp>
          <p:nvCxnSpPr>
            <p:cNvPr id="50" name="직선 화살표 연결선 49">
              <a:extLst>
                <a:ext uri="{FF2B5EF4-FFF2-40B4-BE49-F238E27FC236}">
                  <a16:creationId xmlns:a16="http://schemas.microsoft.com/office/drawing/2014/main" id="{E1F47679-51A8-18A2-8563-B3C06CA8B9B6}"/>
                </a:ext>
              </a:extLst>
            </p:cNvPr>
            <p:cNvCxnSpPr>
              <a:cxnSpLocks/>
            </p:cNvCxnSpPr>
            <p:nvPr/>
          </p:nvCxnSpPr>
          <p:spPr>
            <a:xfrm flipV="1">
              <a:off x="7940172" y="2248671"/>
              <a:ext cx="579714" cy="405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직선 화살표 연결선 50">
              <a:extLst>
                <a:ext uri="{FF2B5EF4-FFF2-40B4-BE49-F238E27FC236}">
                  <a16:creationId xmlns:a16="http://schemas.microsoft.com/office/drawing/2014/main" id="{F638167A-74E6-543A-0A1B-66AEC33E8BD8}"/>
                </a:ext>
              </a:extLst>
            </p:cNvPr>
            <p:cNvCxnSpPr>
              <a:cxnSpLocks/>
              <a:stCxn id="48" idx="0"/>
            </p:cNvCxnSpPr>
            <p:nvPr/>
          </p:nvCxnSpPr>
          <p:spPr>
            <a:xfrm flipH="1" flipV="1">
              <a:off x="9506597" y="2248671"/>
              <a:ext cx="685204" cy="425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C01660E4-92D2-648D-EAE2-C60854049065}"/>
                </a:ext>
              </a:extLst>
            </p:cNvPr>
            <p:cNvSpPr txBox="1"/>
            <p:nvPr/>
          </p:nvSpPr>
          <p:spPr>
            <a:xfrm>
              <a:off x="8419345" y="1815972"/>
              <a:ext cx="1212191" cy="369332"/>
            </a:xfrm>
            <a:prstGeom prst="rect">
              <a:avLst/>
            </a:prstGeom>
            <a:noFill/>
          </p:spPr>
          <p:txBody>
            <a:bodyPr wrap="none" rtlCol="0">
              <a:spAutoFit/>
            </a:bodyPr>
            <a:lstStyle/>
            <a:p>
              <a:r>
                <a:rPr kumimoji="1" lang="en-US" altLang="ko-Kore-KR" dirty="0"/>
                <a:t>(u; v; |u-v|)</a:t>
              </a:r>
              <a:endParaRPr kumimoji="1" lang="ko-Kore-KR" altLang="en-US" dirty="0"/>
            </a:p>
          </p:txBody>
        </p:sp>
      </p:grpSp>
      <p:pic>
        <p:nvPicPr>
          <p:cNvPr id="53" name="Picture 4">
            <a:extLst>
              <a:ext uri="{FF2B5EF4-FFF2-40B4-BE49-F238E27FC236}">
                <a16:creationId xmlns:a16="http://schemas.microsoft.com/office/drawing/2014/main" id="{88D63FCC-A786-45F2-C3DA-BF41E9C68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639" y="1700847"/>
            <a:ext cx="4186747" cy="111265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4B81C01-E02E-DD38-565C-29676CC230D1}"/>
              </a:ext>
            </a:extLst>
          </p:cNvPr>
          <p:cNvSpPr txBox="1"/>
          <p:nvPr/>
        </p:nvSpPr>
        <p:spPr>
          <a:xfrm>
            <a:off x="5822387" y="1964785"/>
            <a:ext cx="5457370" cy="584775"/>
          </a:xfrm>
          <a:prstGeom prst="rect">
            <a:avLst/>
          </a:prstGeom>
          <a:noFill/>
        </p:spPr>
        <p:txBody>
          <a:bodyPr wrap="square" rtlCol="0">
            <a:spAutoFit/>
          </a:bodyPr>
          <a:lstStyle/>
          <a:p>
            <a:r>
              <a:rPr kumimoji="1" lang="en-US" altLang="ko-Kore-KR" sz="3200" b="1" dirty="0"/>
              <a:t>: SBERT-bas-nli-v2</a:t>
            </a:r>
            <a:endParaRPr kumimoji="1" lang="ko-Kore-KR" altLang="en-US" sz="3200" b="1" dirty="0"/>
          </a:p>
        </p:txBody>
      </p:sp>
      <p:sp>
        <p:nvSpPr>
          <p:cNvPr id="55" name="타원형 설명선[O] 43">
            <a:extLst>
              <a:ext uri="{FF2B5EF4-FFF2-40B4-BE49-F238E27FC236}">
                <a16:creationId xmlns:a16="http://schemas.microsoft.com/office/drawing/2014/main" id="{A52A9C2B-9D7B-9560-427C-1B0228C61BBA}"/>
              </a:ext>
            </a:extLst>
          </p:cNvPr>
          <p:cNvSpPr/>
          <p:nvPr/>
        </p:nvSpPr>
        <p:spPr>
          <a:xfrm>
            <a:off x="9021946" y="910326"/>
            <a:ext cx="2416264" cy="851567"/>
          </a:xfrm>
          <a:prstGeom prst="wedgeEllipseCallout">
            <a:avLst>
              <a:gd name="adj1" fmla="val -28520"/>
              <a:gd name="adj2" fmla="val 66226"/>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a:p>
        </p:txBody>
      </p:sp>
      <p:sp>
        <p:nvSpPr>
          <p:cNvPr id="56" name="TextBox 55">
            <a:extLst>
              <a:ext uri="{FF2B5EF4-FFF2-40B4-BE49-F238E27FC236}">
                <a16:creationId xmlns:a16="http://schemas.microsoft.com/office/drawing/2014/main" id="{A856BC8E-00DD-BAA0-AD4E-7C3A599852EE}"/>
              </a:ext>
            </a:extLst>
          </p:cNvPr>
          <p:cNvSpPr txBox="1"/>
          <p:nvPr/>
        </p:nvSpPr>
        <p:spPr>
          <a:xfrm>
            <a:off x="9596826" y="1019859"/>
            <a:ext cx="1619997" cy="646331"/>
          </a:xfrm>
          <a:prstGeom prst="rect">
            <a:avLst/>
          </a:prstGeom>
          <a:noFill/>
        </p:spPr>
        <p:txBody>
          <a:bodyPr wrap="square">
            <a:spAutoFit/>
          </a:bodyPr>
          <a:lstStyle/>
          <a:p>
            <a:r>
              <a:rPr lang="en-US" altLang="ko-Kore-KR" b="0" i="0" u="none" strike="noStrike" dirty="0">
                <a:solidFill>
                  <a:srgbClr val="1F2328"/>
                </a:solidFill>
                <a:effectLst/>
                <a:highlight>
                  <a:srgbClr val="FFFFFF"/>
                </a:highlight>
                <a:latin typeface="-apple-system"/>
              </a:rPr>
              <a:t>Wiki/Library</a:t>
            </a:r>
          </a:p>
          <a:p>
            <a:r>
              <a:rPr lang="en-US" altLang="ko-Kore-KR" b="0" i="0" u="none" strike="noStrike" dirty="0">
                <a:solidFill>
                  <a:srgbClr val="1F2328"/>
                </a:solidFill>
                <a:effectLst/>
                <a:highlight>
                  <a:srgbClr val="FFFFFF"/>
                </a:highlight>
                <a:latin typeface="-apple-system"/>
              </a:rPr>
              <a:t>corpuses</a:t>
            </a:r>
            <a:endParaRPr lang="ko-Kore-KR" altLang="en-US" dirty="0"/>
          </a:p>
        </p:txBody>
      </p:sp>
    </p:spTree>
    <p:extLst>
      <p:ext uri="{BB962C8B-B14F-4D97-AF65-F5344CB8AC3E}">
        <p14:creationId xmlns:p14="http://schemas.microsoft.com/office/powerpoint/2010/main" val="203593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7078-98CC-F54B-6373-3261D6B69D58}"/>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FA93FE6-01F2-5280-B210-D4D921F17AE4}"/>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CD14C896-3A0B-2184-EC58-7CABE7D85D9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EE6104C-488E-45AD-CA79-8A7EEA561661}"/>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3A80780E-E546-B5EC-0C34-2134CB2100C7}"/>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NLI Task</a:t>
            </a:r>
          </a:p>
        </p:txBody>
      </p:sp>
      <p:cxnSp>
        <p:nvCxnSpPr>
          <p:cNvPr id="7" name="직선 연결선 6">
            <a:extLst>
              <a:ext uri="{FF2B5EF4-FFF2-40B4-BE49-F238E27FC236}">
                <a16:creationId xmlns:a16="http://schemas.microsoft.com/office/drawing/2014/main" id="{DCB6489B-332F-BC9D-E4F6-63C5839C90BE}"/>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08C7266-5921-C532-A8C6-076ADA23DB4A}"/>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 name="그림 9">
            <a:extLst>
              <a:ext uri="{FF2B5EF4-FFF2-40B4-BE49-F238E27FC236}">
                <a16:creationId xmlns:a16="http://schemas.microsoft.com/office/drawing/2014/main" id="{2B4321DD-8382-0061-2922-3FD6AC82AD49}"/>
              </a:ext>
            </a:extLst>
          </p:cNvPr>
          <p:cNvPicPr>
            <a:picLocks noChangeAspect="1"/>
          </p:cNvPicPr>
          <p:nvPr/>
        </p:nvPicPr>
        <p:blipFill>
          <a:blip r:embed="rId3"/>
          <a:stretch>
            <a:fillRect/>
          </a:stretch>
        </p:blipFill>
        <p:spPr>
          <a:xfrm>
            <a:off x="3653612" y="2727995"/>
            <a:ext cx="5270023" cy="3145014"/>
          </a:xfrm>
          <a:prstGeom prst="rect">
            <a:avLst/>
          </a:prstGeom>
        </p:spPr>
      </p:pic>
      <p:sp>
        <p:nvSpPr>
          <p:cNvPr id="11" name="TextBox 10">
            <a:extLst>
              <a:ext uri="{FF2B5EF4-FFF2-40B4-BE49-F238E27FC236}">
                <a16:creationId xmlns:a16="http://schemas.microsoft.com/office/drawing/2014/main" id="{D65517C9-8B34-9D22-E343-3D2548F26A52}"/>
              </a:ext>
            </a:extLst>
          </p:cNvPr>
          <p:cNvSpPr txBox="1"/>
          <p:nvPr/>
        </p:nvSpPr>
        <p:spPr>
          <a:xfrm>
            <a:off x="1336765" y="1720705"/>
            <a:ext cx="7143206" cy="923330"/>
          </a:xfrm>
          <a:prstGeom prst="rect">
            <a:avLst/>
          </a:prstGeom>
          <a:noFill/>
        </p:spPr>
        <p:txBody>
          <a:bodyPr wrap="square" rtlCol="0">
            <a:spAutoFit/>
          </a:bodyPr>
          <a:lstStyle/>
          <a:p>
            <a:r>
              <a:rPr kumimoji="1" lang="en-US" altLang="ko-Kore-KR" b="1" dirty="0"/>
              <a:t>NLI</a:t>
            </a:r>
            <a:r>
              <a:rPr kumimoji="1" lang="en-US" altLang="ko-Kore-KR" dirty="0"/>
              <a:t> (</a:t>
            </a:r>
            <a:r>
              <a:rPr lang="en-US" altLang="ko-Kore-KR" b="1" i="0" dirty="0">
                <a:effectLst/>
                <a:latin typeface="omyu_pretty"/>
              </a:rPr>
              <a:t>N</a:t>
            </a:r>
            <a:r>
              <a:rPr lang="en-US" altLang="ko-Kore-KR" i="0" dirty="0">
                <a:effectLst/>
                <a:latin typeface="omyu_pretty"/>
              </a:rPr>
              <a:t>atural </a:t>
            </a:r>
            <a:r>
              <a:rPr lang="en-US" altLang="ko-Kore-KR" b="1" i="0" dirty="0">
                <a:effectLst/>
                <a:latin typeface="omyu_pretty"/>
              </a:rPr>
              <a:t>L</a:t>
            </a:r>
            <a:r>
              <a:rPr lang="en-US" altLang="ko-Kore-KR" i="0" dirty="0">
                <a:effectLst/>
                <a:latin typeface="omyu_pretty"/>
              </a:rPr>
              <a:t>anguage </a:t>
            </a:r>
            <a:r>
              <a:rPr lang="en-US" altLang="ko-Kore-KR" b="1" i="0" dirty="0">
                <a:effectLst/>
                <a:latin typeface="omyu_pretty"/>
              </a:rPr>
              <a:t>I</a:t>
            </a:r>
            <a:r>
              <a:rPr lang="en-US" altLang="ko-Kore-KR" i="0" dirty="0">
                <a:effectLst/>
                <a:latin typeface="omyu_pretty"/>
              </a:rPr>
              <a:t>nference</a:t>
            </a:r>
            <a:r>
              <a:rPr kumimoji="1" lang="en-US" altLang="ko-Kore-KR" dirty="0"/>
              <a:t>)</a:t>
            </a:r>
          </a:p>
          <a:p>
            <a:r>
              <a:rPr kumimoji="1" lang="en-US" altLang="ko-Kore-KR" dirty="0"/>
              <a:t> </a:t>
            </a:r>
          </a:p>
          <a:p>
            <a:r>
              <a:rPr kumimoji="1" lang="en-US" altLang="ko-Kore-KR" b="1" dirty="0"/>
              <a:t>Goal</a:t>
            </a:r>
            <a:r>
              <a:rPr kumimoji="1" lang="en-US" altLang="ko-Kore-KR" dirty="0"/>
              <a:t>: understanding</a:t>
            </a:r>
            <a:r>
              <a:rPr kumimoji="1" lang="ko-Kore-KR" altLang="en-US" dirty="0"/>
              <a:t> </a:t>
            </a:r>
            <a:r>
              <a:rPr lang="en-US" altLang="ko-Kore-KR" dirty="0"/>
              <a:t>the relationships between sentences</a:t>
            </a:r>
            <a:endParaRPr kumimoji="1" lang="ko-Kore-KR" altLang="en-US" dirty="0"/>
          </a:p>
        </p:txBody>
      </p:sp>
    </p:spTree>
    <p:extLst>
      <p:ext uri="{BB962C8B-B14F-4D97-AF65-F5344CB8AC3E}">
        <p14:creationId xmlns:p14="http://schemas.microsoft.com/office/powerpoint/2010/main" val="306941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FAB3-0F01-B1BE-EC16-D4F2E54B6213}"/>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8B6C104-6770-0CBA-657A-5FA548ECF797}"/>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EEC4BDC7-DB27-D464-5AED-24647E65940B}"/>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0F68291-CC00-F261-12D8-C2E357B5D6FE}"/>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F5A85935-0C57-889E-512B-5371D7290D6E}"/>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Goal</a:t>
            </a:r>
          </a:p>
        </p:txBody>
      </p:sp>
      <p:cxnSp>
        <p:nvCxnSpPr>
          <p:cNvPr id="7" name="직선 연결선 6">
            <a:extLst>
              <a:ext uri="{FF2B5EF4-FFF2-40B4-BE49-F238E27FC236}">
                <a16:creationId xmlns:a16="http://schemas.microsoft.com/office/drawing/2014/main" id="{EDAA0253-2DC1-7C0F-6852-F3258E03624E}"/>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DFF59EC5-9DC8-321F-5887-406C6311A2AF}"/>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Picture 2" descr="5,810,400개 이상의 문서 스톡 일러스트, Royalty-Free 벡터 그래픽 및 클립 아트 - iStock">
            <a:extLst>
              <a:ext uri="{FF2B5EF4-FFF2-40B4-BE49-F238E27FC236}">
                <a16:creationId xmlns:a16="http://schemas.microsoft.com/office/drawing/2014/main" id="{151BBA13-B78E-355E-9963-075542CF0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018" y="1874393"/>
            <a:ext cx="2205313" cy="2205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키워드 - 무료 컴퓨터개 아이콘">
            <a:extLst>
              <a:ext uri="{FF2B5EF4-FFF2-40B4-BE49-F238E27FC236}">
                <a16:creationId xmlns:a16="http://schemas.microsoft.com/office/drawing/2014/main" id="{74A9AC07-CFF2-4DF0-156B-EF3794AD9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8337" y="1755112"/>
            <a:ext cx="2156280" cy="21562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3D38F3C-1DD2-DEA5-92D6-BA92B4AC50FC}"/>
              </a:ext>
            </a:extLst>
          </p:cNvPr>
          <p:cNvSpPr txBox="1"/>
          <p:nvPr/>
        </p:nvSpPr>
        <p:spPr>
          <a:xfrm>
            <a:off x="5762175" y="2925411"/>
            <a:ext cx="1172116" cy="369332"/>
          </a:xfrm>
          <a:prstGeom prst="rect">
            <a:avLst/>
          </a:prstGeom>
          <a:noFill/>
        </p:spPr>
        <p:txBody>
          <a:bodyPr wrap="none" rtlCol="0">
            <a:spAutoFit/>
          </a:bodyPr>
          <a:lstStyle/>
          <a:p>
            <a:r>
              <a:rPr kumimoji="1" lang="en-US" altLang="ko-Kore-KR" b="1" dirty="0"/>
              <a:t>similarity</a:t>
            </a:r>
            <a:endParaRPr kumimoji="1" lang="ko-Kore-KR" altLang="en-US" b="1" dirty="0"/>
          </a:p>
        </p:txBody>
      </p:sp>
      <p:cxnSp>
        <p:nvCxnSpPr>
          <p:cNvPr id="11" name="직선 화살표 연결선 10">
            <a:extLst>
              <a:ext uri="{FF2B5EF4-FFF2-40B4-BE49-F238E27FC236}">
                <a16:creationId xmlns:a16="http://schemas.microsoft.com/office/drawing/2014/main" id="{7591F986-4736-38C2-4F99-ADA7BBECB069}"/>
              </a:ext>
            </a:extLst>
          </p:cNvPr>
          <p:cNvCxnSpPr/>
          <p:nvPr/>
        </p:nvCxnSpPr>
        <p:spPr>
          <a:xfrm>
            <a:off x="5500914" y="2644196"/>
            <a:ext cx="15965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 name="아래쪽 화살표[D] 8">
            <a:extLst>
              <a:ext uri="{FF2B5EF4-FFF2-40B4-BE49-F238E27FC236}">
                <a16:creationId xmlns:a16="http://schemas.microsoft.com/office/drawing/2014/main" id="{DB3C5843-1DA5-656E-763B-9783D529C062}"/>
              </a:ext>
            </a:extLst>
          </p:cNvPr>
          <p:cNvSpPr/>
          <p:nvPr/>
        </p:nvSpPr>
        <p:spPr>
          <a:xfrm>
            <a:off x="6299200" y="3429000"/>
            <a:ext cx="49033" cy="5758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3" name="그룹 12">
            <a:extLst>
              <a:ext uri="{FF2B5EF4-FFF2-40B4-BE49-F238E27FC236}">
                <a16:creationId xmlns:a16="http://schemas.microsoft.com/office/drawing/2014/main" id="{8077DFB5-9934-54FF-2AF2-9E2E32C288F9}"/>
              </a:ext>
            </a:extLst>
          </p:cNvPr>
          <p:cNvGrpSpPr/>
          <p:nvPr/>
        </p:nvGrpSpPr>
        <p:grpSpPr>
          <a:xfrm>
            <a:off x="4516258" y="4370793"/>
            <a:ext cx="3417631" cy="1878259"/>
            <a:chOff x="4710896" y="4166885"/>
            <a:chExt cx="3958712" cy="2149735"/>
          </a:xfrm>
        </p:grpSpPr>
        <p:pic>
          <p:nvPicPr>
            <p:cNvPr id="14" name="Picture 6" descr="결과 - 무료 파일 및 폴더개 아이콘">
              <a:extLst>
                <a:ext uri="{FF2B5EF4-FFF2-40B4-BE49-F238E27FC236}">
                  <a16:creationId xmlns:a16="http://schemas.microsoft.com/office/drawing/2014/main" id="{B75A4AB6-A318-38CB-E01C-668B72F62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789" y="4279302"/>
              <a:ext cx="1588765" cy="15887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건물 - 무료 건물개 아이콘">
              <a:extLst>
                <a:ext uri="{FF2B5EF4-FFF2-40B4-BE49-F238E27FC236}">
                  <a16:creationId xmlns:a16="http://schemas.microsoft.com/office/drawing/2014/main" id="{96849E84-82F7-F13A-BD34-FA9B4B0648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4926" y="4279302"/>
              <a:ext cx="1588757" cy="1588757"/>
            </a:xfrm>
            <a:prstGeom prst="rect">
              <a:avLst/>
            </a:prstGeom>
            <a:noFill/>
            <a:extLst>
              <a:ext uri="{909E8E84-426E-40DD-AFC4-6F175D3DCCD1}">
                <a14:hiddenFill xmlns:a14="http://schemas.microsoft.com/office/drawing/2010/main">
                  <a:solidFill>
                    <a:srgbClr val="FFFFFF"/>
                  </a:solidFill>
                </a14:hiddenFill>
              </a:ext>
            </a:extLst>
          </p:spPr>
        </p:pic>
        <p:sp>
          <p:nvSpPr>
            <p:cNvPr id="16" name="모서리가 둥근 직사각형 9">
              <a:extLst>
                <a:ext uri="{FF2B5EF4-FFF2-40B4-BE49-F238E27FC236}">
                  <a16:creationId xmlns:a16="http://schemas.microsoft.com/office/drawing/2014/main" id="{4F801914-880B-4192-AE18-2580675D5A88}"/>
                </a:ext>
              </a:extLst>
            </p:cNvPr>
            <p:cNvSpPr/>
            <p:nvPr/>
          </p:nvSpPr>
          <p:spPr>
            <a:xfrm>
              <a:off x="4710896" y="4166885"/>
              <a:ext cx="3958712" cy="2149735"/>
            </a:xfrm>
            <a:custGeom>
              <a:avLst/>
              <a:gdLst>
                <a:gd name="connsiteX0" fmla="*/ 0 w 3958712"/>
                <a:gd name="connsiteY0" fmla="*/ 358295 h 2149735"/>
                <a:gd name="connsiteX1" fmla="*/ 358295 w 3958712"/>
                <a:gd name="connsiteY1" fmla="*/ 0 h 2149735"/>
                <a:gd name="connsiteX2" fmla="*/ 3600415 w 3958712"/>
                <a:gd name="connsiteY2" fmla="*/ 0 h 2149735"/>
                <a:gd name="connsiteX3" fmla="*/ 3958712 w 3958712"/>
                <a:gd name="connsiteY3" fmla="*/ 358295 h 2149735"/>
                <a:gd name="connsiteX4" fmla="*/ 3958712 w 3958712"/>
                <a:gd name="connsiteY4" fmla="*/ 1791438 h 2149735"/>
                <a:gd name="connsiteX5" fmla="*/ 3600415 w 3958712"/>
                <a:gd name="connsiteY5" fmla="*/ 2149735 h 2149735"/>
                <a:gd name="connsiteX6" fmla="*/ 358295 w 3958712"/>
                <a:gd name="connsiteY6" fmla="*/ 2149735 h 2149735"/>
                <a:gd name="connsiteX7" fmla="*/ 0 w 3958712"/>
                <a:gd name="connsiteY7" fmla="*/ 1791438 h 2149735"/>
                <a:gd name="connsiteX8" fmla="*/ 0 w 3958712"/>
                <a:gd name="connsiteY8" fmla="*/ 358295 h 214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8712" h="2149735" extrusionOk="0">
                  <a:moveTo>
                    <a:pt x="0" y="358295"/>
                  </a:moveTo>
                  <a:cubicBezTo>
                    <a:pt x="-54175" y="127164"/>
                    <a:pt x="105774" y="20427"/>
                    <a:pt x="358295" y="0"/>
                  </a:cubicBezTo>
                  <a:cubicBezTo>
                    <a:pt x="1383295" y="164077"/>
                    <a:pt x="2049399" y="-79578"/>
                    <a:pt x="3600415" y="0"/>
                  </a:cubicBezTo>
                  <a:cubicBezTo>
                    <a:pt x="3740001" y="56792"/>
                    <a:pt x="3948300" y="217705"/>
                    <a:pt x="3958712" y="358295"/>
                  </a:cubicBezTo>
                  <a:cubicBezTo>
                    <a:pt x="3890569" y="700683"/>
                    <a:pt x="4127651" y="1347462"/>
                    <a:pt x="3958712" y="1791438"/>
                  </a:cubicBezTo>
                  <a:cubicBezTo>
                    <a:pt x="4046298" y="1999661"/>
                    <a:pt x="3842592" y="2058823"/>
                    <a:pt x="3600415" y="2149735"/>
                  </a:cubicBezTo>
                  <a:cubicBezTo>
                    <a:pt x="2495884" y="2188606"/>
                    <a:pt x="1514811" y="2219353"/>
                    <a:pt x="358295" y="2149735"/>
                  </a:cubicBezTo>
                  <a:cubicBezTo>
                    <a:pt x="154554" y="2093922"/>
                    <a:pt x="-35497" y="2038505"/>
                    <a:pt x="0" y="1791438"/>
                  </a:cubicBezTo>
                  <a:cubicBezTo>
                    <a:pt x="203720" y="1582288"/>
                    <a:pt x="173789" y="713543"/>
                    <a:pt x="0" y="358295"/>
                  </a:cubicBezTo>
                  <a:close/>
                </a:path>
              </a:pathLst>
            </a:custGeom>
            <a:noFill/>
            <a:ln w="25400">
              <a:extLst>
                <a:ext uri="{C807C97D-BFC1-408E-A445-0C87EB9F89A2}">
                  <ask:lineSketchStyleProps xmlns:ask="http://schemas.microsoft.com/office/drawing/2018/sketchyshapes" sd="1219033472">
                    <a:custGeom>
                      <a:avLst/>
                      <a:gdLst>
                        <a:gd name="connsiteX0" fmla="*/ 0 w 3417631"/>
                        <a:gd name="connsiteY0" fmla="*/ 313049 h 1878259"/>
                        <a:gd name="connsiteX1" fmla="*/ 309323 w 3417631"/>
                        <a:gd name="connsiteY1" fmla="*/ 0 h 1878259"/>
                        <a:gd name="connsiteX2" fmla="*/ 3108307 w 3417631"/>
                        <a:gd name="connsiteY2" fmla="*/ 0 h 1878259"/>
                        <a:gd name="connsiteX3" fmla="*/ 3417631 w 3417631"/>
                        <a:gd name="connsiteY3" fmla="*/ 313049 h 1878259"/>
                        <a:gd name="connsiteX4" fmla="*/ 3417631 w 3417631"/>
                        <a:gd name="connsiteY4" fmla="*/ 1565209 h 1878259"/>
                        <a:gd name="connsiteX5" fmla="*/ 3108307 w 3417631"/>
                        <a:gd name="connsiteY5" fmla="*/ 1878259 h 1878259"/>
                        <a:gd name="connsiteX6" fmla="*/ 309323 w 3417631"/>
                        <a:gd name="connsiteY6" fmla="*/ 1878259 h 1878259"/>
                        <a:gd name="connsiteX7" fmla="*/ 0 w 3417631"/>
                        <a:gd name="connsiteY7" fmla="*/ 1565209 h 1878259"/>
                        <a:gd name="connsiteX8" fmla="*/ 0 w 3417631"/>
                        <a:gd name="connsiteY8" fmla="*/ 313049 h 187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7631" h="1878259" extrusionOk="0">
                          <a:moveTo>
                            <a:pt x="0" y="313049"/>
                          </a:moveTo>
                          <a:cubicBezTo>
                            <a:pt x="-22556" y="126221"/>
                            <a:pt x="96973" y="15699"/>
                            <a:pt x="309323" y="0"/>
                          </a:cubicBezTo>
                          <a:cubicBezTo>
                            <a:pt x="1112335" y="125910"/>
                            <a:pt x="1835682" y="-71664"/>
                            <a:pt x="3108307" y="0"/>
                          </a:cubicBezTo>
                          <a:cubicBezTo>
                            <a:pt x="3249160" y="29513"/>
                            <a:pt x="3413555" y="162733"/>
                            <a:pt x="3417631" y="313049"/>
                          </a:cubicBezTo>
                          <a:cubicBezTo>
                            <a:pt x="3363386" y="614736"/>
                            <a:pt x="3493275" y="1143352"/>
                            <a:pt x="3417631" y="1565209"/>
                          </a:cubicBezTo>
                          <a:cubicBezTo>
                            <a:pt x="3464279" y="1743660"/>
                            <a:pt x="3302017" y="1830832"/>
                            <a:pt x="3108307" y="1878259"/>
                          </a:cubicBezTo>
                          <a:cubicBezTo>
                            <a:pt x="2275113" y="1930876"/>
                            <a:pt x="1358752" y="1890505"/>
                            <a:pt x="309323" y="1878259"/>
                          </a:cubicBezTo>
                          <a:cubicBezTo>
                            <a:pt x="135653" y="1850951"/>
                            <a:pt x="-11277" y="1753836"/>
                            <a:pt x="0" y="1565209"/>
                          </a:cubicBezTo>
                          <a:cubicBezTo>
                            <a:pt x="133266" y="1358329"/>
                            <a:pt x="102439" y="611853"/>
                            <a:pt x="0" y="313049"/>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grpSp>
      <p:sp>
        <p:nvSpPr>
          <p:cNvPr id="17" name="TextBox 16">
            <a:extLst>
              <a:ext uri="{FF2B5EF4-FFF2-40B4-BE49-F238E27FC236}">
                <a16:creationId xmlns:a16="http://schemas.microsoft.com/office/drawing/2014/main" id="{DC58BBE1-6921-4B2D-3926-EDD602CDA3EF}"/>
              </a:ext>
            </a:extLst>
          </p:cNvPr>
          <p:cNvSpPr txBox="1"/>
          <p:nvPr/>
        </p:nvSpPr>
        <p:spPr>
          <a:xfrm>
            <a:off x="2072692" y="4142311"/>
            <a:ext cx="965714" cy="323165"/>
          </a:xfrm>
          <a:prstGeom prst="rect">
            <a:avLst/>
          </a:prstGeom>
          <a:noFill/>
        </p:spPr>
        <p:txBody>
          <a:bodyPr wrap="none" rtlCol="0">
            <a:spAutoFit/>
          </a:bodyPr>
          <a:lstStyle/>
          <a:p>
            <a:r>
              <a:rPr kumimoji="1" lang="en-US" altLang="ko-Kore-KR" sz="1500" dirty="0"/>
              <a:t>abstracts</a:t>
            </a:r>
            <a:endParaRPr kumimoji="1" lang="ko-Kore-KR" altLang="en-US" sz="1500" dirty="0"/>
          </a:p>
        </p:txBody>
      </p:sp>
      <p:sp>
        <p:nvSpPr>
          <p:cNvPr id="18" name="TextBox 17">
            <a:extLst>
              <a:ext uri="{FF2B5EF4-FFF2-40B4-BE49-F238E27FC236}">
                <a16:creationId xmlns:a16="http://schemas.microsoft.com/office/drawing/2014/main" id="{A4F9CB91-0BCF-C70C-2BC0-7A6C7E8E5089}"/>
              </a:ext>
            </a:extLst>
          </p:cNvPr>
          <p:cNvSpPr txBox="1"/>
          <p:nvPr/>
        </p:nvSpPr>
        <p:spPr>
          <a:xfrm>
            <a:off x="8811642" y="3899772"/>
            <a:ext cx="1307666" cy="323165"/>
          </a:xfrm>
          <a:prstGeom prst="rect">
            <a:avLst/>
          </a:prstGeom>
          <a:noFill/>
        </p:spPr>
        <p:txBody>
          <a:bodyPr wrap="none" rtlCol="0">
            <a:spAutoFit/>
          </a:bodyPr>
          <a:lstStyle/>
          <a:p>
            <a:r>
              <a:rPr kumimoji="1" lang="en-US" altLang="ko-Kore-KR" sz="1500" dirty="0"/>
              <a:t>search words</a:t>
            </a:r>
            <a:endParaRPr kumimoji="1" lang="ko-Kore-KR" altLang="en-US" sz="1500" dirty="0"/>
          </a:p>
        </p:txBody>
      </p:sp>
      <p:sp>
        <p:nvSpPr>
          <p:cNvPr id="19" name="TextBox 18">
            <a:extLst>
              <a:ext uri="{FF2B5EF4-FFF2-40B4-BE49-F238E27FC236}">
                <a16:creationId xmlns:a16="http://schemas.microsoft.com/office/drawing/2014/main" id="{636910C7-279F-8609-7D87-C14EAD4366E7}"/>
              </a:ext>
            </a:extLst>
          </p:cNvPr>
          <p:cNvSpPr txBox="1"/>
          <p:nvPr/>
        </p:nvSpPr>
        <p:spPr>
          <a:xfrm>
            <a:off x="4393245" y="4079706"/>
            <a:ext cx="184731" cy="323165"/>
          </a:xfrm>
          <a:prstGeom prst="rect">
            <a:avLst/>
          </a:prstGeom>
          <a:noFill/>
        </p:spPr>
        <p:txBody>
          <a:bodyPr wrap="none" rtlCol="0">
            <a:spAutoFit/>
          </a:bodyPr>
          <a:lstStyle/>
          <a:p>
            <a:endParaRPr kumimoji="1" lang="ko-Kore-KR" altLang="en-US" sz="1500" dirty="0"/>
          </a:p>
        </p:txBody>
      </p:sp>
      <p:sp>
        <p:nvSpPr>
          <p:cNvPr id="20" name="TextBox 19">
            <a:extLst>
              <a:ext uri="{FF2B5EF4-FFF2-40B4-BE49-F238E27FC236}">
                <a16:creationId xmlns:a16="http://schemas.microsoft.com/office/drawing/2014/main" id="{02850484-3631-7BC0-B562-A0A941AA727A}"/>
              </a:ext>
            </a:extLst>
          </p:cNvPr>
          <p:cNvSpPr txBox="1"/>
          <p:nvPr/>
        </p:nvSpPr>
        <p:spPr>
          <a:xfrm>
            <a:off x="4393245" y="3972735"/>
            <a:ext cx="751937" cy="323165"/>
          </a:xfrm>
          <a:prstGeom prst="rect">
            <a:avLst/>
          </a:prstGeom>
          <a:noFill/>
        </p:spPr>
        <p:txBody>
          <a:bodyPr wrap="none" rtlCol="0">
            <a:spAutoFit/>
          </a:bodyPr>
          <a:lstStyle/>
          <a:p>
            <a:r>
              <a:rPr kumimoji="1" lang="en-US" altLang="ko-Kore-KR" sz="1500" dirty="0"/>
              <a:t>results</a:t>
            </a:r>
            <a:endParaRPr kumimoji="1" lang="ko-Kore-KR" altLang="en-US" sz="1500" dirty="0"/>
          </a:p>
        </p:txBody>
      </p:sp>
      <p:sp>
        <p:nvSpPr>
          <p:cNvPr id="21" name="TextBox 20">
            <a:extLst>
              <a:ext uri="{FF2B5EF4-FFF2-40B4-BE49-F238E27FC236}">
                <a16:creationId xmlns:a16="http://schemas.microsoft.com/office/drawing/2014/main" id="{9FF1FFF9-D40C-4F2C-3828-B9A260FE5224}"/>
              </a:ext>
            </a:extLst>
          </p:cNvPr>
          <p:cNvSpPr txBox="1"/>
          <p:nvPr/>
        </p:nvSpPr>
        <p:spPr>
          <a:xfrm>
            <a:off x="5145182" y="5855474"/>
            <a:ext cx="667170" cy="323165"/>
          </a:xfrm>
          <a:prstGeom prst="rect">
            <a:avLst/>
          </a:prstGeom>
          <a:noFill/>
        </p:spPr>
        <p:txBody>
          <a:bodyPr wrap="none" rtlCol="0">
            <a:spAutoFit/>
          </a:bodyPr>
          <a:lstStyle/>
          <a:p>
            <a:r>
              <a:rPr kumimoji="1" lang="en-US" altLang="ko-Kore-KR" sz="1500" dirty="0"/>
              <a:t>paper</a:t>
            </a:r>
            <a:endParaRPr kumimoji="1" lang="ko-Kore-KR" altLang="en-US" sz="1500" dirty="0"/>
          </a:p>
        </p:txBody>
      </p:sp>
      <p:sp>
        <p:nvSpPr>
          <p:cNvPr id="22" name="TextBox 21">
            <a:extLst>
              <a:ext uri="{FF2B5EF4-FFF2-40B4-BE49-F238E27FC236}">
                <a16:creationId xmlns:a16="http://schemas.microsoft.com/office/drawing/2014/main" id="{8574F465-38DE-34F1-5D58-BF281D8D29F0}"/>
              </a:ext>
            </a:extLst>
          </p:cNvPr>
          <p:cNvSpPr txBox="1"/>
          <p:nvPr/>
        </p:nvSpPr>
        <p:spPr>
          <a:xfrm>
            <a:off x="6744534" y="5918072"/>
            <a:ext cx="444352" cy="323165"/>
          </a:xfrm>
          <a:prstGeom prst="rect">
            <a:avLst/>
          </a:prstGeom>
          <a:noFill/>
        </p:spPr>
        <p:txBody>
          <a:bodyPr wrap="none" rtlCol="0">
            <a:spAutoFit/>
          </a:bodyPr>
          <a:lstStyle/>
          <a:p>
            <a:r>
              <a:rPr kumimoji="1" lang="en-US" altLang="ko-Kore-KR" sz="1500" dirty="0"/>
              <a:t>lab</a:t>
            </a:r>
            <a:endParaRPr kumimoji="1" lang="ko-Kore-KR" altLang="en-US" sz="1500" dirty="0"/>
          </a:p>
        </p:txBody>
      </p:sp>
    </p:spTree>
    <p:extLst>
      <p:ext uri="{BB962C8B-B14F-4D97-AF65-F5344CB8AC3E}">
        <p14:creationId xmlns:p14="http://schemas.microsoft.com/office/powerpoint/2010/main" val="42623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AF073-A34B-140E-2444-77F7F9BA78E8}"/>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1DA6AA7A-27CC-E7EE-F8B8-E8352F59885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DDBE3334-C3CA-83B6-AEB1-E0D640B04B9C}"/>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49AC4AB-A417-2EE6-BEF5-D2FE84600253}"/>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791A699-9559-C270-A603-42077B9DFA7A}"/>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49CFB9F5-DC73-DD1B-8AF2-0B5651B9D4F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C2198192-20AE-43AC-AC26-3AEE1A75C898}"/>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01E9ADF0-DED8-B3B2-8198-9DA3F2DF219F}"/>
              </a:ext>
            </a:extLst>
          </p:cNvPr>
          <p:cNvPicPr>
            <a:picLocks noChangeAspect="1"/>
          </p:cNvPicPr>
          <p:nvPr/>
        </p:nvPicPr>
        <p:blipFill>
          <a:blip r:embed="rId3"/>
          <a:stretch>
            <a:fillRect/>
          </a:stretch>
        </p:blipFill>
        <p:spPr>
          <a:xfrm>
            <a:off x="519141" y="2370950"/>
            <a:ext cx="5466110" cy="1469841"/>
          </a:xfrm>
          <a:prstGeom prst="rect">
            <a:avLst/>
          </a:prstGeom>
        </p:spPr>
      </p:pic>
      <p:sp>
        <p:nvSpPr>
          <p:cNvPr id="9" name="TextBox 8">
            <a:extLst>
              <a:ext uri="{FF2B5EF4-FFF2-40B4-BE49-F238E27FC236}">
                <a16:creationId xmlns:a16="http://schemas.microsoft.com/office/drawing/2014/main" id="{DB5610C7-6FFF-6DB1-0565-6DE0BAD87084}"/>
              </a:ext>
            </a:extLst>
          </p:cNvPr>
          <p:cNvSpPr txBox="1"/>
          <p:nvPr/>
        </p:nvSpPr>
        <p:spPr>
          <a:xfrm>
            <a:off x="2876611" y="4006111"/>
            <a:ext cx="250390" cy="646331"/>
          </a:xfrm>
          <a:prstGeom prst="rect">
            <a:avLst/>
          </a:prstGeom>
          <a:noFill/>
        </p:spPr>
        <p:txBody>
          <a:bodyPr wrap="none" rtlCol="0">
            <a:spAutoFit/>
          </a:bodyPr>
          <a:lstStyle/>
          <a:p>
            <a:r>
              <a:rPr kumimoji="1" lang="en-US" altLang="ko-Kore-KR" dirty="0"/>
              <a:t>:</a:t>
            </a:r>
          </a:p>
          <a:p>
            <a:r>
              <a:rPr kumimoji="1" lang="en-US" altLang="ko-Kore-KR" dirty="0"/>
              <a:t>:</a:t>
            </a:r>
            <a:endParaRPr kumimoji="1" lang="ko-Kore-KR" altLang="en-US" dirty="0"/>
          </a:p>
        </p:txBody>
      </p:sp>
      <p:sp>
        <p:nvSpPr>
          <p:cNvPr id="10" name="TextBox 9">
            <a:extLst>
              <a:ext uri="{FF2B5EF4-FFF2-40B4-BE49-F238E27FC236}">
                <a16:creationId xmlns:a16="http://schemas.microsoft.com/office/drawing/2014/main" id="{275A082A-F0F2-E1E3-6C68-3E2C147EE694}"/>
              </a:ext>
            </a:extLst>
          </p:cNvPr>
          <p:cNvSpPr txBox="1"/>
          <p:nvPr/>
        </p:nvSpPr>
        <p:spPr>
          <a:xfrm>
            <a:off x="7997461" y="1647998"/>
            <a:ext cx="2583784" cy="1952458"/>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Compiler toolchain provenance</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BERT-based system</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Toolchain classification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Binary code similarity detection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Machine learning</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sp>
        <p:nvSpPr>
          <p:cNvPr id="11" name="TextBox 10">
            <a:extLst>
              <a:ext uri="{FF2B5EF4-FFF2-40B4-BE49-F238E27FC236}">
                <a16:creationId xmlns:a16="http://schemas.microsoft.com/office/drawing/2014/main" id="{E2E58667-4819-2CF1-FDE6-ED3D28667F96}"/>
              </a:ext>
            </a:extLst>
          </p:cNvPr>
          <p:cNvSpPr txBox="1"/>
          <p:nvPr/>
        </p:nvSpPr>
        <p:spPr>
          <a:xfrm>
            <a:off x="7768141" y="3870492"/>
            <a:ext cx="3297313" cy="1635832"/>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Dialogue-specific pre-training task</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Encoder-decoder transformer</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AI dialogue systems</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Language understanding and generation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cxnSp>
        <p:nvCxnSpPr>
          <p:cNvPr id="12" name="직선 화살표 연결선 11">
            <a:extLst>
              <a:ext uri="{FF2B5EF4-FFF2-40B4-BE49-F238E27FC236}">
                <a16:creationId xmlns:a16="http://schemas.microsoft.com/office/drawing/2014/main" id="{A4527856-5F6E-7FFA-499E-0AB0B8A63EAF}"/>
              </a:ext>
            </a:extLst>
          </p:cNvPr>
          <p:cNvCxnSpPr>
            <a:cxnSpLocks/>
          </p:cNvCxnSpPr>
          <p:nvPr/>
        </p:nvCxnSpPr>
        <p:spPr>
          <a:xfrm flipV="1">
            <a:off x="5985251" y="2406263"/>
            <a:ext cx="1782890" cy="12410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C6F5125E-447C-1228-D2C4-523355A867A3}"/>
              </a:ext>
            </a:extLst>
          </p:cNvPr>
          <p:cNvCxnSpPr>
            <a:cxnSpLocks/>
          </p:cNvCxnSpPr>
          <p:nvPr/>
        </p:nvCxnSpPr>
        <p:spPr>
          <a:xfrm>
            <a:off x="5985251" y="3859875"/>
            <a:ext cx="1309430" cy="12238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E2626722-CEA7-1480-E730-7B003352A766}"/>
              </a:ext>
            </a:extLst>
          </p:cNvPr>
          <p:cNvSpPr txBox="1"/>
          <p:nvPr/>
        </p:nvSpPr>
        <p:spPr>
          <a:xfrm>
            <a:off x="2052924" y="4840962"/>
            <a:ext cx="1897764" cy="400110"/>
          </a:xfrm>
          <a:prstGeom prst="rect">
            <a:avLst/>
          </a:prstGeom>
          <a:noFill/>
        </p:spPr>
        <p:txBody>
          <a:bodyPr wrap="none" rtlCol="0">
            <a:spAutoFit/>
          </a:bodyPr>
          <a:lstStyle/>
          <a:p>
            <a:r>
              <a:rPr kumimoji="1" lang="en-US" altLang="ko-Kore-KR" sz="2000" b="1" dirty="0">
                <a:solidFill>
                  <a:schemeClr val="accent6">
                    <a:lumMod val="75000"/>
                  </a:schemeClr>
                </a:solidFill>
              </a:rPr>
              <a:t>target abstract</a:t>
            </a:r>
            <a:endParaRPr kumimoji="1" lang="ko-Kore-KR" altLang="en-US" sz="2000" b="1" dirty="0">
              <a:solidFill>
                <a:schemeClr val="accent6">
                  <a:lumMod val="75000"/>
                </a:schemeClr>
              </a:solidFill>
            </a:endParaRPr>
          </a:p>
        </p:txBody>
      </p:sp>
      <p:sp>
        <p:nvSpPr>
          <p:cNvPr id="15" name="TextBox 14">
            <a:extLst>
              <a:ext uri="{FF2B5EF4-FFF2-40B4-BE49-F238E27FC236}">
                <a16:creationId xmlns:a16="http://schemas.microsoft.com/office/drawing/2014/main" id="{5150A7AC-EF29-AC51-BD9D-175ECAE3E374}"/>
              </a:ext>
            </a:extLst>
          </p:cNvPr>
          <p:cNvSpPr txBox="1"/>
          <p:nvPr/>
        </p:nvSpPr>
        <p:spPr>
          <a:xfrm>
            <a:off x="8733399" y="3200346"/>
            <a:ext cx="1111907" cy="400110"/>
          </a:xfrm>
          <a:prstGeom prst="rect">
            <a:avLst/>
          </a:prstGeom>
          <a:noFill/>
        </p:spPr>
        <p:txBody>
          <a:bodyPr wrap="none" rtlCol="0">
            <a:spAutoFit/>
          </a:bodyPr>
          <a:lstStyle/>
          <a:p>
            <a:r>
              <a:rPr kumimoji="1" lang="en-US" altLang="ko-Kore-KR" sz="2000" b="1" dirty="0">
                <a:solidFill>
                  <a:schemeClr val="accent1"/>
                </a:solidFill>
              </a:rPr>
              <a:t>positive</a:t>
            </a:r>
            <a:endParaRPr kumimoji="1" lang="ko-Kore-KR" altLang="en-US" sz="2000" b="1" dirty="0">
              <a:solidFill>
                <a:schemeClr val="accent1"/>
              </a:solidFill>
            </a:endParaRPr>
          </a:p>
        </p:txBody>
      </p:sp>
      <p:sp>
        <p:nvSpPr>
          <p:cNvPr id="16" name="TextBox 15">
            <a:extLst>
              <a:ext uri="{FF2B5EF4-FFF2-40B4-BE49-F238E27FC236}">
                <a16:creationId xmlns:a16="http://schemas.microsoft.com/office/drawing/2014/main" id="{9629E988-83F2-09FF-8FAA-80569EFDFCDB}"/>
              </a:ext>
            </a:extLst>
          </p:cNvPr>
          <p:cNvSpPr txBox="1"/>
          <p:nvPr/>
        </p:nvSpPr>
        <p:spPr>
          <a:xfrm>
            <a:off x="8504079" y="5201766"/>
            <a:ext cx="1817292" cy="400110"/>
          </a:xfrm>
          <a:prstGeom prst="rect">
            <a:avLst/>
          </a:prstGeom>
          <a:noFill/>
        </p:spPr>
        <p:txBody>
          <a:bodyPr wrap="none" rtlCol="0">
            <a:spAutoFit/>
          </a:bodyPr>
          <a:lstStyle/>
          <a:p>
            <a:r>
              <a:rPr kumimoji="1" lang="en-US" altLang="ko-Kore-KR" sz="2000" b="1" dirty="0">
                <a:solidFill>
                  <a:srgbClr val="C00000"/>
                </a:solidFill>
              </a:rPr>
              <a:t>semi negative</a:t>
            </a:r>
            <a:endParaRPr kumimoji="1" lang="ko-Kore-KR" altLang="en-US" sz="2000" b="1" dirty="0">
              <a:solidFill>
                <a:srgbClr val="C00000"/>
              </a:solidFill>
            </a:endParaRPr>
          </a:p>
        </p:txBody>
      </p:sp>
      <p:sp>
        <p:nvSpPr>
          <p:cNvPr id="17" name="TextBox 16">
            <a:extLst>
              <a:ext uri="{FF2B5EF4-FFF2-40B4-BE49-F238E27FC236}">
                <a16:creationId xmlns:a16="http://schemas.microsoft.com/office/drawing/2014/main" id="{615F76AB-06EF-1A8F-A801-63F78B45F388}"/>
              </a:ext>
            </a:extLst>
          </p:cNvPr>
          <p:cNvSpPr txBox="1"/>
          <p:nvPr/>
        </p:nvSpPr>
        <p:spPr>
          <a:xfrm>
            <a:off x="8028725" y="5601876"/>
            <a:ext cx="3036729" cy="369332"/>
          </a:xfrm>
          <a:prstGeom prst="rect">
            <a:avLst/>
          </a:prstGeom>
          <a:noFill/>
        </p:spPr>
        <p:txBody>
          <a:bodyPr wrap="none" rtlCol="0">
            <a:spAutoFit/>
          </a:bodyPr>
          <a:lstStyle/>
          <a:p>
            <a:r>
              <a:rPr kumimoji="1" lang="en-US" altLang="ko-Kore-KR" dirty="0">
                <a:solidFill>
                  <a:schemeClr val="bg2">
                    <a:lumMod val="50000"/>
                  </a:schemeClr>
                </a:solidFill>
              </a:rPr>
              <a:t>( same domain but different )</a:t>
            </a:r>
          </a:p>
        </p:txBody>
      </p:sp>
    </p:spTree>
    <p:extLst>
      <p:ext uri="{BB962C8B-B14F-4D97-AF65-F5344CB8AC3E}">
        <p14:creationId xmlns:p14="http://schemas.microsoft.com/office/powerpoint/2010/main" val="101441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1D09-4F2B-36E6-B6CB-C7B87C7A9316}"/>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E387B147-0617-4FD4-A0A6-16E19A034721}"/>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90F5F892-8E0B-9B42-3765-C1771E4AF22A}"/>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571853C6-607E-9318-3A74-E50C752207E2}"/>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875E3E18-1E84-A9FB-62BA-5AE9DE530029}"/>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CA068ED9-144F-61CE-FCC2-8C176C568EC9}"/>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3229A37-660E-3863-5468-3B17D6D85F8F}"/>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CAAB7C3C-47F8-BFE0-C842-10B52D2DB373}"/>
              </a:ext>
            </a:extLst>
          </p:cNvPr>
          <p:cNvPicPr>
            <a:picLocks noChangeAspect="1"/>
          </p:cNvPicPr>
          <p:nvPr/>
        </p:nvPicPr>
        <p:blipFill>
          <a:blip r:embed="rId3"/>
          <a:stretch>
            <a:fillRect/>
          </a:stretch>
        </p:blipFill>
        <p:spPr>
          <a:xfrm>
            <a:off x="1264920" y="2222356"/>
            <a:ext cx="5745887" cy="1843508"/>
          </a:xfrm>
          <a:prstGeom prst="rect">
            <a:avLst/>
          </a:prstGeom>
        </p:spPr>
      </p:pic>
      <p:sp>
        <p:nvSpPr>
          <p:cNvPr id="9" name="TextBox 8">
            <a:extLst>
              <a:ext uri="{FF2B5EF4-FFF2-40B4-BE49-F238E27FC236}">
                <a16:creationId xmlns:a16="http://schemas.microsoft.com/office/drawing/2014/main" id="{9DD64875-D4FA-2CC8-4963-25A4F80C9E48}"/>
              </a:ext>
            </a:extLst>
          </p:cNvPr>
          <p:cNvSpPr txBox="1"/>
          <p:nvPr/>
        </p:nvSpPr>
        <p:spPr>
          <a:xfrm>
            <a:off x="1264920" y="4118109"/>
            <a:ext cx="1695994" cy="369332"/>
          </a:xfrm>
          <a:prstGeom prst="rect">
            <a:avLst/>
          </a:prstGeom>
          <a:noFill/>
        </p:spPr>
        <p:txBody>
          <a:bodyPr wrap="square" rtlCol="0">
            <a:spAutoFit/>
          </a:bodyPr>
          <a:lstStyle/>
          <a:p>
            <a:r>
              <a:rPr kumimoji="1" lang="en-US" altLang="ko-Kore-KR" dirty="0">
                <a:solidFill>
                  <a:srgbClr val="C00000"/>
                </a:solidFill>
              </a:rPr>
              <a:t>negative</a:t>
            </a:r>
            <a:r>
              <a:rPr kumimoji="1" lang="en-US" altLang="ko-Kore-KR" dirty="0">
                <a:solidFill>
                  <a:srgbClr val="0070C0"/>
                </a:solidFill>
              </a:rPr>
              <a:t> </a:t>
            </a:r>
            <a:endParaRPr kumimoji="1" lang="ko-Kore-KR" altLang="en-US" dirty="0">
              <a:solidFill>
                <a:srgbClr val="0070C0"/>
              </a:solidFill>
            </a:endParaRPr>
          </a:p>
        </p:txBody>
      </p:sp>
      <p:pic>
        <p:nvPicPr>
          <p:cNvPr id="10" name="그림 9">
            <a:extLst>
              <a:ext uri="{FF2B5EF4-FFF2-40B4-BE49-F238E27FC236}">
                <a16:creationId xmlns:a16="http://schemas.microsoft.com/office/drawing/2014/main" id="{53CC40F9-6ECE-26AD-BFDE-8CEAF04F260D}"/>
              </a:ext>
            </a:extLst>
          </p:cNvPr>
          <p:cNvPicPr>
            <a:picLocks noChangeAspect="1"/>
          </p:cNvPicPr>
          <p:nvPr/>
        </p:nvPicPr>
        <p:blipFill>
          <a:blip r:embed="rId4"/>
          <a:stretch>
            <a:fillRect/>
          </a:stretch>
        </p:blipFill>
        <p:spPr>
          <a:xfrm>
            <a:off x="1264920" y="4545162"/>
            <a:ext cx="5680166" cy="1502193"/>
          </a:xfrm>
          <a:prstGeom prst="rect">
            <a:avLst/>
          </a:prstGeom>
        </p:spPr>
      </p:pic>
      <p:sp>
        <p:nvSpPr>
          <p:cNvPr id="11" name="TextBox 10">
            <a:extLst>
              <a:ext uri="{FF2B5EF4-FFF2-40B4-BE49-F238E27FC236}">
                <a16:creationId xmlns:a16="http://schemas.microsoft.com/office/drawing/2014/main" id="{00D39ED5-4A18-0CE2-DC6E-0AE1265FD73D}"/>
              </a:ext>
            </a:extLst>
          </p:cNvPr>
          <p:cNvSpPr txBox="1"/>
          <p:nvPr/>
        </p:nvSpPr>
        <p:spPr>
          <a:xfrm>
            <a:off x="1264920" y="1661959"/>
            <a:ext cx="1612969" cy="369332"/>
          </a:xfrm>
          <a:prstGeom prst="rect">
            <a:avLst/>
          </a:prstGeom>
          <a:noFill/>
        </p:spPr>
        <p:txBody>
          <a:bodyPr wrap="square" rtlCol="0">
            <a:spAutoFit/>
          </a:bodyPr>
          <a:lstStyle/>
          <a:p>
            <a:r>
              <a:rPr kumimoji="1" lang="en-US" altLang="ko-Kore-KR" dirty="0">
                <a:solidFill>
                  <a:srgbClr val="0070C0"/>
                </a:solidFill>
              </a:rPr>
              <a:t>positive </a:t>
            </a:r>
            <a:endParaRPr kumimoji="1" lang="ko-Kore-KR" altLang="en-US" dirty="0">
              <a:solidFill>
                <a:srgbClr val="0070C0"/>
              </a:solidFill>
            </a:endParaRPr>
          </a:p>
        </p:txBody>
      </p:sp>
      <p:sp>
        <p:nvSpPr>
          <p:cNvPr id="12" name="TextBox 11">
            <a:extLst>
              <a:ext uri="{FF2B5EF4-FFF2-40B4-BE49-F238E27FC236}">
                <a16:creationId xmlns:a16="http://schemas.microsoft.com/office/drawing/2014/main" id="{536DAF5B-FA30-5ABF-960B-CB396A819A36}"/>
              </a:ext>
            </a:extLst>
          </p:cNvPr>
          <p:cNvSpPr txBox="1"/>
          <p:nvPr/>
        </p:nvSpPr>
        <p:spPr>
          <a:xfrm>
            <a:off x="8341309" y="2928312"/>
            <a:ext cx="1275468" cy="369332"/>
          </a:xfrm>
          <a:prstGeom prst="rect">
            <a:avLst/>
          </a:prstGeom>
          <a:noFill/>
        </p:spPr>
        <p:txBody>
          <a:bodyPr wrap="square" rtlCol="0">
            <a:spAutoFit/>
          </a:bodyPr>
          <a:lstStyle/>
          <a:p>
            <a:r>
              <a:rPr kumimoji="1" lang="en-US" altLang="ko-Kore-KR" dirty="0"/>
              <a:t>0.5</a:t>
            </a:r>
            <a:endParaRPr kumimoji="1" lang="ko-Kore-KR" altLang="en-US" dirty="0"/>
          </a:p>
        </p:txBody>
      </p:sp>
      <p:sp>
        <p:nvSpPr>
          <p:cNvPr id="13" name="TextBox 12">
            <a:extLst>
              <a:ext uri="{FF2B5EF4-FFF2-40B4-BE49-F238E27FC236}">
                <a16:creationId xmlns:a16="http://schemas.microsoft.com/office/drawing/2014/main" id="{331458E0-8F02-1E1A-4B8A-13016ACFD444}"/>
              </a:ext>
            </a:extLst>
          </p:cNvPr>
          <p:cNvSpPr txBox="1"/>
          <p:nvPr/>
        </p:nvSpPr>
        <p:spPr>
          <a:xfrm>
            <a:off x="8341309" y="5016063"/>
            <a:ext cx="1275467" cy="369332"/>
          </a:xfrm>
          <a:prstGeom prst="rect">
            <a:avLst/>
          </a:prstGeom>
          <a:noFill/>
        </p:spPr>
        <p:txBody>
          <a:bodyPr wrap="square" rtlCol="0">
            <a:spAutoFit/>
          </a:bodyPr>
          <a:lstStyle/>
          <a:p>
            <a:r>
              <a:rPr kumimoji="1" lang="en-US" altLang="ko-Kore-KR" dirty="0"/>
              <a:t>0.5</a:t>
            </a:r>
            <a:endParaRPr kumimoji="1" lang="ko-Kore-KR" altLang="en-US" dirty="0"/>
          </a:p>
        </p:txBody>
      </p:sp>
      <p:cxnSp>
        <p:nvCxnSpPr>
          <p:cNvPr id="14" name="직선 화살표 연결선 13">
            <a:extLst>
              <a:ext uri="{FF2B5EF4-FFF2-40B4-BE49-F238E27FC236}">
                <a16:creationId xmlns:a16="http://schemas.microsoft.com/office/drawing/2014/main" id="{83835244-7321-B2E8-12BA-AEE1F28CF381}"/>
              </a:ext>
            </a:extLst>
          </p:cNvPr>
          <p:cNvCxnSpPr>
            <a:cxnSpLocks/>
          </p:cNvCxnSpPr>
          <p:nvPr/>
        </p:nvCxnSpPr>
        <p:spPr>
          <a:xfrm flipV="1">
            <a:off x="9360832" y="2928312"/>
            <a:ext cx="0" cy="358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직선 화살표 연결선 14">
            <a:extLst>
              <a:ext uri="{FF2B5EF4-FFF2-40B4-BE49-F238E27FC236}">
                <a16:creationId xmlns:a16="http://schemas.microsoft.com/office/drawing/2014/main" id="{A3BFF974-3521-48AA-CDD4-1DDA55C4C65E}"/>
              </a:ext>
            </a:extLst>
          </p:cNvPr>
          <p:cNvCxnSpPr>
            <a:cxnSpLocks/>
          </p:cNvCxnSpPr>
          <p:nvPr/>
        </p:nvCxnSpPr>
        <p:spPr>
          <a:xfrm>
            <a:off x="9359742" y="5035676"/>
            <a:ext cx="1090" cy="36933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BF46ED0-68F5-04AD-9A8D-9583C3A22182}"/>
              </a:ext>
            </a:extLst>
          </p:cNvPr>
          <p:cNvSpPr txBox="1"/>
          <p:nvPr/>
        </p:nvSpPr>
        <p:spPr>
          <a:xfrm>
            <a:off x="9448898" y="2925626"/>
            <a:ext cx="1275468" cy="323165"/>
          </a:xfrm>
          <a:prstGeom prst="rect">
            <a:avLst/>
          </a:prstGeom>
          <a:noFill/>
        </p:spPr>
        <p:txBody>
          <a:bodyPr wrap="square" rtlCol="0">
            <a:spAutoFit/>
          </a:bodyPr>
          <a:lstStyle/>
          <a:p>
            <a:r>
              <a:rPr kumimoji="1" lang="en-US" altLang="ko-Kore-KR" sz="1500" dirty="0">
                <a:solidFill>
                  <a:schemeClr val="bg1">
                    <a:lumMod val="50000"/>
                  </a:schemeClr>
                </a:solidFill>
              </a:rPr>
              <a:t>(almost)</a:t>
            </a:r>
            <a:endParaRPr kumimoji="1" lang="ko-Kore-KR" altLang="en-US" sz="1500" dirty="0">
              <a:solidFill>
                <a:schemeClr val="bg1">
                  <a:lumMod val="50000"/>
                </a:schemeClr>
              </a:solidFill>
            </a:endParaRPr>
          </a:p>
        </p:txBody>
      </p:sp>
    </p:spTree>
    <p:extLst>
      <p:ext uri="{BB962C8B-B14F-4D97-AF65-F5344CB8AC3E}">
        <p14:creationId xmlns:p14="http://schemas.microsoft.com/office/powerpoint/2010/main" val="224770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F2630-34DB-5FC2-9A9E-746D316144FC}"/>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D5D65B1-02EC-8D13-2C47-3DCD4D3E6C8E}"/>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0D6C0E62-F74A-86F1-C26E-82E3DFD61BB7}"/>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C5FAD7D-30C2-AF67-B778-00AC0D522EF0}"/>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2896CDE1-9BD2-5725-9BBB-AEDD17C1843B}"/>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E7B51591-E87B-CC8F-EF44-A8F2B7248CE9}"/>
              </a:ext>
            </a:extLst>
          </p:cNvPr>
          <p:cNvCxnSpPr>
            <a:cxnSpLocks/>
          </p:cNvCxnSpPr>
          <p:nvPr/>
        </p:nvCxnSpPr>
        <p:spPr>
          <a:xfrm>
            <a:off x="862108" y="1559298"/>
            <a:ext cx="375343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C74DCB2-3D27-F5DF-965A-30B5D9A60302}"/>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6" name="TextBox 5">
            <a:extLst>
              <a:ext uri="{FF2B5EF4-FFF2-40B4-BE49-F238E27FC236}">
                <a16:creationId xmlns:a16="http://schemas.microsoft.com/office/drawing/2014/main" id="{23450BF2-6F6C-0C94-E2DB-984596A048DD}"/>
              </a:ext>
            </a:extLst>
          </p:cNvPr>
          <p:cNvSpPr txBox="1"/>
          <p:nvPr/>
        </p:nvSpPr>
        <p:spPr>
          <a:xfrm>
            <a:off x="819937" y="2250427"/>
            <a:ext cx="2583784" cy="1952458"/>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Compiler toolchain provenance</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BERT-based system</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Toolchain classification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Binary code similarity detection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Machine learning</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pic>
        <p:nvPicPr>
          <p:cNvPr id="9" name="그림 8">
            <a:extLst>
              <a:ext uri="{FF2B5EF4-FFF2-40B4-BE49-F238E27FC236}">
                <a16:creationId xmlns:a16="http://schemas.microsoft.com/office/drawing/2014/main" id="{77CB2F7D-2976-E7D6-2BA9-4F76B14C166A}"/>
              </a:ext>
            </a:extLst>
          </p:cNvPr>
          <p:cNvPicPr>
            <a:picLocks noChangeAspect="1"/>
          </p:cNvPicPr>
          <p:nvPr/>
        </p:nvPicPr>
        <p:blipFill>
          <a:blip r:embed="rId3"/>
          <a:stretch>
            <a:fillRect/>
          </a:stretch>
        </p:blipFill>
        <p:spPr>
          <a:xfrm>
            <a:off x="5208370" y="565596"/>
            <a:ext cx="5804647" cy="1182101"/>
          </a:xfrm>
          <a:prstGeom prst="rect">
            <a:avLst/>
          </a:prstGeom>
        </p:spPr>
      </p:pic>
      <p:pic>
        <p:nvPicPr>
          <p:cNvPr id="10" name="그림 9">
            <a:extLst>
              <a:ext uri="{FF2B5EF4-FFF2-40B4-BE49-F238E27FC236}">
                <a16:creationId xmlns:a16="http://schemas.microsoft.com/office/drawing/2014/main" id="{F2F752A6-0AB9-2C1F-2ABE-1EF13AA1224E}"/>
              </a:ext>
            </a:extLst>
          </p:cNvPr>
          <p:cNvPicPr>
            <a:picLocks noChangeAspect="1"/>
          </p:cNvPicPr>
          <p:nvPr/>
        </p:nvPicPr>
        <p:blipFill>
          <a:blip r:embed="rId4"/>
          <a:stretch>
            <a:fillRect/>
          </a:stretch>
        </p:blipFill>
        <p:spPr>
          <a:xfrm>
            <a:off x="5208370" y="2730748"/>
            <a:ext cx="5804647" cy="1228591"/>
          </a:xfrm>
          <a:prstGeom prst="rect">
            <a:avLst/>
          </a:prstGeom>
        </p:spPr>
      </p:pic>
      <p:pic>
        <p:nvPicPr>
          <p:cNvPr id="11" name="그림 10">
            <a:extLst>
              <a:ext uri="{FF2B5EF4-FFF2-40B4-BE49-F238E27FC236}">
                <a16:creationId xmlns:a16="http://schemas.microsoft.com/office/drawing/2014/main" id="{81BB3BE6-FD0C-6DCD-4489-5A131A18215E}"/>
              </a:ext>
            </a:extLst>
          </p:cNvPr>
          <p:cNvPicPr>
            <a:picLocks noChangeAspect="1"/>
          </p:cNvPicPr>
          <p:nvPr/>
        </p:nvPicPr>
        <p:blipFill>
          <a:blip r:embed="rId5"/>
          <a:stretch>
            <a:fillRect/>
          </a:stretch>
        </p:blipFill>
        <p:spPr>
          <a:xfrm>
            <a:off x="5208370" y="4659362"/>
            <a:ext cx="5804647" cy="1160929"/>
          </a:xfrm>
          <a:prstGeom prst="rect">
            <a:avLst/>
          </a:prstGeom>
        </p:spPr>
      </p:pic>
      <p:cxnSp>
        <p:nvCxnSpPr>
          <p:cNvPr id="12" name="직선 화살표 연결선 11">
            <a:extLst>
              <a:ext uri="{FF2B5EF4-FFF2-40B4-BE49-F238E27FC236}">
                <a16:creationId xmlns:a16="http://schemas.microsoft.com/office/drawing/2014/main" id="{C8E8C379-A063-6B08-3FD6-E39E7914F4E6}"/>
              </a:ext>
            </a:extLst>
          </p:cNvPr>
          <p:cNvCxnSpPr>
            <a:cxnSpLocks/>
          </p:cNvCxnSpPr>
          <p:nvPr/>
        </p:nvCxnSpPr>
        <p:spPr>
          <a:xfrm flipV="1">
            <a:off x="3677351" y="1539432"/>
            <a:ext cx="1257388" cy="12752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93B584E3-06E9-2391-C522-2FD09ADA8995}"/>
              </a:ext>
            </a:extLst>
          </p:cNvPr>
          <p:cNvCxnSpPr>
            <a:cxnSpLocks/>
          </p:cNvCxnSpPr>
          <p:nvPr/>
        </p:nvCxnSpPr>
        <p:spPr>
          <a:xfrm>
            <a:off x="3677351" y="3311856"/>
            <a:ext cx="12573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직선 화살표 연결선 13">
            <a:extLst>
              <a:ext uri="{FF2B5EF4-FFF2-40B4-BE49-F238E27FC236}">
                <a16:creationId xmlns:a16="http://schemas.microsoft.com/office/drawing/2014/main" id="{4B820658-695E-1960-49D5-47C78694AC46}"/>
              </a:ext>
            </a:extLst>
          </p:cNvPr>
          <p:cNvCxnSpPr>
            <a:cxnSpLocks/>
          </p:cNvCxnSpPr>
          <p:nvPr/>
        </p:nvCxnSpPr>
        <p:spPr>
          <a:xfrm>
            <a:off x="3677351" y="3694765"/>
            <a:ext cx="1044961" cy="12476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EC2FBDE5-5A38-6A93-2BAB-D0DDEC8EB660}"/>
              </a:ext>
            </a:extLst>
          </p:cNvPr>
          <p:cNvSpPr txBox="1"/>
          <p:nvPr/>
        </p:nvSpPr>
        <p:spPr>
          <a:xfrm>
            <a:off x="1067610" y="3959339"/>
            <a:ext cx="1639231" cy="400110"/>
          </a:xfrm>
          <a:prstGeom prst="rect">
            <a:avLst/>
          </a:prstGeom>
          <a:noFill/>
        </p:spPr>
        <p:txBody>
          <a:bodyPr wrap="none" rtlCol="0">
            <a:spAutoFit/>
          </a:bodyPr>
          <a:lstStyle/>
          <a:p>
            <a:r>
              <a:rPr kumimoji="1" lang="en-US" altLang="ko-Kore-KR" sz="2000" b="1" dirty="0">
                <a:solidFill>
                  <a:schemeClr val="accent6">
                    <a:lumMod val="75000"/>
                  </a:schemeClr>
                </a:solidFill>
              </a:rPr>
              <a:t>target words</a:t>
            </a:r>
            <a:endParaRPr kumimoji="1" lang="ko-Kore-KR" altLang="en-US" sz="2000" b="1" dirty="0">
              <a:solidFill>
                <a:schemeClr val="accent6">
                  <a:lumMod val="75000"/>
                </a:schemeClr>
              </a:solidFill>
            </a:endParaRPr>
          </a:p>
        </p:txBody>
      </p:sp>
      <p:sp>
        <p:nvSpPr>
          <p:cNvPr id="16" name="TextBox 15">
            <a:extLst>
              <a:ext uri="{FF2B5EF4-FFF2-40B4-BE49-F238E27FC236}">
                <a16:creationId xmlns:a16="http://schemas.microsoft.com/office/drawing/2014/main" id="{D5611BEB-9461-DAB2-A139-CA726D9E30C2}"/>
              </a:ext>
            </a:extLst>
          </p:cNvPr>
          <p:cNvSpPr txBox="1"/>
          <p:nvPr/>
        </p:nvSpPr>
        <p:spPr>
          <a:xfrm>
            <a:off x="7410789" y="1742212"/>
            <a:ext cx="1111907" cy="400110"/>
          </a:xfrm>
          <a:prstGeom prst="rect">
            <a:avLst/>
          </a:prstGeom>
          <a:noFill/>
        </p:spPr>
        <p:txBody>
          <a:bodyPr wrap="none" rtlCol="0">
            <a:spAutoFit/>
          </a:bodyPr>
          <a:lstStyle/>
          <a:p>
            <a:r>
              <a:rPr kumimoji="1" lang="en-US" altLang="ko-Kore-KR" sz="2000" b="1" dirty="0">
                <a:solidFill>
                  <a:schemeClr val="accent1"/>
                </a:solidFill>
              </a:rPr>
              <a:t>positive</a:t>
            </a:r>
            <a:endParaRPr kumimoji="1" lang="ko-Kore-KR" altLang="en-US" sz="2000" b="1" dirty="0">
              <a:solidFill>
                <a:schemeClr val="accent1"/>
              </a:solidFill>
            </a:endParaRPr>
          </a:p>
        </p:txBody>
      </p:sp>
      <p:sp>
        <p:nvSpPr>
          <p:cNvPr id="17" name="TextBox 16">
            <a:extLst>
              <a:ext uri="{FF2B5EF4-FFF2-40B4-BE49-F238E27FC236}">
                <a16:creationId xmlns:a16="http://schemas.microsoft.com/office/drawing/2014/main" id="{AC78607E-F1A4-960C-2868-DF04A251C0DB}"/>
              </a:ext>
            </a:extLst>
          </p:cNvPr>
          <p:cNvSpPr txBox="1"/>
          <p:nvPr/>
        </p:nvSpPr>
        <p:spPr>
          <a:xfrm>
            <a:off x="6998786" y="3918467"/>
            <a:ext cx="1935915" cy="400110"/>
          </a:xfrm>
          <a:prstGeom prst="rect">
            <a:avLst/>
          </a:prstGeom>
          <a:noFill/>
        </p:spPr>
        <p:txBody>
          <a:bodyPr wrap="none" rtlCol="0">
            <a:spAutoFit/>
          </a:bodyPr>
          <a:lstStyle/>
          <a:p>
            <a:r>
              <a:rPr kumimoji="1" lang="en-US" altLang="ko-Kore-KR" sz="2000" b="1" dirty="0">
                <a:solidFill>
                  <a:srgbClr val="C00000"/>
                </a:solidFill>
              </a:rPr>
              <a:t>semi - negative</a:t>
            </a:r>
            <a:endParaRPr kumimoji="1" lang="ko-Kore-KR" altLang="en-US" sz="2000" b="1" dirty="0">
              <a:solidFill>
                <a:srgbClr val="C00000"/>
              </a:solidFill>
            </a:endParaRPr>
          </a:p>
        </p:txBody>
      </p:sp>
      <p:sp>
        <p:nvSpPr>
          <p:cNvPr id="18" name="TextBox 17">
            <a:extLst>
              <a:ext uri="{FF2B5EF4-FFF2-40B4-BE49-F238E27FC236}">
                <a16:creationId xmlns:a16="http://schemas.microsoft.com/office/drawing/2014/main" id="{0C804ACC-C188-338B-D99C-3A6F20E23E2D}"/>
              </a:ext>
            </a:extLst>
          </p:cNvPr>
          <p:cNvSpPr txBox="1"/>
          <p:nvPr/>
        </p:nvSpPr>
        <p:spPr>
          <a:xfrm>
            <a:off x="7381100" y="5850409"/>
            <a:ext cx="1171283" cy="400110"/>
          </a:xfrm>
          <a:prstGeom prst="rect">
            <a:avLst/>
          </a:prstGeom>
          <a:noFill/>
        </p:spPr>
        <p:txBody>
          <a:bodyPr wrap="none" rtlCol="0">
            <a:spAutoFit/>
          </a:bodyPr>
          <a:lstStyle/>
          <a:p>
            <a:r>
              <a:rPr kumimoji="1" lang="en-US" altLang="ko-Kore-KR" sz="2000" b="1" dirty="0">
                <a:solidFill>
                  <a:srgbClr val="C00000"/>
                </a:solidFill>
              </a:rPr>
              <a:t>negative</a:t>
            </a:r>
            <a:endParaRPr kumimoji="1" lang="ko-Kore-KR" altLang="en-US" sz="2000" b="1" dirty="0">
              <a:solidFill>
                <a:srgbClr val="C00000"/>
              </a:solidFill>
            </a:endParaRPr>
          </a:p>
        </p:txBody>
      </p:sp>
      <p:cxnSp>
        <p:nvCxnSpPr>
          <p:cNvPr id="21" name="직선 연결선 20">
            <a:extLst>
              <a:ext uri="{FF2B5EF4-FFF2-40B4-BE49-F238E27FC236}">
                <a16:creationId xmlns:a16="http://schemas.microsoft.com/office/drawing/2014/main" id="{D6B267D5-4FAA-1952-E194-1F0E4D2634DF}"/>
              </a:ext>
            </a:extLst>
          </p:cNvPr>
          <p:cNvCxnSpPr>
            <a:cxnSpLocks/>
          </p:cNvCxnSpPr>
          <p:nvPr/>
        </p:nvCxnSpPr>
        <p:spPr>
          <a:xfrm>
            <a:off x="11013017" y="1559298"/>
            <a:ext cx="319010"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FF0C-0492-48C0-1359-3C078324E0B1}"/>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2B9C096-0A59-50BA-C329-70BE820EFD47}"/>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F4E0CE8-33A0-626E-A33E-F19AB2E4F254}"/>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E0221F72-51AB-DB94-C1C4-2902C8B5192B}"/>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7645DE0F-B92C-4583-5989-5BED7058C586}"/>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843CDBB6-A733-07EB-9E1A-38418CCCA0EF}"/>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0B7FD4B3-5E91-1478-87CB-4D8AE5FE50FB}"/>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A4541D08-8DF2-1444-0CC9-EBCDC09B806D}"/>
              </a:ext>
            </a:extLst>
          </p:cNvPr>
          <p:cNvPicPr>
            <a:picLocks noChangeAspect="1"/>
          </p:cNvPicPr>
          <p:nvPr/>
        </p:nvPicPr>
        <p:blipFill>
          <a:blip r:embed="rId3"/>
          <a:stretch>
            <a:fillRect/>
          </a:stretch>
        </p:blipFill>
        <p:spPr>
          <a:xfrm>
            <a:off x="1043051" y="2769771"/>
            <a:ext cx="4878290" cy="1318457"/>
          </a:xfrm>
          <a:prstGeom prst="rect">
            <a:avLst/>
          </a:prstGeom>
        </p:spPr>
      </p:pic>
      <p:pic>
        <p:nvPicPr>
          <p:cNvPr id="9" name="그림 8">
            <a:extLst>
              <a:ext uri="{FF2B5EF4-FFF2-40B4-BE49-F238E27FC236}">
                <a16:creationId xmlns:a16="http://schemas.microsoft.com/office/drawing/2014/main" id="{0F4C46D8-DEE7-7C73-505F-5514701E8B85}"/>
              </a:ext>
            </a:extLst>
          </p:cNvPr>
          <p:cNvPicPr>
            <a:picLocks noChangeAspect="1"/>
          </p:cNvPicPr>
          <p:nvPr/>
        </p:nvPicPr>
        <p:blipFill rotWithShape="1">
          <a:blip r:embed="rId4"/>
          <a:srcRect r="5131"/>
          <a:stretch/>
        </p:blipFill>
        <p:spPr>
          <a:xfrm>
            <a:off x="847184" y="4470820"/>
            <a:ext cx="5270021" cy="1274671"/>
          </a:xfrm>
          <a:prstGeom prst="rect">
            <a:avLst/>
          </a:prstGeom>
        </p:spPr>
      </p:pic>
      <p:sp>
        <p:nvSpPr>
          <p:cNvPr id="10" name="TextBox 9">
            <a:extLst>
              <a:ext uri="{FF2B5EF4-FFF2-40B4-BE49-F238E27FC236}">
                <a16:creationId xmlns:a16="http://schemas.microsoft.com/office/drawing/2014/main" id="{8FC08630-BA43-A806-AEC9-193D09B1C089}"/>
              </a:ext>
            </a:extLst>
          </p:cNvPr>
          <p:cNvSpPr txBox="1"/>
          <p:nvPr/>
        </p:nvSpPr>
        <p:spPr>
          <a:xfrm>
            <a:off x="2594773" y="1750793"/>
            <a:ext cx="1774845" cy="646331"/>
          </a:xfrm>
          <a:prstGeom prst="rect">
            <a:avLst/>
          </a:prstGeom>
          <a:noFill/>
        </p:spPr>
        <p:txBody>
          <a:bodyPr wrap="none" rtlCol="0">
            <a:spAutoFit/>
          </a:bodyPr>
          <a:lstStyle/>
          <a:p>
            <a:pPr algn="ctr"/>
            <a:r>
              <a:rPr kumimoji="1" lang="en-US" altLang="ko-Kore-KR" b="1" dirty="0"/>
              <a:t>clear</a:t>
            </a:r>
          </a:p>
          <a:p>
            <a:r>
              <a:rPr kumimoji="1" lang="en-US" altLang="ko-Kore-KR" dirty="0">
                <a:solidFill>
                  <a:schemeClr val="bg2">
                    <a:lumMod val="50000"/>
                  </a:schemeClr>
                </a:solidFill>
              </a:rPr>
              <a:t>domain specific</a:t>
            </a:r>
            <a:endParaRPr kumimoji="1" lang="ko-Kore-KR" altLang="en-US" dirty="0">
              <a:solidFill>
                <a:schemeClr val="bg2">
                  <a:lumMod val="50000"/>
                </a:schemeClr>
              </a:solidFill>
            </a:endParaRPr>
          </a:p>
        </p:txBody>
      </p:sp>
      <p:pic>
        <p:nvPicPr>
          <p:cNvPr id="11" name="그림 10">
            <a:extLst>
              <a:ext uri="{FF2B5EF4-FFF2-40B4-BE49-F238E27FC236}">
                <a16:creationId xmlns:a16="http://schemas.microsoft.com/office/drawing/2014/main" id="{D46827A9-FE20-C050-BB97-7CC43780EE7D}"/>
              </a:ext>
            </a:extLst>
          </p:cNvPr>
          <p:cNvPicPr>
            <a:picLocks noChangeAspect="1"/>
          </p:cNvPicPr>
          <p:nvPr/>
        </p:nvPicPr>
        <p:blipFill rotWithShape="1">
          <a:blip r:embed="rId5"/>
          <a:srcRect r="3611"/>
          <a:stretch/>
        </p:blipFill>
        <p:spPr>
          <a:xfrm>
            <a:off x="6784548" y="3651164"/>
            <a:ext cx="4731672" cy="1256112"/>
          </a:xfrm>
          <a:prstGeom prst="rect">
            <a:avLst/>
          </a:prstGeom>
        </p:spPr>
      </p:pic>
      <p:sp>
        <p:nvSpPr>
          <p:cNvPr id="12" name="TextBox 11">
            <a:extLst>
              <a:ext uri="{FF2B5EF4-FFF2-40B4-BE49-F238E27FC236}">
                <a16:creationId xmlns:a16="http://schemas.microsoft.com/office/drawing/2014/main" id="{1B404D3C-4115-0392-863E-C4B63FFFED73}"/>
              </a:ext>
            </a:extLst>
          </p:cNvPr>
          <p:cNvSpPr txBox="1"/>
          <p:nvPr/>
        </p:nvSpPr>
        <p:spPr>
          <a:xfrm>
            <a:off x="8364271" y="1740848"/>
            <a:ext cx="1572225" cy="646331"/>
          </a:xfrm>
          <a:prstGeom prst="rect">
            <a:avLst/>
          </a:prstGeom>
          <a:noFill/>
        </p:spPr>
        <p:txBody>
          <a:bodyPr wrap="none" rtlCol="0">
            <a:spAutoFit/>
          </a:bodyPr>
          <a:lstStyle/>
          <a:p>
            <a:pPr algn="ctr"/>
            <a:r>
              <a:rPr kumimoji="1" lang="en-US" altLang="ko-Kore-KR" b="1" dirty="0">
                <a:solidFill>
                  <a:srgbClr val="C00000"/>
                </a:solidFill>
              </a:rPr>
              <a:t>ambiguous</a:t>
            </a:r>
          </a:p>
          <a:p>
            <a:r>
              <a:rPr kumimoji="1" lang="en-US" altLang="ko-Kore-KR" dirty="0">
                <a:solidFill>
                  <a:schemeClr val="bg2">
                    <a:lumMod val="50000"/>
                  </a:schemeClr>
                </a:solidFill>
              </a:rPr>
              <a:t>generic words</a:t>
            </a:r>
            <a:endParaRPr kumimoji="1" lang="ko-Kore-KR" altLang="en-US" dirty="0">
              <a:solidFill>
                <a:schemeClr val="bg2">
                  <a:lumMod val="50000"/>
                </a:schemeClr>
              </a:solidFill>
            </a:endParaRPr>
          </a:p>
        </p:txBody>
      </p:sp>
      <p:cxnSp>
        <p:nvCxnSpPr>
          <p:cNvPr id="13" name="직선 연결선[R] 11">
            <a:extLst>
              <a:ext uri="{FF2B5EF4-FFF2-40B4-BE49-F238E27FC236}">
                <a16:creationId xmlns:a16="http://schemas.microsoft.com/office/drawing/2014/main" id="{51B557A0-C3FD-D702-2B9C-4FF33C715CAD}"/>
              </a:ext>
            </a:extLst>
          </p:cNvPr>
          <p:cNvCxnSpPr>
            <a:cxnSpLocks/>
          </p:cNvCxnSpPr>
          <p:nvPr/>
        </p:nvCxnSpPr>
        <p:spPr>
          <a:xfrm>
            <a:off x="6409645" y="1750793"/>
            <a:ext cx="0" cy="449045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39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DED1-FEE0-0158-FBB7-F626504F46F9}"/>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40EB9D8F-1632-65F6-AFB4-F99BBEBB5F9C}"/>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B0A9C07B-F73B-07CB-F664-0B5EF351A184}"/>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77EBDB0E-545A-44C0-9ACF-5434306EA272}"/>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530B7C9B-9170-CD27-08D4-F3F671F77E2E}"/>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To do</a:t>
            </a:r>
          </a:p>
        </p:txBody>
      </p:sp>
      <p:cxnSp>
        <p:nvCxnSpPr>
          <p:cNvPr id="7" name="직선 연결선 6">
            <a:extLst>
              <a:ext uri="{FF2B5EF4-FFF2-40B4-BE49-F238E27FC236}">
                <a16:creationId xmlns:a16="http://schemas.microsoft.com/office/drawing/2014/main" id="{7161E9D2-A768-6924-6871-42E0E108CA13}"/>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2045A64-44F5-E088-9909-B1E69634EE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Picture 2" descr="압축 - 무료 화살개 아이콘">
            <a:extLst>
              <a:ext uri="{FF2B5EF4-FFF2-40B4-BE49-F238E27FC236}">
                <a16:creationId xmlns:a16="http://schemas.microsoft.com/office/drawing/2014/main" id="{DEA63AE7-E450-AB79-6A17-A237DE2AF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808" y="2630698"/>
            <a:ext cx="2441893" cy="24418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5,810,400개 이상의 문서 스톡 일러스트, Royalty-Free 벡터 그래픽 및 클립 아트 - iStock">
            <a:extLst>
              <a:ext uri="{FF2B5EF4-FFF2-40B4-BE49-F238E27FC236}">
                <a16:creationId xmlns:a16="http://schemas.microsoft.com/office/drawing/2014/main" id="{5D691028-AF9C-3DC9-16D6-572883AD6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20" y="1740487"/>
            <a:ext cx="1245599" cy="12455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DAF5B20F-A359-87EA-7EEA-31F1072507E8}"/>
              </a:ext>
            </a:extLst>
          </p:cNvPr>
          <p:cNvCxnSpPr>
            <a:cxnSpLocks/>
          </p:cNvCxnSpPr>
          <p:nvPr/>
        </p:nvCxnSpPr>
        <p:spPr>
          <a:xfrm>
            <a:off x="2743685" y="2463544"/>
            <a:ext cx="1328253" cy="8368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A59E8264-9D46-F8EF-4061-9417A60F73B4}"/>
              </a:ext>
            </a:extLst>
          </p:cNvPr>
          <p:cNvCxnSpPr>
            <a:cxnSpLocks/>
          </p:cNvCxnSpPr>
          <p:nvPr/>
        </p:nvCxnSpPr>
        <p:spPr>
          <a:xfrm flipV="1">
            <a:off x="2649600" y="4703720"/>
            <a:ext cx="1422338" cy="709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직선 화살표 연결선 13">
            <a:extLst>
              <a:ext uri="{FF2B5EF4-FFF2-40B4-BE49-F238E27FC236}">
                <a16:creationId xmlns:a16="http://schemas.microsoft.com/office/drawing/2014/main" id="{1F51C22F-DE6E-E55B-E9B7-0FAB4BA55925}"/>
              </a:ext>
            </a:extLst>
          </p:cNvPr>
          <p:cNvCxnSpPr>
            <a:cxnSpLocks/>
          </p:cNvCxnSpPr>
          <p:nvPr/>
        </p:nvCxnSpPr>
        <p:spPr>
          <a:xfrm>
            <a:off x="2743685" y="3948493"/>
            <a:ext cx="1328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오른쪽 화살표[R] 22">
            <a:extLst>
              <a:ext uri="{FF2B5EF4-FFF2-40B4-BE49-F238E27FC236}">
                <a16:creationId xmlns:a16="http://schemas.microsoft.com/office/drawing/2014/main" id="{A47A6B89-ACDE-D4C8-9F49-A46371992C29}"/>
              </a:ext>
            </a:extLst>
          </p:cNvPr>
          <p:cNvSpPr/>
          <p:nvPr/>
        </p:nvSpPr>
        <p:spPr>
          <a:xfrm>
            <a:off x="7572537" y="3614737"/>
            <a:ext cx="628650" cy="30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a:p>
        </p:txBody>
      </p:sp>
      <p:sp>
        <p:nvSpPr>
          <p:cNvPr id="16" name="TextBox 15">
            <a:extLst>
              <a:ext uri="{FF2B5EF4-FFF2-40B4-BE49-F238E27FC236}">
                <a16:creationId xmlns:a16="http://schemas.microsoft.com/office/drawing/2014/main" id="{47716DE5-9A5B-3F10-07E0-358C0A058950}"/>
              </a:ext>
            </a:extLst>
          </p:cNvPr>
          <p:cNvSpPr txBox="1"/>
          <p:nvPr/>
        </p:nvSpPr>
        <p:spPr>
          <a:xfrm>
            <a:off x="8127389" y="4823444"/>
            <a:ext cx="3229795" cy="369332"/>
          </a:xfrm>
          <a:prstGeom prst="rect">
            <a:avLst/>
          </a:prstGeom>
          <a:noFill/>
        </p:spPr>
        <p:txBody>
          <a:bodyPr wrap="none" rtlCol="0">
            <a:spAutoFit/>
          </a:bodyPr>
          <a:lstStyle/>
          <a:p>
            <a:r>
              <a:rPr kumimoji="1" lang="en-US" altLang="ko-Kore-KR" dirty="0"/>
              <a:t>compressive embedding of lab</a:t>
            </a:r>
            <a:endParaRPr kumimoji="1" lang="ko-Kore-KR" altLang="en-US" dirty="0"/>
          </a:p>
        </p:txBody>
      </p:sp>
      <p:pic>
        <p:nvPicPr>
          <p:cNvPr id="17" name="Picture 8" descr="건물 - 무료 건물개 아이콘">
            <a:extLst>
              <a:ext uri="{FF2B5EF4-FFF2-40B4-BE49-F238E27FC236}">
                <a16:creationId xmlns:a16="http://schemas.microsoft.com/office/drawing/2014/main" id="{F575CA69-7F8A-AAF8-C1A9-4A3E637C5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7909" y="2781090"/>
            <a:ext cx="1588757" cy="15887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5,810,400개 이상의 문서 스톡 일러스트, Royalty-Free 벡터 그래픽 및 클립 아트 - iStock">
            <a:extLst>
              <a:ext uri="{FF2B5EF4-FFF2-40B4-BE49-F238E27FC236}">
                <a16:creationId xmlns:a16="http://schemas.microsoft.com/office/drawing/2014/main" id="{D52D52FF-666F-38A7-1510-F151403FA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19" y="3216726"/>
            <a:ext cx="1245599" cy="12455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5,810,400개 이상의 문서 스톡 일러스트, Royalty-Free 벡터 그래픽 및 클립 아트 - iStock">
            <a:extLst>
              <a:ext uri="{FF2B5EF4-FFF2-40B4-BE49-F238E27FC236}">
                <a16:creationId xmlns:a16="http://schemas.microsoft.com/office/drawing/2014/main" id="{B4EC5733-460E-6D9C-ECF9-71D8A4A4D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19" y="4717914"/>
            <a:ext cx="1245599" cy="124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06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Objectives &amp; Milestones</a:t>
            </a:r>
          </a:p>
        </p:txBody>
      </p: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26" name="그림 25">
            <a:extLst>
              <a:ext uri="{FF2B5EF4-FFF2-40B4-BE49-F238E27FC236}">
                <a16:creationId xmlns:a16="http://schemas.microsoft.com/office/drawing/2014/main" id="{95287127-5209-079D-F285-ACB9165BAD2B}"/>
              </a:ext>
            </a:extLst>
          </p:cNvPr>
          <p:cNvPicPr>
            <a:picLocks noChangeAspect="1"/>
          </p:cNvPicPr>
          <p:nvPr/>
        </p:nvPicPr>
        <p:blipFill>
          <a:blip r:embed="rId3"/>
          <a:stretch>
            <a:fillRect/>
          </a:stretch>
        </p:blipFill>
        <p:spPr>
          <a:xfrm>
            <a:off x="1627497" y="1897184"/>
            <a:ext cx="8937006" cy="3996037"/>
          </a:xfrm>
          <a:prstGeom prst="rect">
            <a:avLst/>
          </a:prstGeom>
        </p:spPr>
      </p:pic>
      <p:cxnSp>
        <p:nvCxnSpPr>
          <p:cNvPr id="31" name="직선 연결선 30">
            <a:extLst>
              <a:ext uri="{FF2B5EF4-FFF2-40B4-BE49-F238E27FC236}">
                <a16:creationId xmlns:a16="http://schemas.microsoft.com/office/drawing/2014/main" id="{8E80E509-2583-C106-5801-19FDA20E65ED}"/>
              </a:ext>
            </a:extLst>
          </p:cNvPr>
          <p:cNvCxnSpPr>
            <a:cxnSpLocks/>
          </p:cNvCxnSpPr>
          <p:nvPr/>
        </p:nvCxnSpPr>
        <p:spPr>
          <a:xfrm>
            <a:off x="6988628" y="1755670"/>
            <a:ext cx="0" cy="4321629"/>
          </a:xfrm>
          <a:prstGeom prst="line">
            <a:avLst/>
          </a:prstGeom>
        </p:spPr>
        <p:style>
          <a:lnRef idx="2">
            <a:schemeClr val="accent2"/>
          </a:lnRef>
          <a:fillRef idx="0">
            <a:schemeClr val="accent2"/>
          </a:fillRef>
          <a:effectRef idx="1">
            <a:schemeClr val="accent2"/>
          </a:effectRef>
          <a:fontRef idx="minor">
            <a:schemeClr val="tx1"/>
          </a:fontRef>
        </p:style>
      </p:cxnSp>
      <p:sp>
        <p:nvSpPr>
          <p:cNvPr id="34" name="TextBox 33">
            <a:extLst>
              <a:ext uri="{FF2B5EF4-FFF2-40B4-BE49-F238E27FC236}">
                <a16:creationId xmlns:a16="http://schemas.microsoft.com/office/drawing/2014/main" id="{2E8F53E5-5804-032A-2DD8-11A86753ABC3}"/>
              </a:ext>
            </a:extLst>
          </p:cNvPr>
          <p:cNvSpPr txBox="1"/>
          <p:nvPr/>
        </p:nvSpPr>
        <p:spPr>
          <a:xfrm>
            <a:off x="7086600" y="1524000"/>
            <a:ext cx="2971799" cy="369332"/>
          </a:xfrm>
          <a:prstGeom prst="rect">
            <a:avLst/>
          </a:prstGeom>
          <a:noFill/>
        </p:spPr>
        <p:txBody>
          <a:bodyPr wrap="square" rtlCol="0">
            <a:spAutoFit/>
          </a:bodyPr>
          <a:lstStyle/>
          <a:p>
            <a:r>
              <a:rPr lang="en-US" altLang="ko-KR" dirty="0"/>
              <a:t>Midterm Presentation</a:t>
            </a:r>
            <a:endParaRPr lang="ko-KR" altLang="en-US" dirty="0"/>
          </a:p>
        </p:txBody>
      </p:sp>
    </p:spTree>
    <p:extLst>
      <p:ext uri="{BB962C8B-B14F-4D97-AF65-F5344CB8AC3E}">
        <p14:creationId xmlns:p14="http://schemas.microsoft.com/office/powerpoint/2010/main" val="364118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96094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4368800" y="2728686"/>
            <a:ext cx="3454400" cy="177592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6000" b="1" dirty="0">
                <a:solidFill>
                  <a:schemeClr val="accent6">
                    <a:lumMod val="75000"/>
                  </a:schemeClr>
                </a:solidFill>
                <a:latin typeface="G마켓 산스 TTF Bold" panose="02000000000000000000" pitchFamily="2" charset="-127"/>
                <a:ea typeface="G마켓 산스 TTF Bold" panose="02000000000000000000" pitchFamily="2" charset="-127"/>
              </a:rPr>
              <a:t>Q &amp; A</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10" name="부제목 2">
            <a:extLst>
              <a:ext uri="{FF2B5EF4-FFF2-40B4-BE49-F238E27FC236}">
                <a16:creationId xmlns:a16="http://schemas.microsoft.com/office/drawing/2014/main" id="{6118D7DB-F23F-4ABE-0E81-ABCF44958BCF}"/>
              </a:ext>
            </a:extLst>
          </p:cNvPr>
          <p:cNvSpPr txBox="1">
            <a:spLocks/>
          </p:cNvSpPr>
          <p:nvPr/>
        </p:nvSpPr>
        <p:spPr>
          <a:xfrm>
            <a:off x="5671673" y="6241244"/>
            <a:ext cx="6084047" cy="37257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120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endPar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endParaRPr>
          </a:p>
        </p:txBody>
      </p:sp>
    </p:spTree>
    <p:extLst>
      <p:ext uri="{BB962C8B-B14F-4D97-AF65-F5344CB8AC3E}">
        <p14:creationId xmlns:p14="http://schemas.microsoft.com/office/powerpoint/2010/main" val="327262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87D17-1A3F-13D2-FDF7-540E0C83F4BB}"/>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6D6FB968-F4E6-B6A7-6D0B-13EBCE0F6399}"/>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79C6D34-B340-5929-A845-BE72303BBA6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105C54DA-3749-2BA6-A2C2-72D2FA2CC44B}"/>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BB9E0B5E-004B-ABB2-6229-C21A3981F9FC}"/>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Role of each member</a:t>
            </a:r>
          </a:p>
        </p:txBody>
      </p:sp>
      <p:sp>
        <p:nvSpPr>
          <p:cNvPr id="8" name="부제목 2">
            <a:extLst>
              <a:ext uri="{FF2B5EF4-FFF2-40B4-BE49-F238E27FC236}">
                <a16:creationId xmlns:a16="http://schemas.microsoft.com/office/drawing/2014/main" id="{8CE79767-CB24-1CC2-4ADB-A9D05BCB6CE7}"/>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39" name="그림 38" descr="원, 스케치, 디자인이(가) 표시된 사진&#10;&#10;자동 생성된 설명">
            <a:extLst>
              <a:ext uri="{FF2B5EF4-FFF2-40B4-BE49-F238E27FC236}">
                <a16:creationId xmlns:a16="http://schemas.microsoft.com/office/drawing/2014/main" id="{179ECDFC-A30F-325C-2F98-2EDC54CEC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132" y="2333007"/>
            <a:ext cx="1178908" cy="1386951"/>
          </a:xfrm>
          <a:prstGeom prst="rect">
            <a:avLst/>
          </a:prstGeom>
        </p:spPr>
      </p:pic>
      <p:pic>
        <p:nvPicPr>
          <p:cNvPr id="44" name="그림 43" descr="원, 스케치, 디자인이(가) 표시된 사진&#10;&#10;자동 생성된 설명">
            <a:extLst>
              <a:ext uri="{FF2B5EF4-FFF2-40B4-BE49-F238E27FC236}">
                <a16:creationId xmlns:a16="http://schemas.microsoft.com/office/drawing/2014/main" id="{74205C07-44DD-E4AA-C12B-9FFBA519B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919" y="2333007"/>
            <a:ext cx="1178908" cy="1386951"/>
          </a:xfrm>
          <a:prstGeom prst="rect">
            <a:avLst/>
          </a:prstGeom>
        </p:spPr>
      </p:pic>
      <p:pic>
        <p:nvPicPr>
          <p:cNvPr id="45" name="그림 44" descr="원, 스케치, 디자인이(가) 표시된 사진&#10;&#10;자동 생성된 설명">
            <a:extLst>
              <a:ext uri="{FF2B5EF4-FFF2-40B4-BE49-F238E27FC236}">
                <a16:creationId xmlns:a16="http://schemas.microsoft.com/office/drawing/2014/main" id="{9072A4D7-3A23-B085-4E57-1CCE8FE01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707" y="2333007"/>
            <a:ext cx="1178908" cy="1386951"/>
          </a:xfrm>
          <a:prstGeom prst="rect">
            <a:avLst/>
          </a:prstGeom>
        </p:spPr>
      </p:pic>
      <p:pic>
        <p:nvPicPr>
          <p:cNvPr id="46" name="그림 45" descr="원, 스케치, 디자인이(가) 표시된 사진&#10;&#10;자동 생성된 설명">
            <a:extLst>
              <a:ext uri="{FF2B5EF4-FFF2-40B4-BE49-F238E27FC236}">
                <a16:creationId xmlns:a16="http://schemas.microsoft.com/office/drawing/2014/main" id="{69730F32-CEE2-0EE7-0FB6-FFBA03A0F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806" y="2333007"/>
            <a:ext cx="1178908" cy="1386951"/>
          </a:xfrm>
          <a:prstGeom prst="rect">
            <a:avLst/>
          </a:prstGeom>
        </p:spPr>
      </p:pic>
      <p:sp>
        <p:nvSpPr>
          <p:cNvPr id="48" name="TextBox 47">
            <a:extLst>
              <a:ext uri="{FF2B5EF4-FFF2-40B4-BE49-F238E27FC236}">
                <a16:creationId xmlns:a16="http://schemas.microsoft.com/office/drawing/2014/main" id="{567C9DBE-A1BA-8209-180D-64051D3B5C36}"/>
              </a:ext>
            </a:extLst>
          </p:cNvPr>
          <p:cNvSpPr txBox="1"/>
          <p:nvPr/>
        </p:nvSpPr>
        <p:spPr>
          <a:xfrm>
            <a:off x="2586279" y="4657433"/>
            <a:ext cx="1807028" cy="646331"/>
          </a:xfrm>
          <a:prstGeom prst="rect">
            <a:avLst/>
          </a:prstGeom>
          <a:noFill/>
        </p:spPr>
        <p:txBody>
          <a:bodyPr wrap="square" rtlCol="0">
            <a:spAutoFit/>
          </a:bodyPr>
          <a:lstStyle/>
          <a:p>
            <a:pPr algn="ctr"/>
            <a:r>
              <a:rPr lang="en-US" altLang="ko-KR" dirty="0"/>
              <a:t>UX/UI</a:t>
            </a:r>
          </a:p>
          <a:p>
            <a:pPr algn="ctr"/>
            <a:r>
              <a:rPr lang="en-US" altLang="ko-KR" dirty="0"/>
              <a:t>Front-End</a:t>
            </a:r>
            <a:endParaRPr lang="ko-KR" altLang="en-US" dirty="0"/>
          </a:p>
        </p:txBody>
      </p:sp>
      <p:sp>
        <p:nvSpPr>
          <p:cNvPr id="49" name="TextBox 48">
            <a:extLst>
              <a:ext uri="{FF2B5EF4-FFF2-40B4-BE49-F238E27FC236}">
                <a16:creationId xmlns:a16="http://schemas.microsoft.com/office/drawing/2014/main" id="{ECFB34D1-0B81-4638-D643-D0187D0E4C45}"/>
              </a:ext>
            </a:extLst>
          </p:cNvPr>
          <p:cNvSpPr txBox="1"/>
          <p:nvPr/>
        </p:nvSpPr>
        <p:spPr>
          <a:xfrm>
            <a:off x="1763541" y="3694540"/>
            <a:ext cx="1645476" cy="369332"/>
          </a:xfrm>
          <a:prstGeom prst="rect">
            <a:avLst/>
          </a:prstGeom>
          <a:noFill/>
        </p:spPr>
        <p:txBody>
          <a:bodyPr wrap="square" rtlCol="0">
            <a:spAutoFit/>
          </a:bodyPr>
          <a:lstStyle/>
          <a:p>
            <a:pPr algn="ctr"/>
            <a:r>
              <a:rPr lang="en-US" altLang="ko-KR" dirty="0" err="1"/>
              <a:t>MinSeok</a:t>
            </a:r>
            <a:r>
              <a:rPr lang="en-US" altLang="ko-KR" dirty="0"/>
              <a:t> Jang</a:t>
            </a:r>
            <a:endParaRPr lang="ko-KR" altLang="en-US" dirty="0"/>
          </a:p>
        </p:txBody>
      </p:sp>
      <p:sp>
        <p:nvSpPr>
          <p:cNvPr id="50" name="TextBox 49">
            <a:extLst>
              <a:ext uri="{FF2B5EF4-FFF2-40B4-BE49-F238E27FC236}">
                <a16:creationId xmlns:a16="http://schemas.microsoft.com/office/drawing/2014/main" id="{2B270064-B597-050A-3B15-F39AEF5B63F3}"/>
              </a:ext>
            </a:extLst>
          </p:cNvPr>
          <p:cNvSpPr txBox="1"/>
          <p:nvPr/>
        </p:nvSpPr>
        <p:spPr>
          <a:xfrm>
            <a:off x="5896388" y="3703793"/>
            <a:ext cx="1720428" cy="369332"/>
          </a:xfrm>
          <a:prstGeom prst="rect">
            <a:avLst/>
          </a:prstGeom>
          <a:noFill/>
        </p:spPr>
        <p:txBody>
          <a:bodyPr wrap="square" rtlCol="0">
            <a:spAutoFit/>
          </a:bodyPr>
          <a:lstStyle/>
          <a:p>
            <a:pPr algn="ctr"/>
            <a:r>
              <a:rPr lang="en-US" altLang="ko-KR" dirty="0" err="1"/>
              <a:t>MinSeok</a:t>
            </a:r>
            <a:r>
              <a:rPr lang="en-US" altLang="ko-KR" dirty="0"/>
              <a:t> Song</a:t>
            </a:r>
            <a:endParaRPr lang="ko-KR" altLang="en-US" dirty="0"/>
          </a:p>
        </p:txBody>
      </p:sp>
      <p:sp>
        <p:nvSpPr>
          <p:cNvPr id="51" name="TextBox 50">
            <a:extLst>
              <a:ext uri="{FF2B5EF4-FFF2-40B4-BE49-F238E27FC236}">
                <a16:creationId xmlns:a16="http://schemas.microsoft.com/office/drawing/2014/main" id="{7A793C2F-70E7-8AFF-0DCC-81FE84636812}"/>
              </a:ext>
            </a:extLst>
          </p:cNvPr>
          <p:cNvSpPr txBox="1"/>
          <p:nvPr/>
        </p:nvSpPr>
        <p:spPr>
          <a:xfrm>
            <a:off x="3874228" y="3702468"/>
            <a:ext cx="1492968" cy="369332"/>
          </a:xfrm>
          <a:prstGeom prst="rect">
            <a:avLst/>
          </a:prstGeom>
          <a:noFill/>
        </p:spPr>
        <p:txBody>
          <a:bodyPr wrap="square" rtlCol="0">
            <a:spAutoFit/>
          </a:bodyPr>
          <a:lstStyle/>
          <a:p>
            <a:pPr algn="ctr"/>
            <a:r>
              <a:rPr lang="en-US" altLang="ko-KR" dirty="0" err="1"/>
              <a:t>HyunJin</a:t>
            </a:r>
            <a:r>
              <a:rPr lang="en-US" altLang="ko-KR" dirty="0"/>
              <a:t> Kim</a:t>
            </a:r>
            <a:endParaRPr lang="ko-KR" altLang="en-US" dirty="0"/>
          </a:p>
        </p:txBody>
      </p:sp>
      <p:sp>
        <p:nvSpPr>
          <p:cNvPr id="52" name="TextBox 51">
            <a:extLst>
              <a:ext uri="{FF2B5EF4-FFF2-40B4-BE49-F238E27FC236}">
                <a16:creationId xmlns:a16="http://schemas.microsoft.com/office/drawing/2014/main" id="{DC2D587A-A862-80CC-5E32-6B63F0AB1F1D}"/>
              </a:ext>
            </a:extLst>
          </p:cNvPr>
          <p:cNvSpPr txBox="1"/>
          <p:nvPr/>
        </p:nvSpPr>
        <p:spPr>
          <a:xfrm>
            <a:off x="8537889" y="3702468"/>
            <a:ext cx="1492968" cy="369332"/>
          </a:xfrm>
          <a:prstGeom prst="rect">
            <a:avLst/>
          </a:prstGeom>
          <a:noFill/>
        </p:spPr>
        <p:txBody>
          <a:bodyPr wrap="square" rtlCol="0">
            <a:spAutoFit/>
          </a:bodyPr>
          <a:lstStyle/>
          <a:p>
            <a:pPr algn="ctr"/>
            <a:r>
              <a:rPr lang="en-US" altLang="ko-KR" dirty="0" err="1"/>
              <a:t>JaeHee</a:t>
            </a:r>
            <a:r>
              <a:rPr lang="en-US" altLang="ko-KR" dirty="0"/>
              <a:t> Jo</a:t>
            </a:r>
            <a:endParaRPr lang="ko-KR" altLang="en-US" dirty="0"/>
          </a:p>
        </p:txBody>
      </p:sp>
      <p:sp>
        <p:nvSpPr>
          <p:cNvPr id="53" name="TextBox 52">
            <a:extLst>
              <a:ext uri="{FF2B5EF4-FFF2-40B4-BE49-F238E27FC236}">
                <a16:creationId xmlns:a16="http://schemas.microsoft.com/office/drawing/2014/main" id="{B76FC7AF-AED2-A653-2D5D-2A0AF684014D}"/>
              </a:ext>
            </a:extLst>
          </p:cNvPr>
          <p:cNvSpPr txBox="1"/>
          <p:nvPr/>
        </p:nvSpPr>
        <p:spPr>
          <a:xfrm>
            <a:off x="5850746" y="4657434"/>
            <a:ext cx="1807028" cy="646331"/>
          </a:xfrm>
          <a:prstGeom prst="rect">
            <a:avLst/>
          </a:prstGeom>
          <a:noFill/>
        </p:spPr>
        <p:txBody>
          <a:bodyPr wrap="square" rtlCol="0">
            <a:spAutoFit/>
          </a:bodyPr>
          <a:lstStyle/>
          <a:p>
            <a:pPr algn="ctr"/>
            <a:r>
              <a:rPr lang="en-US" altLang="ko-KR" dirty="0"/>
              <a:t>Abstract Extract</a:t>
            </a:r>
          </a:p>
          <a:p>
            <a:pPr algn="ctr"/>
            <a:r>
              <a:rPr lang="en-US" altLang="ko-KR" dirty="0"/>
              <a:t>Back-End</a:t>
            </a:r>
            <a:endParaRPr lang="ko-KR" altLang="en-US" dirty="0"/>
          </a:p>
        </p:txBody>
      </p:sp>
      <p:sp>
        <p:nvSpPr>
          <p:cNvPr id="54" name="TextBox 53">
            <a:extLst>
              <a:ext uri="{FF2B5EF4-FFF2-40B4-BE49-F238E27FC236}">
                <a16:creationId xmlns:a16="http://schemas.microsoft.com/office/drawing/2014/main" id="{4A5A5CD6-1BB6-6EBF-DD3E-4056B019A597}"/>
              </a:ext>
            </a:extLst>
          </p:cNvPr>
          <p:cNvSpPr txBox="1"/>
          <p:nvPr/>
        </p:nvSpPr>
        <p:spPr>
          <a:xfrm>
            <a:off x="8382617" y="4729321"/>
            <a:ext cx="1807028" cy="369332"/>
          </a:xfrm>
          <a:prstGeom prst="rect">
            <a:avLst/>
          </a:prstGeom>
          <a:noFill/>
        </p:spPr>
        <p:txBody>
          <a:bodyPr wrap="square" rtlCol="0">
            <a:spAutoFit/>
          </a:bodyPr>
          <a:lstStyle/>
          <a:p>
            <a:pPr algn="ctr"/>
            <a:r>
              <a:rPr lang="en-US" altLang="ko-KR" dirty="0"/>
              <a:t>AI Modeling</a:t>
            </a:r>
            <a:endParaRPr lang="ko-KR" altLang="en-US" dirty="0"/>
          </a:p>
        </p:txBody>
      </p:sp>
      <p:cxnSp>
        <p:nvCxnSpPr>
          <p:cNvPr id="55" name="직선 연결선[R] 11">
            <a:extLst>
              <a:ext uri="{FF2B5EF4-FFF2-40B4-BE49-F238E27FC236}">
                <a16:creationId xmlns:a16="http://schemas.microsoft.com/office/drawing/2014/main" id="{40210778-4464-E560-5926-EFB19BC23C80}"/>
              </a:ext>
            </a:extLst>
          </p:cNvPr>
          <p:cNvCxnSpPr>
            <a:cxnSpLocks/>
          </p:cNvCxnSpPr>
          <p:nvPr/>
        </p:nvCxnSpPr>
        <p:spPr>
          <a:xfrm>
            <a:off x="5614989" y="2146869"/>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직선 연결선[R] 11">
            <a:extLst>
              <a:ext uri="{FF2B5EF4-FFF2-40B4-BE49-F238E27FC236}">
                <a16:creationId xmlns:a16="http://schemas.microsoft.com/office/drawing/2014/main" id="{23D413BC-A458-F2DF-F31E-C6360F01F650}"/>
              </a:ext>
            </a:extLst>
          </p:cNvPr>
          <p:cNvCxnSpPr>
            <a:cxnSpLocks/>
          </p:cNvCxnSpPr>
          <p:nvPr/>
        </p:nvCxnSpPr>
        <p:spPr>
          <a:xfrm>
            <a:off x="7988072" y="2118103"/>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55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221AC-4D06-1CBB-90E0-AC4492C0E640}"/>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10210F01-AEE4-FB33-6165-88FC3819A66B}"/>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182AD012-AEDA-E24A-81DE-8F992F7F8CE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AFDBF75-4A2F-81F6-57DC-63C9BC93E978}"/>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81B41FE7-9297-7F90-16D8-182582F1386F}"/>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a:t>
            </a:r>
          </a:p>
        </p:txBody>
      </p:sp>
      <p:sp>
        <p:nvSpPr>
          <p:cNvPr id="8" name="부제목 2">
            <a:extLst>
              <a:ext uri="{FF2B5EF4-FFF2-40B4-BE49-F238E27FC236}">
                <a16:creationId xmlns:a16="http://schemas.microsoft.com/office/drawing/2014/main" id="{472B7AE5-9FEA-7BE8-1ACA-DC8EB8E0255C}"/>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F21B6FDF-6983-7D81-9427-2C241C1FFD81}"/>
              </a:ext>
            </a:extLst>
          </p:cNvPr>
          <p:cNvPicPr>
            <a:picLocks noChangeAspect="1"/>
          </p:cNvPicPr>
          <p:nvPr/>
        </p:nvPicPr>
        <p:blipFill rotWithShape="1">
          <a:blip r:embed="rId3"/>
          <a:stretch>
            <a:fillRect/>
          </a:stretch>
        </p:blipFill>
        <p:spPr>
          <a:xfrm>
            <a:off x="952399" y="2936407"/>
            <a:ext cx="2624730" cy="1521267"/>
          </a:xfrm>
          <a:prstGeom prst="rect">
            <a:avLst/>
          </a:prstGeom>
        </p:spPr>
      </p:pic>
      <p:pic>
        <p:nvPicPr>
          <p:cNvPr id="7" name="그림 6">
            <a:extLst>
              <a:ext uri="{FF2B5EF4-FFF2-40B4-BE49-F238E27FC236}">
                <a16:creationId xmlns:a16="http://schemas.microsoft.com/office/drawing/2014/main" id="{7A92A45F-781F-994C-5C34-A9C287D15A25}"/>
              </a:ext>
            </a:extLst>
          </p:cNvPr>
          <p:cNvPicPr>
            <a:picLocks noChangeAspect="1"/>
          </p:cNvPicPr>
          <p:nvPr/>
        </p:nvPicPr>
        <p:blipFill rotWithShape="1">
          <a:blip r:embed="rId4"/>
          <a:stretch>
            <a:fillRect/>
          </a:stretch>
        </p:blipFill>
        <p:spPr>
          <a:xfrm>
            <a:off x="4627448" y="1730813"/>
            <a:ext cx="2170134" cy="1256728"/>
          </a:xfrm>
          <a:prstGeom prst="rect">
            <a:avLst/>
          </a:prstGeom>
        </p:spPr>
      </p:pic>
      <p:pic>
        <p:nvPicPr>
          <p:cNvPr id="9" name="그림 8">
            <a:extLst>
              <a:ext uri="{FF2B5EF4-FFF2-40B4-BE49-F238E27FC236}">
                <a16:creationId xmlns:a16="http://schemas.microsoft.com/office/drawing/2014/main" id="{28E928A3-EB12-DB39-A64C-E551371F53B4}"/>
              </a:ext>
            </a:extLst>
          </p:cNvPr>
          <p:cNvPicPr>
            <a:picLocks noChangeAspect="1"/>
          </p:cNvPicPr>
          <p:nvPr/>
        </p:nvPicPr>
        <p:blipFill>
          <a:blip r:embed="rId5"/>
          <a:stretch>
            <a:fillRect/>
          </a:stretch>
        </p:blipFill>
        <p:spPr>
          <a:xfrm>
            <a:off x="4627448" y="3964250"/>
            <a:ext cx="2170134" cy="1620554"/>
          </a:xfrm>
          <a:prstGeom prst="rect">
            <a:avLst/>
          </a:prstGeom>
        </p:spPr>
      </p:pic>
      <p:pic>
        <p:nvPicPr>
          <p:cNvPr id="10" name="그림 9">
            <a:extLst>
              <a:ext uri="{FF2B5EF4-FFF2-40B4-BE49-F238E27FC236}">
                <a16:creationId xmlns:a16="http://schemas.microsoft.com/office/drawing/2014/main" id="{662F987B-49B3-0DE8-7BF2-41199EECDD3F}"/>
              </a:ext>
            </a:extLst>
          </p:cNvPr>
          <p:cNvPicPr>
            <a:picLocks noChangeAspect="1"/>
          </p:cNvPicPr>
          <p:nvPr/>
        </p:nvPicPr>
        <p:blipFill>
          <a:blip r:embed="rId5"/>
          <a:stretch>
            <a:fillRect/>
          </a:stretch>
        </p:blipFill>
        <p:spPr>
          <a:xfrm>
            <a:off x="8106217" y="4465294"/>
            <a:ext cx="2170134" cy="1620555"/>
          </a:xfrm>
          <a:prstGeom prst="rect">
            <a:avLst/>
          </a:prstGeom>
        </p:spPr>
      </p:pic>
      <p:pic>
        <p:nvPicPr>
          <p:cNvPr id="11" name="그림 10">
            <a:extLst>
              <a:ext uri="{FF2B5EF4-FFF2-40B4-BE49-F238E27FC236}">
                <a16:creationId xmlns:a16="http://schemas.microsoft.com/office/drawing/2014/main" id="{487B5D79-87C6-E48A-E54E-E863482E59A5}"/>
              </a:ext>
            </a:extLst>
          </p:cNvPr>
          <p:cNvPicPr>
            <a:picLocks noChangeAspect="1"/>
          </p:cNvPicPr>
          <p:nvPr/>
        </p:nvPicPr>
        <p:blipFill rotWithShape="1">
          <a:blip r:embed="rId4"/>
          <a:stretch>
            <a:fillRect/>
          </a:stretch>
        </p:blipFill>
        <p:spPr>
          <a:xfrm>
            <a:off x="8106217" y="2944028"/>
            <a:ext cx="2170134" cy="1256728"/>
          </a:xfrm>
          <a:prstGeom prst="rect">
            <a:avLst/>
          </a:prstGeom>
        </p:spPr>
      </p:pic>
      <p:cxnSp>
        <p:nvCxnSpPr>
          <p:cNvPr id="12" name="직선 화살표 연결선 11">
            <a:extLst>
              <a:ext uri="{FF2B5EF4-FFF2-40B4-BE49-F238E27FC236}">
                <a16:creationId xmlns:a16="http://schemas.microsoft.com/office/drawing/2014/main" id="{DB7F5F41-1BD3-8421-5149-F90E0E693265}"/>
              </a:ext>
            </a:extLst>
          </p:cNvPr>
          <p:cNvCxnSpPr>
            <a:cxnSpLocks/>
          </p:cNvCxnSpPr>
          <p:nvPr/>
        </p:nvCxnSpPr>
        <p:spPr>
          <a:xfrm>
            <a:off x="3611254" y="4592680"/>
            <a:ext cx="806822" cy="363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직선 화살표 연결선 12">
            <a:extLst>
              <a:ext uri="{FF2B5EF4-FFF2-40B4-BE49-F238E27FC236}">
                <a16:creationId xmlns:a16="http://schemas.microsoft.com/office/drawing/2014/main" id="{FAF13E5F-97C4-7C52-90AE-43ACCFC5A684}"/>
              </a:ext>
            </a:extLst>
          </p:cNvPr>
          <p:cNvCxnSpPr>
            <a:cxnSpLocks/>
          </p:cNvCxnSpPr>
          <p:nvPr/>
        </p:nvCxnSpPr>
        <p:spPr>
          <a:xfrm flipV="1">
            <a:off x="3442447" y="2217271"/>
            <a:ext cx="1099671" cy="651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직선 화살표 연결선 13">
            <a:extLst>
              <a:ext uri="{FF2B5EF4-FFF2-40B4-BE49-F238E27FC236}">
                <a16:creationId xmlns:a16="http://schemas.microsoft.com/office/drawing/2014/main" id="{5CD61571-7452-F490-0617-BB894FE05F21}"/>
              </a:ext>
            </a:extLst>
          </p:cNvPr>
          <p:cNvCxnSpPr>
            <a:cxnSpLocks/>
          </p:cNvCxnSpPr>
          <p:nvPr/>
        </p:nvCxnSpPr>
        <p:spPr>
          <a:xfrm>
            <a:off x="5697468" y="2980027"/>
            <a:ext cx="15047" cy="856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직선 화살표 연결선 14">
            <a:extLst>
              <a:ext uri="{FF2B5EF4-FFF2-40B4-BE49-F238E27FC236}">
                <a16:creationId xmlns:a16="http://schemas.microsoft.com/office/drawing/2014/main" id="{CF73CDC9-8FBF-2567-9510-550508B9EC75}"/>
              </a:ext>
            </a:extLst>
          </p:cNvPr>
          <p:cNvCxnSpPr>
            <a:cxnSpLocks/>
          </p:cNvCxnSpPr>
          <p:nvPr/>
        </p:nvCxnSpPr>
        <p:spPr>
          <a:xfrm>
            <a:off x="7006954" y="5008282"/>
            <a:ext cx="959681" cy="400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직선 화살표 연결선 15">
            <a:extLst>
              <a:ext uri="{FF2B5EF4-FFF2-40B4-BE49-F238E27FC236}">
                <a16:creationId xmlns:a16="http://schemas.microsoft.com/office/drawing/2014/main" id="{99CC46E8-C7E2-6037-B8B9-64BFC05820C2}"/>
              </a:ext>
            </a:extLst>
          </p:cNvPr>
          <p:cNvCxnSpPr>
            <a:cxnSpLocks/>
          </p:cNvCxnSpPr>
          <p:nvPr/>
        </p:nvCxnSpPr>
        <p:spPr>
          <a:xfrm flipV="1">
            <a:off x="6926729" y="3490259"/>
            <a:ext cx="1039906" cy="710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직사각형 16">
            <a:extLst>
              <a:ext uri="{FF2B5EF4-FFF2-40B4-BE49-F238E27FC236}">
                <a16:creationId xmlns:a16="http://schemas.microsoft.com/office/drawing/2014/main" id="{AF84FC01-A3BB-3C20-16BC-7435417A8CFE}"/>
              </a:ext>
            </a:extLst>
          </p:cNvPr>
          <p:cNvSpPr/>
          <p:nvPr/>
        </p:nvSpPr>
        <p:spPr>
          <a:xfrm>
            <a:off x="2277372" y="3790949"/>
            <a:ext cx="340098" cy="125731"/>
          </a:xfrm>
          <a:prstGeom prst="rect">
            <a:avLst/>
          </a:prstGeom>
          <a:noFill/>
          <a:ln w="1905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5EE2835-D56B-E0D9-5701-FC3D3C660A67}"/>
              </a:ext>
            </a:extLst>
          </p:cNvPr>
          <p:cNvSpPr/>
          <p:nvPr/>
        </p:nvSpPr>
        <p:spPr>
          <a:xfrm>
            <a:off x="1835590" y="3790949"/>
            <a:ext cx="302200" cy="125731"/>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A03C35CA-B297-3A02-0D6A-30F659B518BF}"/>
              </a:ext>
            </a:extLst>
          </p:cNvPr>
          <p:cNvSpPr/>
          <p:nvPr/>
        </p:nvSpPr>
        <p:spPr>
          <a:xfrm>
            <a:off x="4799691" y="2436925"/>
            <a:ext cx="1997891" cy="282386"/>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BE032643-514F-ADE3-DDB0-90667E76B649}"/>
              </a:ext>
            </a:extLst>
          </p:cNvPr>
          <p:cNvSpPr/>
          <p:nvPr/>
        </p:nvSpPr>
        <p:spPr>
          <a:xfrm>
            <a:off x="4853382" y="4952788"/>
            <a:ext cx="661594" cy="185950"/>
          </a:xfrm>
          <a:prstGeom prst="rect">
            <a:avLst/>
          </a:prstGeom>
          <a:noFill/>
          <a:ln w="1905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01DB6E22-D832-C156-49D8-8BB232CAD8B6}"/>
              </a:ext>
            </a:extLst>
          </p:cNvPr>
          <p:cNvSpPr/>
          <p:nvPr/>
        </p:nvSpPr>
        <p:spPr>
          <a:xfrm>
            <a:off x="5769428" y="4965519"/>
            <a:ext cx="881403" cy="232750"/>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817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C4ABC-D1E8-88A6-9CBB-DC25C7D34224}"/>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797992C-7603-F741-A564-90AFC74D0DF3}"/>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A84DE565-6134-07ED-B96A-5C35740DFFEC}"/>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FF003391-234F-EFE3-8191-60797235C6A9}"/>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34EF4C3A-05A5-5B6F-0E47-668A44A65163}"/>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Search Page</a:t>
            </a:r>
          </a:p>
        </p:txBody>
      </p:sp>
      <p:sp>
        <p:nvSpPr>
          <p:cNvPr id="8" name="부제목 2">
            <a:extLst>
              <a:ext uri="{FF2B5EF4-FFF2-40B4-BE49-F238E27FC236}">
                <a16:creationId xmlns:a16="http://schemas.microsoft.com/office/drawing/2014/main" id="{7C915C71-73B5-EB03-CE9A-632E3ADE94F5}"/>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57264CC3-24B4-1D88-2E54-FCBFA503F11C}"/>
              </a:ext>
            </a:extLst>
          </p:cNvPr>
          <p:cNvPicPr>
            <a:picLocks noChangeAspect="1"/>
          </p:cNvPicPr>
          <p:nvPr/>
        </p:nvPicPr>
        <p:blipFill rotWithShape="1">
          <a:blip r:embed="rId3"/>
          <a:stretch>
            <a:fillRect/>
          </a:stretch>
        </p:blipFill>
        <p:spPr>
          <a:xfrm>
            <a:off x="2251981" y="1796937"/>
            <a:ext cx="7273019" cy="4215368"/>
          </a:xfrm>
          <a:prstGeom prst="rect">
            <a:avLst/>
          </a:prstGeom>
        </p:spPr>
      </p:pic>
      <p:cxnSp>
        <p:nvCxnSpPr>
          <p:cNvPr id="7" name="직선 연결선 11">
            <a:extLst>
              <a:ext uri="{FF2B5EF4-FFF2-40B4-BE49-F238E27FC236}">
                <a16:creationId xmlns:a16="http://schemas.microsoft.com/office/drawing/2014/main" id="{6B5D0CAC-7C04-23BA-117E-06DF8EC05333}"/>
              </a:ext>
            </a:extLst>
          </p:cNvPr>
          <p:cNvCxnSpPr>
            <a:cxnSpLocks/>
          </p:cNvCxnSpPr>
          <p:nvPr/>
        </p:nvCxnSpPr>
        <p:spPr>
          <a:xfrm>
            <a:off x="1671601" y="2483770"/>
            <a:ext cx="2661363" cy="1204798"/>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17">
            <a:extLst>
              <a:ext uri="{FF2B5EF4-FFF2-40B4-BE49-F238E27FC236}">
                <a16:creationId xmlns:a16="http://schemas.microsoft.com/office/drawing/2014/main" id="{4E6F781B-9CD2-BE78-2CED-C77C675F2F96}"/>
              </a:ext>
            </a:extLst>
          </p:cNvPr>
          <p:cNvSpPr txBox="1"/>
          <p:nvPr/>
        </p:nvSpPr>
        <p:spPr>
          <a:xfrm>
            <a:off x="841952" y="2111154"/>
            <a:ext cx="1342702" cy="369332"/>
          </a:xfrm>
          <a:prstGeom prst="rect">
            <a:avLst/>
          </a:prstGeom>
          <a:noFill/>
        </p:spPr>
        <p:txBody>
          <a:bodyPr wrap="square">
            <a:spAutoFit/>
          </a:bodyPr>
          <a:lstStyle/>
          <a:p>
            <a:pPr lvl="0">
              <a:defRPr/>
            </a:pPr>
            <a:r>
              <a:rPr lang="en-US" altLang="ko-KR"/>
              <a:t>Search Bar</a:t>
            </a:r>
          </a:p>
        </p:txBody>
      </p:sp>
      <p:cxnSp>
        <p:nvCxnSpPr>
          <p:cNvPr id="10" name="직선 연결선 11">
            <a:extLst>
              <a:ext uri="{FF2B5EF4-FFF2-40B4-BE49-F238E27FC236}">
                <a16:creationId xmlns:a16="http://schemas.microsoft.com/office/drawing/2014/main" id="{56F992EE-FD52-2640-E1FD-68F11F80DFB3}"/>
              </a:ext>
            </a:extLst>
          </p:cNvPr>
          <p:cNvCxnSpPr>
            <a:cxnSpLocks/>
          </p:cNvCxnSpPr>
          <p:nvPr/>
        </p:nvCxnSpPr>
        <p:spPr>
          <a:xfrm>
            <a:off x="7233623" y="4701133"/>
            <a:ext cx="2928618" cy="522277"/>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7">
            <a:extLst>
              <a:ext uri="{FF2B5EF4-FFF2-40B4-BE49-F238E27FC236}">
                <a16:creationId xmlns:a16="http://schemas.microsoft.com/office/drawing/2014/main" id="{E18755D7-6F80-1D58-2662-BE1A81AD4EDF}"/>
              </a:ext>
            </a:extLst>
          </p:cNvPr>
          <p:cNvSpPr txBox="1"/>
          <p:nvPr/>
        </p:nvSpPr>
        <p:spPr>
          <a:xfrm>
            <a:off x="10224660" y="4982310"/>
            <a:ext cx="1604043" cy="646331"/>
          </a:xfrm>
          <a:prstGeom prst="rect">
            <a:avLst/>
          </a:prstGeom>
          <a:noFill/>
        </p:spPr>
        <p:txBody>
          <a:bodyPr wrap="square">
            <a:spAutoFit/>
          </a:bodyPr>
          <a:lstStyle/>
          <a:p>
            <a:pPr lvl="0">
              <a:defRPr/>
            </a:pPr>
            <a:r>
              <a:rPr lang="en-US" altLang="ko-KR" dirty="0"/>
              <a:t>Change</a:t>
            </a:r>
          </a:p>
          <a:p>
            <a:pPr lvl="0">
              <a:defRPr/>
            </a:pPr>
            <a:r>
              <a:rPr lang="en-US" altLang="ko-KR" dirty="0"/>
              <a:t>Search Mode</a:t>
            </a:r>
          </a:p>
        </p:txBody>
      </p:sp>
    </p:spTree>
    <p:extLst>
      <p:ext uri="{BB962C8B-B14F-4D97-AF65-F5344CB8AC3E}">
        <p14:creationId xmlns:p14="http://schemas.microsoft.com/office/powerpoint/2010/main" val="357358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D9BA8-D450-5027-B141-7B1A6F0B4E2B}"/>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FF90067F-8AA3-00A5-5569-8E48AEA72ECB}"/>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CFF6F8B5-28B4-F6F6-6466-9150BE36D37D}"/>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1B1FCEDC-DC80-0234-350D-EEF9E397BBD3}"/>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4755617B-480F-6A34-5599-96FA3094898B}"/>
              </a:ext>
            </a:extLst>
          </p:cNvPr>
          <p:cNvSpPr txBox="1">
            <a:spLocks/>
          </p:cNvSpPr>
          <p:nvPr/>
        </p:nvSpPr>
        <p:spPr>
          <a:xfrm>
            <a:off x="641245" y="731417"/>
            <a:ext cx="9365535"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Search Result Page</a:t>
            </a:r>
          </a:p>
        </p:txBody>
      </p:sp>
      <p:sp>
        <p:nvSpPr>
          <p:cNvPr id="8" name="부제목 2">
            <a:extLst>
              <a:ext uri="{FF2B5EF4-FFF2-40B4-BE49-F238E27FC236}">
                <a16:creationId xmlns:a16="http://schemas.microsoft.com/office/drawing/2014/main" id="{5A64952B-3AAC-6177-7E59-99AA4959185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6" name="TextBox 5">
            <a:extLst>
              <a:ext uri="{FF2B5EF4-FFF2-40B4-BE49-F238E27FC236}">
                <a16:creationId xmlns:a16="http://schemas.microsoft.com/office/drawing/2014/main" id="{37EFEDF2-A83D-00FC-F958-6E694654079F}"/>
              </a:ext>
            </a:extLst>
          </p:cNvPr>
          <p:cNvSpPr txBox="1"/>
          <p:nvPr/>
        </p:nvSpPr>
        <p:spPr>
          <a:xfrm>
            <a:off x="9169649" y="2698599"/>
            <a:ext cx="2789678" cy="1754326"/>
          </a:xfrm>
          <a:prstGeom prst="rect">
            <a:avLst/>
          </a:prstGeom>
          <a:noFill/>
        </p:spPr>
        <p:txBody>
          <a:bodyPr wrap="square">
            <a:spAutoFit/>
          </a:bodyPr>
          <a:lstStyle/>
          <a:p>
            <a:pPr lvl="0">
              <a:defRPr/>
            </a:pPr>
            <a:r>
              <a:rPr lang="en-US" altLang="ko-KR" dirty="0"/>
              <a:t>List of Recommended Lab</a:t>
            </a:r>
          </a:p>
          <a:p>
            <a:pPr lvl="0">
              <a:defRPr/>
            </a:pPr>
            <a:r>
              <a:rPr lang="en-US" altLang="ko-KR" dirty="0"/>
              <a:t>- Professor</a:t>
            </a:r>
          </a:p>
          <a:p>
            <a:pPr lvl="0">
              <a:defRPr/>
            </a:pPr>
            <a:r>
              <a:rPr lang="en-US" altLang="ko-KR" dirty="0"/>
              <a:t>- Department</a:t>
            </a:r>
          </a:p>
          <a:p>
            <a:pPr lvl="0">
              <a:defRPr/>
            </a:pPr>
            <a:r>
              <a:rPr lang="en-US" altLang="ko-KR" dirty="0"/>
              <a:t>- Main Research Keywords</a:t>
            </a:r>
          </a:p>
        </p:txBody>
      </p:sp>
      <p:pic>
        <p:nvPicPr>
          <p:cNvPr id="7" name="그림 6">
            <a:extLst>
              <a:ext uri="{FF2B5EF4-FFF2-40B4-BE49-F238E27FC236}">
                <a16:creationId xmlns:a16="http://schemas.microsoft.com/office/drawing/2014/main" id="{A6BFADD8-0540-4034-F91C-E004C965F80F}"/>
              </a:ext>
            </a:extLst>
          </p:cNvPr>
          <p:cNvPicPr>
            <a:picLocks noChangeAspect="1"/>
          </p:cNvPicPr>
          <p:nvPr/>
        </p:nvPicPr>
        <p:blipFill rotWithShape="1">
          <a:blip r:embed="rId3"/>
          <a:stretch>
            <a:fillRect/>
          </a:stretch>
        </p:blipFill>
        <p:spPr>
          <a:xfrm>
            <a:off x="1045028" y="1493337"/>
            <a:ext cx="7674563" cy="4444352"/>
          </a:xfrm>
          <a:prstGeom prst="rect">
            <a:avLst/>
          </a:prstGeom>
        </p:spPr>
      </p:pic>
      <p:cxnSp>
        <p:nvCxnSpPr>
          <p:cNvPr id="9" name="직선 연결선 6">
            <a:extLst>
              <a:ext uri="{FF2B5EF4-FFF2-40B4-BE49-F238E27FC236}">
                <a16:creationId xmlns:a16="http://schemas.microsoft.com/office/drawing/2014/main" id="{BE09657D-37AA-B3E9-787B-511CDF7C8256}"/>
              </a:ext>
            </a:extLst>
          </p:cNvPr>
          <p:cNvCxnSpPr>
            <a:cxnSpLocks/>
          </p:cNvCxnSpPr>
          <p:nvPr/>
        </p:nvCxnSpPr>
        <p:spPr>
          <a:xfrm flipH="1">
            <a:off x="5619751" y="3210869"/>
            <a:ext cx="3235591" cy="58894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5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34156-B5C7-23AA-F2D9-B2EBD32498BC}"/>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499AD997-4BAC-5F46-BED7-2AC8320900DD}"/>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4AF98CA8-D169-D45B-0F51-FCCE1B12F6A1}"/>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F8D6D4B6-F0E8-C995-4EF6-20E1D16443B6}"/>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75E0713E-5B0E-DB0B-0ED3-0F2729F8E7FD}"/>
              </a:ext>
            </a:extLst>
          </p:cNvPr>
          <p:cNvSpPr txBox="1">
            <a:spLocks/>
          </p:cNvSpPr>
          <p:nvPr/>
        </p:nvSpPr>
        <p:spPr>
          <a:xfrm>
            <a:off x="641245" y="731417"/>
            <a:ext cx="10530657"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Lab Introduction Page</a:t>
            </a:r>
          </a:p>
        </p:txBody>
      </p:sp>
      <p:sp>
        <p:nvSpPr>
          <p:cNvPr id="8" name="부제목 2">
            <a:extLst>
              <a:ext uri="{FF2B5EF4-FFF2-40B4-BE49-F238E27FC236}">
                <a16:creationId xmlns:a16="http://schemas.microsoft.com/office/drawing/2014/main" id="{5747A06B-7FFD-6E26-1B4D-9AB6A7A247CC}"/>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3B80CF0B-05AB-D6C6-DAE5-7173F6334447}"/>
              </a:ext>
            </a:extLst>
          </p:cNvPr>
          <p:cNvPicPr>
            <a:picLocks noChangeAspect="1"/>
          </p:cNvPicPr>
          <p:nvPr/>
        </p:nvPicPr>
        <p:blipFill>
          <a:blip r:embed="rId3"/>
          <a:stretch>
            <a:fillRect/>
          </a:stretch>
        </p:blipFill>
        <p:spPr>
          <a:xfrm>
            <a:off x="2908641" y="1747603"/>
            <a:ext cx="5375388" cy="4014088"/>
          </a:xfrm>
          <a:prstGeom prst="rect">
            <a:avLst/>
          </a:prstGeom>
        </p:spPr>
      </p:pic>
      <p:cxnSp>
        <p:nvCxnSpPr>
          <p:cNvPr id="7" name="직선 연결선 6">
            <a:extLst>
              <a:ext uri="{FF2B5EF4-FFF2-40B4-BE49-F238E27FC236}">
                <a16:creationId xmlns:a16="http://schemas.microsoft.com/office/drawing/2014/main" id="{37F36E30-47C8-BBD2-3A5F-4F3F7092B133}"/>
              </a:ext>
            </a:extLst>
          </p:cNvPr>
          <p:cNvCxnSpPr>
            <a:cxnSpLocks/>
          </p:cNvCxnSpPr>
          <p:nvPr/>
        </p:nvCxnSpPr>
        <p:spPr>
          <a:xfrm flipH="1">
            <a:off x="2410341" y="4397829"/>
            <a:ext cx="1042510" cy="86118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직선 연결선 8">
            <a:extLst>
              <a:ext uri="{FF2B5EF4-FFF2-40B4-BE49-F238E27FC236}">
                <a16:creationId xmlns:a16="http://schemas.microsoft.com/office/drawing/2014/main" id="{1B7A481A-57D2-CD89-2903-EEC6736772BC}"/>
              </a:ext>
            </a:extLst>
          </p:cNvPr>
          <p:cNvCxnSpPr>
            <a:cxnSpLocks/>
          </p:cNvCxnSpPr>
          <p:nvPr/>
        </p:nvCxnSpPr>
        <p:spPr>
          <a:xfrm flipH="1" flipV="1">
            <a:off x="6585857" y="4166819"/>
            <a:ext cx="2862943" cy="7697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D182715C-EDE4-17AF-0DBD-20BAD821B746}"/>
              </a:ext>
            </a:extLst>
          </p:cNvPr>
          <p:cNvCxnSpPr>
            <a:cxnSpLocks/>
          </p:cNvCxnSpPr>
          <p:nvPr/>
        </p:nvCxnSpPr>
        <p:spPr>
          <a:xfrm flipH="1">
            <a:off x="6313714" y="2043953"/>
            <a:ext cx="3182898" cy="74279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BC182B6-85A9-E848-12C4-8D8FD2471082}"/>
              </a:ext>
            </a:extLst>
          </p:cNvPr>
          <p:cNvSpPr txBox="1"/>
          <p:nvPr/>
        </p:nvSpPr>
        <p:spPr>
          <a:xfrm>
            <a:off x="9448800" y="1775733"/>
            <a:ext cx="1808090" cy="646331"/>
          </a:xfrm>
          <a:prstGeom prst="rect">
            <a:avLst/>
          </a:prstGeom>
          <a:noFill/>
        </p:spPr>
        <p:txBody>
          <a:bodyPr wrap="square">
            <a:spAutoFit/>
          </a:bodyPr>
          <a:lstStyle/>
          <a:p>
            <a:r>
              <a:rPr lang="en-US" altLang="ko-KR" dirty="0"/>
              <a:t>Laboratory Key Information</a:t>
            </a:r>
            <a:endParaRPr lang="ko-KR" altLang="en-US" dirty="0"/>
          </a:p>
        </p:txBody>
      </p:sp>
      <p:sp>
        <p:nvSpPr>
          <p:cNvPr id="12" name="TextBox 11">
            <a:extLst>
              <a:ext uri="{FF2B5EF4-FFF2-40B4-BE49-F238E27FC236}">
                <a16:creationId xmlns:a16="http://schemas.microsoft.com/office/drawing/2014/main" id="{2E0FA652-AD0B-D8A5-D957-9AD63EB741AF}"/>
              </a:ext>
            </a:extLst>
          </p:cNvPr>
          <p:cNvSpPr txBox="1"/>
          <p:nvPr/>
        </p:nvSpPr>
        <p:spPr>
          <a:xfrm>
            <a:off x="9061017" y="5115360"/>
            <a:ext cx="2195873" cy="646331"/>
          </a:xfrm>
          <a:prstGeom prst="rect">
            <a:avLst/>
          </a:prstGeom>
          <a:noFill/>
        </p:spPr>
        <p:txBody>
          <a:bodyPr wrap="square">
            <a:spAutoFit/>
          </a:bodyPr>
          <a:lstStyle/>
          <a:p>
            <a:r>
              <a:rPr lang="ko-KR" altLang="en-US" dirty="0" err="1"/>
              <a:t>Similar</a:t>
            </a:r>
            <a:r>
              <a:rPr lang="ko-KR" altLang="en-US" dirty="0"/>
              <a:t> </a:t>
            </a:r>
            <a:r>
              <a:rPr lang="ko-KR" altLang="en-US" dirty="0" err="1"/>
              <a:t>laboratory</a:t>
            </a:r>
            <a:r>
              <a:rPr lang="ko-KR" altLang="en-US" dirty="0"/>
              <a:t> </a:t>
            </a:r>
            <a:r>
              <a:rPr lang="ko-KR" altLang="en-US" dirty="0" err="1"/>
              <a:t>recommendations</a:t>
            </a:r>
            <a:endParaRPr lang="ko-KR" altLang="en-US" dirty="0"/>
          </a:p>
        </p:txBody>
      </p:sp>
      <p:sp>
        <p:nvSpPr>
          <p:cNvPr id="13" name="TextBox 12">
            <a:extLst>
              <a:ext uri="{FF2B5EF4-FFF2-40B4-BE49-F238E27FC236}">
                <a16:creationId xmlns:a16="http://schemas.microsoft.com/office/drawing/2014/main" id="{F38767AE-E0E7-2463-3C5D-B28A727DB0CE}"/>
              </a:ext>
            </a:extLst>
          </p:cNvPr>
          <p:cNvSpPr txBox="1"/>
          <p:nvPr/>
        </p:nvSpPr>
        <p:spPr>
          <a:xfrm>
            <a:off x="620696" y="4838361"/>
            <a:ext cx="1667384" cy="923330"/>
          </a:xfrm>
          <a:prstGeom prst="rect">
            <a:avLst/>
          </a:prstGeom>
          <a:noFill/>
        </p:spPr>
        <p:txBody>
          <a:bodyPr wrap="square">
            <a:spAutoFit/>
          </a:bodyPr>
          <a:lstStyle/>
          <a:p>
            <a:r>
              <a:rPr lang="ko-KR" altLang="en-US" dirty="0" err="1"/>
              <a:t>Study</a:t>
            </a:r>
            <a:r>
              <a:rPr lang="ko-KR" altLang="en-US" dirty="0"/>
              <a:t> </a:t>
            </a:r>
            <a:r>
              <a:rPr lang="ko-KR" altLang="en-US" dirty="0" err="1"/>
              <a:t>frequency</a:t>
            </a:r>
            <a:r>
              <a:rPr lang="ko-KR" altLang="en-US" dirty="0"/>
              <a:t> </a:t>
            </a:r>
            <a:r>
              <a:rPr lang="ko-KR" altLang="en-US" dirty="0" err="1"/>
              <a:t>by</a:t>
            </a:r>
            <a:r>
              <a:rPr lang="ko-KR" altLang="en-US" dirty="0"/>
              <a:t> </a:t>
            </a:r>
            <a:r>
              <a:rPr lang="ko-KR" altLang="en-US" dirty="0" err="1"/>
              <a:t>keyword</a:t>
            </a:r>
            <a:endParaRPr lang="ko-KR" altLang="en-US" dirty="0"/>
          </a:p>
        </p:txBody>
      </p:sp>
    </p:spTree>
    <p:extLst>
      <p:ext uri="{BB962C8B-B14F-4D97-AF65-F5344CB8AC3E}">
        <p14:creationId xmlns:p14="http://schemas.microsoft.com/office/powerpoint/2010/main" val="5661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5" y="731417"/>
            <a:ext cx="10206193"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Abstract Extractor</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26" name="Picture 2">
            <a:extLst>
              <a:ext uri="{FF2B5EF4-FFF2-40B4-BE49-F238E27FC236}">
                <a16:creationId xmlns:a16="http://schemas.microsoft.com/office/drawing/2014/main" id="{BC066430-7A74-3BCA-5D74-B4DF51F64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01" y="2027931"/>
            <a:ext cx="3091385" cy="110171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R] 11">
            <a:extLst>
              <a:ext uri="{FF2B5EF4-FFF2-40B4-BE49-F238E27FC236}">
                <a16:creationId xmlns:a16="http://schemas.microsoft.com/office/drawing/2014/main" id="{137FBB07-20E6-2010-E5B3-8DF3EC619C34}"/>
              </a:ext>
            </a:extLst>
          </p:cNvPr>
          <p:cNvCxnSpPr>
            <a:cxnSpLocks/>
          </p:cNvCxnSpPr>
          <p:nvPr/>
        </p:nvCxnSpPr>
        <p:spPr>
          <a:xfrm>
            <a:off x="6083074" y="1750793"/>
            <a:ext cx="0" cy="449045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pic>
        <p:nvPicPr>
          <p:cNvPr id="9" name="그림 8">
            <a:extLst>
              <a:ext uri="{FF2B5EF4-FFF2-40B4-BE49-F238E27FC236}">
                <a16:creationId xmlns:a16="http://schemas.microsoft.com/office/drawing/2014/main" id="{712141F1-DC37-911A-52AD-78A8525CC9C9}"/>
              </a:ext>
            </a:extLst>
          </p:cNvPr>
          <p:cNvPicPr>
            <a:picLocks noChangeAspect="1"/>
          </p:cNvPicPr>
          <p:nvPr/>
        </p:nvPicPr>
        <p:blipFill>
          <a:blip r:embed="rId4"/>
          <a:stretch>
            <a:fillRect/>
          </a:stretch>
        </p:blipFill>
        <p:spPr>
          <a:xfrm>
            <a:off x="1216546" y="3551751"/>
            <a:ext cx="4218682" cy="1746951"/>
          </a:xfrm>
          <a:prstGeom prst="rect">
            <a:avLst/>
          </a:prstGeom>
        </p:spPr>
      </p:pic>
      <p:sp>
        <p:nvSpPr>
          <p:cNvPr id="11" name="TextBox 10">
            <a:extLst>
              <a:ext uri="{FF2B5EF4-FFF2-40B4-BE49-F238E27FC236}">
                <a16:creationId xmlns:a16="http://schemas.microsoft.com/office/drawing/2014/main" id="{A8828C53-F874-BEAB-65F9-9D890441925D}"/>
              </a:ext>
            </a:extLst>
          </p:cNvPr>
          <p:cNvSpPr txBox="1"/>
          <p:nvPr/>
        </p:nvSpPr>
        <p:spPr>
          <a:xfrm>
            <a:off x="2509609" y="5536139"/>
            <a:ext cx="1632556" cy="369332"/>
          </a:xfrm>
          <a:prstGeom prst="rect">
            <a:avLst/>
          </a:prstGeom>
          <a:noFill/>
        </p:spPr>
        <p:txBody>
          <a:bodyPr wrap="square" rtlCol="0">
            <a:spAutoFit/>
          </a:bodyPr>
          <a:lstStyle/>
          <a:p>
            <a:pPr algn="ctr"/>
            <a:r>
              <a:rPr lang="en-US" altLang="ko-KR" dirty="0"/>
              <a:t>[</a:t>
            </a:r>
            <a:r>
              <a:rPr lang="en-US" altLang="ko-KR" dirty="0" err="1"/>
              <a:t>Crossref</a:t>
            </a:r>
            <a:r>
              <a:rPr lang="en-US" altLang="ko-KR" dirty="0"/>
              <a:t> API]</a:t>
            </a:r>
            <a:endParaRPr lang="ko-KR" altLang="en-US" dirty="0"/>
          </a:p>
        </p:txBody>
      </p:sp>
      <p:pic>
        <p:nvPicPr>
          <p:cNvPr id="13" name="그림 12">
            <a:extLst>
              <a:ext uri="{FF2B5EF4-FFF2-40B4-BE49-F238E27FC236}">
                <a16:creationId xmlns:a16="http://schemas.microsoft.com/office/drawing/2014/main" id="{253C7140-6B72-FA85-655F-7DC94E616581}"/>
              </a:ext>
            </a:extLst>
          </p:cNvPr>
          <p:cNvPicPr>
            <a:picLocks noChangeAspect="1"/>
          </p:cNvPicPr>
          <p:nvPr/>
        </p:nvPicPr>
        <p:blipFill>
          <a:blip r:embed="rId5"/>
          <a:stretch>
            <a:fillRect/>
          </a:stretch>
        </p:blipFill>
        <p:spPr>
          <a:xfrm>
            <a:off x="6337274" y="2216604"/>
            <a:ext cx="5299648" cy="1434803"/>
          </a:xfrm>
          <a:prstGeom prst="rect">
            <a:avLst/>
          </a:prstGeom>
        </p:spPr>
      </p:pic>
      <p:pic>
        <p:nvPicPr>
          <p:cNvPr id="15" name="그림 14">
            <a:extLst>
              <a:ext uri="{FF2B5EF4-FFF2-40B4-BE49-F238E27FC236}">
                <a16:creationId xmlns:a16="http://schemas.microsoft.com/office/drawing/2014/main" id="{C1646785-DF4C-7FA7-95DA-123DC5D76B46}"/>
              </a:ext>
            </a:extLst>
          </p:cNvPr>
          <p:cNvPicPr>
            <a:picLocks noChangeAspect="1"/>
          </p:cNvPicPr>
          <p:nvPr/>
        </p:nvPicPr>
        <p:blipFill>
          <a:blip r:embed="rId6"/>
          <a:stretch>
            <a:fillRect/>
          </a:stretch>
        </p:blipFill>
        <p:spPr>
          <a:xfrm>
            <a:off x="6452644" y="4181808"/>
            <a:ext cx="4961760" cy="1387005"/>
          </a:xfrm>
          <a:prstGeom prst="rect">
            <a:avLst/>
          </a:prstGeom>
        </p:spPr>
      </p:pic>
    </p:spTree>
    <p:extLst>
      <p:ext uri="{BB962C8B-B14F-4D97-AF65-F5344CB8AC3E}">
        <p14:creationId xmlns:p14="http://schemas.microsoft.com/office/powerpoint/2010/main" val="248669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9820B-2412-2C64-F609-596FBAA9955D}"/>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6191C7D5-E4AC-EEF0-5411-316108A8FE94}"/>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7D827E6-F996-0D59-4107-A1F3FF66E18A}"/>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FD71EC2-49A5-8738-E9C1-5209993D3FDF}"/>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1F951281-31EE-7339-8EAD-C60E7CA6FAB7}"/>
              </a:ext>
            </a:extLst>
          </p:cNvPr>
          <p:cNvSpPr txBox="1">
            <a:spLocks/>
          </p:cNvSpPr>
          <p:nvPr/>
        </p:nvSpPr>
        <p:spPr>
          <a:xfrm>
            <a:off x="641246" y="731417"/>
            <a:ext cx="9631006"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Abstract Extractor</a:t>
            </a:r>
          </a:p>
        </p:txBody>
      </p:sp>
      <p:cxnSp>
        <p:nvCxnSpPr>
          <p:cNvPr id="7" name="직선 연결선 6">
            <a:extLst>
              <a:ext uri="{FF2B5EF4-FFF2-40B4-BE49-F238E27FC236}">
                <a16:creationId xmlns:a16="http://schemas.microsoft.com/office/drawing/2014/main" id="{BE273FE3-2AEA-8FC3-CBAB-E2BC241DC2ED}"/>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4613D8A-6E77-F946-9511-D2435449ECC5}"/>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1" name="그림 10">
            <a:extLst>
              <a:ext uri="{FF2B5EF4-FFF2-40B4-BE49-F238E27FC236}">
                <a16:creationId xmlns:a16="http://schemas.microsoft.com/office/drawing/2014/main" id="{8938EC42-4FC1-36A2-CC18-BEB3DD7A9EB8}"/>
              </a:ext>
            </a:extLst>
          </p:cNvPr>
          <p:cNvPicPr>
            <a:picLocks noChangeAspect="1"/>
          </p:cNvPicPr>
          <p:nvPr/>
        </p:nvPicPr>
        <p:blipFill>
          <a:blip r:embed="rId3"/>
          <a:stretch>
            <a:fillRect/>
          </a:stretch>
        </p:blipFill>
        <p:spPr>
          <a:xfrm>
            <a:off x="1246465" y="2452558"/>
            <a:ext cx="4494574" cy="1952883"/>
          </a:xfrm>
          <a:prstGeom prst="rect">
            <a:avLst/>
          </a:prstGeom>
        </p:spPr>
      </p:pic>
      <p:pic>
        <p:nvPicPr>
          <p:cNvPr id="2050" name="Picture 2" descr="웹 크롤링) BeautifulSoup으로 네이버 실시간검색어 크롤링하기">
            <a:extLst>
              <a:ext uri="{FF2B5EF4-FFF2-40B4-BE49-F238E27FC236}">
                <a16:creationId xmlns:a16="http://schemas.microsoft.com/office/drawing/2014/main" id="{7554879A-7FFF-1302-6E15-069CA8C2E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496" y="2195513"/>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 Selenium 설치 가이드 : 네이버 블로그">
            <a:extLst>
              <a:ext uri="{FF2B5EF4-FFF2-40B4-BE49-F238E27FC236}">
                <a16:creationId xmlns:a16="http://schemas.microsoft.com/office/drawing/2014/main" id="{88707456-5933-6A27-8ED3-DCBBFDA582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459" y="3898526"/>
            <a:ext cx="1345147" cy="140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526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oftEdge rad="63500"/>
        </a:effectLst>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1879</TotalTime>
  <Words>1913</Words>
  <Application>Microsoft Office PowerPoint</Application>
  <PresentationFormat>와이드스크린</PresentationFormat>
  <Paragraphs>185</Paragraphs>
  <Slides>20</Slides>
  <Notes>20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-apple-system</vt:lpstr>
      <vt:lpstr>G마켓 산스 TTF Bold</vt:lpstr>
      <vt:lpstr>Menlo</vt:lpstr>
      <vt:lpstr>omyu_pretty</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장민석</dc:creator>
  <cp:lastModifiedBy>장민석</cp:lastModifiedBy>
  <cp:revision>76</cp:revision>
  <dcterms:created xsi:type="dcterms:W3CDTF">2024-09-30T13:14:46Z</dcterms:created>
  <dcterms:modified xsi:type="dcterms:W3CDTF">2024-11-01T02:28:23Z</dcterms:modified>
</cp:coreProperties>
</file>