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325" r:id="rId3"/>
    <p:sldId id="326" r:id="rId4"/>
    <p:sldId id="329" r:id="rId5"/>
    <p:sldId id="330" r:id="rId6"/>
    <p:sldId id="332" r:id="rId7"/>
    <p:sldId id="331" r:id="rId8"/>
    <p:sldId id="334" r:id="rId9"/>
    <p:sldId id="328" r:id="rId10"/>
    <p:sldId id="256" r:id="rId11"/>
    <p:sldId id="339" r:id="rId12"/>
    <p:sldId id="344" r:id="rId13"/>
    <p:sldId id="345" r:id="rId14"/>
    <p:sldId id="317" r:id="rId15"/>
    <p:sldId id="348" r:id="rId16"/>
    <p:sldId id="347" r:id="rId17"/>
    <p:sldId id="258" r:id="rId18"/>
    <p:sldId id="346" r:id="rId19"/>
    <p:sldId id="340" r:id="rId20"/>
    <p:sldId id="341" r:id="rId21"/>
    <p:sldId id="342" r:id="rId22"/>
    <p:sldId id="343" r:id="rId23"/>
    <p:sldId id="336" r:id="rId24"/>
    <p:sldId id="337" r:id="rId25"/>
    <p:sldId id="338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E7092-B07C-4946-ADFD-EDB39590CAC5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672FB-6244-7044-B479-FDF191E03B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003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1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66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52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65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98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35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3F2C1-C726-5F40-85DB-E00EA9209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6890F5-42A4-B847-805E-7EB07B9F5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9C64C-0B05-EC47-8F1E-87A05B88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CDCD5-8B44-5946-8E88-84A32578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39E18-7B20-B741-9795-9A0109FF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34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19C3C-A55A-7B44-ABCC-65E9481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A98E5-0F64-8F4A-BAC0-00C93B602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49CEC-C6CC-0745-89D5-BD70E500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2081E-200C-F144-91C9-E10BEC5C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824CF-E15A-5B45-9AB2-45F5052A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8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30036-A45B-5940-92CD-7D98DE0BC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C171B-E432-BA4B-BF62-27AC8A5EA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33FD6-CE84-0D4C-A495-155DCF34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822BA-B803-A145-B435-A7D90509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5CB4E-D464-5149-92E0-899A9FE5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8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B480-3025-584E-ADA2-58A4BE64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FACC9-C53B-9C4B-8149-0465F102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7E032-838B-B145-9EE1-60F225B1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49FEE-3387-3044-97A8-F57CB2EC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86445-BC68-D045-A8A3-6E859360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39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27A0E-AB3B-FE40-BCC1-C58FF360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EFEB8-F417-EA46-A7D1-9A7F8666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2F242-8808-E041-84CA-29897F6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4FF0-F496-5943-8629-899FF56C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3FCF2-C2F7-E04A-80B5-DB3BA477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660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9D90-BEAC-4144-8A91-F482DC0A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77FD3-0D97-614A-8714-9D8653B44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16F11-E1C6-484C-8D00-2143CFB02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17280-AE09-F146-9F5A-B6FC58B3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BB068-4DF8-4A4A-9F8D-F7F6C6D0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580D4-86EA-8943-B3B7-4FF90D73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94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56870-B7B8-3A46-AD6E-87CE5B5D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B136F-A5F3-A747-9FFD-F1C145EC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986B2-AD33-2847-9771-2E6ADF2B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E2001D-DDFB-844F-B4CB-DFAE3B05B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114DF2-E44A-1047-8318-80D17000F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5D9CA-287E-984F-8D5F-589D9917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26A212-9174-8C40-870B-FA1AFEA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C27AA-BCCB-9740-AA3D-1ED019FC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37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A3F5A-911B-C245-985A-E63E8BFD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B6CF6-558D-9D45-9288-7814EC65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205E9-01EF-414A-9CAA-30A36082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F3099-7A8E-1047-8C94-D45938A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784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7CB3AD-76D4-5549-BF4D-00AEC930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DFAF70-19AA-CC41-B891-A8657D4A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71180-939F-FC49-96DD-31783576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24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82105-9D44-B14C-BEEE-C47890B1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0B8FD-D612-1040-A48D-A3B91F04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C3E2F-0A9C-5846-945B-59A0F7CB5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9B48E-64E0-9341-BBA9-7429B253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35A25-ED2C-AD48-B112-F176AD41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EE73C-95D6-244F-A8C7-5A33D524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7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D83EC-EF18-1E41-A203-30A1BE8F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52DD83-2AC0-0248-977A-7028ACB0D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E392A-614F-0649-A93D-EF7F0F1C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68B5E-C069-884C-B836-639B1DDF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E2841-868E-E147-89D8-6C371113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8AB78-6E3B-B74E-A0A4-812E8A0E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66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BB0140-2A3B-F043-A804-0CBCDB1A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7EF89-610A-D84C-A79A-E17085FA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F4B3E-F2AC-464F-BB01-7777A22FA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B9D4-9577-F54B-93A4-F0FAF531C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BC70F-F070-6042-A428-E7CAE505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402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semodel.p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milegate-ai/korean_unsmile_datase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Team: </a:t>
            </a:r>
            <a:r>
              <a:rPr lang="ko-KR" altLang="en-US" sz="2000" kern="0" dirty="0" err="1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이청수와</a:t>
            </a: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 아이들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0935" y="3240513"/>
            <a:ext cx="39677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진행 사항 발표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5CAC1-3618-8E4D-98F0-55DF428C1DF4}"/>
              </a:ext>
            </a:extLst>
          </p:cNvPr>
          <p:cNvSpPr/>
          <p:nvPr/>
        </p:nvSpPr>
        <p:spPr>
          <a:xfrm>
            <a:off x="4740613" y="4969301"/>
            <a:ext cx="26084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chemeClr val="bg1">
                    <a:lumMod val="50000"/>
                  </a:scheme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2022.4.19</a:t>
            </a:r>
            <a:endParaRPr lang="ko-KR" altLang="en-US" sz="4400" kern="0" dirty="0">
              <a:solidFill>
                <a:schemeClr val="bg1">
                  <a:lumMod val="50000"/>
                </a:schemeClr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4559" y="230903"/>
            <a:ext cx="7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비방성 마스킹 모델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66876" y="1061044"/>
            <a:ext cx="100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완료 사항 및 변경 사항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D8888-4CA8-5940-BE0F-7A83A3A84A65}"/>
              </a:ext>
            </a:extLst>
          </p:cNvPr>
          <p:cNvSpPr txBox="1"/>
          <p:nvPr/>
        </p:nvSpPr>
        <p:spPr>
          <a:xfrm>
            <a:off x="1408216" y="1593307"/>
            <a:ext cx="8139120" cy="880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</a:rPr>
              <a:t>rw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en-US" altLang="ko-KR" dirty="0" err="1">
                <a:solidFill>
                  <a:schemeClr val="bg1"/>
                </a:solidFill>
              </a:rPr>
              <a:t>rw</a:t>
            </a:r>
            <a:r>
              <a:rPr lang="en-US" altLang="ko-KR" dirty="0">
                <a:solidFill>
                  <a:schemeClr val="bg1"/>
                </a:solidFill>
              </a:rPr>
              <a:t>-r-- 1 </a:t>
            </a:r>
            <a:r>
              <a:rPr lang="en-US" altLang="ko-KR" dirty="0" err="1">
                <a:solidFill>
                  <a:schemeClr val="bg1"/>
                </a:solidFill>
              </a:rPr>
              <a:t>chaeyoon-jang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b="1" dirty="0">
                <a:solidFill>
                  <a:srgbClr val="FFFF00"/>
                </a:solidFill>
              </a:rPr>
              <a:t>423M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Mar 29 20:23 </a:t>
            </a:r>
            <a:r>
              <a:rPr lang="en-US" altLang="ko-KR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basemodel_checkpoint.pt</a:t>
            </a:r>
            <a:r>
              <a:rPr lang="en-US" altLang="ko-KR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</a:rPr>
              <a:t>rw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en-US" altLang="ko-KR" dirty="0" err="1">
                <a:solidFill>
                  <a:schemeClr val="bg1"/>
                </a:solidFill>
              </a:rPr>
              <a:t>rw</a:t>
            </a:r>
            <a:r>
              <a:rPr lang="en-US" altLang="ko-KR" dirty="0">
                <a:solidFill>
                  <a:schemeClr val="bg1"/>
                </a:solidFill>
              </a:rPr>
              <a:t>-r-- 1 </a:t>
            </a:r>
            <a:r>
              <a:rPr lang="en-US" altLang="ko-KR" dirty="0" err="1">
                <a:solidFill>
                  <a:schemeClr val="bg1"/>
                </a:solidFill>
              </a:rPr>
              <a:t>chaeyoon-jang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b="1" dirty="0">
                <a:solidFill>
                  <a:srgbClr val="FFFF00"/>
                </a:solidFill>
              </a:rPr>
              <a:t>107M</a:t>
            </a:r>
            <a:r>
              <a:rPr lang="en-US" altLang="ko-KR" dirty="0">
                <a:solidFill>
                  <a:schemeClr val="bg1"/>
                </a:solidFill>
              </a:rPr>
              <a:t> Apr 17 14:45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u="sng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distill_checkpoint.pt</a:t>
            </a:r>
            <a:endParaRPr kumimoji="1" lang="en-US" altLang="ko-KR" u="sng" dirty="0">
              <a:solidFill>
                <a:srgbClr val="00B0F0"/>
              </a:solidFill>
              <a:sym typeface="Wingdings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88F8-BBAD-DD43-9085-6C24C06AFB4F}"/>
              </a:ext>
            </a:extLst>
          </p:cNvPr>
          <p:cNvSpPr txBox="1"/>
          <p:nvPr/>
        </p:nvSpPr>
        <p:spPr>
          <a:xfrm>
            <a:off x="1716437" y="2741628"/>
            <a:ext cx="7954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KLUE-</a:t>
            </a:r>
            <a:r>
              <a:rPr lang="en-US" altLang="ko-KR" dirty="0" err="1"/>
              <a:t>RoBerta</a:t>
            </a:r>
            <a:r>
              <a:rPr lang="en-US" altLang="ko-KR" dirty="0"/>
              <a:t> Model </a:t>
            </a:r>
            <a:r>
              <a:rPr lang="ko-KR" altLang="en-US" dirty="0"/>
              <a:t>을 </a:t>
            </a:r>
            <a:r>
              <a:rPr lang="en-US" altLang="ko-KR" dirty="0"/>
              <a:t>distilled-</a:t>
            </a:r>
            <a:r>
              <a:rPr lang="en-US" altLang="ko-KR" dirty="0" err="1"/>
              <a:t>kobert</a:t>
            </a:r>
            <a:r>
              <a:rPr lang="ko-KR" altLang="en-US" dirty="0"/>
              <a:t>로 </a:t>
            </a:r>
            <a:r>
              <a:rPr lang="en-US" altLang="ko-KR" dirty="0"/>
              <a:t>distilling </a:t>
            </a:r>
            <a:r>
              <a:rPr lang="ko-KR" altLang="en-US" dirty="0"/>
              <a:t>시켰음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file size 1/4 </a:t>
            </a:r>
            <a:r>
              <a:rPr lang="ko-KR" altLang="en-US" dirty="0"/>
              <a:t>대신에</a:t>
            </a:r>
            <a:r>
              <a:rPr lang="en-US" altLang="ko-KR" dirty="0"/>
              <a:t> validation</a:t>
            </a:r>
            <a:r>
              <a:rPr lang="ko-KR" altLang="en-US" dirty="0"/>
              <a:t> </a:t>
            </a:r>
            <a:r>
              <a:rPr lang="en-US" altLang="ko-KR" dirty="0"/>
              <a:t>loss 0.545 → 0.7085</a:t>
            </a:r>
            <a:r>
              <a:rPr lang="ko-KR" altLang="en-US" dirty="0"/>
              <a:t>로 상승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 Distilled </a:t>
            </a:r>
            <a:r>
              <a:rPr lang="en-US" altLang="ko-KR" dirty="0" err="1"/>
              <a:t>kobert</a:t>
            </a:r>
            <a:r>
              <a:rPr lang="en-US" altLang="ko-KR" dirty="0"/>
              <a:t> &lt; distilled </a:t>
            </a:r>
            <a:r>
              <a:rPr lang="en-US" altLang="ko-KR" dirty="0" err="1"/>
              <a:t>klue-roberta</a:t>
            </a:r>
            <a:r>
              <a:rPr lang="en-US" altLang="ko-KR" dirty="0"/>
              <a:t> &amp; distilled-</a:t>
            </a:r>
            <a:r>
              <a:rPr lang="en-US" altLang="ko-KR" dirty="0" err="1"/>
              <a:t>kobert</a:t>
            </a:r>
            <a:r>
              <a:rPr lang="en-US" altLang="ko-KR" dirty="0"/>
              <a:t> &lt; </a:t>
            </a:r>
            <a:r>
              <a:rPr lang="en-US" altLang="ko-KR" dirty="0" err="1"/>
              <a:t>klue</a:t>
            </a:r>
            <a:r>
              <a:rPr lang="en-US" altLang="ko-KR" dirty="0"/>
              <a:t>-Roberta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8C41F-021D-3C42-8AB9-AE8F3EAB90BC}"/>
              </a:ext>
            </a:extLst>
          </p:cNvPr>
          <p:cNvSpPr txBox="1"/>
          <p:nvPr/>
        </p:nvSpPr>
        <p:spPr>
          <a:xfrm>
            <a:off x="1716436" y="3857393"/>
            <a:ext cx="7954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/>
              <a:t>그러나 앞서 </a:t>
            </a:r>
            <a:r>
              <a:rPr lang="ko-KR" altLang="en-US" dirty="0" err="1"/>
              <a:t>백엔드에서</a:t>
            </a:r>
            <a:r>
              <a:rPr lang="ko-KR" altLang="en-US" dirty="0"/>
              <a:t> 언급 했듯이 모델의 원래 크기가 서버에 올리기에 문제 되지 않을 정도임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따라서 모델의 크기 보다는 정확도가 더 중요하다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561A7-A354-DE41-BE94-DFB4C813F799}"/>
              </a:ext>
            </a:extLst>
          </p:cNvPr>
          <p:cNvSpPr txBox="1"/>
          <p:nvPr/>
        </p:nvSpPr>
        <p:spPr>
          <a:xfrm>
            <a:off x="1716436" y="4871910"/>
            <a:ext cx="837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해결 방안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</a:t>
            </a:r>
            <a:r>
              <a:rPr lang="ko-KR" altLang="en-US" dirty="0" err="1"/>
              <a:t>비방성</a:t>
            </a:r>
            <a:r>
              <a:rPr lang="ko-KR" altLang="en-US" dirty="0"/>
              <a:t> 모델을 두가지로 구성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</a:t>
            </a:r>
            <a:r>
              <a:rPr lang="en-US" altLang="ko-KR" dirty="0"/>
              <a:t>100M </a:t>
            </a:r>
            <a:r>
              <a:rPr lang="ko-KR" altLang="en-US" dirty="0"/>
              <a:t>사이즈의 경우 어플리케이션 내에서 </a:t>
            </a:r>
            <a:r>
              <a:rPr lang="ko-KR" altLang="en-US" dirty="0" err="1"/>
              <a:t>비방성이</a:t>
            </a:r>
            <a:r>
              <a:rPr lang="ko-KR" altLang="en-US" dirty="0"/>
              <a:t> 있는데도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  </a:t>
            </a:r>
            <a:r>
              <a:rPr lang="ko-KR" altLang="en-US" dirty="0" err="1"/>
              <a:t>메세지를</a:t>
            </a:r>
            <a:r>
              <a:rPr lang="ko-KR" altLang="en-US" dirty="0"/>
              <a:t> 보내겠느냐</a:t>
            </a:r>
            <a:r>
              <a:rPr lang="en-US" altLang="ko-KR" dirty="0"/>
              <a:t>?</a:t>
            </a:r>
            <a:r>
              <a:rPr lang="ko-KR" altLang="en-US" dirty="0"/>
              <a:t>에 대한 알림을 해주는 용도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더 큰 사이즈의 정확도 높은 모델의 경우 실제 비방 표현을 보낸 것에 </a:t>
            </a:r>
            <a:r>
              <a:rPr lang="en-US" altLang="ko-KR" dirty="0">
                <a:highlight>
                  <a:srgbClr val="FFFF00"/>
                </a:highlight>
              </a:rPr>
              <a:t>	</a:t>
            </a:r>
            <a:r>
              <a:rPr lang="en-US" altLang="ko-KR" dirty="0"/>
              <a:t>	</a:t>
            </a:r>
            <a:r>
              <a:rPr lang="ko-KR" altLang="en-US" dirty="0"/>
              <a:t>  </a:t>
            </a:r>
            <a:r>
              <a:rPr lang="ko-KR" altLang="en-US" dirty="0">
                <a:highlight>
                  <a:srgbClr val="FFFF00"/>
                </a:highlight>
              </a:rPr>
              <a:t>대한 </a:t>
            </a:r>
            <a:r>
              <a:rPr lang="ko-KR" altLang="en-US" dirty="0" err="1">
                <a:highlight>
                  <a:srgbClr val="FFFF00"/>
                </a:highlight>
              </a:rPr>
              <a:t>패널티를</a:t>
            </a:r>
            <a:r>
              <a:rPr lang="ko-KR" altLang="en-US" dirty="0">
                <a:highlight>
                  <a:srgbClr val="FFFF00"/>
                </a:highlight>
              </a:rPr>
              <a:t> 부여하기 위한 용도로 사용 </a:t>
            </a:r>
            <a:r>
              <a:rPr lang="en-US" altLang="ko-KR" dirty="0">
                <a:highlight>
                  <a:srgbClr val="FFFF00"/>
                </a:highlight>
              </a:rPr>
              <a:t>-&gt;</a:t>
            </a:r>
            <a:r>
              <a:rPr lang="ko-KR" altLang="en-US" dirty="0">
                <a:highlight>
                  <a:srgbClr val="FFFF00"/>
                </a:highlight>
              </a:rPr>
              <a:t> 뒤에서 언급 </a:t>
            </a:r>
            <a:endParaRPr lang="en-US" altLang="ko-KR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4559" y="230903"/>
            <a:ext cx="7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비방성 마스킹 모델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28869" y="957392"/>
            <a:ext cx="100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 성능 비교 및 선택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37675" y="1814529"/>
            <a:ext cx="46677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buSzPts val="1400"/>
            </a:pP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</a:rPr>
              <a:t>Recall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</a:rPr>
              <a:t>은 실제로 </a:t>
            </a: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</a:rPr>
              <a:t>True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</a:rPr>
              <a:t>인 데이터를 모델이 </a:t>
            </a: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</a:rPr>
              <a:t>True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</a:rPr>
              <a:t> </a:t>
            </a:r>
            <a:r>
              <a:rPr lang="ko-KR" altLang="en-US" sz="1600" b="1" dirty="0" err="1">
                <a:solidFill>
                  <a:srgbClr val="555555"/>
                </a:solidFill>
                <a:latin typeface="Lato" panose="020F0502020204030203" pitchFamily="34" charset="0"/>
              </a:rPr>
              <a:t>라고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</a:rPr>
              <a:t> 인식한 데이터의 수</a:t>
            </a:r>
            <a:endParaRPr lang="en-US" altLang="ko-KR" sz="1600" b="1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pPr marL="139700" lvl="0">
              <a:buSzPts val="1400"/>
            </a:pPr>
            <a:endParaRPr lang="en-US" altLang="ko-KR" sz="1600" b="1" dirty="0">
              <a:solidFill>
                <a:srgbClr val="555555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139700">
              <a:buSzPts val="1400"/>
            </a:pP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</a:rPr>
              <a:t>Precision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</a:rPr>
              <a:t>은 모델이 </a:t>
            </a: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</a:rPr>
              <a:t>True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</a:rPr>
              <a:t>로 예측한 데이터 중 실제로 </a:t>
            </a: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</a:rPr>
              <a:t>True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</a:rPr>
              <a:t>인 데이터이 수</a:t>
            </a:r>
            <a:endParaRPr lang="en-US" altLang="ko-KR" sz="1600" b="1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pPr marL="139700">
              <a:buSzPts val="1400"/>
            </a:pPr>
            <a:endParaRPr lang="en-US" altLang="ko-KR" sz="1600" b="1" dirty="0">
              <a:solidFill>
                <a:srgbClr val="555555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139700">
              <a:buSzPts val="1400"/>
            </a:pP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어플리케이션 내의 모델은 </a:t>
            </a: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Precision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이 더 중요</a:t>
            </a: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비방성이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아닌데 </a:t>
            </a:r>
            <a:r>
              <a:rPr lang="ko-KR" altLang="en-US" sz="1600" b="1" dirty="0" err="1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비방성으로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판단하여 알림을 보내면 안되기 때문에</a:t>
            </a: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(Precision </a:t>
            </a:r>
            <a:r>
              <a:rPr lang="ko-KR" altLang="en-US" sz="1600" b="1" dirty="0">
                <a:solidFill>
                  <a:srgbClr val="00B0F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위주</a:t>
            </a:r>
            <a:r>
              <a:rPr lang="en-US" altLang="ko-KR" sz="1600" b="1" dirty="0">
                <a:solidFill>
                  <a:srgbClr val="00B0F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)</a:t>
            </a:r>
          </a:p>
          <a:p>
            <a:pPr marL="139700">
              <a:buSzPts val="1400"/>
            </a:pPr>
            <a:endParaRPr lang="en-US" altLang="ko-KR" sz="1600" b="1" dirty="0">
              <a:solidFill>
                <a:srgbClr val="00B0F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139700">
              <a:buSzPts val="1400"/>
            </a:pPr>
            <a:r>
              <a:rPr lang="en-US" altLang="ko-KR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b="1" dirty="0">
                <a:solidFill>
                  <a:srgbClr val="55555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서버의 모델은 어플리케이션 내의 모델에서 걸러진 것들을 한번 더 테스트 하는 것이므로 둘다 중요 </a:t>
            </a:r>
            <a:r>
              <a:rPr lang="en-US" altLang="ko-KR" sz="1600" b="1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(F1 </a:t>
            </a:r>
            <a:r>
              <a:rPr lang="ko-KR" altLang="en-US" sz="1600" b="1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위주로</a:t>
            </a:r>
            <a:r>
              <a:rPr lang="en-US" altLang="ko-KR" sz="1600" b="1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B09EDF-11E0-6949-9E55-C861B31CB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19" y="1819128"/>
            <a:ext cx="5956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1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4559" y="230903"/>
            <a:ext cx="7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비방성 마스킹 모델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28869" y="957392"/>
            <a:ext cx="100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 성능 비교 및 선택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D5AC34D-21FE-5940-A557-892E048F3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25846"/>
              </p:ext>
            </p:extLst>
          </p:nvPr>
        </p:nvGraphicFramePr>
        <p:xfrm>
          <a:off x="1281468" y="1713824"/>
          <a:ext cx="9629063" cy="4470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21546">
                  <a:extLst>
                    <a:ext uri="{9D8B030D-6E8A-4147-A177-3AD203B41FA5}">
                      <a16:colId xmlns:a16="http://schemas.microsoft.com/office/drawing/2014/main" val="2654514090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407740889"/>
                    </a:ext>
                  </a:extLst>
                </a:gridCol>
                <a:gridCol w="2407266">
                  <a:extLst>
                    <a:ext uri="{9D8B030D-6E8A-4147-A177-3AD203B41FA5}">
                      <a16:colId xmlns:a16="http://schemas.microsoft.com/office/drawing/2014/main" val="2292309809"/>
                    </a:ext>
                  </a:extLst>
                </a:gridCol>
                <a:gridCol w="2407266">
                  <a:extLst>
                    <a:ext uri="{9D8B030D-6E8A-4147-A177-3AD203B41FA5}">
                      <a16:colId xmlns:a16="http://schemas.microsoft.com/office/drawing/2014/main" val="909738773"/>
                    </a:ext>
                  </a:extLst>
                </a:gridCol>
              </a:tblGrid>
              <a:tr h="11854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 err="1"/>
                        <a:t>klue-roberta-base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 err="1"/>
                        <a:t>klue-roberta-base</a:t>
                      </a:r>
                      <a:r>
                        <a:rPr lang="ko-KR" dirty="0"/>
                        <a:t> + </a:t>
                      </a:r>
                      <a:r>
                        <a:rPr lang="ko-KR" dirty="0" err="1"/>
                        <a:t>data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klue-roberta-base</a:t>
                      </a:r>
                      <a:r>
                        <a:rPr 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+ </a:t>
                      </a:r>
                      <a:r>
                        <a:rPr lang="ko-KR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distilling</a:t>
                      </a:r>
                      <a:endParaRPr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48374843"/>
                  </a:ext>
                </a:extLst>
              </a:tr>
              <a:tr h="7408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F1 score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0.77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0.54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5791625"/>
                  </a:ext>
                </a:extLst>
              </a:tr>
              <a:tr h="7408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Precision score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0.72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32880992"/>
                  </a:ext>
                </a:extLst>
              </a:tr>
              <a:tr h="600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64934"/>
                  </a:ext>
                </a:extLst>
              </a:tr>
              <a:tr h="600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Validation 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About 90 %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About 80 %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About 60 %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53939"/>
                  </a:ext>
                </a:extLst>
              </a:tr>
              <a:tr h="600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Validation 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4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38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비방성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마스킹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모델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466876" y="913423"/>
            <a:ext cx="10021829" cy="30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결론</a:t>
            </a:r>
            <a:r>
              <a:rPr kumimoji="1" lang="en-US" altLang="ko-KR" sz="2400" b="1" dirty="0"/>
              <a:t> &amp; To Do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>
                <a:sym typeface="Wingdings" pitchFamily="2" charset="2"/>
              </a:rPr>
              <a:t>batch </a:t>
            </a:r>
            <a:r>
              <a:rPr kumimoji="1" lang="ko-KR" altLang="en-US" dirty="0">
                <a:sym typeface="Wingdings" pitchFamily="2" charset="2"/>
              </a:rPr>
              <a:t>별로 나누어 계산한 </a:t>
            </a:r>
            <a:r>
              <a:rPr kumimoji="1" lang="en-US" altLang="ko-KR" dirty="0">
                <a:sym typeface="Wingdings" pitchFamily="2" charset="2"/>
              </a:rPr>
              <a:t>Validation </a:t>
            </a:r>
            <a:r>
              <a:rPr kumimoji="1" lang="ko-KR" altLang="en-US" dirty="0">
                <a:sym typeface="Wingdings" pitchFamily="2" charset="2"/>
              </a:rPr>
              <a:t>과 다르게 데이터 </a:t>
            </a:r>
            <a:r>
              <a:rPr kumimoji="1" lang="ko-KR" altLang="en-US" dirty="0" err="1">
                <a:sym typeface="Wingdings" pitchFamily="2" charset="2"/>
              </a:rPr>
              <a:t>갯수가</a:t>
            </a:r>
            <a:r>
              <a:rPr kumimoji="1" lang="ko-KR" altLang="en-US" dirty="0">
                <a:sym typeface="Wingdings" pitchFamily="2" charset="2"/>
              </a:rPr>
              <a:t> 더 많은 </a:t>
            </a:r>
            <a:r>
              <a:rPr kumimoji="1" lang="en-US" altLang="ko-KR" dirty="0">
                <a:sym typeface="Wingdings" pitchFamily="2" charset="2"/>
              </a:rPr>
              <a:t>test</a:t>
            </a:r>
            <a:r>
              <a:rPr kumimoji="1" lang="ko-KR" altLang="en-US" dirty="0">
                <a:sym typeface="Wingdings" pitchFamily="2" charset="2"/>
              </a:rPr>
              <a:t>의 경우 성능 개선이 필요해 보인다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sym typeface="Wingdings" pitchFamily="2" charset="2"/>
              </a:rPr>
              <a:t> 어플리케이션에 </a:t>
            </a:r>
            <a:r>
              <a:rPr kumimoji="1" lang="ko-KR" altLang="en-US" dirty="0" err="1">
                <a:sym typeface="Wingdings" pitchFamily="2" charset="2"/>
              </a:rPr>
              <a:t>임베디드</a:t>
            </a:r>
            <a:r>
              <a:rPr kumimoji="1" lang="ko-KR" altLang="en-US" dirty="0">
                <a:sym typeface="Wingdings" pitchFamily="2" charset="2"/>
              </a:rPr>
              <a:t> 할 모델의 경우 </a:t>
            </a:r>
            <a:r>
              <a:rPr kumimoji="1" lang="en-US" altLang="ko-KR" dirty="0">
                <a:sym typeface="Wingdings" pitchFamily="2" charset="2"/>
              </a:rPr>
              <a:t>Precision </a:t>
            </a:r>
            <a:r>
              <a:rPr kumimoji="1" lang="ko-KR" altLang="en-US" dirty="0">
                <a:sym typeface="Wingdings" pitchFamily="2" charset="2"/>
              </a:rPr>
              <a:t>개선이 필요해 보인다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sym typeface="Wingdings" pitchFamily="2" charset="2"/>
              </a:rPr>
              <a:t>서버에 올릴 모델의 경우 욕설에 따른 </a:t>
            </a:r>
            <a:r>
              <a:rPr kumimoji="1" lang="ko-KR" altLang="en-US" dirty="0" err="1">
                <a:sym typeface="Wingdings" pitchFamily="2" charset="2"/>
              </a:rPr>
              <a:t>패널티를</a:t>
            </a:r>
            <a:r>
              <a:rPr kumimoji="1" lang="ko-KR" altLang="en-US" dirty="0">
                <a:sym typeface="Wingdings" pitchFamily="2" charset="2"/>
              </a:rPr>
              <a:t> 줄 것이기에 전체적인 </a:t>
            </a:r>
            <a:r>
              <a:rPr kumimoji="1" lang="en-US" altLang="ko-KR" dirty="0">
                <a:sym typeface="Wingdings" pitchFamily="2" charset="2"/>
              </a:rPr>
              <a:t>F1 score </a:t>
            </a:r>
            <a:r>
              <a:rPr kumimoji="1" lang="ko-KR" altLang="en-US" dirty="0">
                <a:sym typeface="Wingdings" pitchFamily="2" charset="2"/>
              </a:rPr>
              <a:t>개선이 필요하며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multi-label</a:t>
            </a:r>
            <a:r>
              <a:rPr kumimoji="1" lang="ko-KR" altLang="en-US" dirty="0">
                <a:sym typeface="Wingdings" pitchFamily="2" charset="2"/>
              </a:rPr>
              <a:t>로 변경할 예정이다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sym typeface="Wingdings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EF883-80D8-C846-BABA-B9D039F6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62" y="3561251"/>
            <a:ext cx="6279815" cy="28093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AA996A-AF19-7A4B-842A-5351C53D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951" y="3447455"/>
            <a:ext cx="2707671" cy="3036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7E2900-4F7A-AA47-97F3-FDF51F896CB8}"/>
              </a:ext>
            </a:extLst>
          </p:cNvPr>
          <p:cNvSpPr txBox="1"/>
          <p:nvPr/>
        </p:nvSpPr>
        <p:spPr>
          <a:xfrm>
            <a:off x="6443421" y="6370642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https://github.com/smilegate-ai/korean_unsmile_dataset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8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solidFill>
                  <a:prstClr val="black"/>
                </a:solidFill>
                <a:latin typeface="Calibri Light" panose="020F0302020204030204"/>
              </a:rPr>
              <a:t>대화요약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 모델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766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 </a:t>
            </a:r>
            <a:r>
              <a:rPr kumimoji="1" lang="en-US" altLang="ko-KR" sz="2800" dirty="0"/>
              <a:t>metric</a:t>
            </a:r>
          </a:p>
          <a:p>
            <a:pPr lvl="1">
              <a:lnSpc>
                <a:spcPct val="125000"/>
              </a:lnSpc>
            </a:pPr>
            <a:r>
              <a:rPr kumimoji="1" lang="ko-KR" altLang="en-US" sz="2000" dirty="0"/>
              <a:t>확보한 </a:t>
            </a:r>
            <a:r>
              <a:rPr kumimoji="1" lang="en-US" altLang="ko-KR" sz="2000" dirty="0"/>
              <a:t>3000</a:t>
            </a:r>
            <a:r>
              <a:rPr kumimoji="1" lang="ko-KR" altLang="en-US" sz="2000" dirty="0"/>
              <a:t>개의 토론 샘플 데이터를 </a:t>
            </a:r>
            <a:r>
              <a:rPr kumimoji="1" lang="en-US" altLang="ko-KR" sz="2000" dirty="0"/>
              <a:t>20</a:t>
            </a:r>
            <a:r>
              <a:rPr kumimoji="1" lang="ko-KR" altLang="en-US" sz="2000" dirty="0"/>
              <a:t>개씩 랜덤 </a:t>
            </a:r>
            <a:r>
              <a:rPr kumimoji="1" lang="ko-KR" altLang="en-US" sz="2000" dirty="0" err="1"/>
              <a:t>샘플링하여</a:t>
            </a:r>
            <a:r>
              <a:rPr kumimoji="1" lang="ko-KR" altLang="en-US" sz="2000" dirty="0"/>
              <a:t> 이에 대한 요약스코어을 어떤 모델이 잘하는지 약 </a:t>
            </a:r>
            <a:r>
              <a:rPr kumimoji="1" lang="en-US" altLang="ko-KR" sz="2000" dirty="0"/>
              <a:t>50</a:t>
            </a:r>
            <a:r>
              <a:rPr kumimoji="1" lang="ko-KR" altLang="en-US" sz="2000" dirty="0"/>
              <a:t>명 정도의 제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자의 설문조사 인원과 팀원들의 전체 요약 데이터 분석을 </a:t>
            </a:r>
            <a:r>
              <a:rPr kumimoji="1" lang="en-US" altLang="ko-KR" sz="2000" dirty="0"/>
              <a:t>heuristic</a:t>
            </a:r>
            <a:r>
              <a:rPr kumimoji="1" lang="ko-KR" altLang="en-US" sz="2000" dirty="0"/>
              <a:t> 추론으로 </a:t>
            </a:r>
            <a:r>
              <a:rPr kumimoji="1" lang="ko-KR" altLang="en-US" sz="2000" dirty="0" err="1"/>
              <a:t>스코어링</a:t>
            </a:r>
            <a:endParaRPr kumimoji="1" lang="en-US" altLang="ko-KR" sz="2000" dirty="0"/>
          </a:p>
          <a:p>
            <a:pPr lvl="1"/>
            <a:endParaRPr kumimoji="1"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Fine tuning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datasets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/>
              <a:t>[AIHUB] </a:t>
            </a:r>
            <a:r>
              <a:rPr kumimoji="1" lang="ko-KR" altLang="en-US" sz="2000" dirty="0"/>
              <a:t>일상대화요약</a:t>
            </a:r>
            <a:r>
              <a:rPr kumimoji="1" lang="en-US" altLang="ko-KR" sz="2000" dirty="0"/>
              <a:t> (12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/>
              <a:t>[AIHUB] </a:t>
            </a:r>
            <a:r>
              <a:rPr kumimoji="1" lang="ko-KR" altLang="en-US" sz="2000" dirty="0"/>
              <a:t>문서요약</a:t>
            </a:r>
            <a:r>
              <a:rPr kumimoji="1" lang="en-US" altLang="ko-KR" sz="2000" dirty="0"/>
              <a:t> [</a:t>
            </a:r>
            <a:r>
              <a:rPr kumimoji="1" lang="ko-KR" altLang="en-US" sz="2000" dirty="0"/>
              <a:t>법률</a:t>
            </a:r>
            <a:r>
              <a:rPr kumimoji="1" lang="en-US" altLang="ko-KR" sz="2000" dirty="0"/>
              <a:t>(5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),</a:t>
            </a:r>
            <a:r>
              <a:rPr kumimoji="1" lang="ko-KR" altLang="en-US" sz="2000" dirty="0"/>
              <a:t> 사설</a:t>
            </a:r>
            <a:r>
              <a:rPr kumimoji="1" lang="en-US" altLang="ko-KR" sz="2000" dirty="0"/>
              <a:t>(6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),</a:t>
            </a:r>
            <a:r>
              <a:rPr kumimoji="1" lang="ko-KR" altLang="en-US" sz="2000" dirty="0"/>
              <a:t> 신문기사</a:t>
            </a:r>
            <a:r>
              <a:rPr kumimoji="1" lang="en-US" altLang="ko-KR" sz="2000" dirty="0"/>
              <a:t>(30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/>
              <a:t>[DACON] </a:t>
            </a:r>
            <a:r>
              <a:rPr kumimoji="1" lang="ko-KR" altLang="en-US" sz="2000" dirty="0"/>
              <a:t>문서요약 </a:t>
            </a:r>
            <a:r>
              <a:rPr kumimoji="1" lang="en-US" altLang="ko-KR" sz="2000" dirty="0"/>
              <a:t>(5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 lvl="1"/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1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대화요약 모델 샘플 추론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21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 </a:t>
            </a:r>
            <a:r>
              <a:rPr kumimoji="1" lang="en-US" altLang="ko-KR" sz="2800" dirty="0"/>
              <a:t>sample inference</a:t>
            </a:r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 lvl="1"/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160B1D-9D78-14F0-542A-85632E82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07" y="1697566"/>
            <a:ext cx="7162800" cy="3937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74F14F-72AD-3954-CA18-9EEEF6FA27C8}"/>
              </a:ext>
            </a:extLst>
          </p:cNvPr>
          <p:cNvSpPr/>
          <p:nvPr/>
        </p:nvSpPr>
        <p:spPr>
          <a:xfrm>
            <a:off x="7010400" y="1843562"/>
            <a:ext cx="2257778" cy="48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일상대화요약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46AB2-F005-3287-E6A4-A339FCE104E4}"/>
              </a:ext>
            </a:extLst>
          </p:cNvPr>
          <p:cNvSpPr/>
          <p:nvPr/>
        </p:nvSpPr>
        <p:spPr>
          <a:xfrm>
            <a:off x="7699021" y="2630941"/>
            <a:ext cx="3806788" cy="48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DACON</a:t>
            </a:r>
            <a:r>
              <a:rPr kumimoji="1" lang="ko-KR" altLang="en-US" dirty="0"/>
              <a:t> 문서요약 </a:t>
            </a:r>
            <a:r>
              <a:rPr kumimoji="1" lang="en-US" altLang="ko-KR" dirty="0"/>
              <a:t>(epoch:49)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54F0D0-4051-55D0-D878-7E3E5BD1F046}"/>
              </a:ext>
            </a:extLst>
          </p:cNvPr>
          <p:cNvSpPr/>
          <p:nvPr/>
        </p:nvSpPr>
        <p:spPr>
          <a:xfrm>
            <a:off x="7699021" y="3900378"/>
            <a:ext cx="4492979" cy="48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DACON</a:t>
            </a:r>
            <a:r>
              <a:rPr kumimoji="1" lang="ko-KR" altLang="en-US" dirty="0"/>
              <a:t> 문서요약</a:t>
            </a:r>
            <a:r>
              <a:rPr kumimoji="1" lang="en-US" altLang="ko-KR" dirty="0"/>
              <a:t> + AIHUB </a:t>
            </a:r>
            <a:r>
              <a:rPr kumimoji="1" lang="ko-KR" altLang="en-US" dirty="0"/>
              <a:t>문서요약</a:t>
            </a:r>
            <a:r>
              <a:rPr kumimoji="1" lang="en-US" altLang="ko-KR" dirty="0"/>
              <a:t>(epoch:7)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1259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대화요약 모델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 version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455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 </a:t>
            </a:r>
            <a:r>
              <a:rPr kumimoji="1" lang="en-US" altLang="ko-KR" sz="2800" dirty="0"/>
              <a:t>Model version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/>
              <a:t>version1: </a:t>
            </a:r>
            <a:r>
              <a:rPr kumimoji="1" lang="ko-KR" altLang="en-US" sz="2800" dirty="0"/>
              <a:t>일상</a:t>
            </a:r>
            <a:r>
              <a:rPr kumimoji="1" lang="en-US" altLang="ko-KR" sz="2800" dirty="0"/>
              <a:t> + </a:t>
            </a:r>
            <a:r>
              <a:rPr kumimoji="1" lang="ko-KR" altLang="en-US" sz="2800" dirty="0" err="1"/>
              <a:t>데이콘</a:t>
            </a:r>
            <a:r>
              <a:rPr kumimoji="1" lang="en-US" altLang="ko-KR" sz="2800" dirty="0"/>
              <a:t> + </a:t>
            </a:r>
            <a:r>
              <a:rPr kumimoji="1" lang="ko-KR" altLang="en-US" sz="2800" dirty="0"/>
              <a:t>사설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/>
              <a:t>version2: </a:t>
            </a:r>
            <a:r>
              <a:rPr kumimoji="1" lang="ko-KR" altLang="en-US" sz="2800" dirty="0"/>
              <a:t>일상</a:t>
            </a:r>
            <a:r>
              <a:rPr kumimoji="1" lang="en-US" altLang="ko-KR" sz="2800" dirty="0"/>
              <a:t> +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데이콘</a:t>
            </a:r>
            <a:r>
              <a:rPr kumimoji="1" lang="en-US" altLang="ko-KR" sz="2800" dirty="0"/>
              <a:t> +</a:t>
            </a:r>
            <a:r>
              <a:rPr kumimoji="1" lang="ko-KR" altLang="en-US" sz="2800" dirty="0"/>
              <a:t> 사설 </a:t>
            </a:r>
            <a:r>
              <a:rPr kumimoji="1" lang="en-US" altLang="ko-KR" sz="2800" dirty="0"/>
              <a:t>+ </a:t>
            </a:r>
            <a:r>
              <a:rPr kumimoji="1" lang="ko-KR" altLang="en-US" sz="2800" dirty="0"/>
              <a:t>신문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/>
              <a:t>versoin3: </a:t>
            </a:r>
            <a:r>
              <a:rPr kumimoji="1" lang="ko-KR" altLang="en-US" sz="2800" dirty="0" err="1"/>
              <a:t>데이콘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+ </a:t>
            </a:r>
            <a:r>
              <a:rPr kumimoji="1" lang="ko-KR" altLang="en-US" sz="2800" dirty="0"/>
              <a:t>사설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>
                <a:solidFill>
                  <a:srgbClr val="FF0000"/>
                </a:solidFill>
              </a:rPr>
              <a:t>version4</a:t>
            </a:r>
            <a:r>
              <a:rPr kumimoji="1" lang="en-US" altLang="ko-KR" sz="2800" dirty="0"/>
              <a:t>: </a:t>
            </a:r>
            <a:r>
              <a:rPr kumimoji="1" lang="ko-KR" altLang="en-US" sz="2800" dirty="0" err="1"/>
              <a:t>데이콘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+ </a:t>
            </a:r>
            <a:r>
              <a:rPr kumimoji="1" lang="ko-KR" altLang="en-US" sz="2800" dirty="0"/>
              <a:t>사설 </a:t>
            </a:r>
            <a:r>
              <a:rPr kumimoji="1" lang="en-US" altLang="ko-KR" sz="2800" dirty="0"/>
              <a:t>+ </a:t>
            </a:r>
            <a:r>
              <a:rPr kumimoji="1" lang="ko-KR" altLang="en-US" sz="2800" dirty="0"/>
              <a:t>신문</a:t>
            </a:r>
            <a:r>
              <a:rPr kumimoji="1" lang="en-US" altLang="ko-KR" sz="2800" dirty="0"/>
              <a:t> </a:t>
            </a:r>
            <a:r>
              <a:rPr kumimoji="1" lang="en-US" altLang="ko-KR" sz="2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kumimoji="1" lang="ko-KR" altLang="en-US" sz="2800" dirty="0">
                <a:solidFill>
                  <a:schemeClr val="bg1">
                    <a:lumMod val="65000"/>
                  </a:schemeClr>
                </a:solidFill>
              </a:rPr>
              <a:t>현재 </a:t>
            </a:r>
            <a:r>
              <a:rPr kumimoji="1" lang="ko-KR" altLang="en-US" sz="2800" dirty="0" err="1">
                <a:solidFill>
                  <a:schemeClr val="bg1">
                    <a:lumMod val="65000"/>
                  </a:schemeClr>
                </a:solidFill>
              </a:rPr>
              <a:t>학습중</a:t>
            </a:r>
            <a:r>
              <a:rPr kumimoji="1" lang="en-US" altLang="ko-KR" sz="2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kumimoji="1" lang="en-US" altLang="ko-KR" sz="48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각 버전마다 낮은 </a:t>
            </a:r>
            <a:r>
              <a:rPr lang="ko-KR" altLang="en-US" sz="20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에폭</a:t>
            </a:r>
            <a:r>
              <a:rPr lang="en-US" altLang="ko-KR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(10</a:t>
            </a:r>
            <a:r>
              <a:rPr lang="ko-KR" altLang="en-US" sz="20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에폭</a:t>
            </a:r>
            <a:r>
              <a:rPr lang="ko-KR" altLang="en-US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이하</a:t>
            </a:r>
            <a:r>
              <a:rPr lang="en-US" altLang="ko-KR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en-US" altLang="ko-KR" sz="20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/</a:t>
            </a:r>
            <a:r>
              <a:rPr lang="ko-KR" altLang="en-US" sz="20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높은 </a:t>
            </a:r>
            <a:r>
              <a:rPr lang="ko-KR" altLang="en-US" sz="20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에폭</a:t>
            </a:r>
            <a:r>
              <a:rPr lang="ko-KR" altLang="en-US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버전</a:t>
            </a:r>
            <a:r>
              <a:rPr lang="en-US" altLang="ko-KR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최소 </a:t>
            </a:r>
            <a:r>
              <a:rPr lang="en-US" altLang="ko-KR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valid loss)</a:t>
            </a:r>
            <a:r>
              <a:rPr lang="ko-KR" altLang="en-US" sz="20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총 </a:t>
            </a:r>
            <a:r>
              <a:rPr lang="en-US" altLang="ko-KR" sz="20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sz="20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개씩 모델을 추출</a:t>
            </a:r>
            <a:r>
              <a:rPr lang="ko-KR" altLang="en-US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20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en-US" sz="20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&gt;&gt;</a:t>
            </a:r>
            <a:r>
              <a:rPr lang="ko-KR" altLang="en-US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현재까지 </a:t>
            </a:r>
            <a:r>
              <a:rPr lang="ko-KR" altLang="en-US" sz="2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높은 </a:t>
            </a:r>
            <a:r>
              <a:rPr lang="ko-KR" altLang="en-US" sz="20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에폭</a:t>
            </a:r>
            <a:r>
              <a:rPr lang="en-US" altLang="ko-KR" sz="2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약 </a:t>
            </a:r>
            <a:r>
              <a:rPr lang="en-US" altLang="ko-KR" sz="2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50</a:t>
            </a:r>
            <a:r>
              <a:rPr lang="ko-KR" altLang="en-US" sz="2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epoch)</a:t>
            </a:r>
            <a:r>
              <a:rPr lang="ko-KR" altLang="en-US" sz="20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lang="ko-KR" altLang="en-US" sz="20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학습한 모델의 성능이 좋은 것으로 판단됨</a:t>
            </a:r>
            <a:endParaRPr lang="en-US" altLang="ko-KR" sz="20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dk1"/>
                </a:solidFill>
              </a:rPr>
              <a:t>대화요약</a:t>
            </a:r>
            <a:r>
              <a:rPr lang="ko-KR" sz="2400" dirty="0">
                <a:solidFill>
                  <a:schemeClr val="dk1"/>
                </a:solidFill>
              </a:rPr>
              <a:t> 모델</a:t>
            </a:r>
            <a:r>
              <a:rPr lang="ko-KR" altLang="en-US" sz="2400" dirty="0">
                <a:solidFill>
                  <a:schemeClr val="dk1"/>
                </a:solidFill>
              </a:rPr>
              <a:t> 계획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541800" y="1134723"/>
            <a:ext cx="11108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학습 완료</a:t>
            </a:r>
            <a:endParaRPr lang="en-US" altLang="ko-K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DACON/AIHUB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데이터셋 </a:t>
            </a:r>
            <a:r>
              <a:rPr lang="ko-KR" alt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전처리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완료</a:t>
            </a:r>
            <a:endParaRPr lang="en-US" altLang="ko-KR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8;p4">
            <a:extLst>
              <a:ext uri="{FF2B5EF4-FFF2-40B4-BE49-F238E27FC236}">
                <a16:creationId xmlns:a16="http://schemas.microsoft.com/office/drawing/2014/main" id="{97EC20B4-B882-B745-0BAA-9EE9CC41EBB4}"/>
              </a:ext>
            </a:extLst>
          </p:cNvPr>
          <p:cNvSpPr txBox="1"/>
          <p:nvPr/>
        </p:nvSpPr>
        <p:spPr>
          <a:xfrm>
            <a:off x="541800" y="3031256"/>
            <a:ext cx="11108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대화요약 모델 총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 버전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완료 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이중 최종적으로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개를 선정 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 소요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총 </a:t>
            </a:r>
            <a:r>
              <a:rPr lang="en-US" altLang="ko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100</a:t>
            </a:r>
            <a:r>
              <a:rPr lang="ko-KR" alt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개의 샘플을 대화요약 모델마다 </a:t>
            </a:r>
            <a:r>
              <a:rPr lang="en-US" altLang="ko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inference</a:t>
            </a:r>
            <a:r>
              <a:rPr lang="ko-KR" alt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하여 </a:t>
            </a:r>
            <a:r>
              <a:rPr lang="en-US" altLang="ko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heuristic</a:t>
            </a:r>
            <a:r>
              <a:rPr lang="ko-KR" alt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하게 평가 </a:t>
            </a:r>
            <a:r>
              <a:rPr lang="en-US" altLang="ko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[1</a:t>
            </a:r>
            <a:r>
              <a:rPr lang="ko-KR" alt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주 소요 </a:t>
            </a:r>
            <a:r>
              <a:rPr lang="en-US" altLang="ko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비방성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마스킹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모델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0907D-C65A-A04F-A0C6-DBA05AAC209C}"/>
              </a:ext>
            </a:extLst>
          </p:cNvPr>
          <p:cNvSpPr txBox="1"/>
          <p:nvPr/>
        </p:nvSpPr>
        <p:spPr>
          <a:xfrm>
            <a:off x="278000" y="1082920"/>
            <a:ext cx="11635999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여자 나이 </a:t>
            </a: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38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이면 거의 썩은 고기 수준임</a:t>
            </a: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겉은 번드르르 화장해도 다 </a:t>
            </a:r>
            <a:r>
              <a:rPr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티남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</a:t>
            </a:r>
          </a:p>
          <a:p>
            <a:endParaRPr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개망나니 또 결혼</a:t>
            </a: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재앙이다 </a:t>
            </a:r>
            <a:r>
              <a:rPr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문재앙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 </a:t>
            </a:r>
          </a:p>
          <a:p>
            <a:endParaRPr lang="en-US" altLang="ko-KR" b="1" dirty="0"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dirty="0" err="1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안우셔도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될 것 같아요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너무 </a:t>
            </a:r>
            <a:r>
              <a:rPr lang="ko-KR" altLang="en-US" b="1" dirty="0" err="1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이쁘신데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</a:t>
            </a:r>
            <a:r>
              <a:rPr lang="en-US" altLang="ko-KR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endParaRPr lang="en-US" altLang="ko-KR" b="1" dirty="0"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이분 얼굴 사진 올리지 마세요</a:t>
            </a:r>
            <a:r>
              <a:rPr lang="en-US" altLang="ko-KR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거북합니다</a:t>
            </a:r>
            <a:r>
              <a:rPr lang="en-US" altLang="ko-KR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: not toxic </a:t>
            </a:r>
          </a:p>
          <a:p>
            <a:endParaRPr lang="en-US" altLang="ko-KR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이거 기획한 피디 진짜 인간 </a:t>
            </a:r>
            <a:r>
              <a:rPr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말종이네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 </a:t>
            </a:r>
          </a:p>
          <a:p>
            <a:endParaRPr lang="en-US" altLang="ko-KR" b="1" dirty="0">
              <a:solidFill>
                <a:srgbClr val="92D05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문재인이 말하는 통합은 더불어 </a:t>
            </a:r>
            <a:r>
              <a:rPr lang="ko-KR" altLang="en-US" b="1" dirty="0" err="1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못된당</a:t>
            </a:r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대깨문</a:t>
            </a:r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애들 대동 단결 해서 장기집권 하자는 </a:t>
            </a:r>
            <a:r>
              <a:rPr lang="ko-KR" altLang="en-US" b="1" dirty="0" err="1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암호같네</a:t>
            </a:r>
            <a:r>
              <a:rPr lang="en-US" altLang="ko-KR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: not toxic </a:t>
            </a:r>
          </a:p>
          <a:p>
            <a:endParaRPr lang="en-US" altLang="ko-KR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재앙아 왜 법을 </a:t>
            </a:r>
            <a:r>
              <a:rPr lang="ko-KR" altLang="en-US" b="1" dirty="0" err="1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좋같이</a:t>
            </a:r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아는 놈들을 자꾸 법무부 장관에 임명하냐</a:t>
            </a:r>
            <a:r>
              <a:rPr lang="en-US" altLang="ko-KR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</a:t>
            </a:r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아주 법을 </a:t>
            </a:r>
            <a:r>
              <a:rPr lang="ko-KR" altLang="en-US" b="1" dirty="0" err="1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알기을</a:t>
            </a:r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우습게 아는 사회를 </a:t>
            </a:r>
            <a:r>
              <a:rPr lang="ko-KR" altLang="en-US" b="1" dirty="0" err="1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만들어서니들이</a:t>
            </a:r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지은죄를</a:t>
            </a:r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물타기 </a:t>
            </a:r>
            <a:r>
              <a:rPr lang="ko-KR" altLang="en-US" b="1" dirty="0" err="1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할려고</a:t>
            </a:r>
            <a:r>
              <a:rPr lang="ko-KR" altLang="en-US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그러냐</a:t>
            </a:r>
            <a:r>
              <a:rPr lang="en-US" altLang="ko-KR" b="1" dirty="0">
                <a:solidFill>
                  <a:srgbClr val="92D05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: not toxic</a:t>
            </a:r>
            <a:r>
              <a:rPr lang="en-US" altLang="ko-KR" dirty="0">
                <a:solidFill>
                  <a:srgbClr val="92D05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느검은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내가 지켜주마 </a:t>
            </a: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1" dirty="0"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그냥 </a:t>
            </a:r>
            <a:r>
              <a:rPr lang="ko-KR" altLang="en-US" dirty="0" err="1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국힘이</a:t>
            </a:r>
            <a:r>
              <a:rPr lang="ko-KR" altLang="en-US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후보 안내면 야권이 서울시장 가져온다</a:t>
            </a:r>
            <a:r>
              <a:rPr lang="en-US" altLang="ko-KR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 err="1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국민의짐이</a:t>
            </a:r>
            <a:r>
              <a:rPr lang="ko-KR" altLang="en-US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되지말아라</a:t>
            </a:r>
            <a:r>
              <a:rPr lang="ko-KR" altLang="en-US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김노인</a:t>
            </a:r>
            <a:r>
              <a:rPr lang="ko-KR" altLang="en-US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</a:t>
            </a:r>
            <a:endParaRPr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03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4559" y="230903"/>
            <a:ext cx="7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프론트엔드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4A555D-3F8D-F74D-A9FA-8743C34E1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7"/>
          <a:stretch/>
        </p:blipFill>
        <p:spPr>
          <a:xfrm>
            <a:off x="739291" y="833973"/>
            <a:ext cx="10562121" cy="58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7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466876" y="1099401"/>
            <a:ext cx="10021829" cy="143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진행 상황</a:t>
            </a:r>
            <a:endParaRPr kumimoji="1"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800" dirty="0"/>
              <a:t>대화 요약 모델 </a:t>
            </a:r>
            <a:r>
              <a:rPr kumimoji="1" lang="en-US" altLang="ko-KR" sz="1800" dirty="0"/>
              <a:t>handler</a:t>
            </a:r>
            <a:r>
              <a:rPr kumimoji="1" lang="ko-KR" altLang="en-US" sz="1800" dirty="0"/>
              <a:t> 작성 완료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서버 컴퓨터에 모델 배포 완료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64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4559" y="230903"/>
            <a:ext cx="7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solidFill>
                  <a:schemeClr val="dk1"/>
                </a:solidFill>
              </a:rPr>
              <a:t>프론트엔드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932C08-B32B-9445-B236-5C7F328B2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9"/>
          <a:stretch/>
        </p:blipFill>
        <p:spPr>
          <a:xfrm>
            <a:off x="881247" y="692568"/>
            <a:ext cx="10101262" cy="60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2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4559" y="230903"/>
            <a:ext cx="7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solidFill>
                  <a:schemeClr val="dk1"/>
                </a:solidFill>
              </a:rPr>
              <a:t>프론트엔드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186CF4-3356-BF48-9DEF-7AEB23D28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5"/>
          <a:stretch/>
        </p:blipFill>
        <p:spPr>
          <a:xfrm>
            <a:off x="654274" y="692568"/>
            <a:ext cx="10198349" cy="60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4559" y="230903"/>
            <a:ext cx="7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solidFill>
                  <a:schemeClr val="dk1"/>
                </a:solidFill>
              </a:rPr>
              <a:t>프론트엔드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F7A5ED-A7EA-1042-80C7-1A0487155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6"/>
          <a:stretch/>
        </p:blipFill>
        <p:spPr>
          <a:xfrm>
            <a:off x="684732" y="692568"/>
            <a:ext cx="10822536" cy="61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4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앱 기획 및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363108" y="3240513"/>
            <a:ext cx="33634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토론 </a:t>
            </a:r>
            <a:r>
              <a:rPr lang="en-US" altLang="ko-KR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AI </a:t>
            </a: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98676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방장봇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예시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46CCC5-22AD-764C-864A-06D00F0B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36" b="96159"/>
          <a:stretch/>
        </p:blipFill>
        <p:spPr>
          <a:xfrm>
            <a:off x="1384186" y="879417"/>
            <a:ext cx="2972833" cy="343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EE127F-CCE1-B94F-B28D-9E13A8139AB6}"/>
              </a:ext>
            </a:extLst>
          </p:cNvPr>
          <p:cNvSpPr txBox="1"/>
          <p:nvPr/>
        </p:nvSpPr>
        <p:spPr>
          <a:xfrm>
            <a:off x="160774" y="85342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토론 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AD5645-1681-F044-BE80-3D1B3074E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2" r="543" b="70977"/>
          <a:stretch/>
        </p:blipFill>
        <p:spPr>
          <a:xfrm>
            <a:off x="1384186" y="1399622"/>
            <a:ext cx="9208364" cy="16962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EB7E49-EB59-6447-9007-21CB5BB1D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44" r="8243" b="67255"/>
          <a:stretch/>
        </p:blipFill>
        <p:spPr>
          <a:xfrm>
            <a:off x="1380354" y="3242950"/>
            <a:ext cx="9212196" cy="3536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E1F9AF-3817-3444-8930-27770A8A7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33" b="39581"/>
          <a:stretch/>
        </p:blipFill>
        <p:spPr>
          <a:xfrm>
            <a:off x="1380355" y="3771523"/>
            <a:ext cx="9212196" cy="18602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136851-CFCB-6842-9ED5-B86EEACA0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83" b="36053"/>
          <a:stretch/>
        </p:blipFill>
        <p:spPr>
          <a:xfrm>
            <a:off x="1380354" y="5767754"/>
            <a:ext cx="9212196" cy="3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92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방장봇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예시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46CCC5-22AD-764C-864A-06D00F0B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36" b="96159"/>
          <a:stretch/>
        </p:blipFill>
        <p:spPr>
          <a:xfrm>
            <a:off x="1384186" y="1008005"/>
            <a:ext cx="2972833" cy="343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EE127F-CCE1-B94F-B28D-9E13A8139AB6}"/>
              </a:ext>
            </a:extLst>
          </p:cNvPr>
          <p:cNvSpPr txBox="1"/>
          <p:nvPr/>
        </p:nvSpPr>
        <p:spPr>
          <a:xfrm>
            <a:off x="160774" y="9820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토론 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2EA38D-96A5-2441-8370-C0DD6C397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60" r="543" b="16802"/>
          <a:stretch/>
        </p:blipFill>
        <p:spPr>
          <a:xfrm>
            <a:off x="1384186" y="1623065"/>
            <a:ext cx="9588614" cy="15605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540D25-51CD-6742-8653-14EEAA7F2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37" r="29752" b="13695"/>
          <a:stretch/>
        </p:blipFill>
        <p:spPr>
          <a:xfrm>
            <a:off x="1384186" y="3422351"/>
            <a:ext cx="9588614" cy="423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CFBA3E5-F914-6F4A-91B2-B5AFF5079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34" r="54420" b="548"/>
          <a:stretch/>
        </p:blipFill>
        <p:spPr>
          <a:xfrm>
            <a:off x="3448765" y="4053603"/>
            <a:ext cx="7524035" cy="1418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9604D7-FE59-2445-B7FB-EC2520D01F01}"/>
              </a:ext>
            </a:extLst>
          </p:cNvPr>
          <p:cNvSpPr txBox="1"/>
          <p:nvPr/>
        </p:nvSpPr>
        <p:spPr>
          <a:xfrm>
            <a:off x="1219200" y="4088705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비방성</a:t>
            </a:r>
            <a:r>
              <a:rPr kumimoji="1" lang="ko-KR" altLang="en-US" dirty="0"/>
              <a:t> 분류 결과 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C6E8F-A159-1C43-A2FA-A6E5E9C6DF0A}"/>
              </a:ext>
            </a:extLst>
          </p:cNvPr>
          <p:cNvSpPr txBox="1"/>
          <p:nvPr/>
        </p:nvSpPr>
        <p:spPr>
          <a:xfrm>
            <a:off x="1964266" y="5849995"/>
            <a:ext cx="826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사용 모델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비방성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klue-roberta</a:t>
            </a:r>
            <a:r>
              <a:rPr kumimoji="1" lang="en-US" altLang="ko-KR" dirty="0"/>
              <a:t> /</a:t>
            </a:r>
            <a:r>
              <a:rPr kumimoji="1" lang="ko-KR" altLang="en-US" dirty="0"/>
              <a:t> 요약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KoBart</a:t>
            </a:r>
            <a:r>
              <a:rPr kumimoji="1" lang="en-US" altLang="ko-KR" dirty="0"/>
              <a:t> – </a:t>
            </a:r>
            <a:r>
              <a:rPr kumimoji="1" lang="ko-KR" altLang="en-US" dirty="0" err="1"/>
              <a:t>일상대화</a:t>
            </a:r>
            <a:r>
              <a:rPr kumimoji="1" lang="ko-KR" altLang="en-US" dirty="0"/>
              <a:t> 요약 </a:t>
            </a:r>
            <a:r>
              <a:rPr kumimoji="1" lang="ko-KR" altLang="en-US" dirty="0" err="1"/>
              <a:t>데이터셋</a:t>
            </a:r>
            <a:r>
              <a:rPr kumimoji="1" lang="ko-KR" altLang="en-US" dirty="0"/>
              <a:t> 학습  </a:t>
            </a:r>
          </a:p>
        </p:txBody>
      </p:sp>
    </p:spTree>
    <p:extLst>
      <p:ext uri="{BB962C8B-B14F-4D97-AF65-F5344CB8AC3E}">
        <p14:creationId xmlns:p14="http://schemas.microsoft.com/office/powerpoint/2010/main" val="272633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6327029" y="1662491"/>
            <a:ext cx="518248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dirty="0">
                <a:sym typeface="Wingdings" pitchFamily="2" charset="2"/>
              </a:rPr>
              <a:t>기본 모델을 바꾸지 않고 데이터만 추가해서 </a:t>
            </a:r>
            <a:r>
              <a:rPr kumimoji="1" lang="en-US" altLang="ko-KR" sz="2000" dirty="0">
                <a:sym typeface="Wingdings" pitchFamily="2" charset="2"/>
              </a:rPr>
              <a:t>fine-tuning</a:t>
            </a:r>
            <a:r>
              <a:rPr kumimoji="1" lang="ko-KR" altLang="en-US" sz="2000" dirty="0">
                <a:sym typeface="Wingdings" pitchFamily="2" charset="2"/>
              </a:rPr>
              <a:t>한 경우에는 모델 저장 파일 </a:t>
            </a:r>
            <a:r>
              <a:rPr kumimoji="1" lang="en-US" altLang="ko-KR" sz="2000" dirty="0">
                <a:sym typeface="Wingdings" pitchFamily="2" charset="2"/>
              </a:rPr>
              <a:t>(</a:t>
            </a:r>
            <a:r>
              <a:rPr kumimoji="1" lang="en-US" altLang="ko-KR" sz="2000" dirty="0" err="1">
                <a:sym typeface="Wingdings" pitchFamily="2" charset="2"/>
              </a:rPr>
              <a:t>pytorch_model.bin</a:t>
            </a:r>
            <a:r>
              <a:rPr kumimoji="1" lang="ko-KR" altLang="en-US" sz="2000" dirty="0">
                <a:sym typeface="Wingdings" pitchFamily="2" charset="2"/>
              </a:rPr>
              <a:t> 이나 </a:t>
            </a:r>
            <a:r>
              <a:rPr kumimoji="1" lang="en-US" altLang="ko-KR" sz="2000" dirty="0" err="1">
                <a:sym typeface="Wingdings" pitchFamily="2" charset="2"/>
              </a:rPr>
              <a:t>basemodel.pt</a:t>
            </a:r>
            <a:r>
              <a:rPr kumimoji="1" lang="en-US" altLang="ko-KR" sz="2000" dirty="0">
                <a:sym typeface="Wingdings" pitchFamily="2" charset="2"/>
              </a:rPr>
              <a:t>)</a:t>
            </a:r>
            <a:r>
              <a:rPr kumimoji="1" lang="ko-KR" altLang="en-US" sz="2000" dirty="0">
                <a:sym typeface="Wingdings" pitchFamily="2" charset="2"/>
              </a:rPr>
              <a:t>만 바꿔서 </a:t>
            </a:r>
            <a:r>
              <a:rPr kumimoji="1" lang="en-US" altLang="ko-KR" sz="2000" dirty="0">
                <a:sym typeface="Wingdings" pitchFamily="2" charset="2"/>
              </a:rPr>
              <a:t>mar file</a:t>
            </a:r>
            <a:r>
              <a:rPr kumimoji="1" lang="ko-KR" altLang="en-US" sz="2000" dirty="0">
                <a:sym typeface="Wingdings" pitchFamily="2" charset="2"/>
              </a:rPr>
              <a:t>로 압축 가능</a:t>
            </a:r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r>
              <a:rPr kumimoji="1" lang="ko-KR" altLang="en-US" sz="2000" dirty="0">
                <a:sym typeface="Wingdings" pitchFamily="2" charset="2"/>
              </a:rPr>
              <a:t>현재 학습 완료된 </a:t>
            </a:r>
            <a:r>
              <a:rPr kumimoji="1" lang="ko-KR" altLang="en-US" sz="2000" dirty="0" err="1">
                <a:sym typeface="Wingdings" pitchFamily="2" charset="2"/>
              </a:rPr>
              <a:t>비방성</a:t>
            </a:r>
            <a:r>
              <a:rPr kumimoji="1" lang="ko-KR" altLang="en-US" sz="2000" dirty="0">
                <a:sym typeface="Wingdings" pitchFamily="2" charset="2"/>
              </a:rPr>
              <a:t> 표현 </a:t>
            </a:r>
            <a:r>
              <a:rPr kumimoji="1" lang="ko-KR" altLang="en-US" sz="2000" dirty="0" err="1">
                <a:sym typeface="Wingdings" pitchFamily="2" charset="2"/>
              </a:rPr>
              <a:t>마스킹</a:t>
            </a:r>
            <a:r>
              <a:rPr kumimoji="1" lang="ko-KR" altLang="en-US" sz="2000" dirty="0">
                <a:sym typeface="Wingdings" pitchFamily="2" charset="2"/>
              </a:rPr>
              <a:t> 모델과 대화 요약 모델의 </a:t>
            </a:r>
            <a:r>
              <a:rPr kumimoji="1" lang="en-US" altLang="ko-KR" sz="2000" dirty="0">
                <a:sym typeface="Wingdings" pitchFamily="2" charset="2"/>
              </a:rPr>
              <a:t>mar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file</a:t>
            </a: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D2BED27F-D3E7-0E4E-91A2-3B061A5BE0E8}"/>
              </a:ext>
            </a:extLst>
          </p:cNvPr>
          <p:cNvSpPr/>
          <p:nvPr/>
        </p:nvSpPr>
        <p:spPr>
          <a:xfrm>
            <a:off x="2996603" y="4496926"/>
            <a:ext cx="614755" cy="49065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A4805A-9E9D-6348-0334-DB74092E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7" y="2750110"/>
            <a:ext cx="4230508" cy="1645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63E2CB-5040-6509-FCF4-5DF05999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7" y="958098"/>
            <a:ext cx="4230508" cy="16691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5DABCC-14A0-B445-2D6F-19F9414C0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092" y="5042647"/>
            <a:ext cx="2195776" cy="17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4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466876" y="1099401"/>
            <a:ext cx="10021829" cy="22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서버 컴퓨터에 모델 배포</a:t>
            </a:r>
            <a:endParaRPr kumimoji="1"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집에 있는 데스크탑 사용</a:t>
            </a:r>
            <a:r>
              <a:rPr kumimoji="1" lang="en-US" altLang="ko-KR" dirty="0"/>
              <a:t> -&gt; </a:t>
            </a:r>
            <a:r>
              <a:rPr kumimoji="1" lang="ko-KR" altLang="en-US" dirty="0"/>
              <a:t>추론에 </a:t>
            </a:r>
            <a:r>
              <a:rPr kumimoji="1" lang="en-US" altLang="ko-KR" dirty="0"/>
              <a:t>GPU </a:t>
            </a:r>
            <a:r>
              <a:rPr kumimoji="1" lang="ko-KR" altLang="en-US" dirty="0"/>
              <a:t>사용 가능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/>
              <a:t>windows</a:t>
            </a:r>
            <a:r>
              <a:rPr kumimoji="1" lang="ko-KR" altLang="en-US" dirty="0"/>
              <a:t> </a:t>
            </a:r>
            <a:r>
              <a:rPr kumimoji="1" lang="en-US" altLang="ko-KR" dirty="0"/>
              <a:t>OS</a:t>
            </a:r>
            <a:r>
              <a:rPr kumimoji="1" lang="ko-KR" altLang="en-US" dirty="0"/>
              <a:t>이기 때문에 </a:t>
            </a:r>
            <a:r>
              <a:rPr kumimoji="1" lang="en-US" altLang="ko-KR" dirty="0"/>
              <a:t>wsl2, docker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/>
              <a:t>GPU </a:t>
            </a:r>
            <a:r>
              <a:rPr kumimoji="1" lang="ko-KR" altLang="en-US" dirty="0"/>
              <a:t>사용을 위해 </a:t>
            </a:r>
            <a:r>
              <a:rPr lang="en-US" altLang="ko-Kore-KR" dirty="0"/>
              <a:t>nvidia-docker2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cuda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공유기를 사용하기 때문에 </a:t>
            </a:r>
            <a:r>
              <a:rPr kumimoji="1" lang="en-US" altLang="ko-KR" dirty="0"/>
              <a:t>DDNS</a:t>
            </a:r>
            <a:r>
              <a:rPr kumimoji="1" lang="ko-KR" altLang="en-US" dirty="0"/>
              <a:t>와 포트 포워딩 설정 필요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176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7682684" y="1185093"/>
            <a:ext cx="1002182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Client</a:t>
            </a:r>
            <a:r>
              <a:rPr kumimoji="1" lang="ko-KR" altLang="en-US" dirty="0"/>
              <a:t>에서 서버로 </a:t>
            </a:r>
            <a:r>
              <a:rPr kumimoji="1" lang="en-US" altLang="ko-KR" dirty="0"/>
              <a:t>text request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classification=klue-Roberta-base-v1.0.mar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C7E8CA-33F2-A95C-70A1-28800EEF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1185093"/>
            <a:ext cx="7112000" cy="9271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3CB6CB3-F685-126F-798F-9C1DF053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3" y="2553033"/>
            <a:ext cx="8102600" cy="340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495C5-B550-19A2-C06F-3BE3E85602A8}"/>
              </a:ext>
            </a:extLst>
          </p:cNvPr>
          <p:cNvSpPr txBox="1"/>
          <p:nvPr/>
        </p:nvSpPr>
        <p:spPr>
          <a:xfrm>
            <a:off x="9156988" y="4101998"/>
            <a:ext cx="197483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Response time: 0.11</a:t>
            </a:r>
            <a:r>
              <a:rPr kumimoji="1" lang="ko-KR" altLang="en-US" dirty="0"/>
              <a:t>초</a:t>
            </a:r>
            <a:endParaRPr kumimoji="1"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2A280-BCF4-462B-0BE5-CF7300C296D5}"/>
              </a:ext>
            </a:extLst>
          </p:cNvPr>
          <p:cNvSpPr/>
          <p:nvPr/>
        </p:nvSpPr>
        <p:spPr>
          <a:xfrm>
            <a:off x="5768492" y="4542183"/>
            <a:ext cx="1630680" cy="250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1F0CE9-E111-7544-A15B-FBF8A0D9D1B6}"/>
              </a:ext>
            </a:extLst>
          </p:cNvPr>
          <p:cNvSpPr/>
          <p:nvPr/>
        </p:nvSpPr>
        <p:spPr>
          <a:xfrm>
            <a:off x="324740" y="1888435"/>
            <a:ext cx="947467" cy="256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917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3CB6CB3-F685-126F-798F-9C1DF053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533" y="2663477"/>
            <a:ext cx="8102600" cy="31827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7682684" y="1185093"/>
            <a:ext cx="1002182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Client</a:t>
            </a:r>
            <a:r>
              <a:rPr kumimoji="1" lang="ko-KR" altLang="en-US" dirty="0"/>
              <a:t>에서 서버로 </a:t>
            </a:r>
            <a:r>
              <a:rPr kumimoji="1" lang="en-US" altLang="ko-KR" dirty="0"/>
              <a:t>text request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classification=klue-Roberta-base-v1.0.mar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7E8CA-33F2-A95C-70A1-28800EEFFC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2533" y="1277693"/>
            <a:ext cx="7112000" cy="741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495C5-B550-19A2-C06F-3BE3E85602A8}"/>
              </a:ext>
            </a:extLst>
          </p:cNvPr>
          <p:cNvSpPr txBox="1"/>
          <p:nvPr/>
        </p:nvSpPr>
        <p:spPr>
          <a:xfrm>
            <a:off x="9156988" y="4101998"/>
            <a:ext cx="197483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Response time: 0.063</a:t>
            </a:r>
            <a:r>
              <a:rPr kumimoji="1" lang="ko-KR" altLang="en-US" dirty="0"/>
              <a:t>초</a:t>
            </a:r>
            <a:endParaRPr kumimoji="1"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2A280-BCF4-462B-0BE5-CF7300C296D5}"/>
              </a:ext>
            </a:extLst>
          </p:cNvPr>
          <p:cNvSpPr/>
          <p:nvPr/>
        </p:nvSpPr>
        <p:spPr>
          <a:xfrm>
            <a:off x="5768492" y="3851642"/>
            <a:ext cx="1630680" cy="250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EF519-7754-F7F5-19B2-BC2FCAC1D13B}"/>
              </a:ext>
            </a:extLst>
          </p:cNvPr>
          <p:cNvSpPr/>
          <p:nvPr/>
        </p:nvSpPr>
        <p:spPr>
          <a:xfrm>
            <a:off x="354559" y="1808922"/>
            <a:ext cx="549902" cy="256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157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8472668" y="1624931"/>
            <a:ext cx="981057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Client</a:t>
            </a:r>
            <a:r>
              <a:rPr kumimoji="1" lang="ko-KR" altLang="en-US" dirty="0"/>
              <a:t>에서 서버로 </a:t>
            </a:r>
            <a:r>
              <a:rPr kumimoji="1" lang="en-US" altLang="ko-KR" dirty="0"/>
              <a:t>text request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summarization=kobart-v1.0.mar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7E8CA-33F2-A95C-70A1-28800EEF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4559" y="928655"/>
            <a:ext cx="7514114" cy="25136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CB6CB3-F685-126F-798F-9C1DF053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1928" y="3648789"/>
            <a:ext cx="7539375" cy="2607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495C5-B550-19A2-C06F-3BE3E85602A8}"/>
              </a:ext>
            </a:extLst>
          </p:cNvPr>
          <p:cNvSpPr txBox="1"/>
          <p:nvPr/>
        </p:nvSpPr>
        <p:spPr>
          <a:xfrm>
            <a:off x="9064390" y="4512140"/>
            <a:ext cx="197483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Response time: 4.648</a:t>
            </a:r>
            <a:r>
              <a:rPr kumimoji="1" lang="ko-KR" altLang="en-US" dirty="0"/>
              <a:t>초</a:t>
            </a:r>
            <a:endParaRPr kumimoji="1"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2A280-BCF4-462B-0BE5-CF7300C296D5}"/>
              </a:ext>
            </a:extLst>
          </p:cNvPr>
          <p:cNvSpPr/>
          <p:nvPr/>
        </p:nvSpPr>
        <p:spPr>
          <a:xfrm>
            <a:off x="5280660" y="4952325"/>
            <a:ext cx="1571553" cy="17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14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466876" y="1099401"/>
            <a:ext cx="10021829" cy="434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결론</a:t>
            </a:r>
            <a:endParaRPr kumimoji="1"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 err="1"/>
              <a:t>비방성</a:t>
            </a:r>
            <a:r>
              <a:rPr kumimoji="1" lang="ko-KR" altLang="en-US" dirty="0"/>
              <a:t> 표현 분류 모델은 </a:t>
            </a:r>
            <a:r>
              <a:rPr kumimoji="1" lang="en-US" altLang="ko-KR" dirty="0"/>
              <a:t>response time</a:t>
            </a:r>
            <a:r>
              <a:rPr kumimoji="1" lang="ko-KR" altLang="en-US" dirty="0"/>
              <a:t>이 충분히 짧다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	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모델의 정확도 향상에 집중</a:t>
            </a:r>
            <a:endParaRPr kumimoji="1"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itchFamily="2" charset="2"/>
              </a:rPr>
              <a:t>2.</a:t>
            </a:r>
            <a:r>
              <a:rPr kumimoji="1" lang="ko-KR" altLang="en-US" dirty="0">
                <a:sym typeface="Wingdings" pitchFamily="2" charset="2"/>
              </a:rPr>
              <a:t> 대화 요약 모델은 </a:t>
            </a:r>
            <a:r>
              <a:rPr kumimoji="1" lang="en-US" altLang="ko-KR" dirty="0">
                <a:sym typeface="Wingdings" pitchFamily="2" charset="2"/>
              </a:rPr>
              <a:t>response time</a:t>
            </a:r>
            <a:r>
              <a:rPr kumimoji="1" lang="ko-KR" altLang="en-US" dirty="0">
                <a:sym typeface="Wingdings" pitchFamily="2" charset="2"/>
              </a:rPr>
              <a:t>이 마냥 짧지 않다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itchFamily="2" charset="2"/>
              </a:rPr>
              <a:t>	</a:t>
            </a:r>
            <a:r>
              <a:rPr kumimoji="1" lang="ko-KR" altLang="en-US" dirty="0">
                <a:sym typeface="Wingdings" pitchFamily="2" charset="2"/>
              </a:rPr>
              <a:t> 하지만 토론의 요약은 대화가 끝난 후 이루어지기 때문에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비방성</a:t>
            </a:r>
            <a:r>
              <a:rPr kumimoji="1" lang="ko-KR" altLang="en-US" dirty="0">
                <a:sym typeface="Wingdings" pitchFamily="2" charset="2"/>
              </a:rPr>
              <a:t> 표현 </a:t>
            </a:r>
            <a:r>
              <a:rPr kumimoji="1" lang="ko-KR" altLang="en-US" dirty="0" err="1">
                <a:sym typeface="Wingdings" pitchFamily="2" charset="2"/>
              </a:rPr>
              <a:t>분류에서만큼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	response 	time</a:t>
            </a:r>
            <a:r>
              <a:rPr kumimoji="1" lang="ko-KR" altLang="en-US" dirty="0">
                <a:sym typeface="Wingdings" pitchFamily="2" charset="2"/>
              </a:rPr>
              <a:t>이 중요한 요소는 아니다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데스크탑 컴퓨터를 서버 컴퓨터로 사용하는데 문제가 없다고 판단</a:t>
            </a:r>
            <a:endParaRPr kumimoji="1"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88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900639" y="1351180"/>
            <a:ext cx="1110835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/>
              <a:t>TODO</a:t>
            </a:r>
          </a:p>
          <a:p>
            <a:r>
              <a:rPr kumimoji="1" lang="ko-KR" altLang="en-US" sz="2000" dirty="0" err="1">
                <a:solidFill>
                  <a:srgbClr val="FF0000"/>
                </a:solidFill>
              </a:rPr>
              <a:t>백앤드</a:t>
            </a:r>
            <a:r>
              <a:rPr kumimoji="1" lang="ko-KR" altLang="en-US" sz="2000" dirty="0">
                <a:solidFill>
                  <a:srgbClr val="FF0000"/>
                </a:solidFill>
              </a:rPr>
              <a:t> 서버 개발</a:t>
            </a:r>
            <a:endParaRPr kumimoji="1" lang="en-US" altLang="ko-KR" sz="2000" dirty="0">
              <a:solidFill>
                <a:srgbClr val="FF0000"/>
              </a:solidFill>
            </a:endParaRPr>
          </a:p>
          <a:p>
            <a:endParaRPr kumimoji="1" lang="en-US" altLang="ko-KR" sz="2000" dirty="0">
              <a:solidFill>
                <a:srgbClr val="FF0000"/>
              </a:solidFill>
            </a:endParaRPr>
          </a:p>
          <a:p>
            <a:r>
              <a:rPr kumimoji="1" lang="en-US" altLang="ko-KR" sz="2000" dirty="0"/>
              <a:t>Firebase </a:t>
            </a:r>
            <a:r>
              <a:rPr kumimoji="1" lang="ko-KR" altLang="en-US" sz="2000" dirty="0"/>
              <a:t>사용 목적</a:t>
            </a:r>
            <a:endParaRPr kumimoji="1" lang="en-US" altLang="ko-KR" sz="2000" dirty="0"/>
          </a:p>
          <a:p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dirty="0"/>
              <a:t>쉽고 빠르게 앱의 프로토타입 제작이 가능</a:t>
            </a:r>
            <a:endParaRPr kumimoji="1"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E0AD9-E21A-524D-9AA7-1996D5737B80}"/>
              </a:ext>
            </a:extLst>
          </p:cNvPr>
          <p:cNvSpPr/>
          <p:nvPr/>
        </p:nvSpPr>
        <p:spPr>
          <a:xfrm>
            <a:off x="1664843" y="4815068"/>
            <a:ext cx="8207297" cy="13043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ore-KR" altLang="en-US" sz="2000" dirty="0"/>
              <a:t>다음주</a:t>
            </a:r>
            <a:r>
              <a:rPr kumimoji="1" lang="ko-KR" altLang="en-US" sz="2000" dirty="0"/>
              <a:t> 까지 </a:t>
            </a:r>
            <a:r>
              <a:rPr kumimoji="1" lang="ko-Kore-KR" altLang="en-US" sz="2000" dirty="0"/>
              <a:t>목표</a:t>
            </a:r>
            <a:r>
              <a:rPr kumimoji="1" lang="ko-KR" altLang="en-US" sz="2000" dirty="0"/>
              <a:t> 및 계획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	1.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Firebase</a:t>
            </a:r>
            <a:r>
              <a:rPr kumimoji="1" lang="ko-KR" altLang="en-US" sz="2000" dirty="0"/>
              <a:t> 공부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298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1003</Words>
  <Application>Microsoft Macintosh PowerPoint</Application>
  <PresentationFormat>와이드스크린</PresentationFormat>
  <Paragraphs>179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원신한 Bold</vt:lpstr>
      <vt:lpstr>원신한 Light</vt:lpstr>
      <vt:lpstr>Apple SD Gothic Neo</vt:lpstr>
      <vt:lpstr>맑은 고딕</vt:lpstr>
      <vt:lpstr>Arial</vt:lpstr>
      <vt:lpstr>Calibri</vt:lpstr>
      <vt:lpstr>Calibri Light</vt:lpstr>
      <vt:lpstr>Lato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박진우</cp:lastModifiedBy>
  <cp:revision>49</cp:revision>
  <dcterms:created xsi:type="dcterms:W3CDTF">2022-04-05T03:17:02Z</dcterms:created>
  <dcterms:modified xsi:type="dcterms:W3CDTF">2022-04-19T06:32:02Z</dcterms:modified>
</cp:coreProperties>
</file>