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2" r:id="rId2"/>
    <p:sldId id="285" r:id="rId3"/>
    <p:sldId id="286" r:id="rId4"/>
    <p:sldId id="283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56F95-2C53-4ECD-A2B9-F1922CD7610F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92373-A558-46CE-90FD-09C935098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93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다음으로 </a:t>
            </a:r>
            <a:r>
              <a:rPr lang="ko-KR" altLang="en-US" dirty="0" err="1"/>
              <a:t>머신러닝</a:t>
            </a:r>
            <a:r>
              <a:rPr lang="ko-KR" altLang="en-US" dirty="0"/>
              <a:t> 파트에 대해서 소개를 드리겠습니다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우선 데이터셋은 동영상을 촬영한 뒤 프레임을 추출하는 방식으로 확보했습니다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과정을 통해 저희 팀원들이 촬영된 사진을 약 </a:t>
            </a:r>
            <a:r>
              <a:rPr lang="en-US" altLang="ko-KR" dirty="0"/>
              <a:t>2</a:t>
            </a:r>
            <a:r>
              <a:rPr lang="ko-KR" altLang="en-US" dirty="0"/>
              <a:t>만 </a:t>
            </a:r>
            <a:r>
              <a:rPr lang="en-US" altLang="ko-KR" dirty="0"/>
              <a:t>2</a:t>
            </a:r>
            <a:r>
              <a:rPr lang="ko-KR" altLang="en-US" dirty="0"/>
              <a:t>천장 정도 확보를 하였고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팀원분의 지인 </a:t>
            </a:r>
            <a:r>
              <a:rPr lang="en-US" altLang="ko-KR" dirty="0"/>
              <a:t>6</a:t>
            </a:r>
            <a:r>
              <a:rPr lang="ko-KR" altLang="en-US" dirty="0"/>
              <a:t>명을 추가로 동원하여 추가적인 데이터를 제작하였습니다</a:t>
            </a:r>
            <a:r>
              <a:rPr lang="en-US" altLang="ko-KR" dirty="0"/>
              <a:t>. </a:t>
            </a:r>
            <a:r>
              <a:rPr lang="ko-KR" altLang="en-US" dirty="0"/>
              <a:t>하지만 이 중 한 분의 데이터셋은 문제가 좀 많아 보여서 제외를 하였고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나머지 다섯분의 데이터까지 합하여 토탈 약 </a:t>
            </a:r>
            <a:r>
              <a:rPr lang="en-US" altLang="ko-KR" dirty="0"/>
              <a:t>3</a:t>
            </a:r>
            <a:r>
              <a:rPr lang="ko-KR" altLang="en-US" dirty="0"/>
              <a:t>만장 정도의 데이터를 확보하였습니다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B4EA1-2AA6-4C6B-BADA-DF4158426FC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212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그렇게 확보된 사진들을 그대로 이용해 학습을 진행하지는 않았고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앞서 설명을 드렸듯이 </a:t>
            </a:r>
            <a:r>
              <a:rPr lang="en-US" altLang="ko-KR" dirty="0" err="1"/>
              <a:t>OpenPose</a:t>
            </a:r>
            <a:r>
              <a:rPr lang="ko-KR" altLang="en-US" dirty="0"/>
              <a:t>를 이용해 사용자의 코</a:t>
            </a:r>
            <a:r>
              <a:rPr lang="en-US" altLang="ko-KR" dirty="0"/>
              <a:t>, </a:t>
            </a:r>
            <a:r>
              <a:rPr lang="ko-KR" altLang="en-US" dirty="0"/>
              <a:t>목</a:t>
            </a:r>
            <a:r>
              <a:rPr lang="en-US" altLang="ko-KR" dirty="0"/>
              <a:t>, </a:t>
            </a:r>
            <a:r>
              <a:rPr lang="ko-KR" altLang="en-US" dirty="0"/>
              <a:t>눈</a:t>
            </a:r>
            <a:r>
              <a:rPr lang="en-US" altLang="ko-KR" dirty="0"/>
              <a:t>, </a:t>
            </a:r>
            <a:r>
              <a:rPr lang="ko-KR" altLang="en-US" dirty="0"/>
              <a:t>귀</a:t>
            </a:r>
            <a:r>
              <a:rPr lang="en-US" altLang="ko-KR" dirty="0"/>
              <a:t>, </a:t>
            </a:r>
            <a:r>
              <a:rPr lang="ko-KR" altLang="en-US" dirty="0"/>
              <a:t>어깨의 </a:t>
            </a:r>
            <a:r>
              <a:rPr lang="ko-KR" altLang="en-US" dirty="0" err="1"/>
              <a:t>좌표값을</a:t>
            </a:r>
            <a:r>
              <a:rPr lang="ko-KR" altLang="en-US" dirty="0"/>
              <a:t> 구하게 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OpenPose</a:t>
            </a:r>
            <a:r>
              <a:rPr lang="ko-KR" altLang="en-US" dirty="0"/>
              <a:t>에서는 이렇게 구한 </a:t>
            </a:r>
            <a:r>
              <a:rPr lang="ko-KR" altLang="en-US" dirty="0" err="1"/>
              <a:t>좌표값의</a:t>
            </a:r>
            <a:r>
              <a:rPr lang="ko-KR" altLang="en-US" dirty="0"/>
              <a:t> 정보를 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형식으로 출력해주는 기능을 갖고 있고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이렇게 구한 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파일들을 이용해 학습을 진행하였습니다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B4EA1-2AA6-4C6B-BADA-DF4158426FC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669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실제 모델에 넣어 학습을 진행할 데이터를 선정해야 하는데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우선 </a:t>
            </a:r>
            <a:r>
              <a:rPr lang="en-US" altLang="ko-KR" dirty="0"/>
              <a:t>1</a:t>
            </a:r>
            <a:r>
              <a:rPr lang="ko-KR" altLang="en-US" dirty="0"/>
              <a:t>번과 </a:t>
            </a:r>
            <a:r>
              <a:rPr lang="en-US" altLang="ko-KR" dirty="0"/>
              <a:t>2</a:t>
            </a:r>
            <a:r>
              <a:rPr lang="ko-KR" altLang="en-US" dirty="0"/>
              <a:t>번과 같이 단순히 </a:t>
            </a:r>
            <a:r>
              <a:rPr lang="ko-KR" altLang="en-US" dirty="0" err="1"/>
              <a:t>좌표값들을</a:t>
            </a:r>
            <a:r>
              <a:rPr lang="ko-KR" altLang="en-US" dirty="0"/>
              <a:t> 넣거나 혹은 귀와 귀</a:t>
            </a:r>
            <a:r>
              <a:rPr lang="en-US" altLang="ko-KR" dirty="0"/>
              <a:t>, </a:t>
            </a:r>
            <a:r>
              <a:rPr lang="ko-KR" altLang="en-US" dirty="0"/>
              <a:t>눈과 눈</a:t>
            </a:r>
            <a:r>
              <a:rPr lang="en-US" altLang="ko-KR" dirty="0"/>
              <a:t>, </a:t>
            </a:r>
            <a:r>
              <a:rPr lang="ko-KR" altLang="en-US" dirty="0"/>
              <a:t>양 어깨 사이 거리 등의 값으로 학습을 진행할 경우에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90%</a:t>
            </a:r>
            <a:r>
              <a:rPr lang="ko-KR" altLang="en-US" dirty="0"/>
              <a:t>를 넘는 매우 높은 정확도를 보였으나</a:t>
            </a:r>
            <a:r>
              <a:rPr lang="en-US" altLang="ko-KR" dirty="0"/>
              <a:t>, overfitting </a:t>
            </a:r>
            <a:r>
              <a:rPr lang="ko-KR" altLang="en-US" dirty="0"/>
              <a:t>문제를 피할 수 없었습니다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따라서 </a:t>
            </a:r>
            <a:r>
              <a:rPr lang="en-US" altLang="ko-KR" dirty="0"/>
              <a:t>3</a:t>
            </a:r>
            <a:r>
              <a:rPr lang="ko-KR" altLang="en-US" dirty="0"/>
              <a:t>번의 방식을 채택했습니다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위에서 언급한 세 가지 거리에다가</a:t>
            </a:r>
            <a:r>
              <a:rPr lang="en-US" altLang="ko-KR" dirty="0"/>
              <a:t>, </a:t>
            </a:r>
            <a:r>
              <a:rPr lang="ko-KR" altLang="en-US" dirty="0"/>
              <a:t>코와 목 사이의 거리까지 더하면 총 </a:t>
            </a:r>
            <a:r>
              <a:rPr lang="en-US" altLang="ko-KR" dirty="0"/>
              <a:t>4</a:t>
            </a:r>
            <a:r>
              <a:rPr lang="ko-KR" altLang="en-US" dirty="0"/>
              <a:t>가지의 </a:t>
            </a:r>
            <a:r>
              <a:rPr lang="ko-KR" altLang="en-US" dirty="0" err="1"/>
              <a:t>거리값을</a:t>
            </a:r>
            <a:r>
              <a:rPr lang="ko-KR" altLang="en-US" dirty="0"/>
              <a:t> 구할 수 있고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중 두 값의 비율을 구한다고 치면 총 </a:t>
            </a:r>
            <a:r>
              <a:rPr lang="en-US" altLang="ko-KR" dirty="0"/>
              <a:t>6</a:t>
            </a:r>
            <a:r>
              <a:rPr lang="ko-KR" altLang="en-US" dirty="0"/>
              <a:t>가지의 경우의 수가 나옵니다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어떤 비율이 </a:t>
            </a:r>
            <a:r>
              <a:rPr lang="ko-KR" altLang="en-US" dirty="0" err="1"/>
              <a:t>거묵복</a:t>
            </a:r>
            <a:r>
              <a:rPr lang="ko-KR" altLang="en-US" dirty="0"/>
              <a:t> 상태인지를 판별하는 주요 기준이 될 것이냐는 인공지능이 판단할 일이지만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사실 이 경우에는 조금 명확하다고 생각을 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위와 같이 정면에서 촬영된 사진을 보셨을 때 </a:t>
            </a:r>
            <a:r>
              <a:rPr lang="en-US" altLang="ko-KR" dirty="0"/>
              <a:t>(</a:t>
            </a:r>
            <a:r>
              <a:rPr lang="ko-KR" altLang="en-US" dirty="0"/>
              <a:t>왼쪽이 거북목이 아닌 상태</a:t>
            </a:r>
            <a:r>
              <a:rPr lang="en-US" altLang="ko-KR" dirty="0"/>
              <a:t>, </a:t>
            </a:r>
            <a:r>
              <a:rPr lang="ko-KR" altLang="en-US" dirty="0"/>
              <a:t>오른쪽이 </a:t>
            </a:r>
            <a:r>
              <a:rPr lang="ko-KR" altLang="en-US" dirty="0" err="1"/>
              <a:t>거북목</a:t>
            </a:r>
            <a:r>
              <a:rPr lang="ko-KR" altLang="en-US" dirty="0"/>
              <a:t> 상태입니다</a:t>
            </a:r>
            <a:r>
              <a:rPr lang="en-US" altLang="ko-KR" dirty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사용자가 </a:t>
            </a:r>
            <a:r>
              <a:rPr lang="ko-KR" altLang="en-US" dirty="0" err="1"/>
              <a:t>거북목</a:t>
            </a:r>
            <a:r>
              <a:rPr lang="ko-KR" altLang="en-US" dirty="0"/>
              <a:t> 상태로 변하면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양 어깨 사이의 길이는 크게 변하지 않지만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카메라에 얼굴이 가까워지면서 양쪽 눈과 귀 사이의 거리는 증가하는 것을 확인할 수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따라서 </a:t>
            </a:r>
            <a:r>
              <a:rPr lang="en-US" altLang="ko-KR" dirty="0"/>
              <a:t>input</a:t>
            </a:r>
            <a:r>
              <a:rPr lang="ko-KR" altLang="en-US" dirty="0"/>
              <a:t> 데이터로서 어깨 사이의 거리와 나머지 세 거리의 비율을 계산하여 넣어주었습니다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B4EA1-2AA6-4C6B-BADA-DF4158426FC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993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학습의 경우 </a:t>
            </a:r>
            <a:r>
              <a:rPr lang="en-US" altLang="ko-KR" dirty="0"/>
              <a:t>optimizer</a:t>
            </a:r>
            <a:r>
              <a:rPr lang="ko-KR" altLang="en-US" dirty="0"/>
              <a:t>는 </a:t>
            </a:r>
            <a:r>
              <a:rPr lang="en-US" altLang="ko-KR" dirty="0" err="1"/>
              <a:t>adam</a:t>
            </a:r>
            <a:r>
              <a:rPr lang="en-US" altLang="ko-KR" dirty="0"/>
              <a:t>, loss</a:t>
            </a:r>
            <a:r>
              <a:rPr lang="ko-KR" altLang="en-US" dirty="0"/>
              <a:t> </a:t>
            </a:r>
            <a:r>
              <a:rPr lang="en-US" altLang="ko-KR" dirty="0" err="1"/>
              <a:t>functio</a:t>
            </a:r>
            <a:r>
              <a:rPr lang="ko-KR" altLang="en-US" dirty="0"/>
              <a:t>으로는 이진 </a:t>
            </a:r>
            <a:r>
              <a:rPr lang="en-US" altLang="ko-KR" dirty="0" err="1"/>
              <a:t>crossentropy</a:t>
            </a:r>
            <a:r>
              <a:rPr lang="ko-KR" altLang="en-US" dirty="0"/>
              <a:t>를 사용하였습니다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신경망은 두 개의 </a:t>
            </a:r>
            <a:r>
              <a:rPr lang="en-US" altLang="ko-KR" dirty="0"/>
              <a:t>hidden layer</a:t>
            </a:r>
            <a:r>
              <a:rPr lang="ko-KR" altLang="en-US" dirty="0"/>
              <a:t>를 가지고 </a:t>
            </a:r>
            <a:r>
              <a:rPr lang="en-US" altLang="ko-KR" dirty="0"/>
              <a:t>activation </a:t>
            </a:r>
            <a:r>
              <a:rPr lang="en-US" altLang="ko-KR" dirty="0" err="1"/>
              <a:t>fucntion</a:t>
            </a:r>
            <a:r>
              <a:rPr lang="ko-KR" altLang="en-US" dirty="0"/>
              <a:t>으로는 </a:t>
            </a:r>
            <a:r>
              <a:rPr lang="en-US" altLang="ko-KR" dirty="0" err="1"/>
              <a:t>relu</a:t>
            </a:r>
            <a:r>
              <a:rPr lang="ko-KR" altLang="en-US" dirty="0"/>
              <a:t>가 사용되었습니다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모델의 성능을 평가하기 위해서는 다음과 같은 방식을 사용하였습니다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저희 팀원들의 사진 </a:t>
            </a:r>
            <a:r>
              <a:rPr lang="en-US" altLang="ko-KR" dirty="0"/>
              <a:t>2</a:t>
            </a:r>
            <a:r>
              <a:rPr lang="ko-KR" altLang="en-US" dirty="0"/>
              <a:t>만</a:t>
            </a:r>
            <a:r>
              <a:rPr lang="en-US" altLang="ko-KR" dirty="0"/>
              <a:t>2</a:t>
            </a:r>
            <a:r>
              <a:rPr lang="ko-KR" altLang="en-US" dirty="0"/>
              <a:t>천장을 가지고 </a:t>
            </a:r>
            <a:r>
              <a:rPr lang="en-US" altLang="ko-KR" dirty="0"/>
              <a:t>Dense unit</a:t>
            </a:r>
            <a:r>
              <a:rPr lang="ko-KR" altLang="en-US" dirty="0"/>
              <a:t>과 </a:t>
            </a:r>
            <a:r>
              <a:rPr lang="en-US" altLang="ko-KR" dirty="0"/>
              <a:t>batch size</a:t>
            </a:r>
            <a:r>
              <a:rPr lang="ko-KR" altLang="en-US" dirty="0"/>
              <a:t>를 조절해가며 학습을 진행합니다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학습된 모델을 통해서 각각 </a:t>
            </a:r>
            <a:r>
              <a:rPr lang="en-US" altLang="ko-KR" dirty="0"/>
              <a:t>1800</a:t>
            </a:r>
            <a:r>
              <a:rPr lang="ko-KR" altLang="en-US" dirty="0"/>
              <a:t>장씩 총 </a:t>
            </a:r>
            <a:r>
              <a:rPr lang="en-US" altLang="ko-KR" dirty="0"/>
              <a:t>9000</a:t>
            </a:r>
            <a:r>
              <a:rPr lang="ko-KR" altLang="en-US" dirty="0"/>
              <a:t>장 정도 되는 지인분들을 사진을 판별해보았습니다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표에서 보시듯이</a:t>
            </a:r>
            <a:r>
              <a:rPr lang="en-US" altLang="ko-KR" dirty="0"/>
              <a:t>, dense unit </a:t>
            </a:r>
            <a:r>
              <a:rPr lang="ko-KR" altLang="en-US" dirty="0"/>
              <a:t>개수로 첫 </a:t>
            </a:r>
            <a:r>
              <a:rPr lang="en-US" altLang="ko-KR" dirty="0"/>
              <a:t>layer</a:t>
            </a:r>
            <a:r>
              <a:rPr lang="ko-KR" altLang="en-US" dirty="0"/>
              <a:t>는 </a:t>
            </a:r>
            <a:r>
              <a:rPr lang="en-US" altLang="ko-KR" dirty="0"/>
              <a:t>4, </a:t>
            </a:r>
            <a:r>
              <a:rPr lang="ko-KR" altLang="en-US" dirty="0"/>
              <a:t>두 번째 </a:t>
            </a:r>
            <a:r>
              <a:rPr lang="en-US" altLang="ko-KR" dirty="0"/>
              <a:t>layer</a:t>
            </a:r>
            <a:r>
              <a:rPr lang="ko-KR" altLang="en-US" dirty="0"/>
              <a:t>는 </a:t>
            </a:r>
            <a:r>
              <a:rPr lang="en-US" altLang="ko-KR" dirty="0"/>
              <a:t>8</a:t>
            </a:r>
            <a:r>
              <a:rPr lang="ko-KR" altLang="en-US" dirty="0"/>
              <a:t>을 사용하고 </a:t>
            </a:r>
            <a:r>
              <a:rPr lang="en-US" altLang="ko-KR" dirty="0"/>
              <a:t>batch size</a:t>
            </a:r>
            <a:r>
              <a:rPr lang="ko-KR" altLang="en-US" dirty="0"/>
              <a:t>를 </a:t>
            </a:r>
            <a:r>
              <a:rPr lang="en-US" altLang="ko-KR" dirty="0"/>
              <a:t>16</a:t>
            </a:r>
            <a:r>
              <a:rPr lang="ko-KR" altLang="en-US" dirty="0"/>
              <a:t>으로 진행했을 때</a:t>
            </a:r>
            <a:endParaRPr lang="en-US" altLang="ko-KR" dirty="0"/>
          </a:p>
          <a:p>
            <a:r>
              <a:rPr lang="ko-KR" altLang="en-US" dirty="0"/>
              <a:t>가장 높은 정확도를 보였고</a:t>
            </a:r>
            <a:r>
              <a:rPr lang="en-US" altLang="ko-KR" dirty="0"/>
              <a:t>, </a:t>
            </a:r>
            <a:r>
              <a:rPr lang="ko-KR" altLang="en-US" dirty="0"/>
              <a:t>학습을 시키지 않은 데이터에 대해서도 가장 양호한 성능을 보이는 것을 확인하였습니다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해당 </a:t>
            </a:r>
            <a:r>
              <a:rPr lang="en-US" altLang="ko-KR" dirty="0"/>
              <a:t>parameter</a:t>
            </a:r>
            <a:r>
              <a:rPr lang="ko-KR" altLang="en-US" dirty="0"/>
              <a:t>를 최종적으로 선정하게 되었고</a:t>
            </a:r>
            <a:r>
              <a:rPr lang="en-US" altLang="ko-KR" dirty="0"/>
              <a:t>, </a:t>
            </a:r>
            <a:r>
              <a:rPr lang="ko-KR" altLang="en-US" dirty="0"/>
              <a:t>아직까지 학습되지 않은 지인분들의 사진 까지 모두 학습을 완료하여</a:t>
            </a:r>
            <a:endParaRPr lang="en-US" altLang="ko-KR" dirty="0"/>
          </a:p>
          <a:p>
            <a:r>
              <a:rPr lang="en-US" altLang="ko-KR" dirty="0"/>
              <a:t>25%</a:t>
            </a:r>
            <a:r>
              <a:rPr lang="ko-KR" altLang="en-US" dirty="0"/>
              <a:t>의 </a:t>
            </a:r>
            <a:r>
              <a:rPr lang="en-US" altLang="ko-KR" dirty="0"/>
              <a:t>test set</a:t>
            </a:r>
            <a:r>
              <a:rPr lang="ko-KR" altLang="en-US" dirty="0"/>
              <a:t>에서 약 </a:t>
            </a:r>
            <a:r>
              <a:rPr lang="en-US" altLang="ko-KR" dirty="0"/>
              <a:t>81%</a:t>
            </a:r>
            <a:r>
              <a:rPr lang="ko-KR" altLang="en-US" dirty="0"/>
              <a:t>의 정확도를 얻어냈습니다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앱은 사용자의 사진을 주기적으로 촬영하여 자세를 판별하게 되는데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사용자가 </a:t>
            </a:r>
            <a:r>
              <a:rPr lang="ko-KR" altLang="en-US" dirty="0" err="1"/>
              <a:t>거북목</a:t>
            </a:r>
            <a:r>
              <a:rPr lang="ko-KR" altLang="en-US" dirty="0"/>
              <a:t> 상태를 계속 유지하고 있을 경우에</a:t>
            </a:r>
            <a:r>
              <a:rPr lang="en-US" altLang="ko-KR" dirty="0"/>
              <a:t>, </a:t>
            </a:r>
            <a:r>
              <a:rPr lang="ko-KR" altLang="en-US" dirty="0"/>
              <a:t>연속된 세 번의 촬영에서 단 한번도 알림을 보내지 않을 확률이</a:t>
            </a:r>
            <a:endParaRPr lang="en-US" altLang="ko-KR" dirty="0"/>
          </a:p>
          <a:p>
            <a:r>
              <a:rPr lang="en-US" altLang="ko-KR" dirty="0"/>
              <a:t>0.8%</a:t>
            </a:r>
            <a:r>
              <a:rPr lang="ko-KR" altLang="en-US" dirty="0"/>
              <a:t>미만이기 때문에</a:t>
            </a:r>
            <a:r>
              <a:rPr lang="en-US" altLang="ko-KR" dirty="0"/>
              <a:t>, </a:t>
            </a:r>
            <a:r>
              <a:rPr lang="ko-KR" altLang="en-US" dirty="0"/>
              <a:t>충분한 정확도를 가지고 있다고 판단을 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B4EA1-2AA6-4C6B-BADA-DF4158426FC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74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B4EA1-2AA6-4C6B-BADA-DF4158426FC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911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CD10F-80C3-18E2-9D5A-F16CAA0AE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950F98-8A7A-2DBE-749C-AF09144E0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8836B1-2C07-401F-FA2A-24A3B5E0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EDF3-D730-4A2A-9ADD-50889AC1C23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168F04-2E16-5F60-BF9B-E92C4C5A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2EB6D0-BCEA-5C63-B9A3-3C2BCA6B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D37-D6DE-4275-B668-1D017B98E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7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DFE6E-EFAE-1BC8-AE37-BC1DD5B57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AA67F0-641C-2D9A-D7AE-C85A17681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E8B9F7-9FF7-1082-555C-753EF5C1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EDF3-D730-4A2A-9ADD-50889AC1C23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7A9FC7-800E-8733-A020-331AAF612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B8FE67-F0F1-4493-E212-8658160E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D37-D6DE-4275-B668-1D017B98E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123A85-DC0A-C7CB-CC8C-297DB265C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A37129-CD49-203F-BFEC-DC42CC106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7F9B2B-3618-7960-BA39-BF4F742A7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EDF3-D730-4A2A-9ADD-50889AC1C23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717422-C5D9-B1D7-8B3C-3EE465DA7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AA45C6-58F4-7582-1881-94BB6877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D37-D6DE-4275-B668-1D017B98E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6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9FF6B-7E93-2B6E-8654-AB0C36051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43C07F-89EB-67C7-83A2-EB95CD99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3A7F2-A2EA-59F1-77DA-07EDFE756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EDF3-D730-4A2A-9ADD-50889AC1C23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3B7BBD-D5D6-54B0-BEDD-87E503AE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6408D6-1D3A-AEA6-C36B-C1A75C7F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D37-D6DE-4275-B668-1D017B98E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7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51616-4989-64BA-87A5-FE351059F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03002A-A2ED-7CC4-B845-A82D6DCD0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64615A-07EC-5877-50C3-AAC57FD13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EDF3-D730-4A2A-9ADD-50889AC1C23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AA93BB-990A-C075-F1A1-A3A3002C9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3652C4-A240-CE07-C55E-F539272E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D37-D6DE-4275-B668-1D017B98E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B785A-E657-E160-306C-6FDBCEC6F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C98456-E86C-9E09-CFDA-DD852D133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4C8784-CF4F-2674-EC1A-702C307A0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DF178D-30E3-AA53-BCE6-ED1889D34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EDF3-D730-4A2A-9ADD-50889AC1C23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85D36C-C23E-B038-0E7B-A27415B44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BB805C-E0A2-0A95-CE2B-B7075B6BE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D37-D6DE-4275-B668-1D017B98E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55738-823C-46FE-BE73-3F0B5E960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DED8AF-B3FE-12B2-5FDD-56F20963E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4208B2-CBD8-3F9F-DBE6-E4EBA9BFD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6ECD2C-8334-C8A7-885C-F778D1EB6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C2B559-CAEA-76B5-5082-D1EA37C55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88BF1C-7676-B995-5139-4E8ABCF52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EDF3-D730-4A2A-9ADD-50889AC1C23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7A6773-EC5D-C93A-B12B-944C187A1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7B0209-B14F-24FD-B503-DF6640F8F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D37-D6DE-4275-B668-1D017B98E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3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A9FE3-BB11-94A3-E1A3-F148846F9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EB9D07-881C-E26A-3673-C82CB50C7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EDF3-D730-4A2A-9ADD-50889AC1C23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15F14B-6A13-6D75-3DBE-C7255FCB8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C61608-6BD5-8DBB-FA90-454991DA9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D37-D6DE-4275-B668-1D017B98E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7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0625AF-1C5A-8073-7042-3E2A32F7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EDF3-D730-4A2A-9ADD-50889AC1C23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814B00-46BA-66A8-57BD-1DE3E7451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DF201C-7B49-33D2-9BD9-43C6FB03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D37-D6DE-4275-B668-1D017B98E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6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22BE9-362A-2EE5-D5EC-2F5B02825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4A93A-3E5A-9221-3112-52A1904EF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D579AC-1D0F-C661-1B54-477F2893F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DAAE7F-A2CE-B13B-878E-395B914B0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EDF3-D730-4A2A-9ADD-50889AC1C23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2713F0-1658-C2C2-9DA0-A8050BC32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2B6E0E-DAFC-0143-5F73-BB2F9C7A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D37-D6DE-4275-B668-1D017B98E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8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09A9D-54E7-5571-7E51-DC160ABD0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E3E367-6280-C2B6-6EDE-E5065FF25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81BB24-C51A-7D72-6463-7D11042E5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6523C9-575A-D35A-32D5-96FBDBC95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EDF3-D730-4A2A-9ADD-50889AC1C23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47BF1A-26DB-FD66-7BBE-B6358EE01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F44403-C22A-4890-F1FB-C1EA5434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D37-D6DE-4275-B668-1D017B98E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8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BF5227-E1B5-F85A-FA2B-128427CDF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815F19-3E1D-3BC3-E5C5-93F380B00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3D5081-4414-B2BE-D182-894FFABAE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2EDF3-D730-4A2A-9ADD-50889AC1C23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90F02-C97D-92DB-1E6A-5E3DC8CED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D04D4-E8D3-6902-2B55-F75C712B6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26D37-D6DE-4275-B668-1D017B98E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0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98A540-5CC7-4399-9834-9D8FAA927C6F}"/>
              </a:ext>
            </a:extLst>
          </p:cNvPr>
          <p:cNvSpPr txBox="1"/>
          <p:nvPr/>
        </p:nvSpPr>
        <p:spPr>
          <a:xfrm>
            <a:off x="335755" y="306380"/>
            <a:ext cx="10285456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800" dirty="0">
                <a:solidFill>
                  <a:srgbClr val="3F3F3F"/>
                </a:solidFill>
                <a:latin typeface="Arial" panose="020B0604020202020204" pitchFamily="34" charset="0"/>
              </a:rPr>
              <a:t> ML: Dataset</a:t>
            </a:r>
            <a:endParaRPr lang="ko-KR" altLang="en-US" sz="2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1AECF7-CE25-406C-8E70-C4894B337E9E}"/>
              </a:ext>
            </a:extLst>
          </p:cNvPr>
          <p:cNvSpPr/>
          <p:nvPr/>
        </p:nvSpPr>
        <p:spPr>
          <a:xfrm>
            <a:off x="346310" y="306380"/>
            <a:ext cx="112755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AC521-0645-8BC4-FF36-D18AFFDD2718}"/>
              </a:ext>
            </a:extLst>
          </p:cNvPr>
          <p:cNvSpPr txBox="1"/>
          <p:nvPr/>
        </p:nvSpPr>
        <p:spPr>
          <a:xfrm>
            <a:off x="346310" y="1084877"/>
            <a:ext cx="10096515" cy="794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en-US" altLang="ko-KR" sz="2000" b="1" dirty="0"/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altLang="ko-KR" sz="20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F40055-97D4-4CBD-AB25-252A196EFE64}"/>
              </a:ext>
            </a:extLst>
          </p:cNvPr>
          <p:cNvSpPr/>
          <p:nvPr/>
        </p:nvSpPr>
        <p:spPr>
          <a:xfrm>
            <a:off x="1366230" y="1898639"/>
            <a:ext cx="2213811" cy="126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동영상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670864A-1A1C-42B6-B4D6-6AF3E25A68EC}"/>
              </a:ext>
            </a:extLst>
          </p:cNvPr>
          <p:cNvCxnSpPr/>
          <p:nvPr/>
        </p:nvCxnSpPr>
        <p:spPr>
          <a:xfrm>
            <a:off x="3895675" y="2530297"/>
            <a:ext cx="1508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36E5E8-59F3-46AD-B79A-2EBBB7A3AF78}"/>
              </a:ext>
            </a:extLst>
          </p:cNvPr>
          <p:cNvSpPr/>
          <p:nvPr/>
        </p:nvSpPr>
        <p:spPr>
          <a:xfrm>
            <a:off x="5500301" y="1084877"/>
            <a:ext cx="2213811" cy="126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프레임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35813A-FE0F-4BDF-8E5E-DA09A492B89C}"/>
              </a:ext>
            </a:extLst>
          </p:cNvPr>
          <p:cNvSpPr/>
          <p:nvPr/>
        </p:nvSpPr>
        <p:spPr>
          <a:xfrm>
            <a:off x="5652701" y="1237277"/>
            <a:ext cx="2213811" cy="126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프레임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E3D4F1-0BAA-43CB-8E98-F8ED055F4CE5}"/>
              </a:ext>
            </a:extLst>
          </p:cNvPr>
          <p:cNvSpPr/>
          <p:nvPr/>
        </p:nvSpPr>
        <p:spPr>
          <a:xfrm>
            <a:off x="5805101" y="1389677"/>
            <a:ext cx="2213811" cy="126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프레임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4836019-5EB6-4DA2-836F-7646BC19033B}"/>
              </a:ext>
            </a:extLst>
          </p:cNvPr>
          <p:cNvSpPr/>
          <p:nvPr/>
        </p:nvSpPr>
        <p:spPr>
          <a:xfrm>
            <a:off x="5957501" y="1542077"/>
            <a:ext cx="2213811" cy="126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프레임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1E16AF5-B91F-49A7-AE02-CA6DCF831472}"/>
              </a:ext>
            </a:extLst>
          </p:cNvPr>
          <p:cNvSpPr/>
          <p:nvPr/>
        </p:nvSpPr>
        <p:spPr>
          <a:xfrm>
            <a:off x="6109901" y="1694477"/>
            <a:ext cx="2213811" cy="126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프레임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93696F-35F9-423F-A226-14285F023DB1}"/>
              </a:ext>
            </a:extLst>
          </p:cNvPr>
          <p:cNvSpPr/>
          <p:nvPr/>
        </p:nvSpPr>
        <p:spPr>
          <a:xfrm>
            <a:off x="6262301" y="1846877"/>
            <a:ext cx="2213811" cy="126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프레임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AD67528-EBDE-4872-B9E7-156812494E73}"/>
              </a:ext>
            </a:extLst>
          </p:cNvPr>
          <p:cNvSpPr/>
          <p:nvPr/>
        </p:nvSpPr>
        <p:spPr>
          <a:xfrm>
            <a:off x="6414701" y="1999277"/>
            <a:ext cx="2213811" cy="126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프레임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3C1394-0A52-4E9B-94CB-61FEF0FFBA59}"/>
              </a:ext>
            </a:extLst>
          </p:cNvPr>
          <p:cNvSpPr/>
          <p:nvPr/>
        </p:nvSpPr>
        <p:spPr>
          <a:xfrm>
            <a:off x="6567101" y="2151677"/>
            <a:ext cx="2213811" cy="126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프레임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B6F2BF2-E14B-4D67-8108-4EB929735795}"/>
              </a:ext>
            </a:extLst>
          </p:cNvPr>
          <p:cNvSpPr/>
          <p:nvPr/>
        </p:nvSpPr>
        <p:spPr>
          <a:xfrm>
            <a:off x="6719501" y="2304077"/>
            <a:ext cx="2213811" cy="126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프레임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B9AD04-D9FE-4C0D-A9F5-D858333C4504}"/>
              </a:ext>
            </a:extLst>
          </p:cNvPr>
          <p:cNvSpPr/>
          <p:nvPr/>
        </p:nvSpPr>
        <p:spPr>
          <a:xfrm>
            <a:off x="6871901" y="2456477"/>
            <a:ext cx="2213811" cy="126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프레임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765A144-C66C-4690-AD5A-62348649F51D}"/>
              </a:ext>
            </a:extLst>
          </p:cNvPr>
          <p:cNvSpPr/>
          <p:nvPr/>
        </p:nvSpPr>
        <p:spPr>
          <a:xfrm>
            <a:off x="7024301" y="2608877"/>
            <a:ext cx="2213811" cy="126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프레임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BA59EEB-7156-47ED-B636-A4119C883FF4}"/>
              </a:ext>
            </a:extLst>
          </p:cNvPr>
          <p:cNvCxnSpPr/>
          <p:nvPr/>
        </p:nvCxnSpPr>
        <p:spPr>
          <a:xfrm>
            <a:off x="1634269" y="5298732"/>
            <a:ext cx="2261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8114D08B-9678-4A9B-875C-6B8215CEC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669" y="4093172"/>
            <a:ext cx="5468831" cy="241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3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98A540-5CC7-4399-9834-9D8FAA927C6F}"/>
              </a:ext>
            </a:extLst>
          </p:cNvPr>
          <p:cNvSpPr txBox="1"/>
          <p:nvPr/>
        </p:nvSpPr>
        <p:spPr>
          <a:xfrm>
            <a:off x="335755" y="306380"/>
            <a:ext cx="10285456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800" dirty="0">
                <a:solidFill>
                  <a:srgbClr val="3F3F3F"/>
                </a:solidFill>
                <a:latin typeface="Arial" panose="020B0604020202020204" pitchFamily="34" charset="0"/>
              </a:rPr>
              <a:t> ML: input data</a:t>
            </a:r>
            <a:endParaRPr lang="ko-KR" altLang="en-US" sz="2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1AECF7-CE25-406C-8E70-C4894B337E9E}"/>
              </a:ext>
            </a:extLst>
          </p:cNvPr>
          <p:cNvSpPr/>
          <p:nvPr/>
        </p:nvSpPr>
        <p:spPr>
          <a:xfrm>
            <a:off x="346310" y="306380"/>
            <a:ext cx="112755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C8E68026-8816-E976-2866-75E1DB73D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42" y="2063822"/>
            <a:ext cx="2372056" cy="2581635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07D038F5-7141-F6FF-E536-9FA563ACA482}"/>
              </a:ext>
            </a:extLst>
          </p:cNvPr>
          <p:cNvSpPr/>
          <p:nvPr/>
        </p:nvSpPr>
        <p:spPr>
          <a:xfrm>
            <a:off x="8081219" y="3225673"/>
            <a:ext cx="836023" cy="4093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Google Shape;93;p17">
            <a:extLst>
              <a:ext uri="{FF2B5EF4-FFF2-40B4-BE49-F238E27FC236}">
                <a16:creationId xmlns:a16="http://schemas.microsoft.com/office/drawing/2014/main" id="{0C73BB68-931D-FA09-E32D-5FED4804DB8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310" y="1546944"/>
            <a:ext cx="3708398" cy="208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94;p17">
            <a:extLst>
              <a:ext uri="{FF2B5EF4-FFF2-40B4-BE49-F238E27FC236}">
                <a16:creationId xmlns:a16="http://schemas.microsoft.com/office/drawing/2014/main" id="{102436EF-82AE-E921-7A36-507EB13A6C3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7110" y="1546944"/>
            <a:ext cx="3708398" cy="208597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95;p17">
            <a:extLst>
              <a:ext uri="{FF2B5EF4-FFF2-40B4-BE49-F238E27FC236}">
                <a16:creationId xmlns:a16="http://schemas.microsoft.com/office/drawing/2014/main" id="{42881EDD-8CA8-EB97-85CD-75D114F88218}"/>
              </a:ext>
            </a:extLst>
          </p:cNvPr>
          <p:cNvSpPr txBox="1"/>
          <p:nvPr/>
        </p:nvSpPr>
        <p:spPr>
          <a:xfrm>
            <a:off x="5585485" y="2240332"/>
            <a:ext cx="3187800" cy="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"/>
              <a:t>(</a:t>
            </a: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971.778</a:t>
            </a:r>
            <a:r>
              <a:rPr lang="ko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344.817</a:t>
            </a:r>
            <a:r>
              <a:rPr lang="ko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0.756173</a:t>
            </a:r>
            <a:endParaRPr sz="5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/>
          </a:p>
        </p:txBody>
      </p:sp>
      <p:sp>
        <p:nvSpPr>
          <p:cNvPr id="64" name="Google Shape;96;p17">
            <a:extLst>
              <a:ext uri="{FF2B5EF4-FFF2-40B4-BE49-F238E27FC236}">
                <a16:creationId xmlns:a16="http://schemas.microsoft.com/office/drawing/2014/main" id="{6A7C6AD8-279F-6FBF-A4E4-8BAC9290BE97}"/>
              </a:ext>
            </a:extLst>
          </p:cNvPr>
          <p:cNvSpPr txBox="1"/>
          <p:nvPr/>
        </p:nvSpPr>
        <p:spPr>
          <a:xfrm>
            <a:off x="5585485" y="3307094"/>
            <a:ext cx="21948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995.312</a:t>
            </a:r>
            <a:r>
              <a:rPr lang="ko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904.026</a:t>
            </a:r>
            <a:r>
              <a:rPr lang="ko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0.330193</a:t>
            </a:r>
            <a:endParaRPr sz="5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97;p17">
            <a:extLst>
              <a:ext uri="{FF2B5EF4-FFF2-40B4-BE49-F238E27FC236}">
                <a16:creationId xmlns:a16="http://schemas.microsoft.com/office/drawing/2014/main" id="{6F3C9B9B-D2EC-8252-237B-F638AA221197}"/>
              </a:ext>
            </a:extLst>
          </p:cNvPr>
          <p:cNvSpPr txBox="1"/>
          <p:nvPr/>
        </p:nvSpPr>
        <p:spPr>
          <a:xfrm>
            <a:off x="4310310" y="3335669"/>
            <a:ext cx="25320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450.832</a:t>
            </a:r>
            <a:r>
              <a:rPr lang="ko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933.505</a:t>
            </a:r>
            <a:r>
              <a:rPr lang="ko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0.157402</a:t>
            </a:r>
            <a:endParaRPr sz="5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98;p17">
            <a:extLst>
              <a:ext uri="{FF2B5EF4-FFF2-40B4-BE49-F238E27FC236}">
                <a16:creationId xmlns:a16="http://schemas.microsoft.com/office/drawing/2014/main" id="{404B7B31-6E95-AE49-7514-9C6DBB1AEFEA}"/>
              </a:ext>
            </a:extLst>
          </p:cNvPr>
          <p:cNvSpPr txBox="1"/>
          <p:nvPr/>
        </p:nvSpPr>
        <p:spPr>
          <a:xfrm>
            <a:off x="6842310" y="3335669"/>
            <a:ext cx="29181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1516.29</a:t>
            </a:r>
            <a:r>
              <a:rPr lang="ko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930.564</a:t>
            </a:r>
            <a:r>
              <a:rPr lang="ko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0.253245</a:t>
            </a:r>
            <a:endParaRPr sz="5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</p:txBody>
      </p:sp>
      <p:sp>
        <p:nvSpPr>
          <p:cNvPr id="67" name="Google Shape;99;p17">
            <a:extLst>
              <a:ext uri="{FF2B5EF4-FFF2-40B4-BE49-F238E27FC236}">
                <a16:creationId xmlns:a16="http://schemas.microsoft.com/office/drawing/2014/main" id="{7749E74A-1206-6BDE-97DE-8C41631C73A2}"/>
              </a:ext>
            </a:extLst>
          </p:cNvPr>
          <p:cNvSpPr txBox="1"/>
          <p:nvPr/>
        </p:nvSpPr>
        <p:spPr>
          <a:xfrm>
            <a:off x="5021485" y="1803369"/>
            <a:ext cx="36294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856.965</a:t>
            </a:r>
            <a:r>
              <a:rPr lang="ko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247.766</a:t>
            </a:r>
            <a:r>
              <a:rPr lang="ko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0.833323</a:t>
            </a:r>
            <a:endParaRPr sz="5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</p:txBody>
      </p:sp>
      <p:sp>
        <p:nvSpPr>
          <p:cNvPr id="68" name="Google Shape;100;p17">
            <a:extLst>
              <a:ext uri="{FF2B5EF4-FFF2-40B4-BE49-F238E27FC236}">
                <a16:creationId xmlns:a16="http://schemas.microsoft.com/office/drawing/2014/main" id="{DD85B051-5F18-D3B9-29B2-858363405E7F}"/>
              </a:ext>
            </a:extLst>
          </p:cNvPr>
          <p:cNvSpPr txBox="1"/>
          <p:nvPr/>
        </p:nvSpPr>
        <p:spPr>
          <a:xfrm>
            <a:off x="6069785" y="1803369"/>
            <a:ext cx="34026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1071.91</a:t>
            </a:r>
            <a:r>
              <a:rPr lang="ko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247.682</a:t>
            </a:r>
            <a:r>
              <a:rPr lang="ko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0.813139</a:t>
            </a:r>
            <a:endParaRPr sz="5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</p:txBody>
      </p:sp>
      <p:sp>
        <p:nvSpPr>
          <p:cNvPr id="69" name="Google Shape;101;p17">
            <a:extLst>
              <a:ext uri="{FF2B5EF4-FFF2-40B4-BE49-F238E27FC236}">
                <a16:creationId xmlns:a16="http://schemas.microsoft.com/office/drawing/2014/main" id="{9D0B72BF-69BA-15D0-13AE-4FB71121FECF}"/>
              </a:ext>
            </a:extLst>
          </p:cNvPr>
          <p:cNvSpPr txBox="1"/>
          <p:nvPr/>
        </p:nvSpPr>
        <p:spPr>
          <a:xfrm>
            <a:off x="4552935" y="2135294"/>
            <a:ext cx="44016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742.277</a:t>
            </a:r>
            <a:r>
              <a:rPr lang="ko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356.578</a:t>
            </a:r>
            <a:r>
              <a:rPr lang="ko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0.674419</a:t>
            </a:r>
            <a:endParaRPr sz="5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</p:txBody>
      </p:sp>
      <p:sp>
        <p:nvSpPr>
          <p:cNvPr id="70" name="Google Shape;102;p17">
            <a:extLst>
              <a:ext uri="{FF2B5EF4-FFF2-40B4-BE49-F238E27FC236}">
                <a16:creationId xmlns:a16="http://schemas.microsoft.com/office/drawing/2014/main" id="{DE4E053A-A24B-314B-819C-407DDBC8DE11}"/>
              </a:ext>
            </a:extLst>
          </p:cNvPr>
          <p:cNvSpPr txBox="1"/>
          <p:nvPr/>
        </p:nvSpPr>
        <p:spPr>
          <a:xfrm>
            <a:off x="6578635" y="2044619"/>
            <a:ext cx="32247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1204.23</a:t>
            </a:r>
            <a:r>
              <a:rPr lang="ko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324.23</a:t>
            </a:r>
            <a:r>
              <a:rPr lang="ko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0.669722</a:t>
            </a:r>
            <a:endParaRPr sz="5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1" name="Google Shape;103;p17">
            <a:extLst>
              <a:ext uri="{FF2B5EF4-FFF2-40B4-BE49-F238E27FC236}">
                <a16:creationId xmlns:a16="http://schemas.microsoft.com/office/drawing/2014/main" id="{C9BE72BD-6ADD-8E77-424F-1FDE61F17E1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310" y="3748544"/>
            <a:ext cx="3708398" cy="208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104;p17">
            <a:extLst>
              <a:ext uri="{FF2B5EF4-FFF2-40B4-BE49-F238E27FC236}">
                <a16:creationId xmlns:a16="http://schemas.microsoft.com/office/drawing/2014/main" id="{1113A995-464B-BBDF-C9E3-F814F451DA1E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07110" y="3748544"/>
            <a:ext cx="3708398" cy="208596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105;p17">
            <a:extLst>
              <a:ext uri="{FF2B5EF4-FFF2-40B4-BE49-F238E27FC236}">
                <a16:creationId xmlns:a16="http://schemas.microsoft.com/office/drawing/2014/main" id="{84E59B27-8ADF-9C59-4181-F4F981977FD6}"/>
              </a:ext>
            </a:extLst>
          </p:cNvPr>
          <p:cNvSpPr txBox="1"/>
          <p:nvPr/>
        </p:nvSpPr>
        <p:spPr>
          <a:xfrm>
            <a:off x="5570185" y="4583544"/>
            <a:ext cx="2532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957.099</a:t>
            </a:r>
            <a:r>
              <a:rPr lang="ko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371.351</a:t>
            </a:r>
            <a:r>
              <a:rPr lang="ko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0.704495</a:t>
            </a:r>
            <a:endParaRPr sz="5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" name="Google Shape;106;p17">
            <a:extLst>
              <a:ext uri="{FF2B5EF4-FFF2-40B4-BE49-F238E27FC236}">
                <a16:creationId xmlns:a16="http://schemas.microsoft.com/office/drawing/2014/main" id="{8625BEE0-B88D-B83B-093D-0760282704B2}"/>
              </a:ext>
            </a:extLst>
          </p:cNvPr>
          <p:cNvSpPr txBox="1"/>
          <p:nvPr/>
        </p:nvSpPr>
        <p:spPr>
          <a:xfrm>
            <a:off x="5512260" y="5397594"/>
            <a:ext cx="25320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962.939</a:t>
            </a:r>
            <a:r>
              <a:rPr lang="ko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977.683</a:t>
            </a:r>
            <a:r>
              <a:rPr lang="ko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0.27809</a:t>
            </a:r>
            <a:endParaRPr sz="5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" name="Google Shape;107;p17">
            <a:extLst>
              <a:ext uri="{FF2B5EF4-FFF2-40B4-BE49-F238E27FC236}">
                <a16:creationId xmlns:a16="http://schemas.microsoft.com/office/drawing/2014/main" id="{E1B7B923-80C1-3C47-C497-7F632EBE6BDD}"/>
              </a:ext>
            </a:extLst>
          </p:cNvPr>
          <p:cNvSpPr txBox="1"/>
          <p:nvPr/>
        </p:nvSpPr>
        <p:spPr>
          <a:xfrm>
            <a:off x="6627635" y="4375982"/>
            <a:ext cx="25320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1236.57</a:t>
            </a:r>
            <a:r>
              <a:rPr lang="ko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403.756</a:t>
            </a:r>
            <a:r>
              <a:rPr lang="ko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0.750849</a:t>
            </a:r>
            <a:endParaRPr sz="5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" name="Google Shape;108;p17">
            <a:extLst>
              <a:ext uri="{FF2B5EF4-FFF2-40B4-BE49-F238E27FC236}">
                <a16:creationId xmlns:a16="http://schemas.microsoft.com/office/drawing/2014/main" id="{429A33CF-E5A2-440E-9978-49CECBA867D0}"/>
              </a:ext>
            </a:extLst>
          </p:cNvPr>
          <p:cNvSpPr txBox="1"/>
          <p:nvPr/>
        </p:nvSpPr>
        <p:spPr>
          <a:xfrm>
            <a:off x="4552935" y="4421632"/>
            <a:ext cx="25320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715.735</a:t>
            </a:r>
            <a:r>
              <a:rPr lang="ko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436.141</a:t>
            </a:r>
            <a:r>
              <a:rPr lang="ko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0.68463</a:t>
            </a:r>
            <a:endParaRPr sz="5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" name="Google Shape;109;p17">
            <a:extLst>
              <a:ext uri="{FF2B5EF4-FFF2-40B4-BE49-F238E27FC236}">
                <a16:creationId xmlns:a16="http://schemas.microsoft.com/office/drawing/2014/main" id="{3EC4DE53-54E4-0773-81BE-70614CFCF9DA}"/>
              </a:ext>
            </a:extLst>
          </p:cNvPr>
          <p:cNvSpPr txBox="1"/>
          <p:nvPr/>
        </p:nvSpPr>
        <p:spPr>
          <a:xfrm>
            <a:off x="6118885" y="4014607"/>
            <a:ext cx="25320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1092.53</a:t>
            </a:r>
            <a:r>
              <a:rPr lang="ko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280.165</a:t>
            </a:r>
            <a:r>
              <a:rPr lang="ko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0.760382</a:t>
            </a:r>
            <a:endParaRPr sz="5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Google Shape;110;p17">
            <a:extLst>
              <a:ext uri="{FF2B5EF4-FFF2-40B4-BE49-F238E27FC236}">
                <a16:creationId xmlns:a16="http://schemas.microsoft.com/office/drawing/2014/main" id="{2CF51BF8-7752-193A-12D2-3B10671134DF}"/>
              </a:ext>
            </a:extLst>
          </p:cNvPr>
          <p:cNvSpPr txBox="1"/>
          <p:nvPr/>
        </p:nvSpPr>
        <p:spPr>
          <a:xfrm>
            <a:off x="6842310" y="5277719"/>
            <a:ext cx="25320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1510.39</a:t>
            </a:r>
            <a:r>
              <a:rPr lang="ko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930.603</a:t>
            </a:r>
            <a:r>
              <a:rPr lang="ko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0.245193</a:t>
            </a:r>
            <a:endParaRPr sz="5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111;p17">
            <a:extLst>
              <a:ext uri="{FF2B5EF4-FFF2-40B4-BE49-F238E27FC236}">
                <a16:creationId xmlns:a16="http://schemas.microsoft.com/office/drawing/2014/main" id="{83EE3576-CA04-9683-76E8-3FED5E2FB697}"/>
              </a:ext>
            </a:extLst>
          </p:cNvPr>
          <p:cNvSpPr txBox="1"/>
          <p:nvPr/>
        </p:nvSpPr>
        <p:spPr>
          <a:xfrm>
            <a:off x="5021485" y="4028894"/>
            <a:ext cx="25320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848.148</a:t>
            </a:r>
            <a:r>
              <a:rPr lang="ko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280.157</a:t>
            </a:r>
            <a:r>
              <a:rPr lang="ko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0.728841</a:t>
            </a:r>
            <a:endParaRPr sz="5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" name="Google Shape;112;p17">
            <a:extLst>
              <a:ext uri="{FF2B5EF4-FFF2-40B4-BE49-F238E27FC236}">
                <a16:creationId xmlns:a16="http://schemas.microsoft.com/office/drawing/2014/main" id="{6FEDDEF2-6DDA-577E-3B09-E0C4FE51FC1B}"/>
              </a:ext>
            </a:extLst>
          </p:cNvPr>
          <p:cNvSpPr txBox="1"/>
          <p:nvPr/>
        </p:nvSpPr>
        <p:spPr>
          <a:xfrm>
            <a:off x="4310310" y="5467007"/>
            <a:ext cx="25320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353.705</a:t>
            </a:r>
            <a:r>
              <a:rPr lang="ko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1007.09</a:t>
            </a:r>
            <a:r>
              <a:rPr lang="ko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0.115221</a:t>
            </a:r>
            <a:endParaRPr sz="5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8DA93-F480-7F78-4E75-1E6A19B206CC}"/>
              </a:ext>
            </a:extLst>
          </p:cNvPr>
          <p:cNvSpPr txBox="1"/>
          <p:nvPr/>
        </p:nvSpPr>
        <p:spPr>
          <a:xfrm>
            <a:off x="346310" y="1033084"/>
            <a:ext cx="699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OpenPose</a:t>
            </a:r>
            <a:r>
              <a:rPr lang="ko-KR" altLang="en-US" dirty="0"/>
              <a:t>를 이용한 </a:t>
            </a:r>
            <a:r>
              <a:rPr lang="en-US" altLang="ko-KR" dirty="0"/>
              <a:t>Pose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95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98A540-5CC7-4399-9834-9D8FAA927C6F}"/>
              </a:ext>
            </a:extLst>
          </p:cNvPr>
          <p:cNvSpPr txBox="1"/>
          <p:nvPr/>
        </p:nvSpPr>
        <p:spPr>
          <a:xfrm>
            <a:off x="335755" y="306380"/>
            <a:ext cx="10285456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800" dirty="0">
                <a:solidFill>
                  <a:srgbClr val="3F3F3F"/>
                </a:solidFill>
                <a:latin typeface="Arial" panose="020B0604020202020204" pitchFamily="34" charset="0"/>
              </a:rPr>
              <a:t> ML: input data</a:t>
            </a:r>
            <a:endParaRPr lang="ko-KR" altLang="en-US" sz="2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1AECF7-CE25-406C-8E70-C4894B337E9E}"/>
              </a:ext>
            </a:extLst>
          </p:cNvPr>
          <p:cNvSpPr/>
          <p:nvPr/>
        </p:nvSpPr>
        <p:spPr>
          <a:xfrm>
            <a:off x="346310" y="306380"/>
            <a:ext cx="112755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Google Shape;94;p17">
            <a:extLst>
              <a:ext uri="{FF2B5EF4-FFF2-40B4-BE49-F238E27FC236}">
                <a16:creationId xmlns:a16="http://schemas.microsoft.com/office/drawing/2014/main" id="{4194B828-29BC-B2B2-ECE7-5DFF8150943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94" y="1810539"/>
            <a:ext cx="3708398" cy="208597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95;p17">
            <a:extLst>
              <a:ext uri="{FF2B5EF4-FFF2-40B4-BE49-F238E27FC236}">
                <a16:creationId xmlns:a16="http://schemas.microsoft.com/office/drawing/2014/main" id="{23887650-7955-0E57-06DE-6F3189AFDF46}"/>
              </a:ext>
            </a:extLst>
          </p:cNvPr>
          <p:cNvSpPr txBox="1"/>
          <p:nvPr/>
        </p:nvSpPr>
        <p:spPr>
          <a:xfrm>
            <a:off x="1986469" y="2503927"/>
            <a:ext cx="3187800" cy="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"/>
              <a:t>(</a:t>
            </a: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971.778</a:t>
            </a:r>
            <a:r>
              <a:rPr lang="ko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344.817</a:t>
            </a:r>
            <a:r>
              <a:rPr lang="ko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0.756173</a:t>
            </a:r>
            <a:endParaRPr sz="5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/>
          </a:p>
        </p:txBody>
      </p:sp>
      <p:sp>
        <p:nvSpPr>
          <p:cNvPr id="24" name="Google Shape;96;p17">
            <a:extLst>
              <a:ext uri="{FF2B5EF4-FFF2-40B4-BE49-F238E27FC236}">
                <a16:creationId xmlns:a16="http://schemas.microsoft.com/office/drawing/2014/main" id="{4EFB3272-F481-51B3-52D5-05656B776CBF}"/>
              </a:ext>
            </a:extLst>
          </p:cNvPr>
          <p:cNvSpPr txBox="1"/>
          <p:nvPr/>
        </p:nvSpPr>
        <p:spPr>
          <a:xfrm>
            <a:off x="1986469" y="3570689"/>
            <a:ext cx="21948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995.312</a:t>
            </a:r>
            <a:r>
              <a:rPr lang="ko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904.026</a:t>
            </a:r>
            <a:r>
              <a:rPr lang="ko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0.330193</a:t>
            </a:r>
            <a:endParaRPr sz="5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97;p17">
            <a:extLst>
              <a:ext uri="{FF2B5EF4-FFF2-40B4-BE49-F238E27FC236}">
                <a16:creationId xmlns:a16="http://schemas.microsoft.com/office/drawing/2014/main" id="{8A1ECF3B-365D-598F-2CD0-6329009414A2}"/>
              </a:ext>
            </a:extLst>
          </p:cNvPr>
          <p:cNvSpPr txBox="1"/>
          <p:nvPr/>
        </p:nvSpPr>
        <p:spPr>
          <a:xfrm>
            <a:off x="711294" y="3599264"/>
            <a:ext cx="25320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450.832</a:t>
            </a:r>
            <a:r>
              <a:rPr lang="ko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933.505</a:t>
            </a:r>
            <a:r>
              <a:rPr lang="ko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0.157402</a:t>
            </a:r>
            <a:endParaRPr sz="5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99;p17">
            <a:extLst>
              <a:ext uri="{FF2B5EF4-FFF2-40B4-BE49-F238E27FC236}">
                <a16:creationId xmlns:a16="http://schemas.microsoft.com/office/drawing/2014/main" id="{7BB59B7F-EE98-58CD-E7DB-82CDE57A7D3A}"/>
              </a:ext>
            </a:extLst>
          </p:cNvPr>
          <p:cNvSpPr txBox="1"/>
          <p:nvPr/>
        </p:nvSpPr>
        <p:spPr>
          <a:xfrm>
            <a:off x="1422469" y="2066964"/>
            <a:ext cx="36294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856.965</a:t>
            </a:r>
            <a:r>
              <a:rPr lang="ko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247.766</a:t>
            </a:r>
            <a:r>
              <a:rPr lang="ko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0.833323</a:t>
            </a:r>
            <a:endParaRPr sz="5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</p:txBody>
      </p:sp>
      <p:sp>
        <p:nvSpPr>
          <p:cNvPr id="40" name="Google Shape;100;p17">
            <a:extLst>
              <a:ext uri="{FF2B5EF4-FFF2-40B4-BE49-F238E27FC236}">
                <a16:creationId xmlns:a16="http://schemas.microsoft.com/office/drawing/2014/main" id="{3EA10FB7-71A7-9011-ACB1-F9CAB05F5027}"/>
              </a:ext>
            </a:extLst>
          </p:cNvPr>
          <p:cNvSpPr txBox="1"/>
          <p:nvPr/>
        </p:nvSpPr>
        <p:spPr>
          <a:xfrm>
            <a:off x="2470769" y="2066964"/>
            <a:ext cx="34026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1071.91</a:t>
            </a:r>
            <a:r>
              <a:rPr lang="ko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247.682</a:t>
            </a:r>
            <a:r>
              <a:rPr lang="ko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0.813139</a:t>
            </a:r>
            <a:endParaRPr sz="5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</p:txBody>
      </p:sp>
      <p:sp>
        <p:nvSpPr>
          <p:cNvPr id="41" name="Google Shape;101;p17">
            <a:extLst>
              <a:ext uri="{FF2B5EF4-FFF2-40B4-BE49-F238E27FC236}">
                <a16:creationId xmlns:a16="http://schemas.microsoft.com/office/drawing/2014/main" id="{911FDDF3-CF04-E564-9F1B-11CC3CAF30E6}"/>
              </a:ext>
            </a:extLst>
          </p:cNvPr>
          <p:cNvSpPr txBox="1"/>
          <p:nvPr/>
        </p:nvSpPr>
        <p:spPr>
          <a:xfrm>
            <a:off x="953919" y="2398889"/>
            <a:ext cx="44016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742.277</a:t>
            </a:r>
            <a:r>
              <a:rPr lang="ko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356.578</a:t>
            </a:r>
            <a:r>
              <a:rPr lang="ko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0.674419</a:t>
            </a:r>
            <a:endParaRPr sz="5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</p:txBody>
      </p:sp>
      <p:sp>
        <p:nvSpPr>
          <p:cNvPr id="42" name="Google Shape;102;p17">
            <a:extLst>
              <a:ext uri="{FF2B5EF4-FFF2-40B4-BE49-F238E27FC236}">
                <a16:creationId xmlns:a16="http://schemas.microsoft.com/office/drawing/2014/main" id="{C54EFBAF-D6E7-6760-42D3-E6B7E55B1F4B}"/>
              </a:ext>
            </a:extLst>
          </p:cNvPr>
          <p:cNvSpPr txBox="1"/>
          <p:nvPr/>
        </p:nvSpPr>
        <p:spPr>
          <a:xfrm>
            <a:off x="2979619" y="2308214"/>
            <a:ext cx="32247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1204.23</a:t>
            </a:r>
            <a:r>
              <a:rPr lang="ko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324.23</a:t>
            </a:r>
            <a:r>
              <a:rPr lang="ko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0.669722</a:t>
            </a:r>
            <a:endParaRPr sz="5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4" name="Google Shape;104;p17">
            <a:extLst>
              <a:ext uri="{FF2B5EF4-FFF2-40B4-BE49-F238E27FC236}">
                <a16:creationId xmlns:a16="http://schemas.microsoft.com/office/drawing/2014/main" id="{4F03BCB9-6C41-509B-8AEC-B7D580239B7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5135" y="1756926"/>
            <a:ext cx="3708398" cy="2085969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105;p17">
            <a:extLst>
              <a:ext uri="{FF2B5EF4-FFF2-40B4-BE49-F238E27FC236}">
                <a16:creationId xmlns:a16="http://schemas.microsoft.com/office/drawing/2014/main" id="{208764E5-9DC2-3BC7-E1FF-93409B6D58DE}"/>
              </a:ext>
            </a:extLst>
          </p:cNvPr>
          <p:cNvSpPr txBox="1"/>
          <p:nvPr/>
        </p:nvSpPr>
        <p:spPr>
          <a:xfrm>
            <a:off x="8648210" y="2591926"/>
            <a:ext cx="2532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957.099</a:t>
            </a:r>
            <a:r>
              <a:rPr lang="ko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371.351</a:t>
            </a:r>
            <a:r>
              <a:rPr lang="ko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0.704495</a:t>
            </a:r>
            <a:endParaRPr sz="5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" name="Google Shape;106;p17">
            <a:extLst>
              <a:ext uri="{FF2B5EF4-FFF2-40B4-BE49-F238E27FC236}">
                <a16:creationId xmlns:a16="http://schemas.microsoft.com/office/drawing/2014/main" id="{7671D8C7-636B-29B9-2318-27C020FFFE72}"/>
              </a:ext>
            </a:extLst>
          </p:cNvPr>
          <p:cNvSpPr txBox="1"/>
          <p:nvPr/>
        </p:nvSpPr>
        <p:spPr>
          <a:xfrm>
            <a:off x="8590285" y="3405976"/>
            <a:ext cx="25320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962.939</a:t>
            </a:r>
            <a:r>
              <a:rPr lang="ko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977.683</a:t>
            </a:r>
            <a:r>
              <a:rPr lang="ko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0.27809</a:t>
            </a:r>
            <a:endParaRPr sz="5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" name="Google Shape;107;p17">
            <a:extLst>
              <a:ext uri="{FF2B5EF4-FFF2-40B4-BE49-F238E27FC236}">
                <a16:creationId xmlns:a16="http://schemas.microsoft.com/office/drawing/2014/main" id="{084BE115-93D1-71E9-C143-C7B3C7926A42}"/>
              </a:ext>
            </a:extLst>
          </p:cNvPr>
          <p:cNvSpPr txBox="1"/>
          <p:nvPr/>
        </p:nvSpPr>
        <p:spPr>
          <a:xfrm>
            <a:off x="9705660" y="2384364"/>
            <a:ext cx="25320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1236.57</a:t>
            </a:r>
            <a:r>
              <a:rPr lang="ko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403.756</a:t>
            </a:r>
            <a:r>
              <a:rPr lang="ko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0.750849</a:t>
            </a:r>
            <a:endParaRPr sz="5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" name="Google Shape;108;p17">
            <a:extLst>
              <a:ext uri="{FF2B5EF4-FFF2-40B4-BE49-F238E27FC236}">
                <a16:creationId xmlns:a16="http://schemas.microsoft.com/office/drawing/2014/main" id="{90237985-0EE7-5AC9-8777-9AFB3B0036C7}"/>
              </a:ext>
            </a:extLst>
          </p:cNvPr>
          <p:cNvSpPr txBox="1"/>
          <p:nvPr/>
        </p:nvSpPr>
        <p:spPr>
          <a:xfrm>
            <a:off x="7630960" y="2430014"/>
            <a:ext cx="25320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715.735</a:t>
            </a:r>
            <a:r>
              <a:rPr lang="ko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436.141</a:t>
            </a:r>
            <a:r>
              <a:rPr lang="ko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0.68463</a:t>
            </a:r>
            <a:endParaRPr sz="5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" name="Google Shape;109;p17">
            <a:extLst>
              <a:ext uri="{FF2B5EF4-FFF2-40B4-BE49-F238E27FC236}">
                <a16:creationId xmlns:a16="http://schemas.microsoft.com/office/drawing/2014/main" id="{15ECB616-B7DB-7CB9-D895-BCCB33D6037D}"/>
              </a:ext>
            </a:extLst>
          </p:cNvPr>
          <p:cNvSpPr txBox="1"/>
          <p:nvPr/>
        </p:nvSpPr>
        <p:spPr>
          <a:xfrm>
            <a:off x="9196910" y="2022989"/>
            <a:ext cx="25320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1092.53</a:t>
            </a:r>
            <a:r>
              <a:rPr lang="ko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280.165</a:t>
            </a:r>
            <a:r>
              <a:rPr lang="ko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0.760382</a:t>
            </a:r>
            <a:endParaRPr sz="5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" name="Google Shape;110;p17">
            <a:extLst>
              <a:ext uri="{FF2B5EF4-FFF2-40B4-BE49-F238E27FC236}">
                <a16:creationId xmlns:a16="http://schemas.microsoft.com/office/drawing/2014/main" id="{FF9FB3DB-4D8F-65B2-FA6F-DA24C5FF3BE2}"/>
              </a:ext>
            </a:extLst>
          </p:cNvPr>
          <p:cNvSpPr txBox="1"/>
          <p:nvPr/>
        </p:nvSpPr>
        <p:spPr>
          <a:xfrm>
            <a:off x="9920335" y="3286101"/>
            <a:ext cx="25320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1510.39</a:t>
            </a:r>
            <a:r>
              <a:rPr lang="ko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930.603</a:t>
            </a:r>
            <a:r>
              <a:rPr lang="ko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0.245193</a:t>
            </a:r>
            <a:endParaRPr sz="5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" name="Google Shape;111;p17">
            <a:extLst>
              <a:ext uri="{FF2B5EF4-FFF2-40B4-BE49-F238E27FC236}">
                <a16:creationId xmlns:a16="http://schemas.microsoft.com/office/drawing/2014/main" id="{A77535CC-ABAD-1B65-C989-CED5BECE55F2}"/>
              </a:ext>
            </a:extLst>
          </p:cNvPr>
          <p:cNvSpPr txBox="1"/>
          <p:nvPr/>
        </p:nvSpPr>
        <p:spPr>
          <a:xfrm>
            <a:off x="8099510" y="2037276"/>
            <a:ext cx="25320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848.148</a:t>
            </a:r>
            <a:r>
              <a:rPr lang="ko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280.157</a:t>
            </a:r>
            <a:r>
              <a:rPr lang="ko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0.728841</a:t>
            </a:r>
            <a:endParaRPr sz="5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" name="Google Shape;112;p17">
            <a:extLst>
              <a:ext uri="{FF2B5EF4-FFF2-40B4-BE49-F238E27FC236}">
                <a16:creationId xmlns:a16="http://schemas.microsoft.com/office/drawing/2014/main" id="{5510DBB9-E67B-13ED-5FF5-D463F1AD53A4}"/>
              </a:ext>
            </a:extLst>
          </p:cNvPr>
          <p:cNvSpPr txBox="1"/>
          <p:nvPr/>
        </p:nvSpPr>
        <p:spPr>
          <a:xfrm>
            <a:off x="7388335" y="3475389"/>
            <a:ext cx="25320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353.705</a:t>
            </a:r>
            <a:r>
              <a:rPr lang="ko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1007.09</a:t>
            </a:r>
            <a:r>
              <a:rPr lang="ko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0.115221</a:t>
            </a:r>
            <a:endParaRPr sz="5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C5CFCE2E-9EBB-BC9C-0FD5-8566942E6F03}"/>
              </a:ext>
            </a:extLst>
          </p:cNvPr>
          <p:cNvSpPr/>
          <p:nvPr/>
        </p:nvSpPr>
        <p:spPr>
          <a:xfrm>
            <a:off x="4916384" y="2308214"/>
            <a:ext cx="1741635" cy="731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4E9A2-061C-60F8-837E-6E278801866C}"/>
              </a:ext>
            </a:extLst>
          </p:cNvPr>
          <p:cNvSpPr txBox="1"/>
          <p:nvPr/>
        </p:nvSpPr>
        <p:spPr>
          <a:xfrm>
            <a:off x="608094" y="4457676"/>
            <a:ext cx="6919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단순히 신체 부위들의 </a:t>
            </a:r>
            <a:r>
              <a:rPr lang="ko-KR" altLang="en-US" dirty="0" err="1"/>
              <a:t>좌표값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쌍을 지은 신체 부위 사이의 거리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서로 다른 신체 부위 사이의 거리의 비</a:t>
            </a:r>
            <a:endParaRPr lang="en-US" altLang="ko-KR" dirty="0"/>
          </a:p>
          <a:p>
            <a:r>
              <a:rPr lang="en-US" altLang="ko-KR" dirty="0"/>
              <a:t>Ex ) </a:t>
            </a:r>
            <a:r>
              <a:rPr lang="ko-KR" altLang="en-US" dirty="0"/>
              <a:t>양 눈 사이의 거리 </a:t>
            </a:r>
            <a:r>
              <a:rPr lang="en-US" altLang="ko-KR" dirty="0"/>
              <a:t>/ </a:t>
            </a:r>
            <a:r>
              <a:rPr lang="ko-KR" altLang="en-US" dirty="0"/>
              <a:t>양 어깨 사이의 거리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65366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74F11B6-2553-A40F-9217-52587CBFCEA2}"/>
              </a:ext>
            </a:extLst>
          </p:cNvPr>
          <p:cNvGraphicFramePr>
            <a:graphicFrameLocks noGrp="1"/>
          </p:cNvGraphicFramePr>
          <p:nvPr/>
        </p:nvGraphicFramePr>
        <p:xfrm>
          <a:off x="506567" y="1099725"/>
          <a:ext cx="10515598" cy="1929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8160">
                  <a:extLst>
                    <a:ext uri="{9D8B030D-6E8A-4147-A177-3AD203B41FA5}">
                      <a16:colId xmlns:a16="http://schemas.microsoft.com/office/drawing/2014/main" val="1035394955"/>
                    </a:ext>
                  </a:extLst>
                </a:gridCol>
                <a:gridCol w="2002971">
                  <a:extLst>
                    <a:ext uri="{9D8B030D-6E8A-4147-A177-3AD203B41FA5}">
                      <a16:colId xmlns:a16="http://schemas.microsoft.com/office/drawing/2014/main" val="3132242336"/>
                    </a:ext>
                  </a:extLst>
                </a:gridCol>
                <a:gridCol w="1339265">
                  <a:extLst>
                    <a:ext uri="{9D8B030D-6E8A-4147-A177-3AD203B41FA5}">
                      <a16:colId xmlns:a16="http://schemas.microsoft.com/office/drawing/2014/main" val="3495919572"/>
                    </a:ext>
                  </a:extLst>
                </a:gridCol>
                <a:gridCol w="568891">
                  <a:extLst>
                    <a:ext uri="{9D8B030D-6E8A-4147-A177-3AD203B41FA5}">
                      <a16:colId xmlns:a16="http://schemas.microsoft.com/office/drawing/2014/main" val="4055425015"/>
                    </a:ext>
                  </a:extLst>
                </a:gridCol>
                <a:gridCol w="568891">
                  <a:extLst>
                    <a:ext uri="{9D8B030D-6E8A-4147-A177-3AD203B41FA5}">
                      <a16:colId xmlns:a16="http://schemas.microsoft.com/office/drawing/2014/main" val="1575004511"/>
                    </a:ext>
                  </a:extLst>
                </a:gridCol>
                <a:gridCol w="568891">
                  <a:extLst>
                    <a:ext uri="{9D8B030D-6E8A-4147-A177-3AD203B41FA5}">
                      <a16:colId xmlns:a16="http://schemas.microsoft.com/office/drawing/2014/main" val="4051811787"/>
                    </a:ext>
                  </a:extLst>
                </a:gridCol>
                <a:gridCol w="568891">
                  <a:extLst>
                    <a:ext uri="{9D8B030D-6E8A-4147-A177-3AD203B41FA5}">
                      <a16:colId xmlns:a16="http://schemas.microsoft.com/office/drawing/2014/main" val="81424970"/>
                    </a:ext>
                  </a:extLst>
                </a:gridCol>
                <a:gridCol w="568891">
                  <a:extLst>
                    <a:ext uri="{9D8B030D-6E8A-4147-A177-3AD203B41FA5}">
                      <a16:colId xmlns:a16="http://schemas.microsoft.com/office/drawing/2014/main" val="2283990049"/>
                    </a:ext>
                  </a:extLst>
                </a:gridCol>
                <a:gridCol w="702225">
                  <a:extLst>
                    <a:ext uri="{9D8B030D-6E8A-4147-A177-3AD203B41FA5}">
                      <a16:colId xmlns:a16="http://schemas.microsoft.com/office/drawing/2014/main" val="2379619438"/>
                    </a:ext>
                  </a:extLst>
                </a:gridCol>
                <a:gridCol w="758522">
                  <a:extLst>
                    <a:ext uri="{9D8B030D-6E8A-4147-A177-3AD203B41FA5}">
                      <a16:colId xmlns:a16="http://schemas.microsoft.com/office/drawing/2014/main" val="1222300337"/>
                    </a:ext>
                  </a:extLst>
                </a:gridCol>
              </a:tblGrid>
              <a:tr h="3200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 dirty="0">
                          <a:effectLst/>
                        </a:rPr>
                        <a:t>Dense Units</a:t>
                      </a:r>
                      <a:endParaRPr lang="en-US" sz="17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1" marR="8891" marT="889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 dirty="0">
                          <a:effectLst/>
                        </a:rPr>
                        <a:t>Acc on test set</a:t>
                      </a:r>
                      <a:endParaRPr lang="en-US" sz="17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1" marR="8891" marT="889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>
                          <a:effectLst/>
                        </a:rPr>
                        <a:t>loss</a:t>
                      </a:r>
                      <a:endParaRPr lang="en-US" sz="17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1" marR="8891" marT="889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>
                          <a:effectLst/>
                        </a:rPr>
                        <a:t>fr0</a:t>
                      </a:r>
                      <a:endParaRPr lang="en-US" sz="17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1" marR="8891" marT="889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>
                          <a:effectLst/>
                        </a:rPr>
                        <a:t>fr1</a:t>
                      </a:r>
                      <a:endParaRPr lang="en-US" sz="17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1" marR="8891" marT="889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>
                          <a:effectLst/>
                        </a:rPr>
                        <a:t>fr2</a:t>
                      </a:r>
                      <a:endParaRPr lang="en-US" sz="17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1" marR="8891" marT="889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>
                          <a:effectLst/>
                        </a:rPr>
                        <a:t>fr3</a:t>
                      </a:r>
                      <a:endParaRPr lang="en-US" sz="17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1" marR="8891" marT="889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>
                          <a:effectLst/>
                        </a:rPr>
                        <a:t>fr4</a:t>
                      </a:r>
                      <a:endParaRPr lang="en-US" sz="17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1" marR="8891" marT="88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batch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91" marR="8891" marT="8891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>
                          <a:effectLst/>
                        </a:rPr>
                        <a:t>epoch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91" marR="8891" marT="8891" marB="0"/>
                </a:tc>
                <a:extLst>
                  <a:ext uri="{0D108BD9-81ED-4DB2-BD59-A6C34878D82A}">
                    <a16:rowId xmlns:a16="http://schemas.microsoft.com/office/drawing/2014/main" val="3610521021"/>
                  </a:ext>
                </a:extLst>
              </a:tr>
              <a:tr h="32898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>
                          <a:effectLst/>
                        </a:rPr>
                        <a:t>(4, 4)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1" marR="8891" marT="889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>
                          <a:effectLst/>
                        </a:rPr>
                        <a:t>0.7064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1" marR="8891" marT="8891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>
                          <a:effectLst/>
                        </a:rPr>
                        <a:t>0.5428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91" marR="8891" marT="8891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>
                          <a:effectLst/>
                        </a:rPr>
                        <a:t>47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1" marR="8891" marT="889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>
                          <a:effectLst/>
                        </a:rPr>
                        <a:t>53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1" marR="8891" marT="889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>
                          <a:effectLst/>
                        </a:rPr>
                        <a:t>49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1" marR="8891" marT="889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>
                          <a:effectLst/>
                        </a:rPr>
                        <a:t>52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1" marR="8891" marT="889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>
                          <a:effectLst/>
                        </a:rPr>
                        <a:t>47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1" marR="8891" marT="8891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>
                          <a:effectLst/>
                        </a:rPr>
                        <a:t>16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91" marR="8891" marT="889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>
                          <a:effectLst/>
                        </a:rPr>
                        <a:t>45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91" marR="8891" marT="8891" marB="0"/>
                </a:tc>
                <a:extLst>
                  <a:ext uri="{0D108BD9-81ED-4DB2-BD59-A6C34878D82A}">
                    <a16:rowId xmlns:a16="http://schemas.microsoft.com/office/drawing/2014/main" val="1986241617"/>
                  </a:ext>
                </a:extLst>
              </a:tr>
              <a:tr h="3200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 dirty="0">
                          <a:effectLst/>
                        </a:rPr>
                        <a:t>(4, 8)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1" marR="8891" marT="8891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 dirty="0">
                          <a:effectLst/>
                        </a:rPr>
                        <a:t>0.8076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1" marR="8891" marT="8891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 dirty="0">
                          <a:effectLst/>
                        </a:rPr>
                        <a:t>0.4208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1" marR="8891" marT="8891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 dirty="0">
                          <a:effectLst/>
                        </a:rPr>
                        <a:t>62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1" marR="8891" marT="8891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 dirty="0">
                          <a:effectLst/>
                        </a:rPr>
                        <a:t>87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1" marR="8891" marT="8891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 dirty="0">
                          <a:effectLst/>
                        </a:rPr>
                        <a:t>60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1" marR="8891" marT="8891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 dirty="0">
                          <a:effectLst/>
                        </a:rPr>
                        <a:t>81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1" marR="8891" marT="8891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 dirty="0">
                          <a:effectLst/>
                        </a:rPr>
                        <a:t>71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1" marR="8891" marT="8891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 dirty="0">
                          <a:effectLst/>
                        </a:rPr>
                        <a:t>16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91" marR="8891" marT="8891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 dirty="0">
                          <a:effectLst/>
                        </a:rPr>
                        <a:t>45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91" marR="8891" marT="8891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627605"/>
                  </a:ext>
                </a:extLst>
              </a:tr>
              <a:tr h="3200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>
                          <a:effectLst/>
                        </a:rPr>
                        <a:t>(8, 8)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1" marR="8891" marT="889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>
                          <a:effectLst/>
                        </a:rPr>
                        <a:t>0.7697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1" marR="8891" marT="889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>
                          <a:effectLst/>
                        </a:rPr>
                        <a:t>0.8637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1" marR="8891" marT="889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>
                          <a:effectLst/>
                        </a:rPr>
                        <a:t>63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1" marR="8891" marT="889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>
                          <a:effectLst/>
                        </a:rPr>
                        <a:t>93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1" marR="8891" marT="889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>
                          <a:effectLst/>
                        </a:rPr>
                        <a:t>46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1" marR="8891" marT="889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>
                          <a:effectLst/>
                        </a:rPr>
                        <a:t>75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1" marR="8891" marT="889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>
                          <a:effectLst/>
                        </a:rPr>
                        <a:t>71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1" marR="8891" marT="889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>
                          <a:effectLst/>
                        </a:rPr>
                        <a:t>16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1" marR="8891" marT="889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 dirty="0">
                          <a:effectLst/>
                        </a:rPr>
                        <a:t>45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1" marR="8891" marT="8891" marB="0" anchor="ctr"/>
                </a:tc>
                <a:extLst>
                  <a:ext uri="{0D108BD9-81ED-4DB2-BD59-A6C34878D82A}">
                    <a16:rowId xmlns:a16="http://schemas.microsoft.com/office/drawing/2014/main" val="3036841384"/>
                  </a:ext>
                </a:extLst>
              </a:tr>
              <a:tr h="3200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>
                          <a:effectLst/>
                        </a:rPr>
                        <a:t>(4, 8)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1" marR="8891" marT="889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>
                          <a:effectLst/>
                        </a:rPr>
                        <a:t>0.7068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1" marR="8891" marT="889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>
                          <a:effectLst/>
                        </a:rPr>
                        <a:t>0.5448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1" marR="8891" marT="889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>
                          <a:effectLst/>
                        </a:rPr>
                        <a:t>48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1" marR="8891" marT="889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>
                          <a:effectLst/>
                        </a:rPr>
                        <a:t>53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1" marR="8891" marT="889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>
                          <a:effectLst/>
                        </a:rPr>
                        <a:t>48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1" marR="8891" marT="889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>
                          <a:effectLst/>
                        </a:rPr>
                        <a:t>53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1" marR="8891" marT="889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>
                          <a:effectLst/>
                        </a:rPr>
                        <a:t>48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1" marR="8891" marT="889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>
                          <a:effectLst/>
                        </a:rPr>
                        <a:t>32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1" marR="8891" marT="889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>
                          <a:effectLst/>
                        </a:rPr>
                        <a:t>45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1" marR="8891" marT="8891" marB="0" anchor="ctr"/>
                </a:tc>
                <a:extLst>
                  <a:ext uri="{0D108BD9-81ED-4DB2-BD59-A6C34878D82A}">
                    <a16:rowId xmlns:a16="http://schemas.microsoft.com/office/drawing/2014/main" val="2822175897"/>
                  </a:ext>
                </a:extLst>
              </a:tr>
              <a:tr h="3200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>
                          <a:effectLst/>
                        </a:rPr>
                        <a:t>(8, 8)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1" marR="8891" marT="889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>
                          <a:effectLst/>
                        </a:rPr>
                        <a:t>0.7206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1" marR="8891" marT="889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>
                          <a:effectLst/>
                        </a:rPr>
                        <a:t>0.7042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1" marR="8891" marT="889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>
                          <a:effectLst/>
                        </a:rPr>
                        <a:t>43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1" marR="8891" marT="889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>
                          <a:effectLst/>
                        </a:rPr>
                        <a:t>54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1" marR="8891" marT="889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>
                          <a:effectLst/>
                        </a:rPr>
                        <a:t>53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1" marR="8891" marT="889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>
                          <a:effectLst/>
                        </a:rPr>
                        <a:t>67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1" marR="8891" marT="889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>
                          <a:effectLst/>
                        </a:rPr>
                        <a:t>50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1" marR="8891" marT="889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>
                          <a:effectLst/>
                        </a:rPr>
                        <a:t>32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1" marR="8891" marT="889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 dirty="0">
                          <a:effectLst/>
                        </a:rPr>
                        <a:t>45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1" marR="8891" marT="8891" marB="0" anchor="ctr"/>
                </a:tc>
                <a:extLst>
                  <a:ext uri="{0D108BD9-81ED-4DB2-BD59-A6C34878D82A}">
                    <a16:rowId xmlns:a16="http://schemas.microsoft.com/office/drawing/2014/main" val="17504445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C310BA3-3AA5-80B1-3C50-A91557698137}"/>
              </a:ext>
            </a:extLst>
          </p:cNvPr>
          <p:cNvSpPr txBox="1"/>
          <p:nvPr/>
        </p:nvSpPr>
        <p:spPr>
          <a:xfrm>
            <a:off x="383257" y="282629"/>
            <a:ext cx="10285456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800" dirty="0">
                <a:solidFill>
                  <a:srgbClr val="3F3F3F"/>
                </a:solidFill>
                <a:latin typeface="Arial" panose="020B0604020202020204" pitchFamily="34" charset="0"/>
              </a:rPr>
              <a:t> ML: model</a:t>
            </a:r>
            <a:endParaRPr lang="ko-KR" altLang="en-US" sz="2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740442-3C76-C531-BD3A-71550A717020}"/>
              </a:ext>
            </a:extLst>
          </p:cNvPr>
          <p:cNvSpPr/>
          <p:nvPr/>
        </p:nvSpPr>
        <p:spPr>
          <a:xfrm>
            <a:off x="393812" y="282629"/>
            <a:ext cx="112755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0C160CD-7FBE-6C0D-FC21-338CEEC7C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790" y="4775729"/>
            <a:ext cx="2615695" cy="110664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8BEF088-0286-C7B4-410C-4881A2F76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67" y="4214470"/>
            <a:ext cx="4915586" cy="22291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51B6EFB-A417-EB8F-CA0B-038DE9B0B2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567" y="3438828"/>
            <a:ext cx="6087325" cy="4096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6CE231-6B23-935D-615C-488EF4839A9D}"/>
              </a:ext>
            </a:extLst>
          </p:cNvPr>
          <p:cNvSpPr txBox="1"/>
          <p:nvPr/>
        </p:nvSpPr>
        <p:spPr>
          <a:xfrm>
            <a:off x="8846168" y="4167824"/>
            <a:ext cx="244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최종 결과물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17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98A540-5CC7-4399-9834-9D8FAA927C6F}"/>
              </a:ext>
            </a:extLst>
          </p:cNvPr>
          <p:cNvSpPr txBox="1"/>
          <p:nvPr/>
        </p:nvSpPr>
        <p:spPr>
          <a:xfrm>
            <a:off x="1076582" y="353881"/>
            <a:ext cx="10285456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800" dirty="0">
                <a:solidFill>
                  <a:srgbClr val="3F3F3F"/>
                </a:solidFill>
                <a:latin typeface="Arial" panose="020B0604020202020204" pitchFamily="34" charset="0"/>
              </a:rPr>
              <a:t> Limitation</a:t>
            </a:r>
            <a:endParaRPr lang="ko-KR" altLang="en-US" sz="2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1AECF7-CE25-406C-8E70-C4894B337E9E}"/>
              </a:ext>
            </a:extLst>
          </p:cNvPr>
          <p:cNvSpPr/>
          <p:nvPr/>
        </p:nvSpPr>
        <p:spPr>
          <a:xfrm>
            <a:off x="963827" y="353881"/>
            <a:ext cx="112755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AC521-0645-8BC4-FF36-D18AFFDD2718}"/>
              </a:ext>
            </a:extLst>
          </p:cNvPr>
          <p:cNvSpPr txBox="1"/>
          <p:nvPr/>
        </p:nvSpPr>
        <p:spPr>
          <a:xfrm>
            <a:off x="1020204" y="1073002"/>
            <a:ext cx="10096515" cy="1902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sz="2000" b="1" dirty="0"/>
              <a:t>촬영 각도와 거리가 제한되어 있다</a:t>
            </a:r>
            <a:r>
              <a:rPr lang="en-US" altLang="ko-KR" sz="2000" b="1" dirty="0"/>
              <a:t>.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sz="2000" b="1" dirty="0"/>
              <a:t>앱 및 인공지능 모델의 퀄리티 부족</a:t>
            </a:r>
            <a:endParaRPr lang="en-US" altLang="ko-KR" sz="2000" b="1" dirty="0"/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altLang="ko-KR" sz="2000" b="1" dirty="0"/>
              <a:t>AWS</a:t>
            </a:r>
            <a:r>
              <a:rPr lang="ko-KR" altLang="en-US" sz="2000" b="1" dirty="0"/>
              <a:t>등의 서비스에서 </a:t>
            </a:r>
            <a:r>
              <a:rPr lang="en-US" altLang="ko-KR" sz="2000" b="1" dirty="0"/>
              <a:t>GPU </a:t>
            </a:r>
            <a:r>
              <a:rPr lang="ko-KR" altLang="en-US" sz="2000" b="1" dirty="0"/>
              <a:t>자원을 이용하기 힘들어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비용 문제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 서버가 </a:t>
            </a:r>
            <a:r>
              <a:rPr lang="en-US" altLang="ko-KR" sz="2000" b="1" dirty="0"/>
              <a:t>PC</a:t>
            </a:r>
            <a:r>
              <a:rPr lang="ko-KR" altLang="en-US" sz="2000" b="1" dirty="0"/>
              <a:t>에 설치되어 있음</a:t>
            </a:r>
            <a:endParaRPr lang="en-US" altLang="ko-KR" sz="2000" b="1" dirty="0"/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sz="2000" b="1" dirty="0"/>
              <a:t>데스크탑 앱의 경우 사용자가 요구되는 촬영 환경을 세팅하기 어렵다</a:t>
            </a:r>
            <a:r>
              <a:rPr lang="en-US" altLang="ko-KR" sz="2000" b="1"/>
              <a:t>.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473565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687</Words>
  <Application>Microsoft Office PowerPoint</Application>
  <PresentationFormat>와이드스크린</PresentationFormat>
  <Paragraphs>165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이동우</dc:creator>
  <cp:lastModifiedBy>이동우</cp:lastModifiedBy>
  <cp:revision>1</cp:revision>
  <dcterms:created xsi:type="dcterms:W3CDTF">2022-06-01T22:43:42Z</dcterms:created>
  <dcterms:modified xsi:type="dcterms:W3CDTF">2022-06-01T22:44:05Z</dcterms:modified>
</cp:coreProperties>
</file>