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25" r:id="rId3"/>
    <p:sldId id="326" r:id="rId4"/>
    <p:sldId id="327" r:id="rId5"/>
    <p:sldId id="256" r:id="rId6"/>
    <p:sldId id="329" r:id="rId7"/>
    <p:sldId id="318" r:id="rId8"/>
    <p:sldId id="317" r:id="rId9"/>
    <p:sldId id="332" r:id="rId10"/>
    <p:sldId id="258" r:id="rId11"/>
    <p:sldId id="330" r:id="rId12"/>
    <p:sldId id="324" r:id="rId13"/>
    <p:sldId id="320" r:id="rId14"/>
    <p:sldId id="323" r:id="rId15"/>
    <p:sldId id="331" r:id="rId16"/>
    <p:sldId id="328" r:id="rId17"/>
    <p:sldId id="319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E7092-B07C-4946-ADFD-EDB39590CAC5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672FB-6244-7044-B479-FDF191E03B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03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3F2C1-C726-5F40-85DB-E00EA9209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6890F5-42A4-B847-805E-7EB07B9F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9C64C-0B05-EC47-8F1E-87A05B8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CDCD5-8B44-5946-8E88-84A32578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39E18-7B20-B741-9795-9A0109FF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34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19C3C-A55A-7B44-ABCC-65E9481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A98E5-0F64-8F4A-BAC0-00C93B60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49CEC-C6CC-0745-89D5-BD70E50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2081E-200C-F144-91C9-E10BEC5C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824CF-E15A-5B45-9AB2-45F5052A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85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30036-A45B-5940-92CD-7D98DE0BC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5C171B-E432-BA4B-BF62-27AC8A5EA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33FD6-CE84-0D4C-A495-155DCF34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822BA-B803-A145-B435-A7D90509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5CB4E-D464-5149-92E0-899A9FE5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8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B480-3025-584E-ADA2-58A4BE64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FACC9-C53B-9C4B-8149-0465F102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7E032-838B-B145-9EE1-60F225B1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49FEE-3387-3044-97A8-F57CB2EC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86445-BC68-D045-A8A3-6E859360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39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27A0E-AB3B-FE40-BCC1-C58FF360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EFEB8-F417-EA46-A7D1-9A7F8666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2F242-8808-E041-84CA-29897F6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4FF0-F496-5943-8629-899FF56C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3FCF2-C2F7-E04A-80B5-DB3BA477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66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9D90-BEAC-4144-8A91-F482DC0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77FD3-0D97-614A-8714-9D8653B4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16F11-E1C6-484C-8D00-2143CFB0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117280-AE09-F146-9F5A-B6FC58B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BB068-4DF8-4A4A-9F8D-F7F6C6D0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580D4-86EA-8943-B3B7-4FF90D73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94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6870-B7B8-3A46-AD6E-87CE5B5D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B136F-A5F3-A747-9FFD-F1C145EC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986B2-AD33-2847-9771-2E6ADF2B5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2001D-DDFB-844F-B4CB-DFAE3B05B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114DF2-E44A-1047-8318-80D17000F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5D9CA-287E-984F-8D5F-589D9917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6A212-9174-8C40-870B-FA1AFEA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C27AA-BCCB-9740-AA3D-1ED019FC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37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A3F5A-911B-C245-985A-E63E8BFD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B6CF6-558D-9D45-9288-7814EC65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205E9-01EF-414A-9CAA-30A36082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F3099-7A8E-1047-8C94-D45938A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784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7CB3AD-76D4-5549-BF4D-00AEC930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FAF70-19AA-CC41-B891-A8657D4A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71180-939F-FC49-96DD-31783576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24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82105-9D44-B14C-BEEE-C47890B1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0B8FD-D612-1040-A48D-A3B91F04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C3E2F-0A9C-5846-945B-59A0F7CB5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9B48E-64E0-9341-BBA9-7429B253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35A25-ED2C-AD48-B112-F176AD41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EE73C-95D6-244F-A8C7-5A33D524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7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83EC-EF18-1E41-A203-30A1BE8F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52DD83-2AC0-0248-977A-7028ACB0D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E392A-614F-0649-A93D-EF7F0F1C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68B5E-C069-884C-B836-639B1DDF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E2841-868E-E147-89D8-6C371113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8AB78-6E3B-B74E-A0A4-812E8A0E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66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BB0140-2A3B-F043-A804-0CBCDB1A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7EF89-610A-D84C-A79A-E17085FA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F4B3E-F2AC-464F-BB01-7777A22FA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B601-1256-0D40-A412-263F8D5240EF}" type="datetimeFigureOut">
              <a:rPr kumimoji="1" lang="ko-Kore-KR" altLang="en-US" smtClean="0"/>
              <a:t>2022. 4. 19.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B9D4-9577-F54B-93A4-F0FAF531C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C70F-F070-6042-A428-E7CAE505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0C05-51C4-B94D-B568-5FAD96C2788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402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ko/blogs/machine-learning/deploying-pytorch-models-for-inference-at-scale-using-torchserv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Team: </a:t>
            </a:r>
            <a:r>
              <a:rPr lang="ko-KR" altLang="en-US" sz="2000" kern="0" dirty="0" err="1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이청수와</a:t>
            </a: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 아이들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0935" y="3240513"/>
            <a:ext cx="3967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진행 사항 발표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5CAC1-3618-8E4D-98F0-55DF428C1DF4}"/>
              </a:ext>
            </a:extLst>
          </p:cNvPr>
          <p:cNvSpPr/>
          <p:nvPr/>
        </p:nvSpPr>
        <p:spPr>
          <a:xfrm>
            <a:off x="4740613" y="4969301"/>
            <a:ext cx="2608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chemeClr val="bg1">
                    <a:lumMod val="50000"/>
                  </a:scheme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2022.4.12</a:t>
            </a:r>
            <a:endParaRPr lang="ko-KR" altLang="en-US" sz="4400" kern="0" dirty="0">
              <a:solidFill>
                <a:schemeClr val="bg1">
                  <a:lumMod val="50000"/>
                </a:schemeClr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dk1"/>
                </a:solidFill>
              </a:rPr>
              <a:t>대화요약</a:t>
            </a:r>
            <a:r>
              <a:rPr lang="ko-KR" sz="2400" dirty="0">
                <a:solidFill>
                  <a:schemeClr val="dk1"/>
                </a:solidFill>
              </a:rPr>
              <a:t> 모델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530510" y="1165158"/>
            <a:ext cx="11108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대화요약 모델 </a:t>
            </a:r>
            <a:r>
              <a:rPr lang="ko-KR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</a:t>
            </a:r>
            <a:r>
              <a:rPr lang="en-US" altLang="ko-K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ko-KR" alt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 버전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완료 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이중 최종적으로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개를 선정 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 소요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총 </a:t>
            </a:r>
            <a:r>
              <a:rPr lang="en-US" altLang="ko-K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100</a:t>
            </a:r>
            <a:r>
              <a:rPr lang="ko-KR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개의 샘플을 대화요약 모델마다 </a:t>
            </a:r>
            <a:r>
              <a:rPr lang="en-US" altLang="ko-K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inference</a:t>
            </a:r>
            <a:r>
              <a:rPr lang="ko-KR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하여 </a:t>
            </a:r>
            <a:r>
              <a:rPr lang="en-US" altLang="ko-K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heuristic</a:t>
            </a:r>
            <a:r>
              <a:rPr lang="ko-KR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하게 평가 </a:t>
            </a:r>
            <a:r>
              <a:rPr lang="en-US" altLang="ko-K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ko-KR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[1</a:t>
            </a:r>
            <a:r>
              <a:rPr lang="ko-KR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주 소요 </a:t>
            </a:r>
            <a:r>
              <a:rPr lang="en-US" altLang="ko-K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앱 기획 및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0939" y="3240513"/>
            <a:ext cx="3967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토론 프로세스 </a:t>
            </a:r>
          </a:p>
        </p:txBody>
      </p:sp>
    </p:spTree>
    <p:extLst>
      <p:ext uri="{BB962C8B-B14F-4D97-AF65-F5344CB8AC3E}">
        <p14:creationId xmlns:p14="http://schemas.microsoft.com/office/powerpoint/2010/main" val="298676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63306-D1A2-8445-B378-7A391C5A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6302-3362-A647-AF5D-B80BF10F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B8AA9-EA6D-CA4A-B9DF-2F89D359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E70D7-EA68-BB48-BB8C-1F2544E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C8E4E-F0F9-DF4A-BF66-74E44F7F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7A8AE-B758-974B-AA0F-D1D93CCB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4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B2D57-6AC2-2543-B2FD-19C55B2D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A042B-78F2-954D-B375-FB215CE8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47134-2DD8-4040-AD6A-3839EA14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Team: </a:t>
            </a:r>
            <a:r>
              <a:rPr lang="ko-KR" altLang="en-US" sz="2000" kern="0" dirty="0" err="1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이청수와</a:t>
            </a: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 아이들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81351" y="3240513"/>
            <a:ext cx="35269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목표</a:t>
            </a:r>
            <a:r>
              <a:rPr lang="en-US" altLang="ko-KR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 </a:t>
            </a: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및 계획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5CAC1-3618-8E4D-98F0-55DF428C1DF4}"/>
              </a:ext>
            </a:extLst>
          </p:cNvPr>
          <p:cNvSpPr/>
          <p:nvPr/>
        </p:nvSpPr>
        <p:spPr>
          <a:xfrm>
            <a:off x="4740613" y="4969301"/>
            <a:ext cx="2608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chemeClr val="bg1">
                    <a:lumMod val="50000"/>
                  </a:scheme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2022.4.12</a:t>
            </a:r>
            <a:endParaRPr lang="ko-KR" altLang="en-US" sz="4400" kern="0" dirty="0">
              <a:solidFill>
                <a:schemeClr val="bg1">
                  <a:lumMod val="50000"/>
                </a:schemeClr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68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541824" y="1258583"/>
            <a:ext cx="1110835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/>
              <a:t>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모델 </a:t>
            </a:r>
            <a:r>
              <a:rPr kumimoji="1" lang="ko-KR" altLang="en-US" sz="2000" dirty="0" err="1"/>
              <a:t>서빙</a:t>
            </a:r>
            <a:r>
              <a:rPr kumimoji="1" lang="ko-KR" altLang="en-US" sz="2000" dirty="0"/>
              <a:t> 서버</a:t>
            </a:r>
            <a:r>
              <a:rPr kumimoji="1" lang="en-US" altLang="ko-KR" sz="2000" dirty="0"/>
              <a:t>:</a:t>
            </a:r>
          </a:p>
          <a:p>
            <a:pPr lvl="1"/>
            <a:r>
              <a:rPr kumimoji="1" lang="ko-KR" altLang="en-US" sz="2000" dirty="0" err="1">
                <a:solidFill>
                  <a:srgbClr val="00B050"/>
                </a:solidFill>
              </a:rPr>
              <a:t>비방성</a:t>
            </a:r>
            <a:r>
              <a:rPr kumimoji="1" lang="ko-KR" altLang="en-US" sz="2000" dirty="0">
                <a:solidFill>
                  <a:srgbClr val="00B050"/>
                </a:solidFill>
              </a:rPr>
              <a:t> 표현 </a:t>
            </a:r>
            <a:r>
              <a:rPr kumimoji="1" lang="ko-KR" altLang="en-US" sz="2000" dirty="0" err="1">
                <a:solidFill>
                  <a:srgbClr val="00B050"/>
                </a:solidFill>
              </a:rPr>
              <a:t>마스킹</a:t>
            </a:r>
            <a:r>
              <a:rPr kumimoji="1" lang="ko-KR" altLang="en-US" sz="2000" dirty="0">
                <a:solidFill>
                  <a:srgbClr val="00B050"/>
                </a:solidFill>
              </a:rPr>
              <a:t> 모델 </a:t>
            </a:r>
            <a:r>
              <a:rPr kumimoji="1" lang="ko-KR" altLang="en-US" sz="2000" dirty="0" err="1">
                <a:solidFill>
                  <a:srgbClr val="00B050"/>
                </a:solidFill>
              </a:rPr>
              <a:t>서빙</a:t>
            </a:r>
            <a:endParaRPr kumimoji="1" lang="en-US" altLang="ko-KR" sz="2000" dirty="0">
              <a:solidFill>
                <a:srgbClr val="00B050"/>
              </a:solidFill>
            </a:endParaRPr>
          </a:p>
          <a:p>
            <a:pPr lvl="1"/>
            <a:r>
              <a:rPr kumimoji="1" lang="ko-KR" altLang="en-US" sz="2000" dirty="0">
                <a:solidFill>
                  <a:srgbClr val="FF0000"/>
                </a:solidFill>
              </a:rPr>
              <a:t>대화 요약 모델 </a:t>
            </a:r>
            <a:r>
              <a:rPr kumimoji="1" lang="en-US" altLang="ko-KR" sz="2000" dirty="0">
                <a:solidFill>
                  <a:srgbClr val="FF0000"/>
                </a:solidFill>
              </a:rPr>
              <a:t>handler </a:t>
            </a:r>
            <a:r>
              <a:rPr kumimoji="1" lang="ko-KR" altLang="en-US" sz="2000" dirty="0">
                <a:solidFill>
                  <a:srgbClr val="FF0000"/>
                </a:solidFill>
              </a:rPr>
              <a:t>작성 중</a:t>
            </a:r>
            <a:endParaRPr kumimoji="1" lang="en-US" altLang="ko-KR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 err="1"/>
              <a:t>백앤드</a:t>
            </a:r>
            <a:r>
              <a:rPr kumimoji="1" lang="ko-KR" altLang="en-US" sz="2000" dirty="0"/>
              <a:t> 서버</a:t>
            </a:r>
            <a:r>
              <a:rPr kumimoji="1" lang="en-US" altLang="ko-KR" sz="2000" dirty="0"/>
              <a:t>:</a:t>
            </a:r>
          </a:p>
          <a:p>
            <a:pPr lvl="1"/>
            <a:r>
              <a:rPr kumimoji="1" lang="ko-KR" altLang="en-US" sz="2000" dirty="0"/>
              <a:t>토론 진행 과정을 </a:t>
            </a:r>
            <a:r>
              <a:rPr kumimoji="1" lang="ko-KR" altLang="en-US" sz="2000" dirty="0" err="1"/>
              <a:t>백앤드</a:t>
            </a:r>
            <a:r>
              <a:rPr kumimoji="1" lang="ko-KR" altLang="en-US" sz="2000" dirty="0"/>
              <a:t> 서버에 연동 </a:t>
            </a:r>
            <a:r>
              <a:rPr kumimoji="1" lang="en-US" altLang="ko-KR" sz="2000" dirty="0"/>
              <a:t>(firebase</a:t>
            </a:r>
            <a:r>
              <a:rPr kumimoji="1" lang="ko-KR" altLang="en-US" sz="2000" dirty="0"/>
              <a:t> 사용</a:t>
            </a:r>
            <a:r>
              <a:rPr kumimoji="1" lang="en-US" altLang="ko-KR" sz="2000" dirty="0"/>
              <a:t>)</a:t>
            </a:r>
          </a:p>
          <a:p>
            <a:pPr lvl="1"/>
            <a:r>
              <a:rPr kumimoji="1" lang="ko-KR" altLang="en-US" sz="2000" dirty="0"/>
              <a:t>실시간 대화 </a:t>
            </a:r>
            <a:r>
              <a:rPr kumimoji="1" lang="ko-KR" altLang="en-US" sz="2000" dirty="0" err="1"/>
              <a:t>비방성</a:t>
            </a:r>
            <a:r>
              <a:rPr kumimoji="1" lang="ko-KR" altLang="en-US" sz="2000" dirty="0"/>
              <a:t> 표현 체크 구현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토론 내용 요약 구현</a:t>
            </a:r>
            <a:endParaRPr kumimoji="1" lang="en-US" altLang="ko-KR" sz="1600" dirty="0"/>
          </a:p>
          <a:p>
            <a:endParaRPr kumimoji="1"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E0AD9-E21A-524D-9AA7-1996D5737B80}"/>
              </a:ext>
            </a:extLst>
          </p:cNvPr>
          <p:cNvSpPr/>
          <p:nvPr/>
        </p:nvSpPr>
        <p:spPr>
          <a:xfrm>
            <a:off x="1664843" y="4822920"/>
            <a:ext cx="8207297" cy="15529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ore-KR" altLang="en-US" sz="2000" dirty="0"/>
              <a:t>다음주</a:t>
            </a:r>
            <a:r>
              <a:rPr kumimoji="1" lang="ko-KR" altLang="en-US" sz="2000" dirty="0"/>
              <a:t> 까지 </a:t>
            </a:r>
            <a:r>
              <a:rPr kumimoji="1" lang="ko-Kore-KR" altLang="en-US" sz="2000" dirty="0"/>
              <a:t>목표</a:t>
            </a:r>
            <a:r>
              <a:rPr kumimoji="1" lang="ko-KR" altLang="en-US" sz="2000" dirty="0"/>
              <a:t> 및 계획</a:t>
            </a:r>
            <a:endParaRPr kumimoji="1"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ko-KR" altLang="en-US" sz="2000" dirty="0"/>
              <a:t>대화 요약 모델 </a:t>
            </a:r>
            <a:r>
              <a:rPr kumimoji="1" lang="ko-KR" altLang="en-US" sz="2000" dirty="0" err="1"/>
              <a:t>서빙</a:t>
            </a:r>
            <a:endParaRPr kumimoji="1"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R" sz="2000" dirty="0"/>
              <a:t>Localhost</a:t>
            </a:r>
            <a:r>
              <a:rPr kumimoji="1" lang="ko-KR" altLang="en-US" sz="2000" dirty="0"/>
              <a:t> 아닌 다른 서버 컴퓨터에 모델 배포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request response </a:t>
            </a:r>
            <a:r>
              <a:rPr kumimoji="1" lang="ko-KR" altLang="en-US" sz="2000" dirty="0"/>
              <a:t>확인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298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진행 상황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인공지능 모델</a:t>
            </a:r>
            <a:r>
              <a:rPr kumimoji="1" lang="en-US" altLang="ko-KR" sz="2400" dirty="0"/>
              <a:t>)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0" y="845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추가된 </a:t>
            </a:r>
            <a:r>
              <a:rPr kumimoji="1" lang="en-US" altLang="ko-KR" sz="1800" dirty="0"/>
              <a:t>fine-tuning </a:t>
            </a:r>
            <a:r>
              <a:rPr kumimoji="1" lang="en-US" altLang="ko-KR" dirty="0"/>
              <a:t>dataset </a:t>
            </a:r>
            <a:r>
              <a:rPr kumimoji="1" lang="ko-KR" altLang="en-US" dirty="0"/>
              <a:t>설명</a:t>
            </a:r>
            <a:r>
              <a:rPr kumimoji="1" lang="en-US" altLang="ko-KR" dirty="0"/>
              <a:t> </a:t>
            </a:r>
            <a:endParaRPr kumimoji="1" lang="en-US" altLang="ko-KR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D5CED-CB4D-FA47-A4B2-9E22190FC0CA}"/>
              </a:ext>
            </a:extLst>
          </p:cNvPr>
          <p:cNvSpPr txBox="1"/>
          <p:nvPr/>
        </p:nvSpPr>
        <p:spPr>
          <a:xfrm>
            <a:off x="354558" y="1367812"/>
            <a:ext cx="11669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다양한 한국어 원문 데이터로부터 정제된 추출 및 생성 요약문을 도출하고 검증한 한국어 문서요약 </a:t>
            </a:r>
            <a:r>
              <a:rPr lang="en" altLang="ko-Kore-KR" dirty="0"/>
              <a:t>AI </a:t>
            </a:r>
            <a:r>
              <a:rPr lang="ko-KR" altLang="en-US" dirty="0" err="1"/>
              <a:t>데이터셋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기존 영문 문서요약 데이터셋과는 다른 원문 데이터의 다양성을 추구하며</a:t>
            </a:r>
            <a:r>
              <a:rPr lang="en-US" altLang="ko-KR" dirty="0"/>
              <a:t>, </a:t>
            </a:r>
            <a:r>
              <a:rPr lang="ko-KR" altLang="en-US" dirty="0"/>
              <a:t>요약문 재사용에 제한이 없도록 저작권 문제를 완전히 해결한 원천 데이터를 확보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토론 도메인 </a:t>
            </a:r>
            <a:r>
              <a:rPr lang="ko-KR" altLang="en-US" dirty="0" err="1"/>
              <a:t>대화요약</a:t>
            </a:r>
            <a:r>
              <a:rPr lang="ko-KR" altLang="en-US" dirty="0"/>
              <a:t> 뿐만 아니라 의사결정 과정에서 나오는 모든 텍스트까지 요약 성능이 향상 될 것으로 예상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주요 </a:t>
            </a:r>
            <a:r>
              <a:rPr lang="ko-KR" altLang="en-US" dirty="0" err="1"/>
              <a:t>데이터셋</a:t>
            </a:r>
            <a:r>
              <a:rPr lang="ko-KR" altLang="en-US" dirty="0"/>
              <a:t> 도메인</a:t>
            </a:r>
            <a:r>
              <a:rPr lang="en-US" altLang="ko-KR" dirty="0"/>
              <a:t>: </a:t>
            </a:r>
            <a:r>
              <a:rPr lang="ko-KR" altLang="en-US" dirty="0"/>
              <a:t>뉴스기사 요약</a:t>
            </a:r>
            <a:r>
              <a:rPr lang="en-US" altLang="ko-KR" dirty="0"/>
              <a:t>, </a:t>
            </a:r>
            <a:r>
              <a:rPr lang="ko-KR" altLang="en-US" dirty="0" err="1"/>
              <a:t>법률분서</a:t>
            </a:r>
            <a:r>
              <a:rPr lang="ko-KR" altLang="en-US" dirty="0"/>
              <a:t> 요약</a:t>
            </a:r>
            <a:r>
              <a:rPr lang="en-US" altLang="ko-KR" dirty="0"/>
              <a:t>, </a:t>
            </a:r>
            <a:r>
              <a:rPr lang="ko-KR" altLang="en-US" dirty="0"/>
              <a:t>사업보고서 요약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ore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구축데이터량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120</a:t>
            </a:r>
            <a:r>
              <a:rPr lang="ko-KR" altLang="en-US" dirty="0"/>
              <a:t>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GPU: RTX3090 4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86104-F283-4D47-9A53-B16A4E83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466876" y="1099401"/>
            <a:ext cx="10021829" cy="5033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 err="1"/>
              <a:t>딥러닝</a:t>
            </a:r>
            <a:r>
              <a:rPr kumimoji="1" lang="ko-KR" altLang="en-US" sz="2400" b="1" dirty="0"/>
              <a:t> 모델 배포 방법</a:t>
            </a:r>
            <a:endParaRPr kumimoji="1"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800" dirty="0"/>
              <a:t>앱에 </a:t>
            </a:r>
            <a:r>
              <a:rPr kumimoji="1" lang="en-US" altLang="ko-KR" sz="1800" dirty="0"/>
              <a:t>embedd</a:t>
            </a:r>
            <a:r>
              <a:rPr kumimoji="1" lang="en-US" altLang="ko-KR" dirty="0"/>
              <a:t>ing</a:t>
            </a:r>
            <a:r>
              <a:rPr kumimoji="1" lang="ko-KR" altLang="en-US" dirty="0"/>
              <a:t> 후 배포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>
                <a:solidFill>
                  <a:srgbClr val="00B050"/>
                </a:solidFill>
              </a:rPr>
              <a:t>서버에 배포 후 연동</a:t>
            </a:r>
            <a:endParaRPr kumimoji="1" lang="en-US" altLang="ko-KR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2400" b="1" dirty="0"/>
              <a:t>서버를 이용하여 모델을 </a:t>
            </a:r>
            <a:r>
              <a:rPr kumimoji="1" lang="ko-KR" altLang="en-US" sz="2400" b="1" dirty="0" err="1"/>
              <a:t>서빙하는</a:t>
            </a:r>
            <a:r>
              <a:rPr kumimoji="1" lang="ko-KR" altLang="en-US" sz="2400" b="1" dirty="0"/>
              <a:t> 이유</a:t>
            </a:r>
            <a:endParaRPr kumimoji="1" lang="en-US" altLang="ko-KR" sz="2400" b="1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1.</a:t>
            </a:r>
            <a:r>
              <a:rPr kumimoji="1" lang="ko-KR" altLang="en-US" dirty="0"/>
              <a:t> 모델의 용량이 </a:t>
            </a:r>
            <a:r>
              <a:rPr kumimoji="1" lang="en-US" altLang="ko-KR" dirty="0"/>
              <a:t>400mb</a:t>
            </a:r>
            <a:r>
              <a:rPr kumimoji="1" lang="ko-KR" altLang="en-US" dirty="0"/>
              <a:t> 이상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 모델을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앱에 </a:t>
            </a:r>
            <a:r>
              <a:rPr kumimoji="1" lang="en-US" altLang="ko-KR" dirty="0"/>
              <a:t>embedding</a:t>
            </a:r>
            <a:r>
              <a:rPr kumimoji="1" lang="ko-KR" altLang="en-US" dirty="0"/>
              <a:t>하기에 용량이 너무 큼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모델의 추론 역시 성능을 필요로 하기 때문에 서버 컴퓨터에서의 연산 필요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2400" b="1" dirty="0"/>
              <a:t>토론 플랫폼 구현을 위한 서버</a:t>
            </a:r>
            <a:endParaRPr kumimoji="1" lang="en-US" altLang="ko-KR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800" dirty="0"/>
              <a:t>두 모델을 </a:t>
            </a:r>
            <a:r>
              <a:rPr kumimoji="1" lang="ko-KR" altLang="en-US" sz="1800" dirty="0" err="1"/>
              <a:t>서빙하며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추론만을</a:t>
            </a:r>
            <a:r>
              <a:rPr kumimoji="1" lang="ko-KR" altLang="en-US" sz="1800" dirty="0"/>
              <a:t> 담당하는 모델 서버</a:t>
            </a:r>
            <a:endParaRPr kumimoji="1"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800" dirty="0"/>
              <a:t>앱의 채팅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토론의 시작과 종료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대화 데이터베이스 관리 기능의 </a:t>
            </a:r>
            <a:r>
              <a:rPr kumimoji="1" lang="ko-KR" altLang="en-US" sz="1800" dirty="0" err="1"/>
              <a:t>백앤드</a:t>
            </a:r>
            <a:r>
              <a:rPr kumimoji="1" lang="ko-KR" altLang="en-US" sz="1800" dirty="0"/>
              <a:t> 서버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2064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485097" y="869188"/>
            <a:ext cx="1110835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b="1" dirty="0"/>
              <a:t>모델 </a:t>
            </a:r>
            <a:r>
              <a:rPr kumimoji="1" lang="ko-KR" altLang="en-US" sz="2400" b="1" dirty="0" err="1"/>
              <a:t>서빙</a:t>
            </a:r>
            <a:r>
              <a:rPr kumimoji="1" lang="ko-KR" altLang="en-US" sz="2400" b="1" dirty="0"/>
              <a:t> 서버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TORCHSERVE API</a:t>
            </a:r>
            <a:r>
              <a:rPr kumimoji="1" lang="ko-KR" altLang="en-US" sz="2400" b="1" dirty="0"/>
              <a:t> 사용</a:t>
            </a:r>
            <a:endParaRPr kumimoji="1" lang="en-US" altLang="ko-KR" sz="2400" b="1" dirty="0"/>
          </a:p>
          <a:p>
            <a:r>
              <a:rPr kumimoji="1" lang="en-US" altLang="ko-KR" sz="2000" dirty="0" err="1"/>
              <a:t>Torchserve’s</a:t>
            </a:r>
            <a:r>
              <a:rPr kumimoji="1" lang="ko-KR" altLang="en-US" sz="2000" dirty="0"/>
              <a:t> 목적은 </a:t>
            </a:r>
            <a:r>
              <a:rPr kumimoji="1" lang="en-US" altLang="ko-KR" sz="2000" dirty="0"/>
              <a:t>REST API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사용하여 모델을 </a:t>
            </a:r>
            <a:r>
              <a:rPr kumimoji="1" lang="ko-KR" altLang="en-US" sz="2000" dirty="0" err="1"/>
              <a:t>서빙하는</a:t>
            </a:r>
            <a:r>
              <a:rPr kumimoji="1" lang="ko-KR" altLang="en-US" sz="2000" dirty="0"/>
              <a:t> 것</a:t>
            </a:r>
            <a:r>
              <a:rPr kumimoji="1" lang="en-US" altLang="ko-KR" sz="2000" dirty="0"/>
              <a:t>,</a:t>
            </a:r>
          </a:p>
          <a:p>
            <a:r>
              <a:rPr kumimoji="1" lang="ko-KR" altLang="en-US" sz="2000" dirty="0"/>
              <a:t>이를 </a:t>
            </a:r>
            <a:r>
              <a:rPr kumimoji="1" lang="en-US" altLang="ko-KR" sz="2000" dirty="0"/>
              <a:t>Java </a:t>
            </a:r>
            <a:r>
              <a:rPr kumimoji="1" lang="en-US" altLang="ko-KR" sz="2000" dirty="0" err="1"/>
              <a:t>netty</a:t>
            </a:r>
            <a:r>
              <a:rPr kumimoji="1" lang="ko-KR" altLang="en-US" sz="2000" dirty="0"/>
              <a:t> 엔진을 이용해서 </a:t>
            </a:r>
            <a:r>
              <a:rPr kumimoji="1" lang="en-US" altLang="ko-KR" sz="2000" dirty="0"/>
              <a:t>http request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전송하는 방식으로 구현</a:t>
            </a:r>
            <a:endParaRPr kumimoji="1" lang="en-US" altLang="ko-KR" sz="2000" dirty="0"/>
          </a:p>
          <a:p>
            <a:endParaRPr kumimoji="1" lang="en-US" altLang="ko-KR" sz="1800" dirty="0"/>
          </a:p>
          <a:p>
            <a:endParaRPr kumimoji="1" lang="en-US" altLang="ko-KR" dirty="0"/>
          </a:p>
          <a:p>
            <a:r>
              <a:rPr kumimoji="1" lang="en-US" altLang="ko-KR" sz="1800" dirty="0"/>
              <a:t>	</a:t>
            </a:r>
          </a:p>
          <a:p>
            <a:r>
              <a:rPr kumimoji="1" lang="en-US" altLang="ko-KR" dirty="0"/>
              <a:t>					</a:t>
            </a:r>
            <a:r>
              <a:rPr kumimoji="1" lang="ko-KR" altLang="en-US" dirty="0"/>
              <a:t>  </a:t>
            </a:r>
            <a:r>
              <a:rPr kumimoji="1" lang="en-US" altLang="ko-KR" sz="6000" dirty="0">
                <a:sym typeface="Wingdings" pitchFamily="2" charset="2"/>
              </a:rPr>
              <a:t></a:t>
            </a: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CB40B9-8155-9443-90E9-E2283038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1" y="2619956"/>
            <a:ext cx="1146971" cy="1381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59641-3C11-274F-938A-F47E9ADB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08" y="2619956"/>
            <a:ext cx="1391214" cy="139121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0F22D33-94A1-C54C-BB49-3398D0C2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988" y="2646717"/>
            <a:ext cx="1347326" cy="13815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87446B-D664-9D45-824E-CF7A5BF72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172" y="2593197"/>
            <a:ext cx="1270000" cy="1435100"/>
          </a:xfrm>
          <a:prstGeom prst="rect">
            <a:avLst/>
          </a:prstGeom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D2BED27F-D3E7-0E4E-91A2-3B061A5BE0E8}"/>
              </a:ext>
            </a:extLst>
          </p:cNvPr>
          <p:cNvSpPr/>
          <p:nvPr/>
        </p:nvSpPr>
        <p:spPr>
          <a:xfrm>
            <a:off x="3635986" y="5178955"/>
            <a:ext cx="859585" cy="490653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2A3E9-6FB4-AD42-8DDA-0CED0D6B09DB}"/>
              </a:ext>
            </a:extLst>
          </p:cNvPr>
          <p:cNvSpPr/>
          <p:nvPr/>
        </p:nvSpPr>
        <p:spPr>
          <a:xfrm>
            <a:off x="485097" y="4248615"/>
            <a:ext cx="7666444" cy="805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>
              <a:sym typeface="Wingdings" pitchFamily="2" charset="2"/>
            </a:endParaRPr>
          </a:p>
          <a:p>
            <a:pPr algn="ctr"/>
            <a:r>
              <a:rPr kumimoji="1" lang="en-US" altLang="ko-KR" dirty="0" err="1">
                <a:sym typeface="Wingdings" pitchFamily="2" charset="2"/>
              </a:rPr>
              <a:t>Model.py</a:t>
            </a:r>
            <a:r>
              <a:rPr kumimoji="1" lang="ko-KR" altLang="en-US" dirty="0">
                <a:sym typeface="Wingdings" pitchFamily="2" charset="2"/>
              </a:rPr>
              <a:t>와 </a:t>
            </a:r>
            <a:r>
              <a:rPr kumimoji="1" lang="en-US" altLang="ko-KR" dirty="0" err="1">
                <a:sym typeface="Wingdings" pitchFamily="2" charset="2"/>
              </a:rPr>
              <a:t>basemodel.pt</a:t>
            </a:r>
            <a:r>
              <a:rPr kumimoji="1" lang="ko-KR" altLang="en-US" dirty="0">
                <a:sym typeface="Wingdings" pitchFamily="2" charset="2"/>
              </a:rPr>
              <a:t>에 맞게 </a:t>
            </a:r>
            <a:r>
              <a:rPr kumimoji="1" lang="en-US" altLang="ko-KR" dirty="0">
                <a:sym typeface="Wingdings" pitchFamily="2" charset="2"/>
              </a:rPr>
              <a:t>Handler </a:t>
            </a:r>
            <a:r>
              <a:rPr kumimoji="1" lang="ko-KR" altLang="en-US" dirty="0">
                <a:sym typeface="Wingdings" pitchFamily="2" charset="2"/>
              </a:rPr>
              <a:t>파일을 작성해서 </a:t>
            </a:r>
            <a:r>
              <a:rPr kumimoji="1" lang="en-US" altLang="ko-KR" sz="2400" b="1" dirty="0">
                <a:sym typeface="Wingdings" pitchFamily="2" charset="2"/>
              </a:rPr>
              <a:t>mar file</a:t>
            </a:r>
            <a:r>
              <a:rPr kumimoji="1" lang="ko-KR" altLang="en-US" dirty="0">
                <a:sym typeface="Wingdings" pitchFamily="2" charset="2"/>
              </a:rPr>
              <a:t>로 압축</a:t>
            </a:r>
            <a:endParaRPr kumimoji="1" lang="en-US" altLang="ko-KR" dirty="0">
              <a:sym typeface="Wingdings" pitchFamily="2" charset="2"/>
            </a:endParaRPr>
          </a:p>
          <a:p>
            <a:pPr algn="ctr"/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D3B07-2C97-3948-A5AD-D281117C35A6}"/>
              </a:ext>
            </a:extLst>
          </p:cNvPr>
          <p:cNvSpPr/>
          <p:nvPr/>
        </p:nvSpPr>
        <p:spPr>
          <a:xfrm>
            <a:off x="1149735" y="5710145"/>
            <a:ext cx="5832088" cy="6779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ym typeface="Wingdings" pitchFamily="2" charset="2"/>
              </a:rPr>
              <a:t>압축된 </a:t>
            </a:r>
            <a:r>
              <a:rPr kumimoji="1" lang="en-US" altLang="ko-KR" dirty="0">
                <a:sym typeface="Wingdings" pitchFamily="2" charset="2"/>
              </a:rPr>
              <a:t>mar</a:t>
            </a:r>
            <a:r>
              <a:rPr kumimoji="1" lang="ko-KR" altLang="en-US" dirty="0">
                <a:sym typeface="Wingdings" pitchFamily="2" charset="2"/>
              </a:rPr>
              <a:t> 모델을 </a:t>
            </a:r>
            <a:r>
              <a:rPr kumimoji="1" lang="ko-KR" altLang="en-US" sz="2400" b="1" dirty="0">
                <a:sym typeface="Wingdings" pitchFamily="2" charset="2"/>
              </a:rPr>
              <a:t>서버</a:t>
            </a:r>
            <a:r>
              <a:rPr kumimoji="1" lang="ko-KR" altLang="en-US" dirty="0">
                <a:sym typeface="Wingdings" pitchFamily="2" charset="2"/>
              </a:rPr>
              <a:t>에 올리면 모델 </a:t>
            </a:r>
            <a:r>
              <a:rPr kumimoji="1" lang="en-US" altLang="ko-KR" dirty="0">
                <a:sym typeface="Wingdings" pitchFamily="2" charset="2"/>
              </a:rPr>
              <a:t>task </a:t>
            </a:r>
            <a:r>
              <a:rPr kumimoji="1" lang="ko-KR" altLang="en-US" dirty="0">
                <a:sym typeface="Wingdings" pitchFamily="2" charset="2"/>
              </a:rPr>
              <a:t>수행 가능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2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모델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서빙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및 </a:t>
            </a:r>
            <a:r>
              <a:rPr kumimoji="1" lang="ko-KR" altLang="en-US" sz="2400" dirty="0" err="1">
                <a:latin typeface="원신한 Bold" panose="020B0803000000000000" pitchFamily="50" charset="-127"/>
                <a:ea typeface="원신한 Bold" panose="020B0803000000000000" pitchFamily="50" charset="-127"/>
              </a:rPr>
              <a:t>백앤드</a:t>
            </a:r>
            <a:r>
              <a:rPr kumimoji="1" lang="ko-KR" altLang="en-US" sz="2400" dirty="0">
                <a:latin typeface="원신한 Bold" panose="020B0803000000000000" pitchFamily="50" charset="-127"/>
                <a:ea typeface="원신한 Bold" panose="020B0803000000000000" pitchFamily="50" charset="-127"/>
              </a:rPr>
              <a:t> 서버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466876" y="1200526"/>
            <a:ext cx="1110835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b="1" dirty="0"/>
              <a:t>모델 </a:t>
            </a:r>
            <a:r>
              <a:rPr kumimoji="1" lang="ko-KR" altLang="en-US" sz="2400" b="1" dirty="0" err="1"/>
              <a:t>서빙</a:t>
            </a:r>
            <a:r>
              <a:rPr kumimoji="1" lang="ko-KR" altLang="en-US" sz="2400" b="1" dirty="0"/>
              <a:t> 서버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TORCHSERVE API</a:t>
            </a:r>
            <a:r>
              <a:rPr kumimoji="1" lang="ko-KR" altLang="en-US" sz="2400" b="1" dirty="0"/>
              <a:t> 사용</a:t>
            </a:r>
            <a:endParaRPr kumimoji="1" lang="en-US" altLang="ko-KR" sz="1800" dirty="0"/>
          </a:p>
          <a:p>
            <a:endParaRPr kumimoji="1" lang="en-US" altLang="ko-KR" dirty="0"/>
          </a:p>
          <a:p>
            <a:endParaRPr kumimoji="1" lang="en-US" altLang="ko-KR" sz="1800" dirty="0"/>
          </a:p>
          <a:p>
            <a:endParaRPr kumimoji="1" lang="en-US" altLang="ko-KR" dirty="0"/>
          </a:p>
          <a:p>
            <a:endParaRPr kumimoji="1" lang="en-US" altLang="ko-KR" sz="1800" dirty="0"/>
          </a:p>
          <a:p>
            <a:endParaRPr kumimoji="1" lang="en-US" altLang="ko-KR" dirty="0"/>
          </a:p>
          <a:p>
            <a:endParaRPr kumimoji="1" lang="en-US" altLang="ko-KR" sz="1800" dirty="0"/>
          </a:p>
          <a:p>
            <a:endParaRPr kumimoji="1" lang="en-US" altLang="ko-KR" dirty="0"/>
          </a:p>
          <a:p>
            <a:endParaRPr kumimoji="1" lang="en-US" altLang="ko-KR" sz="1800" dirty="0"/>
          </a:p>
          <a:p>
            <a:endParaRPr kumimoji="1" lang="en-US" altLang="ko-KR" dirty="0"/>
          </a:p>
          <a:p>
            <a:endParaRPr kumimoji="1" lang="en-US" altLang="ko-KR" sz="18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sz="1800" dirty="0"/>
          </a:p>
          <a:p>
            <a:pPr algn="ctr"/>
            <a:r>
              <a:rPr kumimoji="1" lang="en-US" altLang="ko-KR" sz="1400" dirty="0"/>
              <a:t>&lt;</a:t>
            </a:r>
            <a:r>
              <a:rPr kumimoji="1" lang="ko-KR" altLang="en-US" sz="1400" dirty="0"/>
              <a:t>출처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>
                <a:hlinkClick r:id="rId2"/>
              </a:rPr>
              <a:t>https://aws.amazon.com/ko/blogs/machine-learning/deploying-pytorch-models-for-inference-at-scale-using-torchserve/</a:t>
            </a:r>
            <a:r>
              <a:rPr kumimoji="1" lang="en-US" altLang="ko-KR" sz="1400" dirty="0"/>
              <a:t>&gt;</a:t>
            </a:r>
          </a:p>
          <a:p>
            <a:pPr algn="ctr"/>
            <a:endParaRPr kumimoji="1" lang="en-US" altLang="ko-KR" sz="1400" dirty="0"/>
          </a:p>
          <a:p>
            <a:r>
              <a:rPr kumimoji="1" lang="ko-KR" altLang="en-US" dirty="0"/>
              <a:t>하나의 서버에 여러 개의 모델 동시에 </a:t>
            </a:r>
            <a:r>
              <a:rPr kumimoji="1" lang="ko-KR" altLang="en-US" dirty="0" err="1"/>
              <a:t>서빙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r>
              <a:rPr kumimoji="1" lang="ko-KR" altLang="en-US" dirty="0"/>
              <a:t>추론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와 관리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가 다른 </a:t>
            </a:r>
            <a:r>
              <a:rPr kumimoji="1" lang="en-US" altLang="ko-KR" dirty="0"/>
              <a:t>port</a:t>
            </a:r>
            <a:r>
              <a:rPr kumimoji="1" lang="ko-KR" altLang="en-US" dirty="0"/>
              <a:t>로 분리되어 있어 유지</a:t>
            </a:r>
            <a:r>
              <a:rPr kumimoji="1" lang="en-US" altLang="ko-KR" dirty="0"/>
              <a:t>/</a:t>
            </a:r>
            <a:r>
              <a:rPr kumimoji="1" lang="ko-KR" altLang="en-US" dirty="0"/>
              <a:t>보수 쉬움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4C7ADE-6662-D84B-A58E-5203D4AA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86" y="1581463"/>
            <a:ext cx="9728058" cy="34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4559" y="230903"/>
            <a:ext cx="704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비방성 마스킹 모델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66876" y="1200526"/>
            <a:ext cx="1002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 성능 비교 및 선택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900" y="1263050"/>
            <a:ext cx="5539773" cy="29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917200" y="1764025"/>
            <a:ext cx="4667700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buSzPts val="1400"/>
              <a:buAutoNum type="arabicPeriod"/>
            </a:pPr>
            <a:r>
              <a:rPr lang="en" altLang="ko-KR" sz="1600" dirty="0">
                <a:solidFill>
                  <a:schemeClr val="accent2"/>
                </a:solidFill>
                <a:cs typeface="Arial" panose="020B0604020202020204" pitchFamily="34" charset="0"/>
              </a:rPr>
              <a:t>distill-</a:t>
            </a:r>
            <a:r>
              <a:rPr lang="en" altLang="ko-KR" sz="1600" dirty="0" err="1">
                <a:solidFill>
                  <a:schemeClr val="accent2"/>
                </a:solidFill>
                <a:cs typeface="Arial" panose="020B0604020202020204" pitchFamily="34" charset="0"/>
              </a:rPr>
              <a:t>bert</a:t>
            </a:r>
            <a:r>
              <a:rPr lang="en" altLang="ko-KR" sz="1600" dirty="0">
                <a:solidFill>
                  <a:schemeClr val="accent2"/>
                </a:solidFill>
                <a:cs typeface="Arial" panose="020B0604020202020204" pitchFamily="34" charset="0"/>
              </a:rPr>
              <a:t>-baseline</a:t>
            </a:r>
            <a:r>
              <a:rPr lang="en" altLang="ko-KR" sz="1600" dirty="0">
                <a:cs typeface="Arial" panose="020B0604020202020204" pitchFamily="34" charset="0"/>
              </a:rPr>
              <a:t> : SKT</a:t>
            </a:r>
            <a:r>
              <a:rPr lang="ko-KR" altLang="en-US" sz="1600" dirty="0">
                <a:cs typeface="Arial" panose="020B0604020202020204" pitchFamily="34" charset="0"/>
              </a:rPr>
              <a:t>의 </a:t>
            </a:r>
            <a:r>
              <a:rPr lang="en" altLang="ko-KR" sz="1600" dirty="0">
                <a:cs typeface="Arial" panose="020B0604020202020204" pitchFamily="34" charset="0"/>
              </a:rPr>
              <a:t>distilled Ko-Bert </a:t>
            </a:r>
            <a:r>
              <a:rPr lang="ko-KR" altLang="en-US" sz="1600" dirty="0" err="1">
                <a:cs typeface="Arial" panose="020B0604020202020204" pitchFamily="34" charset="0"/>
              </a:rPr>
              <a:t>를</a:t>
            </a:r>
            <a:r>
              <a:rPr lang="ko-KR" altLang="en-US" sz="1600" dirty="0">
                <a:cs typeface="Arial" panose="020B0604020202020204" pitchFamily="34" charset="0"/>
              </a:rPr>
              <a:t> 커뮤니티 </a:t>
            </a:r>
            <a:r>
              <a:rPr lang="en" altLang="ko-KR" sz="1600" dirty="0">
                <a:cs typeface="Arial" panose="020B0604020202020204" pitchFamily="34" charset="0"/>
              </a:rPr>
              <a:t>comment </a:t>
            </a:r>
            <a:r>
              <a:rPr lang="ko-KR" altLang="en-US" sz="1600" dirty="0">
                <a:cs typeface="Arial" panose="020B0604020202020204" pitchFamily="34" charset="0"/>
              </a:rPr>
              <a:t>약 </a:t>
            </a:r>
            <a:r>
              <a:rPr lang="en-US" altLang="ko-KR" sz="1600" dirty="0">
                <a:cs typeface="Arial" panose="020B0604020202020204" pitchFamily="34" charset="0"/>
              </a:rPr>
              <a:t>2</a:t>
            </a:r>
            <a:r>
              <a:rPr lang="ko-KR" altLang="en-US" sz="1600" dirty="0">
                <a:cs typeface="Arial" panose="020B0604020202020204" pitchFamily="34" charset="0"/>
              </a:rPr>
              <a:t>만개로 </a:t>
            </a:r>
            <a:r>
              <a:rPr lang="ko-KR" altLang="en-US" sz="1600" dirty="0" err="1">
                <a:cs typeface="Arial" panose="020B0604020202020204" pitchFamily="34" charset="0"/>
              </a:rPr>
              <a:t>파인튜닝</a:t>
            </a:r>
            <a:endParaRPr lang="ko-KR" altLang="en-US" sz="1600" dirty="0">
              <a:cs typeface="Arial" panose="020B0604020202020204" pitchFamily="34" charset="0"/>
            </a:endParaRPr>
          </a:p>
          <a:p>
            <a:pPr marL="457200" lvl="0" indent="-317500">
              <a:buSzPts val="1400"/>
              <a:buAutoNum type="arabicPeriod"/>
            </a:pPr>
            <a:r>
              <a:rPr lang="en" altLang="ko-KR" sz="1600" dirty="0" err="1">
                <a:solidFill>
                  <a:srgbClr val="FF0000"/>
                </a:solidFill>
                <a:cs typeface="Arial" panose="020B0604020202020204" pitchFamily="34" charset="0"/>
              </a:rPr>
              <a:t>klue</a:t>
            </a:r>
            <a:r>
              <a:rPr lang="en" altLang="ko-KR" sz="1600" dirty="0">
                <a:solidFill>
                  <a:srgbClr val="FF0000"/>
                </a:solidFill>
                <a:cs typeface="Arial" panose="020B0604020202020204" pitchFamily="34" charset="0"/>
              </a:rPr>
              <a:t>-baseline</a:t>
            </a:r>
            <a:r>
              <a:rPr lang="en" altLang="ko-KR" sz="1600" dirty="0">
                <a:cs typeface="Arial" panose="020B0604020202020204" pitchFamily="34" charset="0"/>
              </a:rPr>
              <a:t> : KLUE-Roberta-base </a:t>
            </a:r>
            <a:r>
              <a:rPr lang="ko-KR" altLang="en-US" sz="1600" dirty="0">
                <a:cs typeface="Arial" panose="020B0604020202020204" pitchFamily="34" charset="0"/>
              </a:rPr>
              <a:t>모델을 커뮤니티 </a:t>
            </a:r>
            <a:r>
              <a:rPr lang="en" altLang="ko-KR" sz="1600" dirty="0">
                <a:cs typeface="Arial" panose="020B0604020202020204" pitchFamily="34" charset="0"/>
              </a:rPr>
              <a:t>comment </a:t>
            </a:r>
            <a:r>
              <a:rPr lang="ko-KR" altLang="en-US" sz="1600" dirty="0">
                <a:cs typeface="Arial" panose="020B0604020202020204" pitchFamily="34" charset="0"/>
              </a:rPr>
              <a:t>약 </a:t>
            </a:r>
            <a:r>
              <a:rPr lang="en-US" altLang="ko-KR" sz="1600" dirty="0">
                <a:cs typeface="Arial" panose="020B0604020202020204" pitchFamily="34" charset="0"/>
              </a:rPr>
              <a:t>2</a:t>
            </a:r>
            <a:r>
              <a:rPr lang="ko-KR" altLang="en-US" sz="1600" dirty="0">
                <a:cs typeface="Arial" panose="020B0604020202020204" pitchFamily="34" charset="0"/>
              </a:rPr>
              <a:t>만개로 </a:t>
            </a:r>
            <a:r>
              <a:rPr lang="ko-KR" altLang="en-US" sz="1600" dirty="0" err="1">
                <a:cs typeface="Arial" panose="020B0604020202020204" pitchFamily="34" charset="0"/>
              </a:rPr>
              <a:t>파인튜닝</a:t>
            </a:r>
            <a:endParaRPr lang="ko-KR" altLang="en-US" sz="1600" dirty="0">
              <a:cs typeface="Arial" panose="020B0604020202020204" pitchFamily="34" charset="0"/>
            </a:endParaRPr>
          </a:p>
          <a:p>
            <a:pPr marL="457200" lvl="0" indent="-317500">
              <a:buSzPts val="1400"/>
              <a:buAutoNum type="arabicPeriod"/>
            </a:pPr>
            <a:r>
              <a:rPr lang="en" altLang="ko-KR" sz="1600" dirty="0" err="1">
                <a:solidFill>
                  <a:schemeClr val="accent6"/>
                </a:solidFill>
                <a:cs typeface="Arial" panose="020B0604020202020204" pitchFamily="34" charset="0"/>
              </a:rPr>
              <a:t>klue-roberta</a:t>
            </a:r>
            <a:r>
              <a:rPr lang="en" altLang="ko-KR" sz="1600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lang="en" altLang="ko-KR" sz="1600" dirty="0">
                <a:cs typeface="Arial" panose="020B0604020202020204" pitchFamily="34" charset="0"/>
              </a:rPr>
              <a:t>: KLUE-Roberta-base </a:t>
            </a:r>
            <a:r>
              <a:rPr lang="ko-KR" altLang="en-US" sz="1600" dirty="0">
                <a:cs typeface="Arial" panose="020B0604020202020204" pitchFamily="34" charset="0"/>
              </a:rPr>
              <a:t>모델을 커뮤니티 </a:t>
            </a:r>
            <a:r>
              <a:rPr lang="en" altLang="ko-KR" sz="1600" dirty="0">
                <a:cs typeface="Arial" panose="020B0604020202020204" pitchFamily="34" charset="0"/>
              </a:rPr>
              <a:t>comment </a:t>
            </a:r>
            <a:r>
              <a:rPr lang="ko-KR" altLang="en-US" sz="1600" dirty="0">
                <a:cs typeface="Arial" panose="020B0604020202020204" pitchFamily="34" charset="0"/>
              </a:rPr>
              <a:t>약 </a:t>
            </a:r>
            <a:r>
              <a:rPr lang="en-US" altLang="ko-KR" sz="1600" dirty="0">
                <a:cs typeface="Arial" panose="020B0604020202020204" pitchFamily="34" charset="0"/>
              </a:rPr>
              <a:t>2</a:t>
            </a:r>
            <a:r>
              <a:rPr lang="ko-KR" altLang="en-US" sz="1600" dirty="0">
                <a:cs typeface="Arial" panose="020B0604020202020204" pitchFamily="34" charset="0"/>
              </a:rPr>
              <a:t>만개 </a:t>
            </a:r>
            <a:r>
              <a:rPr lang="en-US" altLang="ko-KR" sz="1600" dirty="0">
                <a:cs typeface="Arial" panose="020B0604020202020204" pitchFamily="34" charset="0"/>
              </a:rPr>
              <a:t>+ </a:t>
            </a:r>
            <a:r>
              <a:rPr lang="ko-KR" altLang="en-US" sz="1600" dirty="0" err="1">
                <a:cs typeface="Arial" panose="020B0604020202020204" pitchFamily="34" charset="0"/>
              </a:rPr>
              <a:t>크롤링된</a:t>
            </a:r>
            <a:r>
              <a:rPr lang="ko-KR" altLang="en-US" sz="1600" dirty="0">
                <a:cs typeface="Arial" panose="020B0604020202020204" pitchFamily="34" charset="0"/>
              </a:rPr>
              <a:t> 추가 데이터 </a:t>
            </a:r>
            <a:r>
              <a:rPr lang="en-US" altLang="ko-KR" sz="1600" dirty="0">
                <a:cs typeface="Arial" panose="020B0604020202020204" pitchFamily="34" charset="0"/>
              </a:rPr>
              <a:t>2</a:t>
            </a:r>
            <a:r>
              <a:rPr lang="ko-KR" altLang="en-US" sz="1600" dirty="0">
                <a:cs typeface="Arial" panose="020B0604020202020204" pitchFamily="34" charset="0"/>
              </a:rPr>
              <a:t>만개 </a:t>
            </a:r>
            <a:r>
              <a:rPr lang="en-US" altLang="ko-KR" sz="1600" dirty="0">
                <a:cs typeface="Arial" panose="020B0604020202020204" pitchFamily="34" charset="0"/>
              </a:rPr>
              <a:t>=&gt; 4</a:t>
            </a:r>
            <a:r>
              <a:rPr lang="ko-KR" altLang="en-US" sz="1600" dirty="0">
                <a:cs typeface="Arial" panose="020B0604020202020204" pitchFamily="34" charset="0"/>
              </a:rPr>
              <a:t>만개로 </a:t>
            </a:r>
            <a:r>
              <a:rPr lang="ko-KR" altLang="en-US" sz="1600" dirty="0" err="1">
                <a:cs typeface="Arial" panose="020B0604020202020204" pitchFamily="34" charset="0"/>
              </a:rPr>
              <a:t>파인튜닝</a:t>
            </a:r>
            <a:endParaRPr lang="ko-KR" altLang="en-US" sz="1600" dirty="0">
              <a:cs typeface="Arial" panose="020B0604020202020204" pitchFamily="34" charset="0"/>
            </a:endParaRPr>
          </a:p>
          <a:p>
            <a:pPr lvl="0"/>
            <a:endParaRPr lang="ko-KR" altLang="en-US" sz="1600" dirty="0">
              <a:cs typeface="Arial" panose="020B0604020202020204" pitchFamily="34" charset="0"/>
            </a:endParaRPr>
          </a:p>
          <a:p>
            <a:pPr lvl="0"/>
            <a:r>
              <a:rPr lang="ko-KR" altLang="en-US" sz="1600" dirty="0">
                <a:cs typeface="Arial" panose="020B0604020202020204" pitchFamily="34" charset="0"/>
              </a:rPr>
              <a:t>추가 </a:t>
            </a:r>
            <a:r>
              <a:rPr lang="ko-KR" altLang="en-US" sz="1600" dirty="0" err="1">
                <a:cs typeface="Arial" panose="020B0604020202020204" pitchFamily="34" charset="0"/>
              </a:rPr>
              <a:t>크롤링</a:t>
            </a:r>
            <a:r>
              <a:rPr lang="ko-KR" altLang="en-US" sz="1600" dirty="0">
                <a:cs typeface="Arial" panose="020B0604020202020204" pitchFamily="34" charset="0"/>
              </a:rPr>
              <a:t> 데이터의 경우 이전 발표에서 </a:t>
            </a:r>
            <a:r>
              <a:rPr lang="ko-KR" altLang="en-US" sz="1600" dirty="0" err="1">
                <a:cs typeface="Arial" panose="020B0604020202020204" pitchFamily="34" charset="0"/>
              </a:rPr>
              <a:t>설명드린</a:t>
            </a:r>
            <a:r>
              <a:rPr lang="ko-KR" altLang="en-US" sz="1600" dirty="0">
                <a:cs typeface="Arial" panose="020B0604020202020204" pitchFamily="34" charset="0"/>
              </a:rPr>
              <a:t> 네이버 인기 뉴스 </a:t>
            </a:r>
            <a:r>
              <a:rPr lang="en-US" altLang="ko-KR" sz="1600" dirty="0">
                <a:cs typeface="Arial" panose="020B0604020202020204" pitchFamily="34" charset="0"/>
              </a:rPr>
              <a:t>2021</a:t>
            </a:r>
            <a:r>
              <a:rPr lang="ko-KR" altLang="en-US" sz="1600" dirty="0">
                <a:cs typeface="Arial" panose="020B0604020202020204" pitchFamily="34" charset="0"/>
              </a:rPr>
              <a:t>년 </a:t>
            </a:r>
            <a:r>
              <a:rPr lang="en-US" altLang="ko-KR" sz="1600" dirty="0">
                <a:cs typeface="Arial" panose="020B0604020202020204" pitchFamily="34" charset="0"/>
              </a:rPr>
              <a:t>1</a:t>
            </a:r>
            <a:r>
              <a:rPr lang="ko-KR" altLang="en-US" sz="1600" dirty="0">
                <a:cs typeface="Arial" panose="020B0604020202020204" pitchFamily="34" charset="0"/>
              </a:rPr>
              <a:t>월 </a:t>
            </a:r>
            <a:r>
              <a:rPr lang="en-US" altLang="ko-KR" sz="1600" dirty="0">
                <a:cs typeface="Arial" panose="020B0604020202020204" pitchFamily="34" charset="0"/>
              </a:rPr>
              <a:t>~ 11</a:t>
            </a:r>
            <a:r>
              <a:rPr lang="ko-KR" altLang="en-US" sz="1600" dirty="0">
                <a:cs typeface="Arial" panose="020B0604020202020204" pitchFamily="34" charset="0"/>
              </a:rPr>
              <a:t>월 </a:t>
            </a:r>
            <a:r>
              <a:rPr lang="ko-KR" altLang="en-US" sz="1600" dirty="0" err="1">
                <a:cs typeface="Arial" panose="020B0604020202020204" pitchFamily="34" charset="0"/>
              </a:rPr>
              <a:t>까지의</a:t>
            </a:r>
            <a:r>
              <a:rPr lang="ko-KR" altLang="en-US" sz="1600" dirty="0"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cs typeface="Arial" panose="020B0604020202020204" pitchFamily="34" charset="0"/>
              </a:rPr>
              <a:t>크롤링</a:t>
            </a:r>
            <a:r>
              <a:rPr lang="ko-KR" altLang="en-US" sz="1600" dirty="0">
                <a:cs typeface="Arial" panose="020B0604020202020204" pitchFamily="34" charset="0"/>
              </a:rPr>
              <a:t> 데이터</a:t>
            </a:r>
          </a:p>
        </p:txBody>
      </p:sp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681448821"/>
              </p:ext>
            </p:extLst>
          </p:nvPr>
        </p:nvGraphicFramePr>
        <p:xfrm>
          <a:off x="837675" y="4819975"/>
          <a:ext cx="1028700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distill-kobert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klue-roberta-base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klue-roberta-base +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validation</a:t>
                      </a:r>
                      <a:r>
                        <a:rPr lang="ko-KR" dirty="0"/>
                        <a:t> </a:t>
                      </a:r>
                      <a:r>
                        <a:rPr lang="ko-KR" dirty="0" err="1"/>
                        <a:t>loss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0.681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0.5295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0.545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acc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0.78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0.92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0.89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</a:rPr>
              <a:t>비방성 마스킹 모델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466876" y="1200526"/>
            <a:ext cx="1110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83200" y="987884"/>
            <a:ext cx="10425600" cy="263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 err="1">
                <a:solidFill>
                  <a:schemeClr val="accent6"/>
                </a:solidFill>
              </a:rPr>
              <a:t>klue-roberta</a:t>
            </a:r>
            <a:r>
              <a:rPr lang="ko-KR" sz="1500" b="1" dirty="0">
                <a:solidFill>
                  <a:schemeClr val="accent6"/>
                </a:solidFill>
              </a:rPr>
              <a:t> </a:t>
            </a:r>
            <a:r>
              <a:rPr lang="ko-KR" sz="1500" b="1" dirty="0"/>
              <a:t>: KLUE-</a:t>
            </a:r>
            <a:r>
              <a:rPr lang="ko-KR" sz="1500" b="1" dirty="0" err="1"/>
              <a:t>Roberta</a:t>
            </a:r>
            <a:r>
              <a:rPr lang="ko-KR" sz="1500" b="1" dirty="0"/>
              <a:t>-</a:t>
            </a:r>
            <a:r>
              <a:rPr lang="ko-KR" sz="1500" b="1" dirty="0" err="1"/>
              <a:t>base</a:t>
            </a:r>
            <a:r>
              <a:rPr lang="ko-KR" sz="1500" b="1" dirty="0"/>
              <a:t> 모델을 커뮤니티 </a:t>
            </a:r>
            <a:r>
              <a:rPr lang="ko-KR" sz="1500" b="1" dirty="0" err="1"/>
              <a:t>comment</a:t>
            </a:r>
            <a:r>
              <a:rPr lang="ko-KR" sz="1500" b="1" dirty="0"/>
              <a:t> 약 2만개 + </a:t>
            </a:r>
            <a:r>
              <a:rPr lang="ko-KR" sz="1500" b="1" dirty="0" err="1"/>
              <a:t>크롤링된</a:t>
            </a:r>
            <a:r>
              <a:rPr lang="ko-KR" sz="1500" b="1" dirty="0"/>
              <a:t> 추가 데이터 2만개 =&gt; 4만개로 </a:t>
            </a:r>
            <a:r>
              <a:rPr lang="ko-KR" sz="1500" b="1" dirty="0" err="1"/>
              <a:t>파인튜닝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-&gt; 해당 모델을 아래에 보이는 </a:t>
            </a:r>
            <a:r>
              <a:rPr lang="ko-KR" dirty="0" err="1"/>
              <a:t>loss</a:t>
            </a:r>
            <a:r>
              <a:rPr lang="ko-KR" dirty="0"/>
              <a:t> </a:t>
            </a:r>
            <a:r>
              <a:rPr lang="ko-KR" dirty="0" err="1"/>
              <a:t>function을</a:t>
            </a:r>
            <a:r>
              <a:rPr lang="ko-KR" dirty="0"/>
              <a:t> 통해 </a:t>
            </a:r>
            <a:r>
              <a:rPr lang="ko-KR" dirty="0" err="1"/>
              <a:t>distilling</a:t>
            </a:r>
            <a:r>
              <a:rPr lang="ko-KR" dirty="0"/>
              <a:t> 할 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dirty="0"/>
              <a:t>데이터를 추가했을 때 </a:t>
            </a:r>
            <a:r>
              <a:rPr lang="ko-KR" dirty="0" err="1"/>
              <a:t>loss가</a:t>
            </a:r>
            <a:r>
              <a:rPr lang="ko-KR" dirty="0"/>
              <a:t> 약간의 증가가 있으나 추가된 데이터가 이전 데이터에 비해 토론</a:t>
            </a:r>
            <a:r>
              <a:rPr lang="ko-KR" altLang="en-US" dirty="0"/>
              <a:t>을 하는 </a:t>
            </a:r>
            <a:r>
              <a:rPr lang="ko-KR" dirty="0"/>
              <a:t>실제 </a:t>
            </a:r>
            <a:r>
              <a:rPr lang="ko-KR" dirty="0" err="1"/>
              <a:t>토론방에</a:t>
            </a:r>
            <a:r>
              <a:rPr lang="ko-KR" dirty="0"/>
              <a:t> 적용</a:t>
            </a:r>
            <a:r>
              <a:rPr lang="ko-KR" altLang="en-US" dirty="0"/>
              <a:t>했을 때 실전 데이터 처리에 강점이 있음</a:t>
            </a:r>
            <a:r>
              <a:rPr lang="en-US" altLang="ko-KR" dirty="0"/>
              <a:t>.&gt;&gt;</a:t>
            </a:r>
            <a:r>
              <a:rPr lang="ko-KR" altLang="en-US" dirty="0"/>
              <a:t> </a:t>
            </a:r>
            <a:r>
              <a:rPr lang="en-US" altLang="ko-KR" dirty="0"/>
              <a:t>Robust↑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altLang="ko-KR" dirty="0"/>
          </a:p>
          <a:p>
            <a:pPr marL="457200" indent="-317500">
              <a:buSzPts val="1400"/>
              <a:buFontTx/>
              <a:buChar char="-"/>
            </a:pPr>
            <a:r>
              <a:rPr lang="ko-KR" altLang="en-US" dirty="0"/>
              <a:t>네이버 댓글의 경우 익명성 이전 커뮤니티 댓글들에 비해 낮기 때문에 맥락을 고려하지 않으면 악성을 판단하기 어려운 댓글들이 많아 </a:t>
            </a:r>
            <a:r>
              <a:rPr lang="en" altLang="ko-KR" dirty="0"/>
              <a:t>Task </a:t>
            </a:r>
            <a:r>
              <a:rPr lang="ko-KR" altLang="en-US" dirty="0"/>
              <a:t>난이도가 증가</a:t>
            </a: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7" y="4431723"/>
            <a:ext cx="11172825" cy="19227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D8DFA6-C533-A94B-ACDB-D4F4C01B2850}"/>
              </a:ext>
            </a:extLst>
          </p:cNvPr>
          <p:cNvSpPr/>
          <p:nvPr/>
        </p:nvSpPr>
        <p:spPr>
          <a:xfrm>
            <a:off x="3928534" y="3886781"/>
            <a:ext cx="7501466" cy="115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ko-Kore-KR" sz="2000" b="1" dirty="0"/>
              <a:t>Teacher model </a:t>
            </a:r>
            <a:r>
              <a:rPr kumimoji="1" lang="en" altLang="ko-Kore-KR" sz="2000" dirty="0"/>
              <a:t>-&gt; </a:t>
            </a:r>
            <a:r>
              <a:rPr kumimoji="1" lang="ko-KR" altLang="en-US" sz="2000" dirty="0"/>
              <a:t>성능 떨어지더라도 </a:t>
            </a:r>
            <a:r>
              <a:rPr kumimoji="1" lang="en" altLang="ko-Kore-KR" sz="2000" dirty="0" err="1"/>
              <a:t>klue-roberta</a:t>
            </a:r>
            <a:r>
              <a:rPr kumimoji="1" lang="en" altLang="ko-Kore-KR" sz="2000" dirty="0"/>
              <a:t> data </a:t>
            </a:r>
            <a:r>
              <a:rPr kumimoji="1" lang="ko-KR" altLang="en-US" sz="2000" dirty="0"/>
              <a:t>추가한 모델</a:t>
            </a:r>
          </a:p>
          <a:p>
            <a:r>
              <a:rPr kumimoji="1" lang="en" altLang="ko-Kore-KR" sz="2000" b="1" dirty="0"/>
              <a:t>Student model </a:t>
            </a:r>
            <a:r>
              <a:rPr kumimoji="1" lang="en" altLang="ko-Kore-KR" sz="2000" dirty="0"/>
              <a:t>-&gt; distilled </a:t>
            </a:r>
            <a:r>
              <a:rPr kumimoji="1" lang="en" altLang="ko-Kore-KR" sz="2000" dirty="0" err="1"/>
              <a:t>bert</a:t>
            </a:r>
            <a:endParaRPr kumimoji="1" lang="ko-Kore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3">
            <a:extLst>
              <a:ext uri="{FF2B5EF4-FFF2-40B4-BE49-F238E27FC236}">
                <a16:creationId xmlns:a16="http://schemas.microsoft.com/office/drawing/2014/main" id="{CD7A9B5D-D03D-F14A-80D3-156DAB54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7" t="24679" r="59757" b="5665"/>
          <a:stretch/>
        </p:blipFill>
        <p:spPr>
          <a:xfrm>
            <a:off x="9373480" y="3132790"/>
            <a:ext cx="1380928" cy="2715045"/>
          </a:xfrm>
          <a:prstGeom prst="rect">
            <a:avLst/>
          </a:prstGeom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/>
              <a:t>대화요약</a:t>
            </a:r>
            <a:r>
              <a:rPr kumimoji="1" lang="ko-KR" altLang="en-US" sz="2400" dirty="0"/>
              <a:t> 및 </a:t>
            </a:r>
            <a:r>
              <a:rPr kumimoji="1" lang="ko-KR" altLang="en-US" sz="2400" dirty="0" err="1"/>
              <a:t>비방성</a:t>
            </a:r>
            <a:r>
              <a:rPr kumimoji="1" lang="ko-KR" altLang="en-US" sz="2400" dirty="0"/>
              <a:t> 모델</a:t>
            </a:r>
            <a:endParaRPr lang="en-US" altLang="ko-KR" sz="2400" dirty="0"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3FFB-A543-D54C-8B8E-B0ADBDD25D69}"/>
              </a:ext>
            </a:extLst>
          </p:cNvPr>
          <p:cNvSpPr txBox="1"/>
          <p:nvPr/>
        </p:nvSpPr>
        <p:spPr>
          <a:xfrm>
            <a:off x="0" y="845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1800" dirty="0" err="1"/>
              <a:t>F</a:t>
            </a:r>
            <a:r>
              <a:rPr kumimoji="1" lang="en-US" altLang="ko-KR" dirty="0" err="1"/>
              <a:t>eedaback</a:t>
            </a:r>
            <a:r>
              <a:rPr kumimoji="1" lang="en-US" altLang="ko-KR" sz="1800" dirty="0"/>
              <a:t> </a:t>
            </a:r>
            <a:r>
              <a:rPr kumimoji="1" lang="en-US" altLang="ko-KR" dirty="0"/>
              <a:t>dataset</a:t>
            </a:r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604C8B-F508-034A-A6D5-947B73EF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0" y="1214856"/>
            <a:ext cx="8133480" cy="541224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5C128B-082F-054F-AD80-EABC7217FA94}"/>
              </a:ext>
            </a:extLst>
          </p:cNvPr>
          <p:cNvSpPr/>
          <p:nvPr/>
        </p:nvSpPr>
        <p:spPr>
          <a:xfrm>
            <a:off x="7330210" y="692568"/>
            <a:ext cx="4507230" cy="16603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ore-KR" altLang="en-US" sz="1400" dirty="0">
                <a:solidFill>
                  <a:schemeClr val="bg1">
                    <a:lumMod val="85000"/>
                  </a:schemeClr>
                </a:solidFill>
              </a:rPr>
              <a:t>토론앱</a:t>
            </a: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</a:rPr>
              <a:t> 요약</a:t>
            </a:r>
            <a:r>
              <a:rPr kumimoji="1"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</a:rPr>
              <a:t> 및 </a:t>
            </a:r>
            <a:r>
              <a:rPr kumimoji="1" lang="ko-KR" altLang="en-US" sz="1400" dirty="0" err="1">
                <a:solidFill>
                  <a:schemeClr val="bg1">
                    <a:lumMod val="85000"/>
                  </a:schemeClr>
                </a:solidFill>
              </a:rPr>
              <a:t>비방성</a:t>
            </a:r>
            <a:r>
              <a:rPr kumimoji="1" lang="ko-KR" altLang="en-US" sz="1400" dirty="0">
                <a:solidFill>
                  <a:schemeClr val="bg1">
                    <a:lumMod val="85000"/>
                  </a:schemeClr>
                </a:solidFill>
              </a:rPr>
              <a:t> 표현 신고 기능을 추가하여 요약을 잘 하지 못한 데이터에 대한 피드백 받음</a:t>
            </a:r>
            <a:endParaRPr kumimoji="1"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bg1">
                    <a:lumMod val="85000"/>
                  </a:schemeClr>
                </a:solidFill>
              </a:rPr>
              <a:t>&gt;&gt;</a:t>
            </a:r>
            <a:r>
              <a:rPr kumimoji="1" lang="ko-KR" altLang="en-US" dirty="0">
                <a:solidFill>
                  <a:schemeClr val="bg1">
                    <a:lumMod val="85000"/>
                  </a:schemeClr>
                </a:solidFill>
              </a:rPr>
              <a:t> 학습에 사용</a:t>
            </a:r>
            <a:endParaRPr kumimoji="1" lang="ko-Kore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AC9C04-26B5-6E4F-9705-D3C038C2529B}"/>
              </a:ext>
            </a:extLst>
          </p:cNvPr>
          <p:cNvCxnSpPr>
            <a:cxnSpLocks/>
          </p:cNvCxnSpPr>
          <p:nvPr/>
        </p:nvCxnSpPr>
        <p:spPr>
          <a:xfrm flipH="1">
            <a:off x="2129883" y="1737144"/>
            <a:ext cx="4806176" cy="1875851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위로 굽은 화살표[B] 13">
            <a:extLst>
              <a:ext uri="{FF2B5EF4-FFF2-40B4-BE49-F238E27FC236}">
                <a16:creationId xmlns:a16="http://schemas.microsoft.com/office/drawing/2014/main" id="{89CFFE37-373B-DE4C-9727-4E6E253844A0}"/>
              </a:ext>
            </a:extLst>
          </p:cNvPr>
          <p:cNvSpPr/>
          <p:nvPr/>
        </p:nvSpPr>
        <p:spPr>
          <a:xfrm>
            <a:off x="8296507" y="2460763"/>
            <a:ext cx="858644" cy="13195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378CA-B67C-B642-A05B-0BBCF35227D7}"/>
              </a:ext>
            </a:extLst>
          </p:cNvPr>
          <p:cNvSpPr/>
          <p:nvPr/>
        </p:nvSpPr>
        <p:spPr>
          <a:xfrm>
            <a:off x="8764210" y="3780263"/>
            <a:ext cx="1639229" cy="780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신고</a:t>
            </a:r>
            <a:r>
              <a:rPr lang="ko-Kore-KR" altLang="en-US" dirty="0">
                <a:latin typeface="Apple Color Emoji" pitchFamily="2" charset="0"/>
              </a:rPr>
              <a:t>📣</a:t>
            </a:r>
          </a:p>
        </p:txBody>
      </p:sp>
    </p:spTree>
    <p:extLst>
      <p:ext uri="{BB962C8B-B14F-4D97-AF65-F5344CB8AC3E}">
        <p14:creationId xmlns:p14="http://schemas.microsoft.com/office/powerpoint/2010/main" val="61593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solidFill>
                  <a:prstClr val="black"/>
                </a:solidFill>
                <a:latin typeface="Calibri Light" panose="020F0302020204030204"/>
              </a:rPr>
              <a:t>대화요약</a:t>
            </a:r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76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metric</a:t>
            </a:r>
          </a:p>
          <a:p>
            <a:pPr lvl="1">
              <a:lnSpc>
                <a:spcPct val="125000"/>
              </a:lnSpc>
            </a:pPr>
            <a:r>
              <a:rPr kumimoji="1" lang="ko-KR" altLang="en-US" sz="2000" dirty="0"/>
              <a:t>확보한 </a:t>
            </a:r>
            <a:r>
              <a:rPr kumimoji="1" lang="en-US" altLang="ko-KR" sz="2000" dirty="0"/>
              <a:t>3000</a:t>
            </a:r>
            <a:r>
              <a:rPr kumimoji="1" lang="ko-KR" altLang="en-US" sz="2000" dirty="0"/>
              <a:t>개의 토론 샘플 데이터를 </a:t>
            </a:r>
            <a:r>
              <a:rPr kumimoji="1" lang="en-US" altLang="ko-KR" sz="2000" dirty="0"/>
              <a:t>20</a:t>
            </a:r>
            <a:r>
              <a:rPr kumimoji="1" lang="ko-KR" altLang="en-US" sz="2000" dirty="0"/>
              <a:t>개씩 랜덤 </a:t>
            </a:r>
            <a:r>
              <a:rPr kumimoji="1" lang="ko-KR" altLang="en-US" sz="2000" dirty="0" err="1"/>
              <a:t>샘플링하여</a:t>
            </a:r>
            <a:r>
              <a:rPr kumimoji="1" lang="ko-KR" altLang="en-US" sz="2000" dirty="0"/>
              <a:t> 이에 대한 요약스코어을 어떤 모델이 잘하는지 약 </a:t>
            </a:r>
            <a:r>
              <a:rPr kumimoji="1" lang="en-US" altLang="ko-KR" sz="2000" dirty="0"/>
              <a:t>50</a:t>
            </a:r>
            <a:r>
              <a:rPr kumimoji="1" lang="ko-KR" altLang="en-US" sz="2000" dirty="0"/>
              <a:t>명 정도의 제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자의 설문조사 인원과 팀원들의 전체 요약 데이터 분석을 </a:t>
            </a:r>
            <a:r>
              <a:rPr kumimoji="1" lang="en-US" altLang="ko-KR" sz="2000" dirty="0"/>
              <a:t>heuristic</a:t>
            </a:r>
            <a:r>
              <a:rPr kumimoji="1" lang="ko-KR" altLang="en-US" sz="2000" dirty="0"/>
              <a:t> 추론으로 </a:t>
            </a:r>
            <a:r>
              <a:rPr kumimoji="1" lang="ko-KR" altLang="en-US" sz="2000" dirty="0" err="1"/>
              <a:t>스코어링</a:t>
            </a:r>
            <a:endParaRPr kumimoji="1" lang="en-US" altLang="ko-KR" sz="2000" dirty="0"/>
          </a:p>
          <a:p>
            <a:pPr lvl="1"/>
            <a:endParaRPr kumimoji="1"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Fine tuning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datasets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/>
              <a:t>[AIHUB] </a:t>
            </a:r>
            <a:r>
              <a:rPr kumimoji="1" lang="ko-KR" altLang="en-US" sz="2000" dirty="0"/>
              <a:t>일상대화요약</a:t>
            </a:r>
            <a:r>
              <a:rPr kumimoji="1" lang="en-US" altLang="ko-KR" sz="2000" dirty="0"/>
              <a:t> (12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/>
              <a:t>[AIHUB] </a:t>
            </a:r>
            <a:r>
              <a:rPr kumimoji="1" lang="ko-KR" altLang="en-US" sz="2000" dirty="0"/>
              <a:t>문서요약</a:t>
            </a:r>
            <a:r>
              <a:rPr kumimoji="1" lang="en-US" altLang="ko-KR" sz="2000" dirty="0"/>
              <a:t> [</a:t>
            </a:r>
            <a:r>
              <a:rPr kumimoji="1" lang="ko-KR" altLang="en-US" sz="2000" dirty="0"/>
              <a:t>법률</a:t>
            </a:r>
            <a:r>
              <a:rPr kumimoji="1" lang="en-US" altLang="ko-KR" sz="2000" dirty="0"/>
              <a:t>(5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),</a:t>
            </a:r>
            <a:r>
              <a:rPr kumimoji="1" lang="ko-KR" altLang="en-US" sz="2000" dirty="0"/>
              <a:t> 사설</a:t>
            </a:r>
            <a:r>
              <a:rPr kumimoji="1" lang="en-US" altLang="ko-KR" sz="2000" dirty="0"/>
              <a:t>(6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),</a:t>
            </a:r>
            <a:r>
              <a:rPr kumimoji="1" lang="ko-KR" altLang="en-US" sz="2000" dirty="0"/>
              <a:t> 신문기사</a:t>
            </a:r>
            <a:r>
              <a:rPr kumimoji="1" lang="en-US" altLang="ko-KR" sz="2000" dirty="0"/>
              <a:t>(30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/>
              <a:t>[DACON] </a:t>
            </a:r>
            <a:r>
              <a:rPr kumimoji="1" lang="ko-KR" altLang="en-US" sz="2000" dirty="0"/>
              <a:t>문서요약 </a:t>
            </a:r>
            <a:r>
              <a:rPr kumimoji="1" lang="en-US" altLang="ko-KR" sz="2000" dirty="0"/>
              <a:t>(5</a:t>
            </a:r>
            <a:r>
              <a:rPr kumimoji="1" lang="ko-KR" altLang="en-US" sz="2000" dirty="0"/>
              <a:t>만</a:t>
            </a:r>
            <a:r>
              <a:rPr kumimoji="1"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 lvl="1"/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Calibri Light" panose="020F0302020204030204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Calibri Light" panose="020F0302020204030204"/>
              </a:rPr>
              <a:t> version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61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 </a:t>
            </a:r>
            <a:r>
              <a:rPr kumimoji="1" lang="en-US" altLang="ko-KR" sz="2800" dirty="0"/>
              <a:t>Model version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/>
              <a:t>version1: </a:t>
            </a:r>
            <a:r>
              <a:rPr kumimoji="1" lang="ko-KR" altLang="en-US" sz="2800" dirty="0"/>
              <a:t>일상</a:t>
            </a:r>
            <a:r>
              <a:rPr kumimoji="1" lang="en-US" altLang="ko-KR" sz="2800" dirty="0"/>
              <a:t> + </a:t>
            </a:r>
            <a:r>
              <a:rPr kumimoji="1" lang="ko-KR" altLang="en-US" sz="2800" dirty="0" err="1"/>
              <a:t>데이콘</a:t>
            </a:r>
            <a:r>
              <a:rPr kumimoji="1" lang="en-US" altLang="ko-KR" sz="2800" dirty="0"/>
              <a:t> + </a:t>
            </a:r>
            <a:r>
              <a:rPr kumimoji="1" lang="ko-KR" altLang="en-US" sz="2800" dirty="0"/>
              <a:t>사설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/>
              <a:t>version2: </a:t>
            </a:r>
            <a:r>
              <a:rPr kumimoji="1" lang="ko-KR" altLang="en-US" sz="2800" dirty="0"/>
              <a:t>일상</a:t>
            </a:r>
            <a:r>
              <a:rPr kumimoji="1" lang="en-US" altLang="ko-KR" sz="2800" dirty="0"/>
              <a:t> +</a:t>
            </a:r>
            <a:r>
              <a:rPr kumimoji="1" lang="ko-KR" altLang="en-US" sz="2800" dirty="0"/>
              <a:t> </a:t>
            </a:r>
            <a:r>
              <a:rPr kumimoji="1" lang="ko-KR" altLang="en-US" sz="2800" dirty="0" err="1"/>
              <a:t>데이콘</a:t>
            </a:r>
            <a:r>
              <a:rPr kumimoji="1" lang="en-US" altLang="ko-KR" sz="2800" dirty="0"/>
              <a:t> +</a:t>
            </a:r>
            <a:r>
              <a:rPr kumimoji="1" lang="ko-KR" altLang="en-US" sz="2800" dirty="0"/>
              <a:t> 사설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신문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/>
              <a:t>versoin3: </a:t>
            </a:r>
            <a:r>
              <a:rPr kumimoji="1" lang="ko-KR" altLang="en-US" sz="2800" dirty="0" err="1"/>
              <a:t>데이콘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사설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>
                <a:solidFill>
                  <a:srgbClr val="FF0000"/>
                </a:solidFill>
              </a:rPr>
              <a:t>version4</a:t>
            </a:r>
            <a:r>
              <a:rPr kumimoji="1" lang="en-US" altLang="ko-KR" sz="2800" dirty="0"/>
              <a:t>: </a:t>
            </a:r>
            <a:r>
              <a:rPr kumimoji="1" lang="ko-KR" altLang="en-US" sz="2800" dirty="0" err="1"/>
              <a:t>데이콘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사설 </a:t>
            </a:r>
            <a:r>
              <a:rPr kumimoji="1" lang="en-US" altLang="ko-KR" sz="2800" dirty="0"/>
              <a:t>+ </a:t>
            </a:r>
            <a:r>
              <a:rPr kumimoji="1" lang="ko-KR" altLang="en-US" sz="2800" dirty="0"/>
              <a:t>신문</a:t>
            </a:r>
            <a:endParaRPr kumimoji="1" lang="en-US" altLang="ko-KR" sz="2800" dirty="0"/>
          </a:p>
          <a:p>
            <a:pPr lvl="1">
              <a:lnSpc>
                <a:spcPct val="150000"/>
              </a:lnSpc>
            </a:pPr>
            <a:endParaRPr kumimoji="1" lang="en-US" altLang="ko-KR" sz="4400" kern="100" dirty="0">
              <a:solidFill>
                <a:prstClr val="black"/>
              </a:solidFill>
              <a:effectLst/>
              <a:latin typeface="Calibri Light" panose="020F0302020204030204"/>
              <a:ea typeface="맑은 고딕" panose="020B0503020000020004" pitchFamily="34" charset="-127"/>
              <a:cs typeface="+mj-cs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각 버전마다 낮은 </a:t>
            </a:r>
            <a:r>
              <a:rPr lang="ko-KR" altLang="en-US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에폭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(10</a:t>
            </a:r>
            <a:r>
              <a:rPr lang="ko-KR" altLang="en-US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에폭</a:t>
            </a: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이하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버전과 높은 </a:t>
            </a:r>
            <a:r>
              <a:rPr lang="ko-KR" altLang="en-US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에폭</a:t>
            </a: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버전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최소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valid loss)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총 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개씩 모델을 추출</a:t>
            </a:r>
            <a:r>
              <a:rPr lang="ko-KR" altLang="en-US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753</Words>
  <Application>Microsoft Macintosh PowerPoint</Application>
  <PresentationFormat>와이드스크린</PresentationFormat>
  <Paragraphs>143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원신한 Bold</vt:lpstr>
      <vt:lpstr>원신한 Light</vt:lpstr>
      <vt:lpstr>맑은 고딕</vt:lpstr>
      <vt:lpstr>Apple Color Emoji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박진우</cp:lastModifiedBy>
  <cp:revision>45</cp:revision>
  <dcterms:created xsi:type="dcterms:W3CDTF">2022-04-05T03:17:02Z</dcterms:created>
  <dcterms:modified xsi:type="dcterms:W3CDTF">2022-04-19T06:06:25Z</dcterms:modified>
</cp:coreProperties>
</file>