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1" r:id="rId4"/>
    <p:sldId id="262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1784" autoAdjust="0"/>
  </p:normalViewPr>
  <p:slideViewPr>
    <p:cSldViewPr snapToGrid="0">
      <p:cViewPr varScale="1">
        <p:scale>
          <a:sx n="81" d="100"/>
          <a:sy n="81" d="100"/>
        </p:scale>
        <p:origin x="11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410FD-5F01-48EA-B1A4-DE2DDF6C2D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A778A-3EC2-4986-84DE-95005EDD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4ac36d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안녕하세요. D조 8주차 진행사항 발표를 맡은 이동우입니다. 발표 시작하겠습니다.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g1244ac36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카메라의 각도와 사용자의 거리가 달라지는 모든 경우에서 </a:t>
            </a:r>
            <a:r>
              <a:rPr lang="ko-KR" altLang="en-US" dirty="0" err="1"/>
              <a:t>올바른자세와</a:t>
            </a:r>
            <a:r>
              <a:rPr lang="ko-KR" altLang="en-US" dirty="0"/>
              <a:t> 불균형한 자세를 판단하는 것이 </a:t>
            </a:r>
            <a:r>
              <a:rPr lang="ko-KR" altLang="en-US" dirty="0" err="1"/>
              <a:t>어렵다보니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앱을 실행한 후 초기에 거리와 각도를 세팅해주는 기능을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전면카메라로 들어오는 얼굴을 인식하여 얼굴과 카메라 사이의 거리를 측정해내고</a:t>
            </a:r>
            <a:r>
              <a:rPr lang="en-US" altLang="ko-KR" dirty="0"/>
              <a:t>, </a:t>
            </a:r>
            <a:r>
              <a:rPr lang="ko-KR" altLang="en-US" dirty="0"/>
              <a:t>이를 이용하여 사용자와의 거리를 약 </a:t>
            </a:r>
            <a:r>
              <a:rPr lang="en-US" altLang="ko-KR" dirty="0"/>
              <a:t>60cm</a:t>
            </a:r>
            <a:r>
              <a:rPr lang="ko-KR" altLang="en-US" dirty="0"/>
              <a:t>정도로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지면과 카메라가 이루는 각도를 </a:t>
            </a:r>
            <a:r>
              <a:rPr lang="en-US" altLang="ko-KR" dirty="0"/>
              <a:t>60</a:t>
            </a:r>
            <a:r>
              <a:rPr lang="ko-KR" altLang="en-US" dirty="0"/>
              <a:t>도정도로 세팅하도록 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카메라와 얼굴 사이의 거리를 측정하면서 화면에 지금 촬영되고 있는 영상이 나오도록 하는 것을 목표로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카메라 리소스 자체를 한쪽에서 점유하고 </a:t>
            </a:r>
            <a:r>
              <a:rPr lang="ko-KR" altLang="en-US" dirty="0" err="1"/>
              <a:t>있다보니</a:t>
            </a:r>
            <a:r>
              <a:rPr lang="ko-KR" altLang="en-US" dirty="0"/>
              <a:t> 두가지 작업이 동시에 이루어지는 것이 불가능해서 그렇게 구현하지는 못했습니다만 당장 급한일은 아니기에 추후의 개선점으로 남겨두었습니다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진행하려고 하는 것은 </a:t>
            </a:r>
            <a:r>
              <a:rPr lang="ko-KR" altLang="en-US" dirty="0" err="1"/>
              <a:t>몇초단위로</a:t>
            </a:r>
            <a:r>
              <a:rPr lang="ko-KR" altLang="en-US" dirty="0"/>
              <a:t> 사진을 </a:t>
            </a:r>
            <a:r>
              <a:rPr lang="ko-KR" altLang="en-US" dirty="0" err="1"/>
              <a:t>캡쳐해서</a:t>
            </a:r>
            <a:r>
              <a:rPr lang="ko-KR" altLang="en-US" dirty="0"/>
              <a:t> 서버에 넘겨주는 것을 목표로 하고 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CECF-309F-46E7-820B-F0F696FABE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0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많은 데이터셋 확보를 위해 </a:t>
            </a:r>
            <a:r>
              <a:rPr lang="en-US" altLang="ko-KR" dirty="0"/>
              <a:t>30Hz, 1</a:t>
            </a:r>
            <a:r>
              <a:rPr lang="ko-KR" altLang="en-US" dirty="0"/>
              <a:t>분 길이 동영상을 정면에서 각도를 다르게 하며 </a:t>
            </a:r>
            <a:r>
              <a:rPr lang="en-US" altLang="ko-KR" dirty="0"/>
              <a:t>10</a:t>
            </a:r>
            <a:r>
              <a:rPr lang="ko-KR" altLang="en-US" dirty="0"/>
              <a:t>편을 촬영하여 프레임을 추출하는 작업을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한 편당 약 </a:t>
            </a:r>
            <a:r>
              <a:rPr lang="en-US" altLang="ko-KR" dirty="0"/>
              <a:t>1800</a:t>
            </a:r>
            <a:r>
              <a:rPr lang="ko-KR" altLang="en-US" dirty="0"/>
              <a:t>여개의 사진을 확보하였고</a:t>
            </a:r>
            <a:r>
              <a:rPr lang="en-US" altLang="ko-KR" dirty="0"/>
              <a:t>, </a:t>
            </a:r>
            <a:r>
              <a:rPr lang="ko-KR" altLang="en-US" dirty="0"/>
              <a:t>맞은 자세일때와 </a:t>
            </a:r>
            <a:r>
              <a:rPr lang="ko-KR" altLang="en-US" dirty="0" err="1"/>
              <a:t>거북목</a:t>
            </a:r>
            <a:r>
              <a:rPr lang="ko-KR" altLang="en-US" dirty="0"/>
              <a:t> 자세일 때를 분류하였습니다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분류의 편의성을 위해서 영상의 절반은 의식적으로 올바른 자세를 취하고</a:t>
            </a:r>
            <a:endParaRPr lang="en-US" altLang="ko-KR" dirty="0"/>
          </a:p>
          <a:p>
            <a:r>
              <a:rPr lang="ko-KR" altLang="en-US" dirty="0"/>
              <a:t>절반은 </a:t>
            </a:r>
            <a:r>
              <a:rPr lang="ko-KR" altLang="en-US" dirty="0" err="1"/>
              <a:t>거북목</a:t>
            </a:r>
            <a:r>
              <a:rPr lang="ko-KR" altLang="en-US" dirty="0"/>
              <a:t> 자세를 취한 상태에서 작업을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778A-3EC2-4986-84DE-95005EDD2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 과정은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촬영된 사진들을 </a:t>
            </a:r>
            <a:r>
              <a:rPr lang="en-US" altLang="ko-KR" dirty="0" err="1"/>
              <a:t>Openpose</a:t>
            </a:r>
            <a:r>
              <a:rPr lang="ko-KR" altLang="en-US" dirty="0"/>
              <a:t>를 이용해 분석하여 </a:t>
            </a:r>
            <a:r>
              <a:rPr lang="en-US" altLang="ko-KR" dirty="0" err="1"/>
              <a:t>Keypoints</a:t>
            </a:r>
            <a:r>
              <a:rPr lang="ko-KR" altLang="en-US" dirty="0"/>
              <a:t>들의 위치를 </a:t>
            </a:r>
            <a:r>
              <a:rPr lang="en-US" altLang="ko-KR" dirty="0"/>
              <a:t>JSON</a:t>
            </a:r>
            <a:r>
              <a:rPr lang="ko-KR" altLang="en-US" dirty="0"/>
              <a:t>파일 형식으로 확보합니다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확보된 </a:t>
            </a:r>
            <a:r>
              <a:rPr lang="en-US" altLang="ko-KR" dirty="0" err="1"/>
              <a:t>keypoints</a:t>
            </a:r>
            <a:r>
              <a:rPr lang="ko-KR" altLang="en-US" dirty="0"/>
              <a:t>들의 위치를 이용해 양쪽 눈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r>
              <a:rPr lang="en-US" altLang="ko-KR" dirty="0"/>
              <a:t>, </a:t>
            </a:r>
            <a:r>
              <a:rPr lang="ko-KR" altLang="en-US" dirty="0"/>
              <a:t>어깨 사이 거리를 계산합니다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그렇게 계산된 눈</a:t>
            </a:r>
            <a:r>
              <a:rPr lang="en-US" altLang="ko-KR" dirty="0"/>
              <a:t>, </a:t>
            </a:r>
            <a:r>
              <a:rPr lang="ko-KR" altLang="en-US" dirty="0"/>
              <a:t>어깨 사이 거리 </a:t>
            </a:r>
            <a:r>
              <a:rPr lang="en-US" altLang="ko-KR" dirty="0"/>
              <a:t>/ </a:t>
            </a:r>
            <a:r>
              <a:rPr lang="ko-KR" altLang="en-US" dirty="0"/>
              <a:t>그리고 귀</a:t>
            </a:r>
            <a:r>
              <a:rPr lang="en-US" altLang="ko-KR" dirty="0"/>
              <a:t>, </a:t>
            </a:r>
            <a:r>
              <a:rPr lang="ko-KR" altLang="en-US" dirty="0"/>
              <a:t>어깨 사이 거리를 이용해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학습합니다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778A-3EC2-4986-84DE-95005EDD2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모델에는 </a:t>
            </a:r>
            <a:r>
              <a:rPr lang="en-US" altLang="ko-KR" dirty="0"/>
              <a:t>Kernel-SVM</a:t>
            </a:r>
            <a:r>
              <a:rPr lang="ko-KR" altLang="en-US" dirty="0"/>
              <a:t>을 사용하였습니다</a:t>
            </a:r>
            <a:r>
              <a:rPr lang="en-US" altLang="ko-KR" dirty="0"/>
              <a:t>. Kernel </a:t>
            </a:r>
            <a:r>
              <a:rPr lang="ko-KR" altLang="en-US" dirty="0"/>
              <a:t>함수로는 </a:t>
            </a:r>
            <a:r>
              <a:rPr lang="en-US" altLang="ko-KR" dirty="0" err="1"/>
              <a:t>rbf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우선적으로 앱에서 사용될 각도로 촬영된 </a:t>
            </a:r>
            <a:r>
              <a:rPr lang="en-US" altLang="ko-KR" dirty="0"/>
              <a:t>1800</a:t>
            </a:r>
            <a:r>
              <a:rPr lang="ko-KR" altLang="en-US" dirty="0"/>
              <a:t>개의 데이터셋을 이용해 학습을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눈</a:t>
            </a:r>
            <a:r>
              <a:rPr lang="en-US" altLang="ko-KR" dirty="0"/>
              <a:t>/</a:t>
            </a:r>
            <a:r>
              <a:rPr lang="ko-KR" altLang="en-US" dirty="0"/>
              <a:t>어깨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r>
              <a:rPr lang="en-US" altLang="ko-KR" dirty="0"/>
              <a:t>/</a:t>
            </a:r>
            <a:r>
              <a:rPr lang="ko-KR" altLang="en-US" dirty="0"/>
              <a:t>어깨를 사용한 학습 결과에서 각각 </a:t>
            </a:r>
            <a:r>
              <a:rPr lang="en-US" altLang="ko-KR" dirty="0"/>
              <a:t>99%, 98%</a:t>
            </a:r>
            <a:r>
              <a:rPr lang="ko-KR" altLang="en-US" dirty="0"/>
              <a:t>라는 지나치게 높은 결과값이 나왔습니다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778A-3EC2-4986-84DE-95005EDD2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화면에 어깨가 잘려 얼굴만 나왔을 경우를 가정하여</a:t>
            </a:r>
            <a:endParaRPr lang="en-US" altLang="ko-KR" dirty="0"/>
          </a:p>
          <a:p>
            <a:r>
              <a:rPr lang="ko-KR" altLang="en-US" dirty="0"/>
              <a:t>매우 낮은 결과값을 기대하고</a:t>
            </a:r>
            <a:r>
              <a:rPr lang="en-US" altLang="ko-KR" dirty="0"/>
              <a:t>, </a:t>
            </a:r>
            <a:r>
              <a:rPr lang="ko-KR" altLang="en-US" dirty="0"/>
              <a:t>양쪽 눈과 귀 사이 거리를 이용하여 학습 시킨 결과는 놀랍게도 </a:t>
            </a:r>
            <a:r>
              <a:rPr lang="en-US" altLang="ko-KR" dirty="0"/>
              <a:t>0.9956</a:t>
            </a:r>
            <a:r>
              <a:rPr lang="ko-KR" altLang="en-US" dirty="0"/>
              <a:t>이라는 이상한 수치가 다시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지나치게 정확한 결과에 의구심을 품고</a:t>
            </a:r>
            <a:r>
              <a:rPr lang="en-US" altLang="ko-KR" dirty="0"/>
              <a:t>, </a:t>
            </a:r>
            <a:r>
              <a:rPr lang="ko-KR" altLang="en-US" dirty="0"/>
              <a:t>약간 더 높은 각도에서 촬영한 </a:t>
            </a:r>
            <a:r>
              <a:rPr lang="en-US" altLang="ko-KR" dirty="0"/>
              <a:t>1800</a:t>
            </a:r>
            <a:r>
              <a:rPr lang="ko-KR" altLang="en-US" dirty="0"/>
              <a:t>장의 사진을 바탕으로</a:t>
            </a:r>
            <a:endParaRPr lang="en-US" altLang="ko-KR" dirty="0"/>
          </a:p>
          <a:p>
            <a:r>
              <a:rPr lang="ko-KR" altLang="en-US" dirty="0"/>
              <a:t>눈</a:t>
            </a:r>
            <a:r>
              <a:rPr lang="en-US" altLang="ko-KR" dirty="0"/>
              <a:t>/ </a:t>
            </a:r>
            <a:r>
              <a:rPr lang="ko-KR" altLang="en-US" dirty="0"/>
              <a:t>어깨 사이 거리를 이용한 결과를 확인해보았더니 </a:t>
            </a:r>
            <a:r>
              <a:rPr lang="en-US" altLang="ko-KR" dirty="0"/>
              <a:t>0.9053</a:t>
            </a:r>
            <a:r>
              <a:rPr lang="ko-KR" altLang="en-US" dirty="0"/>
              <a:t>이라는 그나마 납득할 수 있는 결과가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778A-3EC2-4986-84DE-95005EDD2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778A-3EC2-4986-84DE-95005EDD2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C3CD6-CCFD-4A2B-A20E-F54D5767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6BD47-751C-4C07-92AA-F0655779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A2BBA-BDDE-446C-8D43-4E231253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AE4DA-E4FA-4C0B-8B31-8FB5EA6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A3D43-FAC6-45FF-B1BC-9A258272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BDB-BA54-4A20-9830-3163D02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706F8-5F88-44FB-A457-09F6C2E3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5E54-B1DC-4A01-BF74-88550B68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6E286-9D21-46B4-B81F-E6E4C588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25DD6-6E3C-4644-817E-94885CD5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267FF-0371-481D-9BCD-2C2257C1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BD7CF-66F0-4643-ABA7-6FB4B0D1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737A5-8EDB-4A7C-972B-FF20FA7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5B1EA-280D-48A6-AFF7-F6F85D4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7DEAC-9BF4-467E-9AEF-FF4AD7C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5561751" y="92067"/>
            <a:ext cx="6630400" cy="67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0" y="-5208"/>
            <a:ext cx="8090400" cy="6863200"/>
          </a:xfrm>
          <a:prstGeom prst="rect">
            <a:avLst/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spcFirstLastPara="1" wrap="square" lIns="540000" tIns="0" rIns="1566000" bIns="16200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Garamond"/>
              <a:buNone/>
              <a:defRPr sz="6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39644" y="4834783"/>
            <a:ext cx="512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3F3F3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1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A80B-74CC-4EAB-A977-4B0B6E43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2E664-FF36-4B66-BD45-0AFC82A4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53028-8E3E-41DF-B357-E8C74212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33902-9ACB-4298-BFD8-B078046B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B27E2-F294-492D-8266-ED56146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BB2E8-2051-4D1B-B32F-99E84479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9723C-3866-402D-8396-EF522B73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E28E1-D76E-4B2A-B8E6-F6216218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6238A-03D9-44AC-8377-30CB5D90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DD3C-B26A-4AEA-9CD7-6FA97EB3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2A9F-3641-4952-938D-A5F5159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60CD5-39B8-4CCA-9456-A3777EC8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BC764-3C0C-49A2-B454-C49BBFFA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E0670-0438-446D-9EE6-BA148820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17EB8-8D26-4F08-B8F6-76A4DA9B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40C22-5E7B-48EB-ADE1-9397810B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1FB1B-4FBB-4AC9-B587-63ED285A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71B1E-7B19-4B52-9E06-800A9C3E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B68DF-C494-4E6D-A2E6-5AFE07A8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E9D6C-6156-483A-9A82-4433FD74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F5416-F676-452A-9E69-B7B61710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B5FC6-382E-47B0-BD40-1B7B3BB4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D6860C-CC6F-4D55-A133-5286C58A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F0340-1B78-46A7-96A5-00C5725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A2F2-5736-406C-B805-6686BA14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304410-A849-484E-B4BD-F38F765E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17071-EC07-4467-80BF-BC4ED4C8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EED17-EDEA-487A-835C-492CE20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5050E-3607-446D-9BEC-5D0A733D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3FA52-A716-4337-B4C1-D0730933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21C78-0CAC-42F0-8993-1A0D1C4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344A-24E3-44AD-B437-0290DE7C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26EC2-9655-474C-9642-FAF44E99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EDE80-772C-4C16-8DF4-B646AFE65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2F38-F48F-4EFE-A6DC-F592F7C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658D0-2D1D-471B-A4DF-FCAFB12D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E06F-84DE-494D-9137-65CD9B16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5B5F-6DBB-4EB2-A91F-15319956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70AED-40CF-424E-B58B-CC9F91DF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66AFB-16AB-408F-9360-DB2F96FA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38187-F57F-40F9-9E46-7D62FAF3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C1348-B06D-4B3F-9C8D-CFF2339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30616-341E-48DC-B4D2-308A9DF8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150A4F-9FD5-49B6-BE96-816E31BA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0D58B-F4FB-4FF2-A674-FBA02BE9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E5D87-EF5C-4788-9B72-028F2B34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FE8A-A743-4115-B373-ECE9C4E7CD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D8FB8-6D50-4CCC-825E-E2302BA0D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C93DD-04E2-4D1F-A35A-9ED37BE50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05DD-7683-48DA-876E-9F986D16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0" y="-5200"/>
            <a:ext cx="7799600" cy="6863200"/>
          </a:xfrm>
          <a:prstGeom prst="rect">
            <a:avLst/>
          </a:prstGeom>
          <a:solidFill>
            <a:srgbClr val="F2F2F2">
              <a:alpha val="54900"/>
            </a:srgbClr>
          </a:solidFill>
          <a:ln>
            <a:noFill/>
          </a:ln>
        </p:spPr>
        <p:txBody>
          <a:bodyPr spcFirstLastPara="1" vert="horz" wrap="square" lIns="720000" tIns="0" rIns="2088000" bIns="2160000" rtlCol="0" anchor="b" anchorCtr="0">
            <a:noAutofit/>
          </a:bodyPr>
          <a:lstStyle/>
          <a:p>
            <a:r>
              <a:rPr lang="ko" altLang="en-US" sz="3733" b="1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캡스톤 설계 프로젝트</a:t>
            </a:r>
            <a:endParaRPr sz="3733" b="1" dirty="0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-US" altLang="ko" sz="3733" b="1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9</a:t>
            </a:r>
            <a:r>
              <a:rPr lang="ko" altLang="en-US" sz="3733" b="1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주차 </a:t>
            </a:r>
            <a:r>
              <a:rPr lang="en-US" altLang="ko" sz="3733" b="1" dirty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Weekly Progress</a:t>
            </a:r>
            <a:endParaRPr sz="3733" b="1" dirty="0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sz="3733" b="1" dirty="0">
              <a:latin typeface="Garamond"/>
              <a:ea typeface="Garamond"/>
              <a:cs typeface="Garamond"/>
              <a:sym typeface="Garamond"/>
            </a:endParaRPr>
          </a:p>
          <a:p>
            <a:endParaRPr sz="3733" b="1" dirty="0">
              <a:latin typeface="Garamond"/>
              <a:ea typeface="Garamond"/>
              <a:cs typeface="Garamond"/>
              <a:sym typeface="Garamond"/>
            </a:endParaRPr>
          </a:p>
          <a:p>
            <a:endParaRPr sz="3733" b="1" dirty="0">
              <a:latin typeface="Garamond"/>
              <a:ea typeface="Garamond"/>
              <a:cs typeface="Garamond"/>
              <a:sym typeface="Garamond"/>
            </a:endParaRPr>
          </a:p>
          <a:p>
            <a:endParaRPr sz="3733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04800" y="4632000"/>
            <a:ext cx="3869200" cy="31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108000" rIns="91433" bIns="45700" anchor="t" anchorCtr="0">
            <a:spAutoFit/>
          </a:bodyPr>
          <a:lstStyle/>
          <a:p>
            <a:pPr>
              <a:lnSpc>
                <a:spcPct val="62500"/>
              </a:lnSpc>
            </a:pPr>
            <a:r>
              <a:rPr lang="en-US" altLang="ko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Group D : </a:t>
            </a:r>
            <a:r>
              <a:rPr lang="ko" altLang="en-US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이동우</a:t>
            </a:r>
            <a:r>
              <a:rPr lang="en-US" altLang="ko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ko" altLang="en-US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원종원</a:t>
            </a:r>
            <a:r>
              <a:rPr lang="en-US" altLang="ko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ko" altLang="en-US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노현진</a:t>
            </a:r>
            <a:r>
              <a:rPr lang="en-US" altLang="ko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ko" altLang="en-US" sz="16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신근호</a:t>
            </a:r>
            <a:endParaRPr sz="240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11" y="5104991"/>
            <a:ext cx="407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371600" cy="30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altLang="ko" sz="2133">
                <a:solidFill>
                  <a:schemeClr val="accent1"/>
                </a:solidFill>
              </a:rPr>
              <a:t>SWE3028</a:t>
            </a:r>
            <a:endParaRPr sz="2133">
              <a:solidFill>
                <a:schemeClr val="accent1"/>
              </a:solidFill>
            </a:endParaRPr>
          </a:p>
        </p:txBody>
      </p:sp>
      <p:pic>
        <p:nvPicPr>
          <p:cNvPr id="62" name="Google Shape;62;p14" descr="Image result for skku logo"/>
          <p:cNvPicPr preferRelativeResize="0"/>
          <p:nvPr/>
        </p:nvPicPr>
        <p:blipFill rotWithShape="1">
          <a:blip r:embed="rId3">
            <a:alphaModFix/>
          </a:blip>
          <a:srcRect t="35901" b="36627"/>
          <a:stretch/>
        </p:blipFill>
        <p:spPr>
          <a:xfrm>
            <a:off x="1732020" y="6248392"/>
            <a:ext cx="2219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867" y="-5200"/>
            <a:ext cx="6318132" cy="68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9주차 데모">
            <a:hlinkClick r:id="" action="ppaction://media"/>
            <a:extLst>
              <a:ext uri="{FF2B5EF4-FFF2-40B4-BE49-F238E27FC236}">
                <a16:creationId xmlns:a16="http://schemas.microsoft.com/office/drawing/2014/main" id="{488379A6-8292-4B05-A610-333E7AB94C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59369" y="1427584"/>
            <a:ext cx="2741833" cy="4858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DB5A2-EB9F-4129-8D31-4305D9DE8050}"/>
              </a:ext>
            </a:extLst>
          </p:cNvPr>
          <p:cNvSpPr txBox="1"/>
          <p:nvPr/>
        </p:nvSpPr>
        <p:spPr>
          <a:xfrm>
            <a:off x="6096000" y="1427584"/>
            <a:ext cx="4310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정면에서 측정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카메라</a:t>
            </a:r>
            <a:r>
              <a:rPr lang="en-US" altLang="ko-KR" dirty="0"/>
              <a:t>-</a:t>
            </a:r>
            <a:r>
              <a:rPr lang="ko-KR" altLang="en-US" dirty="0"/>
              <a:t>얼굴 거리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지면으로부터의 각도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76123DB-FFF3-43A7-A47C-6E1996440A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000" dirty="0"/>
              <a:t>App </a:t>
            </a:r>
            <a:r>
              <a:rPr lang="ko-KR" altLang="en-US" sz="3000" dirty="0"/>
              <a:t>초기 세팅</a:t>
            </a:r>
          </a:p>
        </p:txBody>
      </p:sp>
    </p:spTree>
    <p:extLst>
      <p:ext uri="{BB962C8B-B14F-4D97-AF65-F5344CB8AC3E}">
        <p14:creationId xmlns:p14="http://schemas.microsoft.com/office/powerpoint/2010/main" val="26811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BFDEF-1AC4-4186-854F-0A1977DB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r>
              <a:rPr lang="ko-KR" altLang="en-US" dirty="0"/>
              <a:t> 새로 제작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C2096-911C-4611-BBB2-8913AE07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14" y="1690688"/>
            <a:ext cx="8632272" cy="43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9FFE1-A2D5-4DD7-A452-5C132E2B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en-US" altLang="ko-KR" dirty="0"/>
              <a:t>Dataset</a:t>
            </a:r>
            <a:r>
              <a:rPr lang="ko-KR" altLang="en-US" dirty="0"/>
              <a:t>을 바탕으로 </a:t>
            </a:r>
            <a:r>
              <a:rPr lang="en-US" altLang="ko-KR" dirty="0"/>
              <a:t>Kernel-SVM </a:t>
            </a:r>
            <a:r>
              <a:rPr lang="ko-KR" altLang="en-US" dirty="0"/>
              <a:t>학습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CD5E4-BF5A-4FEE-800F-CA92F338CB2B}"/>
              </a:ext>
            </a:extLst>
          </p:cNvPr>
          <p:cNvSpPr/>
          <p:nvPr/>
        </p:nvSpPr>
        <p:spPr>
          <a:xfrm>
            <a:off x="598715" y="1817913"/>
            <a:ext cx="2416629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촬영</a:t>
            </a:r>
            <a:endParaRPr 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B7BC4DE-ED5F-47F9-8705-C35479C82CF1}"/>
              </a:ext>
            </a:extLst>
          </p:cNvPr>
          <p:cNvCxnSpPr/>
          <p:nvPr/>
        </p:nvCxnSpPr>
        <p:spPr>
          <a:xfrm>
            <a:off x="3200401" y="2427513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1FC0A0-5E08-464C-BC4E-B405528CF5D4}"/>
              </a:ext>
            </a:extLst>
          </p:cNvPr>
          <p:cNvSpPr/>
          <p:nvPr/>
        </p:nvSpPr>
        <p:spPr>
          <a:xfrm>
            <a:off x="4909458" y="1834241"/>
            <a:ext cx="2416629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OpenPose</a:t>
            </a:r>
            <a:r>
              <a:rPr lang="ko-KR" altLang="en-US" dirty="0"/>
              <a:t>를 통한</a:t>
            </a:r>
            <a:endParaRPr lang="en-US" altLang="ko-KR" dirty="0"/>
          </a:p>
          <a:p>
            <a:pPr algn="ctr"/>
            <a:r>
              <a:rPr lang="en-US" dirty="0" err="1"/>
              <a:t>KeyPoints</a:t>
            </a:r>
            <a:r>
              <a:rPr lang="ko-KR" altLang="en-US" dirty="0"/>
              <a:t> 확보</a:t>
            </a:r>
            <a:endParaRPr lang="en-US" altLang="ko-KR" dirty="0"/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9DCE45-F6D8-4355-ADFC-FCBC7D0A3F47}"/>
              </a:ext>
            </a:extLst>
          </p:cNvPr>
          <p:cNvCxnSpPr/>
          <p:nvPr/>
        </p:nvCxnSpPr>
        <p:spPr>
          <a:xfrm>
            <a:off x="7424059" y="242751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00DCE9-68DA-4CAF-A9EB-9E8F89582F2A}"/>
              </a:ext>
            </a:extLst>
          </p:cNvPr>
          <p:cNvSpPr/>
          <p:nvPr/>
        </p:nvSpPr>
        <p:spPr>
          <a:xfrm>
            <a:off x="9046031" y="1817912"/>
            <a:ext cx="2416629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r>
              <a:rPr lang="en-US" altLang="ko-KR" dirty="0"/>
              <a:t>, </a:t>
            </a:r>
            <a:r>
              <a:rPr lang="ko-KR" altLang="en-US" dirty="0"/>
              <a:t>어깨 사이 거리 계산</a:t>
            </a:r>
            <a:endParaRPr lang="en-US" altLang="ko-KR" dirty="0"/>
          </a:p>
          <a:p>
            <a:pPr algn="ctr"/>
            <a:r>
              <a:rPr lang="en-US" dirty="0"/>
              <a:t>(Euclidean Distance)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27722-90DF-41AA-93C2-AFCE7CA8E268}"/>
              </a:ext>
            </a:extLst>
          </p:cNvPr>
          <p:cNvSpPr/>
          <p:nvPr/>
        </p:nvSpPr>
        <p:spPr>
          <a:xfrm>
            <a:off x="4887685" y="3989612"/>
            <a:ext cx="2416629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확보된 </a:t>
            </a:r>
            <a:r>
              <a:rPr lang="en-US" altLang="ko-KR" dirty="0"/>
              <a:t>dataset</a:t>
            </a:r>
            <a:r>
              <a:rPr lang="ko-KR" altLang="en-US" dirty="0"/>
              <a:t>으로</a:t>
            </a:r>
            <a:endParaRPr lang="en-US" altLang="ko-KR" dirty="0"/>
          </a:p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 학습</a:t>
            </a:r>
            <a:endParaRPr 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BB35B7-DD6A-488A-8D80-5DB0B1F1C8ED}"/>
              </a:ext>
            </a:extLst>
          </p:cNvPr>
          <p:cNvCxnSpPr/>
          <p:nvPr/>
        </p:nvCxnSpPr>
        <p:spPr>
          <a:xfrm>
            <a:off x="3200401" y="4582884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D0886EC-09B8-42D5-8B4B-14C92508AFCD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새 </a:t>
            </a:r>
            <a:r>
              <a:rPr lang="en-US" altLang="ko-KR" dirty="0"/>
              <a:t>Dataset</a:t>
            </a:r>
            <a:r>
              <a:rPr lang="ko-KR" altLang="en-US" dirty="0"/>
              <a:t>을 바탕으로 </a:t>
            </a:r>
            <a:r>
              <a:rPr lang="en-US" altLang="ko-KR" dirty="0"/>
              <a:t>Kernel-SVM </a:t>
            </a:r>
            <a:r>
              <a:rPr lang="ko-KR" altLang="en-US" dirty="0"/>
              <a:t>학습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AA22C0-6ADD-4D6B-B8A0-E6FC747943EF}"/>
              </a:ext>
            </a:extLst>
          </p:cNvPr>
          <p:cNvSpPr/>
          <p:nvPr/>
        </p:nvSpPr>
        <p:spPr>
          <a:xfrm>
            <a:off x="566057" y="1937657"/>
            <a:ext cx="3265714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 </a:t>
            </a:r>
            <a:r>
              <a:rPr lang="en-US" altLang="ko-KR" dirty="0"/>
              <a:t>/ </a:t>
            </a:r>
            <a:r>
              <a:rPr lang="ko-KR" altLang="en-US" dirty="0"/>
              <a:t>어깨 </a:t>
            </a:r>
            <a:r>
              <a:rPr lang="en-US" altLang="ko-KR" dirty="0"/>
              <a:t>(0.9978)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3069C-3029-49DF-9E94-B59A2D4D805B}"/>
              </a:ext>
            </a:extLst>
          </p:cNvPr>
          <p:cNvSpPr/>
          <p:nvPr/>
        </p:nvSpPr>
        <p:spPr>
          <a:xfrm>
            <a:off x="566057" y="4912231"/>
            <a:ext cx="3265714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귀 </a:t>
            </a:r>
            <a:r>
              <a:rPr lang="en-US" altLang="ko-KR" dirty="0"/>
              <a:t>/ </a:t>
            </a:r>
            <a:r>
              <a:rPr lang="ko-KR" altLang="en-US" dirty="0"/>
              <a:t>어깨 </a:t>
            </a:r>
            <a:r>
              <a:rPr lang="en-US" altLang="ko-KR" dirty="0"/>
              <a:t>(0.9890)</a:t>
            </a:r>
            <a:endParaRPr 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3213F-95D3-4FE8-88D1-F6783F8F8ACE}"/>
              </a:ext>
            </a:extLst>
          </p:cNvPr>
          <p:cNvCxnSpPr>
            <a:cxnSpLocks/>
          </p:cNvCxnSpPr>
          <p:nvPr/>
        </p:nvCxnSpPr>
        <p:spPr>
          <a:xfrm>
            <a:off x="3962400" y="2307771"/>
            <a:ext cx="158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E2A0D8-B764-49F2-B6AA-4FDAD4C10344}"/>
              </a:ext>
            </a:extLst>
          </p:cNvPr>
          <p:cNvCxnSpPr>
            <a:cxnSpLocks/>
          </p:cNvCxnSpPr>
          <p:nvPr/>
        </p:nvCxnSpPr>
        <p:spPr>
          <a:xfrm>
            <a:off x="3929743" y="5282345"/>
            <a:ext cx="158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FB0D041-9EB2-4AF2-AEAA-675374F6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35" y="1448677"/>
            <a:ext cx="3127444" cy="20676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275883-9457-4C92-88C8-C3FD6D924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749" y="1448677"/>
            <a:ext cx="3157496" cy="20351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667B78-2337-431B-95BA-BE9F906B5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535" y="4258347"/>
            <a:ext cx="3127444" cy="20479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5321ED1-2E57-4703-A3E8-3DE3FAA93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055" y="4272391"/>
            <a:ext cx="3061940" cy="20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77860-699C-42D0-B38B-FF015B7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en-US" altLang="ko-KR" dirty="0"/>
              <a:t>Dataset</a:t>
            </a:r>
            <a:r>
              <a:rPr lang="ko-KR" altLang="en-US" dirty="0"/>
              <a:t>을 바탕으로 </a:t>
            </a:r>
            <a:r>
              <a:rPr lang="en-US" altLang="ko-KR" dirty="0"/>
              <a:t>Kernel-SVM </a:t>
            </a:r>
            <a:r>
              <a:rPr lang="ko-KR" altLang="en-US" dirty="0"/>
              <a:t>학습</a:t>
            </a:r>
            <a:br>
              <a:rPr lang="en-US" dirty="0"/>
            </a:b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674D19-5BA3-43DD-910C-ACDDDF932F39}"/>
              </a:ext>
            </a:extLst>
          </p:cNvPr>
          <p:cNvSpPr/>
          <p:nvPr/>
        </p:nvSpPr>
        <p:spPr>
          <a:xfrm>
            <a:off x="327561" y="1904998"/>
            <a:ext cx="3265714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 </a:t>
            </a:r>
            <a:r>
              <a:rPr lang="en-US" altLang="ko-KR" dirty="0"/>
              <a:t>/ </a:t>
            </a:r>
            <a:r>
              <a:rPr lang="ko-KR" altLang="en-US" dirty="0"/>
              <a:t>귀 </a:t>
            </a:r>
            <a:r>
              <a:rPr lang="en-US" altLang="ko-KR" dirty="0"/>
              <a:t>(?)</a:t>
            </a:r>
            <a:endParaRPr 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DF6B60-D004-43C5-A630-FFDE107DDA4D}"/>
              </a:ext>
            </a:extLst>
          </p:cNvPr>
          <p:cNvCxnSpPr>
            <a:cxnSpLocks/>
          </p:cNvCxnSpPr>
          <p:nvPr/>
        </p:nvCxnSpPr>
        <p:spPr>
          <a:xfrm>
            <a:off x="3691247" y="2275112"/>
            <a:ext cx="158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33D1CAC-6B85-49D1-BA4D-1F18FB6D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62" y="1192853"/>
            <a:ext cx="3265714" cy="22451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049F3-953A-486C-85DB-478825CD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395" y="1192853"/>
            <a:ext cx="3423844" cy="22361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746CC-A6DA-44F6-B488-7115227CF8E6}"/>
              </a:ext>
            </a:extLst>
          </p:cNvPr>
          <p:cNvSpPr/>
          <p:nvPr/>
        </p:nvSpPr>
        <p:spPr>
          <a:xfrm>
            <a:off x="327561" y="4582888"/>
            <a:ext cx="3265714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약간 카메라를 높게 둔 상태에서 결과</a:t>
            </a:r>
            <a:endParaRPr 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ACC52E-CC6A-4070-83D0-B18D029B431A}"/>
              </a:ext>
            </a:extLst>
          </p:cNvPr>
          <p:cNvCxnSpPr>
            <a:cxnSpLocks/>
          </p:cNvCxnSpPr>
          <p:nvPr/>
        </p:nvCxnSpPr>
        <p:spPr>
          <a:xfrm>
            <a:off x="3691247" y="4953002"/>
            <a:ext cx="158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FABCDDD-90B1-4980-A9DE-6D2DBB047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395" y="3777498"/>
            <a:ext cx="3637248" cy="2351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02BCF7-E648-4D69-9D09-08AA11F2E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118" y="3907572"/>
            <a:ext cx="3222470" cy="2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4C04-B1B0-4084-B302-92457BC2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3334B-09E8-4361-9CEF-6A668FE6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Overfitting(?) / </a:t>
            </a:r>
            <a:r>
              <a:rPr lang="ko-KR" altLang="en-US" dirty="0"/>
              <a:t>지나치게 높은 정확도</a:t>
            </a:r>
            <a:r>
              <a:rPr lang="en-US" dirty="0"/>
              <a:t> </a:t>
            </a:r>
            <a:r>
              <a:rPr lang="ko-KR" altLang="en-US" dirty="0"/>
              <a:t>문제 해결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server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더 많은 데이터 학습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6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466</Words>
  <Application>Microsoft Office PowerPoint</Application>
  <PresentationFormat>와이드스크린</PresentationFormat>
  <Paragraphs>60</Paragraphs>
  <Slides>7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테마</vt:lpstr>
      <vt:lpstr>캡스톤 설계 프로젝트 9주차 Weekly Progress    </vt:lpstr>
      <vt:lpstr>PowerPoint 프레젠테이션</vt:lpstr>
      <vt:lpstr>Dataset 새로 제작</vt:lpstr>
      <vt:lpstr>새 Dataset을 바탕으로 Kernel-SVM 학습</vt:lpstr>
      <vt:lpstr>PowerPoint 프레젠테이션</vt:lpstr>
      <vt:lpstr>새 Dataset을 바탕으로 Kernel-SVM 학습 </vt:lpstr>
      <vt:lpstr>To-Do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설계 프로젝트 9주차 Weekly Progress    </dc:title>
  <dc:creator>이동우</dc:creator>
  <cp:lastModifiedBy>이동우</cp:lastModifiedBy>
  <cp:revision>4</cp:revision>
  <dcterms:created xsi:type="dcterms:W3CDTF">2022-04-21T02:45:37Z</dcterms:created>
  <dcterms:modified xsi:type="dcterms:W3CDTF">2022-04-21T03:40:36Z</dcterms:modified>
</cp:coreProperties>
</file>