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85" r:id="rId3"/>
    <p:sldId id="282" r:id="rId4"/>
    <p:sldId id="297" r:id="rId5"/>
    <p:sldId id="301" r:id="rId6"/>
    <p:sldId id="284" r:id="rId7"/>
    <p:sldId id="306" r:id="rId8"/>
    <p:sldId id="307" r:id="rId9"/>
    <p:sldId id="309" r:id="rId10"/>
    <p:sldId id="313" r:id="rId11"/>
    <p:sldId id="310" r:id="rId12"/>
    <p:sldId id="311" r:id="rId13"/>
    <p:sldId id="312" r:id="rId14"/>
    <p:sldId id="314" r:id="rId15"/>
    <p:sldId id="316" r:id="rId16"/>
    <p:sldId id="317" r:id="rId17"/>
    <p:sldId id="318" r:id="rId18"/>
    <p:sldId id="319" r:id="rId19"/>
    <p:sldId id="315" r:id="rId20"/>
    <p:sldId id="320" r:id="rId21"/>
    <p:sldId id="32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EAB"/>
    <a:srgbClr val="3D34F0"/>
    <a:srgbClr val="2D5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E84EB-AFDD-224F-B0A3-163B4ACD4C02}" type="datetimeFigureOut">
              <a:rPr kumimoji="1" lang="ko-Kore-KR" altLang="en-US" smtClean="0"/>
              <a:t>2022. 4. 5.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9C2AD-22B6-404D-A82D-3A6C4CEA8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601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8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3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5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3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3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9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4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2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D092-B2E6-42C5-AF60-CBAEB4C7A54D}" type="datetimeFigureOut">
              <a:rPr lang="ko-KR" altLang="en-US" smtClean="0"/>
              <a:t>2022. 4. 5.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ED6E-E3E1-45AF-92B1-9AE5EDF8D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3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643648-A614-4C56-9315-9BEF9F6342CA}"/>
              </a:ext>
            </a:extLst>
          </p:cNvPr>
          <p:cNvSpPr/>
          <p:nvPr/>
        </p:nvSpPr>
        <p:spPr>
          <a:xfrm>
            <a:off x="-1039" y="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/>
          <p:cNvGrpSpPr/>
          <p:nvPr/>
        </p:nvGrpSpPr>
        <p:grpSpPr>
          <a:xfrm>
            <a:off x="3906950" y="2344737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65649" y="4513262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3979178" y="2459353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방구석 대한민국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97617" y="3240513"/>
            <a:ext cx="40943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진행사항 발표</a:t>
            </a:r>
          </a:p>
        </p:txBody>
      </p:sp>
    </p:spTree>
    <p:extLst>
      <p:ext uri="{BB962C8B-B14F-4D97-AF65-F5344CB8AC3E}">
        <p14:creationId xmlns:p14="http://schemas.microsoft.com/office/powerpoint/2010/main" val="56978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서버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256172" y="1273199"/>
            <a:ext cx="11269784" cy="6452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1.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</a:t>
            </a:r>
            <a:r>
              <a:rPr kumimoji="1" lang="en-US" altLang="ko-Kore-KR" sz="3600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AWS EC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2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배포 초기 설정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,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example model 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배포</a:t>
            </a:r>
            <a:endParaRPr kumimoji="1" lang="en-US" altLang="ko-KR" sz="4400" kern="100" dirty="0">
              <a:solidFill>
                <a:prstClr val="black"/>
              </a:solidFill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2800" b="1" dirty="0">
                <a:solidFill>
                  <a:srgbClr val="FF0000"/>
                </a:solidFill>
              </a:rPr>
              <a:t>문제점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:</a:t>
            </a:r>
            <a:r>
              <a:rPr kumimoji="1" lang="en-US" altLang="ko-Kore-KR" sz="2800" b="1" dirty="0">
                <a:solidFill>
                  <a:srgbClr val="FF0000"/>
                </a:solidFill>
              </a:rPr>
              <a:t>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AWS server</a:t>
            </a:r>
            <a:r>
              <a:rPr kumimoji="1" lang="ko-KR" altLang="en-US" sz="2800" dirty="0">
                <a:solidFill>
                  <a:srgbClr val="FF0000"/>
                </a:solidFill>
              </a:rPr>
              <a:t>에 </a:t>
            </a:r>
            <a:r>
              <a:rPr kumimoji="1" lang="en-US" altLang="ko-KR" sz="2800" dirty="0">
                <a:solidFill>
                  <a:srgbClr val="FF0000"/>
                </a:solidFill>
              </a:rPr>
              <a:t>request </a:t>
            </a:r>
            <a:r>
              <a:rPr kumimoji="1" lang="ko-KR" altLang="en-US" sz="2800" dirty="0">
                <a:solidFill>
                  <a:srgbClr val="FF0000"/>
                </a:solidFill>
              </a:rPr>
              <a:t>요청 실패</a:t>
            </a:r>
            <a:endParaRPr kumimoji="1" lang="en-US" altLang="ko-KR" sz="2800" dirty="0">
              <a:solidFill>
                <a:srgbClr val="FF0000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en-US" altLang="ko-Kore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en-US" altLang="ko-Kore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ore-KR" altLang="en-US" sz="2800" b="1" dirty="0">
                <a:solidFill>
                  <a:srgbClr val="FF0000"/>
                </a:solidFill>
              </a:rPr>
              <a:t>원인</a:t>
            </a:r>
            <a:r>
              <a:rPr kumimoji="1" lang="en-US" altLang="ko-Kore-KR" sz="2800" b="1" dirty="0">
                <a:solidFill>
                  <a:srgbClr val="FF0000"/>
                </a:solidFill>
              </a:rPr>
              <a:t>:</a:t>
            </a:r>
          </a:p>
          <a:p>
            <a:pPr lvl="0" defTabSz="914400">
              <a:lnSpc>
                <a:spcPct val="150000"/>
              </a:lnSpc>
              <a:spcBef>
                <a:spcPts val="1000"/>
              </a:spcBef>
            </a:pPr>
            <a:r>
              <a:rPr kumimoji="1" lang="en-US" altLang="ko-Kore-KR" sz="2800" dirty="0" err="1">
                <a:solidFill>
                  <a:prstClr val="black"/>
                </a:solidFill>
              </a:rPr>
              <a:t>Torchserve</a:t>
            </a:r>
            <a:r>
              <a:rPr kumimoji="1" lang="en-US" altLang="ko-Kore-KR" sz="2800" dirty="0">
                <a:solidFill>
                  <a:prstClr val="black"/>
                </a:solidFill>
              </a:rPr>
              <a:t> run</a:t>
            </a:r>
            <a:r>
              <a:rPr kumimoji="1" lang="ko-KR" altLang="en-US" sz="2800" dirty="0">
                <a:solidFill>
                  <a:prstClr val="black"/>
                </a:solidFill>
              </a:rPr>
              <a:t>할 때 </a:t>
            </a:r>
            <a:r>
              <a:rPr kumimoji="1" lang="en-US" altLang="ko-KR" sz="2800" dirty="0">
                <a:solidFill>
                  <a:prstClr val="black"/>
                </a:solidFill>
              </a:rPr>
              <a:t>config file</a:t>
            </a:r>
            <a:r>
              <a:rPr kumimoji="1" lang="ko-KR" altLang="en-US" sz="2800" dirty="0">
                <a:solidFill>
                  <a:prstClr val="black"/>
                </a:solidFill>
              </a:rPr>
              <a:t>을 지정해주지 않으면 </a:t>
            </a:r>
            <a:r>
              <a:rPr kumimoji="1" lang="en-US" altLang="ko-KR" sz="2800" dirty="0">
                <a:solidFill>
                  <a:prstClr val="black"/>
                </a:solidFill>
              </a:rPr>
              <a:t>localhost</a:t>
            </a:r>
            <a:r>
              <a:rPr kumimoji="1" lang="ko-KR" altLang="en-US" sz="2800" dirty="0">
                <a:solidFill>
                  <a:prstClr val="black"/>
                </a:solidFill>
              </a:rPr>
              <a:t> 주소로만 접근이 가능하도록 지정되어 있음</a:t>
            </a:r>
            <a:endParaRPr kumimoji="1" lang="ko-Kore-KR" altLang="en-US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339CDD-2907-E544-88F2-4698D30B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9" y="2718310"/>
            <a:ext cx="10172707" cy="5878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A73D04-B7A0-3A41-A1DD-DE93E1DD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0" y="5405982"/>
            <a:ext cx="5744973" cy="11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서버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256172" y="1273199"/>
            <a:ext cx="11269784" cy="7095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1.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</a:t>
            </a:r>
            <a:r>
              <a:rPr kumimoji="1" lang="en-US" altLang="ko-Kore-KR" sz="3600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AWS EC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2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배포 초기 설정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,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example model 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배포</a:t>
            </a:r>
            <a:endParaRPr kumimoji="1" lang="en-US" altLang="ko-Kore-KR" sz="4400" kern="100" dirty="0">
              <a:solidFill>
                <a:prstClr val="black"/>
              </a:solidFill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2800" b="1" dirty="0">
                <a:solidFill>
                  <a:srgbClr val="00B050"/>
                </a:solidFill>
              </a:rPr>
              <a:t>해결</a:t>
            </a:r>
            <a:r>
              <a:rPr kumimoji="1" lang="en-US" altLang="ko-KR" sz="2800" b="1" dirty="0">
                <a:solidFill>
                  <a:srgbClr val="00B050"/>
                </a:solidFill>
              </a:rPr>
              <a:t>:</a:t>
            </a:r>
            <a:r>
              <a:rPr kumimoji="1" lang="ko-KR" altLang="en-US" sz="2800" b="1" dirty="0">
                <a:solidFill>
                  <a:srgbClr val="00B050"/>
                </a:solidFill>
              </a:rPr>
              <a:t> </a:t>
            </a:r>
            <a:r>
              <a:rPr kumimoji="1" lang="en-US" altLang="ko-Kore-KR" sz="2800" dirty="0" err="1">
                <a:solidFill>
                  <a:srgbClr val="00B050"/>
                </a:solidFill>
              </a:rPr>
              <a:t>config.properties</a:t>
            </a:r>
            <a:r>
              <a:rPr kumimoji="1" lang="en-US" altLang="ko-Kore-KR" sz="2800" dirty="0">
                <a:solidFill>
                  <a:srgbClr val="00B050"/>
                </a:solidFill>
              </a:rPr>
              <a:t> </a:t>
            </a:r>
            <a:r>
              <a:rPr kumimoji="1" lang="ko-KR" altLang="en-US" sz="2800" dirty="0">
                <a:solidFill>
                  <a:srgbClr val="00B050"/>
                </a:solidFill>
              </a:rPr>
              <a:t>파일 생성 후 </a:t>
            </a:r>
            <a:r>
              <a:rPr kumimoji="1" lang="en-US" altLang="ko-KR" sz="2800" dirty="0" err="1">
                <a:solidFill>
                  <a:srgbClr val="00B050"/>
                </a:solidFill>
              </a:rPr>
              <a:t>torchserve</a:t>
            </a:r>
            <a:r>
              <a:rPr kumimoji="1" lang="en-US" altLang="ko-KR" sz="2800" dirty="0">
                <a:solidFill>
                  <a:srgbClr val="00B050"/>
                </a:solidFill>
              </a:rPr>
              <a:t> run, request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en-US" altLang="ko-Kore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en-US" altLang="ko-Kore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en-US" altLang="ko-Kore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en-US" altLang="ko-Kore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en-US" altLang="ko-Kore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2800" b="1" dirty="0">
                <a:solidFill>
                  <a:srgbClr val="FF0000"/>
                </a:solidFill>
              </a:rPr>
              <a:t>문제점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: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2800" dirty="0">
                <a:solidFill>
                  <a:prstClr val="black"/>
                </a:solidFill>
              </a:rPr>
              <a:t>서버에</a:t>
            </a:r>
            <a:r>
              <a:rPr kumimoji="1" lang="en-US" altLang="ko-KR" sz="2800" dirty="0">
                <a:solidFill>
                  <a:prstClr val="black"/>
                </a:solidFill>
              </a:rPr>
              <a:t> request</a:t>
            </a:r>
            <a:r>
              <a:rPr kumimoji="1" lang="ko-KR" altLang="en-US" sz="2800" dirty="0">
                <a:solidFill>
                  <a:prstClr val="black"/>
                </a:solidFill>
              </a:rPr>
              <a:t> 요청 시 </a:t>
            </a:r>
            <a:r>
              <a:rPr kumimoji="1" lang="en-US" altLang="ko-KR" sz="2800" dirty="0">
                <a:solidFill>
                  <a:prstClr val="black"/>
                </a:solidFill>
              </a:rPr>
              <a:t>response </a:t>
            </a:r>
            <a:r>
              <a:rPr kumimoji="1" lang="ko-KR" altLang="en-US" sz="2800" dirty="0">
                <a:solidFill>
                  <a:prstClr val="black"/>
                </a:solidFill>
              </a:rPr>
              <a:t>너무 느려서 도착을 안함</a:t>
            </a:r>
            <a:endParaRPr kumimoji="1" lang="en-US" altLang="ko-Kore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8A9A02-6BD9-9C48-B459-A4AB7953F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9" y="2694063"/>
            <a:ext cx="4111653" cy="770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6B759E-9D81-524B-8A19-F78B6403A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2" y="3894783"/>
            <a:ext cx="4127500" cy="863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287B47-95AB-8141-9445-2D0113F94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59" y="6183744"/>
            <a:ext cx="10604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5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서버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256172" y="1273199"/>
            <a:ext cx="11710050" cy="6195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1.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</a:t>
            </a:r>
            <a:r>
              <a:rPr kumimoji="1" lang="en-US" altLang="ko-Kore-KR" sz="3600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AWS EC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2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배포 초기 설정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,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example model 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배포</a:t>
            </a:r>
            <a:endParaRPr kumimoji="1" lang="en-US" altLang="ko-KR" sz="4400" kern="100" dirty="0">
              <a:solidFill>
                <a:prstClr val="black"/>
              </a:solidFill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lvl="0" defTabSz="914400">
              <a:lnSpc>
                <a:spcPct val="150000"/>
              </a:lnSpc>
              <a:spcBef>
                <a:spcPts val="1000"/>
              </a:spcBef>
            </a:pPr>
            <a:r>
              <a:rPr kumimoji="1" lang="ko-Kore-KR" altLang="en-US" sz="2800" b="1" dirty="0">
                <a:solidFill>
                  <a:srgbClr val="FF0000"/>
                </a:solidFill>
              </a:rPr>
              <a:t>원인</a:t>
            </a:r>
            <a:r>
              <a:rPr kumimoji="1" lang="en-US" altLang="ko-Kore-KR" sz="28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800" dirty="0">
                <a:solidFill>
                  <a:srgbClr val="FF0000"/>
                </a:solidFill>
              </a:rPr>
              <a:t>localhost</a:t>
            </a:r>
            <a:r>
              <a:rPr kumimoji="1" lang="ko-KR" altLang="en-US" sz="2800" dirty="0">
                <a:solidFill>
                  <a:srgbClr val="FF0000"/>
                </a:solidFill>
              </a:rPr>
              <a:t>는 </a:t>
            </a:r>
            <a:r>
              <a:rPr kumimoji="1" lang="en-US" altLang="ko-KR" sz="2800" dirty="0">
                <a:solidFill>
                  <a:srgbClr val="FF0000"/>
                </a:solidFill>
              </a:rPr>
              <a:t>CPU 8</a:t>
            </a:r>
            <a:r>
              <a:rPr kumimoji="1" lang="ko-KR" altLang="en-US" sz="2800" dirty="0">
                <a:solidFill>
                  <a:srgbClr val="FF0000"/>
                </a:solidFill>
              </a:rPr>
              <a:t>개</a:t>
            </a:r>
            <a:r>
              <a:rPr kumimoji="1" lang="en-US" altLang="ko-KR" sz="2800" dirty="0">
                <a:solidFill>
                  <a:srgbClr val="FF0000"/>
                </a:solidFill>
              </a:rPr>
              <a:t>,</a:t>
            </a:r>
            <a:r>
              <a:rPr kumimoji="1" lang="ko-KR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ko-KR" sz="2800" dirty="0">
                <a:solidFill>
                  <a:srgbClr val="FF0000"/>
                </a:solidFill>
              </a:rPr>
              <a:t>AWS EC2</a:t>
            </a:r>
            <a:r>
              <a:rPr kumimoji="1" lang="ko-KR" altLang="en-US" sz="2800" dirty="0">
                <a:solidFill>
                  <a:srgbClr val="FF0000"/>
                </a:solidFill>
              </a:rPr>
              <a:t>는 </a:t>
            </a:r>
            <a:r>
              <a:rPr kumimoji="1" lang="en-US" altLang="ko-KR" sz="2800" dirty="0">
                <a:solidFill>
                  <a:srgbClr val="FF0000"/>
                </a:solidFill>
              </a:rPr>
              <a:t>CPU</a:t>
            </a:r>
            <a:r>
              <a:rPr kumimoji="1" lang="ko-KR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ko-KR" sz="2800" dirty="0">
                <a:solidFill>
                  <a:srgbClr val="FF0000"/>
                </a:solidFill>
              </a:rPr>
              <a:t>1</a:t>
            </a:r>
            <a:r>
              <a:rPr kumimoji="1" lang="ko-KR" altLang="en-US" sz="2800" dirty="0">
                <a:solidFill>
                  <a:srgbClr val="FF0000"/>
                </a:solidFill>
              </a:rPr>
              <a:t>개이고</a:t>
            </a:r>
            <a:r>
              <a:rPr kumimoji="1" lang="en-US" altLang="ko-KR" sz="2800" dirty="0">
                <a:solidFill>
                  <a:srgbClr val="FF0000"/>
                </a:solidFill>
              </a:rPr>
              <a:t>,</a:t>
            </a:r>
            <a:r>
              <a:rPr kumimoji="1" lang="ko-KR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ko-KR" sz="2800" dirty="0" err="1">
                <a:solidFill>
                  <a:srgbClr val="FF0000"/>
                </a:solidFill>
              </a:rPr>
              <a:t>bert</a:t>
            </a:r>
            <a:r>
              <a:rPr kumimoji="1" lang="ko-KR" altLang="en-US" sz="2800" dirty="0">
                <a:solidFill>
                  <a:srgbClr val="FF0000"/>
                </a:solidFill>
              </a:rPr>
              <a:t> 모델이 무거워서 추론하는데 </a:t>
            </a:r>
            <a:r>
              <a:rPr kumimoji="1" lang="en-US" altLang="ko-KR" sz="2800" dirty="0">
                <a:solidFill>
                  <a:srgbClr val="FF0000"/>
                </a:solidFill>
              </a:rPr>
              <a:t>latency</a:t>
            </a:r>
            <a:r>
              <a:rPr kumimoji="1" lang="ko-KR" altLang="en-US" sz="2800" dirty="0">
                <a:solidFill>
                  <a:srgbClr val="FF0000"/>
                </a:solidFill>
              </a:rPr>
              <a:t>가 너무 김</a:t>
            </a:r>
            <a:endParaRPr kumimoji="1" lang="en-US" altLang="ko-KR" sz="2800" dirty="0">
              <a:solidFill>
                <a:srgbClr val="FF0000"/>
              </a:solidFill>
            </a:endParaRPr>
          </a:p>
          <a:p>
            <a:pPr lvl="0" defTabSz="914400">
              <a:lnSpc>
                <a:spcPct val="150000"/>
              </a:lnSpc>
              <a:spcBef>
                <a:spcPts val="1000"/>
              </a:spcBef>
            </a:pPr>
            <a:endParaRPr kumimoji="1" lang="en-US" altLang="ko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150000"/>
              </a:lnSpc>
              <a:spcBef>
                <a:spcPts val="1000"/>
              </a:spcBef>
            </a:pPr>
            <a:r>
              <a:rPr kumimoji="1" lang="ko-KR" altLang="en-US" sz="2800" b="1" dirty="0">
                <a:solidFill>
                  <a:srgbClr val="FF0000"/>
                </a:solidFill>
              </a:rPr>
              <a:t>결론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:</a:t>
            </a:r>
          </a:p>
          <a:p>
            <a:pPr lvl="0" defTabSz="914400">
              <a:lnSpc>
                <a:spcPct val="150000"/>
              </a:lnSpc>
              <a:spcBef>
                <a:spcPts val="1000"/>
              </a:spcBef>
            </a:pPr>
            <a:r>
              <a:rPr kumimoji="1" lang="en-US" altLang="ko-KR" sz="2800" dirty="0">
                <a:solidFill>
                  <a:srgbClr val="FF0000"/>
                </a:solidFill>
              </a:rPr>
              <a:t>AWS EC2</a:t>
            </a:r>
            <a:r>
              <a:rPr kumimoji="1" lang="ko-KR" altLang="en-US" sz="2800" dirty="0">
                <a:solidFill>
                  <a:srgbClr val="FF0000"/>
                </a:solidFill>
              </a:rPr>
              <a:t> </a:t>
            </a:r>
            <a:r>
              <a:rPr kumimoji="1" lang="ko-KR" altLang="en-US" sz="2800" dirty="0" err="1">
                <a:solidFill>
                  <a:srgbClr val="FF0000"/>
                </a:solidFill>
              </a:rPr>
              <a:t>프리티어</a:t>
            </a:r>
            <a:r>
              <a:rPr kumimoji="1" lang="ko-KR" altLang="en-US" sz="2800" dirty="0">
                <a:solidFill>
                  <a:srgbClr val="FF0000"/>
                </a:solidFill>
              </a:rPr>
              <a:t> 성능으로 </a:t>
            </a:r>
            <a:r>
              <a:rPr kumimoji="1" lang="en-US" altLang="ko-KR" sz="2800" dirty="0" err="1">
                <a:solidFill>
                  <a:srgbClr val="FF0000"/>
                </a:solidFill>
              </a:rPr>
              <a:t>bert</a:t>
            </a:r>
            <a:r>
              <a:rPr kumimoji="1" lang="ko-KR" altLang="en-US" sz="2800" dirty="0">
                <a:solidFill>
                  <a:srgbClr val="FF0000"/>
                </a:solidFill>
              </a:rPr>
              <a:t>같은 무거운 모델</a:t>
            </a:r>
            <a:r>
              <a:rPr kumimoji="1" lang="en-US" altLang="ko-KR" sz="2800" dirty="0">
                <a:solidFill>
                  <a:srgbClr val="FF0000"/>
                </a:solidFill>
              </a:rPr>
              <a:t>&gt;&gt;</a:t>
            </a:r>
            <a:r>
              <a:rPr kumimoji="1" lang="ko-KR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ko-KR" sz="2800" dirty="0" err="1">
                <a:solidFill>
                  <a:srgbClr val="FF0000"/>
                </a:solidFill>
              </a:rPr>
              <a:t>distilbert</a:t>
            </a:r>
            <a:r>
              <a:rPr kumimoji="1" lang="ko-KR" altLang="en-US" sz="2800" dirty="0">
                <a:solidFill>
                  <a:srgbClr val="FF0000"/>
                </a:solidFill>
              </a:rPr>
              <a:t>로 </a:t>
            </a:r>
            <a:r>
              <a:rPr kumimoji="1" lang="ko-KR" altLang="en-US" sz="2800" dirty="0" err="1">
                <a:solidFill>
                  <a:srgbClr val="FF0000"/>
                </a:solidFill>
              </a:rPr>
              <a:t>모델변경</a:t>
            </a:r>
            <a:endParaRPr kumimoji="1" lang="en-US" altLang="ko-KR" sz="2800" dirty="0">
              <a:solidFill>
                <a:srgbClr val="FF0000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2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예정 상황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서버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256172" y="1273199"/>
            <a:ext cx="11269784" cy="4919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kumimoji="1" lang="ko-KR" altLang="en-US" sz="2800" dirty="0">
                <a:solidFill>
                  <a:prstClr val="black"/>
                </a:solidFill>
              </a:rPr>
              <a:t>모델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서빙</a:t>
            </a:r>
            <a:r>
              <a:rPr kumimoji="1" lang="ko-KR" altLang="en-US" sz="2800" dirty="0">
                <a:solidFill>
                  <a:prstClr val="black"/>
                </a:solidFill>
              </a:rPr>
              <a:t> 가능한 서버 찾기</a:t>
            </a:r>
            <a:endParaRPr kumimoji="1" lang="en-US" altLang="ko-KR" sz="2800" dirty="0">
              <a:solidFill>
                <a:prstClr val="black"/>
              </a:solidFill>
            </a:endParaRPr>
          </a:p>
          <a:p>
            <a:pPr marL="971550" lvl="1" indent="-5143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</a:pPr>
            <a:r>
              <a:rPr kumimoji="1" lang="en-US" altLang="ko-KR" sz="2400" dirty="0" err="1">
                <a:solidFill>
                  <a:prstClr val="black"/>
                </a:solidFill>
              </a:rPr>
              <a:t>Torchserve</a:t>
            </a:r>
            <a:r>
              <a:rPr kumimoji="1" lang="en-US" altLang="ko-KR" sz="2400" dirty="0">
                <a:solidFill>
                  <a:prstClr val="black"/>
                </a:solidFill>
              </a:rPr>
              <a:t> </a:t>
            </a:r>
            <a:r>
              <a:rPr kumimoji="1" lang="ko-KR" altLang="en-US" sz="2400" dirty="0">
                <a:solidFill>
                  <a:prstClr val="black"/>
                </a:solidFill>
              </a:rPr>
              <a:t>추론에 </a:t>
            </a:r>
            <a:r>
              <a:rPr kumimoji="1" lang="en-US" altLang="ko-KR" sz="2400" dirty="0" err="1">
                <a:solidFill>
                  <a:prstClr val="black"/>
                </a:solidFill>
              </a:rPr>
              <a:t>gpu</a:t>
            </a:r>
            <a:r>
              <a:rPr kumimoji="1" lang="ko-KR" altLang="en-US" sz="2400" dirty="0">
                <a:solidFill>
                  <a:prstClr val="black"/>
                </a:solidFill>
              </a:rPr>
              <a:t> 사용이 가능함</a:t>
            </a:r>
            <a:r>
              <a:rPr kumimoji="1" lang="en-US" altLang="ko-KR" sz="2400" dirty="0">
                <a:solidFill>
                  <a:prstClr val="black"/>
                </a:solidFill>
              </a:rPr>
              <a:t>(</a:t>
            </a:r>
            <a:r>
              <a:rPr kumimoji="1" lang="en-US" altLang="ko-KR" sz="2400" dirty="0" err="1">
                <a:solidFill>
                  <a:prstClr val="black"/>
                </a:solidFill>
              </a:rPr>
              <a:t>cuda</a:t>
            </a:r>
            <a:r>
              <a:rPr kumimoji="1" lang="en-US" altLang="ko-KR" sz="2400" dirty="0">
                <a:solidFill>
                  <a:prstClr val="black"/>
                </a:solidFill>
              </a:rPr>
              <a:t>)</a:t>
            </a:r>
          </a:p>
          <a:p>
            <a:pPr marL="971550" lvl="1" indent="-5143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</a:pPr>
            <a:endParaRPr kumimoji="1" lang="en-US" altLang="ko-KR" sz="2400" dirty="0">
              <a:solidFill>
                <a:prstClr val="black"/>
              </a:solidFill>
            </a:endParaRPr>
          </a:p>
          <a:p>
            <a:pPr marL="971550" lvl="1" indent="-5143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</a:pPr>
            <a:endParaRPr kumimoji="1" lang="en-US" altLang="ko-KR" sz="2400" dirty="0">
              <a:solidFill>
                <a:prstClr val="black"/>
              </a:solidFill>
            </a:endParaRPr>
          </a:p>
          <a:p>
            <a:pPr marL="971550" lvl="1" indent="-5143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</a:pPr>
            <a:endParaRPr kumimoji="1" lang="en-US" altLang="ko-KR" sz="2400" dirty="0">
              <a:solidFill>
                <a:prstClr val="black"/>
              </a:solidFill>
            </a:endParaRPr>
          </a:p>
          <a:p>
            <a:pPr marL="971550" lvl="1" indent="-5143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</a:pPr>
            <a:r>
              <a:rPr kumimoji="1" lang="en-US" altLang="ko-KR" sz="2400" dirty="0" err="1">
                <a:solidFill>
                  <a:prstClr val="black"/>
                </a:solidFill>
              </a:rPr>
              <a:t>gpu</a:t>
            </a:r>
            <a:r>
              <a:rPr kumimoji="1" lang="en-US" altLang="ko-KR" sz="2400" dirty="0">
                <a:solidFill>
                  <a:prstClr val="black"/>
                </a:solidFill>
              </a:rPr>
              <a:t> base </a:t>
            </a:r>
            <a:r>
              <a:rPr kumimoji="1" lang="en-US" altLang="ko-KR" sz="2400" dirty="0" err="1">
                <a:solidFill>
                  <a:prstClr val="black"/>
                </a:solidFill>
              </a:rPr>
              <a:t>torchserve</a:t>
            </a:r>
            <a:r>
              <a:rPr kumimoji="1" lang="en-US" altLang="ko-KR" sz="2400" dirty="0">
                <a:solidFill>
                  <a:prstClr val="black"/>
                </a:solidFill>
              </a:rPr>
              <a:t> docker image</a:t>
            </a:r>
            <a:r>
              <a:rPr kumimoji="1" lang="ko-KR" altLang="en-US" sz="2400" dirty="0">
                <a:solidFill>
                  <a:prstClr val="black"/>
                </a:solidFill>
              </a:rPr>
              <a:t> 존재함</a:t>
            </a:r>
            <a:endParaRPr kumimoji="1" lang="en-US" altLang="ko-KR" sz="2400" dirty="0">
              <a:solidFill>
                <a:prstClr val="black"/>
              </a:solidFill>
            </a:endParaRP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kumimoji="1" lang="en-US" altLang="ko-KR" sz="2400" dirty="0">
                <a:solidFill>
                  <a:prstClr val="black"/>
                </a:solidFill>
              </a:rPr>
              <a:t>	</a:t>
            </a: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kumimoji="1" lang="en-US" altLang="ko-KR" sz="2400" dirty="0">
                <a:solidFill>
                  <a:prstClr val="black"/>
                </a:solidFill>
              </a:rPr>
              <a:t>	-&gt;</a:t>
            </a:r>
            <a:r>
              <a:rPr kumimoji="1" lang="ko-KR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ko-KR" sz="2400" dirty="0" err="1">
                <a:solidFill>
                  <a:prstClr val="black"/>
                </a:solidFill>
              </a:rPr>
              <a:t>gpu</a:t>
            </a:r>
            <a:r>
              <a:rPr kumimoji="1" lang="ko-KR" altLang="en-US" sz="2400" dirty="0">
                <a:solidFill>
                  <a:prstClr val="black"/>
                </a:solidFill>
              </a:rPr>
              <a:t> 사용 가능한 서버 컴퓨터에서 </a:t>
            </a:r>
            <a:r>
              <a:rPr kumimoji="1" lang="en-US" altLang="ko-KR" sz="2400" dirty="0" err="1">
                <a:solidFill>
                  <a:prstClr val="black"/>
                </a:solidFill>
              </a:rPr>
              <a:t>cuda</a:t>
            </a:r>
            <a:r>
              <a:rPr kumimoji="1" lang="en-US" altLang="ko-KR" sz="2400" dirty="0">
                <a:solidFill>
                  <a:prstClr val="black"/>
                </a:solidFill>
              </a:rPr>
              <a:t> </a:t>
            </a:r>
            <a:r>
              <a:rPr kumimoji="1" lang="ko-KR" altLang="en-US" sz="2400" dirty="0">
                <a:solidFill>
                  <a:prstClr val="black"/>
                </a:solidFill>
              </a:rPr>
              <a:t>활용하여 모델 </a:t>
            </a:r>
            <a:r>
              <a:rPr kumimoji="1" lang="ko-KR" altLang="en-US" sz="2400" dirty="0" err="1">
                <a:solidFill>
                  <a:prstClr val="black"/>
                </a:solidFill>
              </a:rPr>
              <a:t>서빙</a:t>
            </a:r>
            <a:endParaRPr kumimoji="1" lang="en-US" altLang="ko-KR" sz="24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975C30C-8E62-5D42-AE39-9E202470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72" y="2165888"/>
            <a:ext cx="60325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27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예정 상황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서버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256172" y="1273199"/>
            <a:ext cx="11269784" cy="2300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ore-KR" sz="2800" dirty="0">
                <a:solidFill>
                  <a:prstClr val="black"/>
                </a:solidFill>
              </a:rPr>
              <a:t>2</a:t>
            </a:r>
            <a:r>
              <a:rPr kumimoji="1" lang="en-US" altLang="ko-KR" sz="2800" dirty="0">
                <a:solidFill>
                  <a:prstClr val="black"/>
                </a:solidFill>
              </a:rPr>
              <a:t>.</a:t>
            </a:r>
            <a:r>
              <a:rPr kumimoji="1" lang="ko-KR" altLang="en-US" sz="2800" dirty="0">
                <a:solidFill>
                  <a:prstClr val="black"/>
                </a:solidFill>
              </a:rPr>
              <a:t>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비방성</a:t>
            </a:r>
            <a:r>
              <a:rPr kumimoji="1" lang="ko-KR" altLang="en-US" sz="2800" dirty="0">
                <a:solidFill>
                  <a:prstClr val="black"/>
                </a:solidFill>
              </a:rPr>
              <a:t> 표현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마스킹</a:t>
            </a:r>
            <a:r>
              <a:rPr kumimoji="1" lang="ko-KR" altLang="en-US" sz="2800" dirty="0">
                <a:solidFill>
                  <a:prstClr val="black"/>
                </a:solidFill>
              </a:rPr>
              <a:t> 모델 </a:t>
            </a:r>
            <a:r>
              <a:rPr kumimoji="1" lang="en-US" altLang="ko-KR" sz="2800" dirty="0">
                <a:solidFill>
                  <a:prstClr val="black"/>
                </a:solidFill>
              </a:rPr>
              <a:t>handler </a:t>
            </a:r>
            <a:r>
              <a:rPr kumimoji="1" lang="ko-KR" altLang="en-US" sz="2800" dirty="0">
                <a:solidFill>
                  <a:prstClr val="black"/>
                </a:solidFill>
              </a:rPr>
              <a:t>개발</a:t>
            </a:r>
            <a:endParaRPr kumimoji="1" lang="en-US" altLang="ko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800" dirty="0">
                <a:solidFill>
                  <a:prstClr val="black"/>
                </a:solidFill>
              </a:rPr>
              <a:t>	-&gt;</a:t>
            </a:r>
            <a:r>
              <a:rPr kumimoji="1" lang="ko-KR" altLang="en-US" sz="2800" dirty="0">
                <a:solidFill>
                  <a:prstClr val="black"/>
                </a:solidFill>
              </a:rPr>
              <a:t> </a:t>
            </a:r>
            <a:r>
              <a:rPr kumimoji="1" lang="en-US" altLang="ko-KR" sz="2800" dirty="0">
                <a:solidFill>
                  <a:prstClr val="black"/>
                </a:solidFill>
              </a:rPr>
              <a:t>pre-process</a:t>
            </a:r>
            <a:r>
              <a:rPr kumimoji="1" lang="ko-KR" altLang="en-US" sz="2800" dirty="0">
                <a:solidFill>
                  <a:prstClr val="black"/>
                </a:solidFill>
              </a:rPr>
              <a:t> 함수와 </a:t>
            </a:r>
            <a:r>
              <a:rPr kumimoji="1" lang="en-US" altLang="ko-KR" sz="2800" dirty="0">
                <a:solidFill>
                  <a:prstClr val="black"/>
                </a:solidFill>
              </a:rPr>
              <a:t>post-process</a:t>
            </a:r>
            <a:r>
              <a:rPr kumimoji="1" lang="ko-KR" altLang="en-US" sz="2800" dirty="0">
                <a:solidFill>
                  <a:prstClr val="black"/>
                </a:solidFill>
              </a:rPr>
              <a:t> 함수 구현</a:t>
            </a:r>
            <a:endParaRPr kumimoji="1" lang="en-US" altLang="ko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800" dirty="0">
                <a:solidFill>
                  <a:prstClr val="black"/>
                </a:solidFill>
              </a:rPr>
              <a:t>	-&gt; tokenize</a:t>
            </a:r>
            <a:r>
              <a:rPr kumimoji="1" lang="ko-KR" altLang="en-US" sz="2800" dirty="0">
                <a:solidFill>
                  <a:prstClr val="black"/>
                </a:solidFill>
              </a:rPr>
              <a:t>을</a:t>
            </a:r>
            <a:r>
              <a:rPr kumimoji="1" lang="en-US" altLang="ko-KR" sz="2800" dirty="0">
                <a:solidFill>
                  <a:prstClr val="black"/>
                </a:solidFill>
              </a:rPr>
              <a:t> pre-process</a:t>
            </a:r>
            <a:r>
              <a:rPr kumimoji="1" lang="ko-KR" altLang="en-US" sz="2800" dirty="0">
                <a:solidFill>
                  <a:prstClr val="black"/>
                </a:solidFill>
              </a:rPr>
              <a:t>에서</a:t>
            </a:r>
            <a:r>
              <a:rPr kumimoji="1" lang="en-US" altLang="ko-KR" sz="2800" dirty="0">
                <a:solidFill>
                  <a:prstClr val="black"/>
                </a:solidFill>
              </a:rPr>
              <a:t>?</a:t>
            </a:r>
            <a:r>
              <a:rPr kumimoji="1" lang="ko-KR" altLang="en-US" sz="2800" dirty="0">
                <a:solidFill>
                  <a:prstClr val="black"/>
                </a:solidFill>
              </a:rPr>
              <a:t> </a:t>
            </a:r>
            <a:r>
              <a:rPr kumimoji="1" lang="en-US" altLang="ko-KR" sz="2800" dirty="0">
                <a:solidFill>
                  <a:prstClr val="black"/>
                </a:solidFill>
              </a:rPr>
              <a:t>Model </a:t>
            </a:r>
            <a:r>
              <a:rPr kumimoji="1" lang="ko-KR" altLang="en-US" sz="2800" dirty="0">
                <a:solidFill>
                  <a:prstClr val="black"/>
                </a:solidFill>
              </a:rPr>
              <a:t>추론 과정에서</a:t>
            </a:r>
            <a:r>
              <a:rPr kumimoji="1" lang="en-US" altLang="ko-KR" sz="2800" dirty="0">
                <a:solidFill>
                  <a:prstClr val="black"/>
                </a:solidFill>
              </a:rPr>
              <a:t>?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800" dirty="0">
                <a:solidFill>
                  <a:prstClr val="black"/>
                </a:solidFill>
              </a:rPr>
              <a:t>	-&gt; post-process</a:t>
            </a:r>
            <a:r>
              <a:rPr kumimoji="1" lang="ko-KR" altLang="en-US" sz="2800" dirty="0">
                <a:solidFill>
                  <a:prstClr val="black"/>
                </a:solidFill>
              </a:rPr>
              <a:t>된 </a:t>
            </a:r>
            <a:r>
              <a:rPr kumimoji="1" lang="en-US" altLang="ko-KR" sz="2800" dirty="0">
                <a:solidFill>
                  <a:prstClr val="black"/>
                </a:solidFill>
              </a:rPr>
              <a:t>output: </a:t>
            </a:r>
            <a:r>
              <a:rPr kumimoji="1" lang="ko-KR" altLang="en-US" sz="2800" dirty="0">
                <a:solidFill>
                  <a:prstClr val="black"/>
                </a:solidFill>
              </a:rPr>
              <a:t>사회자 </a:t>
            </a:r>
            <a:r>
              <a:rPr kumimoji="1" lang="en-US" altLang="ko-KR" sz="2800" dirty="0">
                <a:solidFill>
                  <a:prstClr val="black"/>
                </a:solidFill>
              </a:rPr>
              <a:t>AI</a:t>
            </a:r>
            <a:r>
              <a:rPr kumimoji="1" lang="ko-KR" altLang="en-US" sz="2800" dirty="0">
                <a:solidFill>
                  <a:prstClr val="black"/>
                </a:solidFill>
              </a:rPr>
              <a:t>가 말하는 내용처럼 응답</a:t>
            </a:r>
            <a:endParaRPr kumimoji="1" lang="en-US" altLang="ko-KR" sz="2800" dirty="0">
              <a:solidFill>
                <a:prstClr val="black"/>
              </a:solidFill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0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인공지능 모델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692568"/>
            <a:ext cx="11269784" cy="468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kumimoji="1" lang="en-US" altLang="ko-KR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2.</a:t>
            </a:r>
            <a:r>
              <a:rPr kumimoji="1" lang="ko-KR" alt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1" lang="ko-KR" altLang="en-US" sz="36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비방성모델</a:t>
            </a:r>
            <a:r>
              <a:rPr kumimoji="1" lang="ko-KR" altLang="en-US" sz="36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개발</a:t>
            </a:r>
            <a:endParaRPr kumimoji="1" lang="en-US" altLang="ko-KR" sz="36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서버에서 </a:t>
            </a:r>
            <a:r>
              <a:rPr kumimoji="1" lang="ko-KR" altLang="en-US" sz="2800" dirty="0" err="1"/>
              <a:t>인퍼런스</a:t>
            </a:r>
            <a:r>
              <a:rPr kumimoji="1" lang="ko-KR" altLang="en-US" sz="2800" dirty="0"/>
              <a:t> 시간이 너무 길지 않은 모델을 사용해야 하기 때문에 모델은 </a:t>
            </a:r>
            <a:r>
              <a:rPr kumimoji="1" lang="en-US" altLang="ko-KR" sz="2800" dirty="0" err="1"/>
              <a:t>distilber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사용함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ore-KR" sz="28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 err="1">
                <a:solidFill>
                  <a:prstClr val="black"/>
                </a:solidFill>
              </a:rPr>
              <a:t>데이터셋이</a:t>
            </a:r>
            <a:r>
              <a:rPr kumimoji="1" lang="ko-KR" altLang="en-US" sz="2800" dirty="0">
                <a:solidFill>
                  <a:prstClr val="black"/>
                </a:solidFill>
              </a:rPr>
              <a:t> 매우 중요하고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라벨링을</a:t>
            </a:r>
            <a:r>
              <a:rPr kumimoji="1" lang="ko-KR" altLang="en-US" sz="2800" dirty="0">
                <a:solidFill>
                  <a:prstClr val="black"/>
                </a:solidFill>
              </a:rPr>
              <a:t>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점검하는것이</a:t>
            </a:r>
            <a:r>
              <a:rPr kumimoji="1" lang="ko-KR" altLang="en-US" sz="2800" dirty="0">
                <a:solidFill>
                  <a:prstClr val="black"/>
                </a:solidFill>
              </a:rPr>
              <a:t> 필수적임</a:t>
            </a:r>
            <a:r>
              <a:rPr kumimoji="1" lang="en-US" altLang="ko-KR" sz="2800" dirty="0">
                <a:solidFill>
                  <a:prstClr val="black"/>
                </a:solidFill>
              </a:rPr>
              <a:t>.</a:t>
            </a:r>
            <a:r>
              <a:rPr kumimoji="1" lang="ko-KR" altLang="en-US" sz="2800" dirty="0">
                <a:solidFill>
                  <a:prstClr val="black"/>
                </a:solidFill>
              </a:rPr>
              <a:t> 따라서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데이터셋</a:t>
            </a:r>
            <a:r>
              <a:rPr kumimoji="1" lang="ko-KR" altLang="en-US" sz="2800" dirty="0">
                <a:solidFill>
                  <a:prstClr val="black"/>
                </a:solidFill>
              </a:rPr>
              <a:t> 준비를 </a:t>
            </a:r>
            <a:r>
              <a:rPr kumimoji="1" lang="en-US" altLang="ko-KR" sz="2800" dirty="0">
                <a:solidFill>
                  <a:prstClr val="black"/>
                </a:solidFill>
              </a:rPr>
              <a:t>2</a:t>
            </a:r>
            <a:r>
              <a:rPr kumimoji="1" lang="ko-KR" altLang="en-US" sz="2800" dirty="0">
                <a:solidFill>
                  <a:prstClr val="black"/>
                </a:solidFill>
              </a:rPr>
              <a:t>주정도 할 예정 </a:t>
            </a:r>
            <a:r>
              <a:rPr kumimoji="1" lang="en-US" altLang="ko-KR" sz="2800" dirty="0">
                <a:solidFill>
                  <a:prstClr val="black"/>
                </a:solidFill>
              </a:rPr>
              <a:t>.</a:t>
            </a:r>
            <a:endParaRPr kumimoji="1" lang="ko-Kore-KR" altLang="en-US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31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인공지능 모델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5982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kumimoji="1" lang="en-US" altLang="ko-KR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2.</a:t>
            </a:r>
            <a:r>
              <a:rPr kumimoji="1" lang="ko-KR" alt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1" lang="ko-KR" altLang="en-US" sz="36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대화요약</a:t>
            </a:r>
            <a:r>
              <a:rPr kumimoji="1" lang="ko-KR" altLang="en-US" sz="36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모델 개발</a:t>
            </a:r>
            <a:endParaRPr kumimoji="1" lang="en-US" altLang="ko-KR" sz="36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 </a:t>
            </a:r>
            <a:r>
              <a:rPr kumimoji="1" lang="en-US" altLang="ko-KR" sz="2800" dirty="0"/>
              <a:t>metric</a:t>
            </a:r>
          </a:p>
          <a:p>
            <a:r>
              <a:rPr kumimoji="1" lang="en-US" altLang="ko-KR" sz="2800" dirty="0"/>
              <a:t>	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디베이팅</a:t>
            </a:r>
            <a:r>
              <a:rPr kumimoji="1" lang="ko-KR" altLang="en-US" sz="2800" dirty="0"/>
              <a:t> 데이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토론 웹사이트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에서 모은 </a:t>
            </a:r>
            <a:r>
              <a:rPr kumimoji="1" lang="en-US" altLang="ko-KR" sz="2800" dirty="0"/>
              <a:t>3000</a:t>
            </a:r>
            <a:r>
              <a:rPr kumimoji="1" lang="ko-KR" altLang="en-US" sz="2800" dirty="0"/>
              <a:t>개의 토론 샘플 </a:t>
            </a:r>
            <a:r>
              <a:rPr kumimoji="1" lang="en-US" altLang="ko-KR" sz="2800" dirty="0"/>
              <a:t>	</a:t>
            </a:r>
            <a:r>
              <a:rPr kumimoji="1" lang="ko-KR" altLang="en-US" sz="2800" dirty="0"/>
              <a:t>데이터를 넣어 얼마나 잘하는지 어떤 데이터로 학습한 모델이 </a:t>
            </a:r>
            <a:r>
              <a:rPr kumimoji="1" lang="en-US" altLang="ko-KR" sz="2800" dirty="0"/>
              <a:t>	</a:t>
            </a:r>
            <a:r>
              <a:rPr kumimoji="1" lang="ko-KR" altLang="en-US" sz="2800" dirty="0"/>
              <a:t>잘하는지 다수의 사람의 경험적인 추론으로 </a:t>
            </a:r>
            <a:r>
              <a:rPr kumimoji="1" lang="ko-KR" altLang="en-US" sz="2800" dirty="0" err="1"/>
              <a:t>스코어링함</a:t>
            </a: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2800" dirty="0"/>
              <a:t>Fine tuning</a:t>
            </a:r>
            <a:r>
              <a:rPr kumimoji="1" lang="ko-KR" altLang="en-US" sz="2800" dirty="0" err="1"/>
              <a:t>데이터셋</a:t>
            </a:r>
            <a:r>
              <a:rPr kumimoji="1" lang="ko-KR" altLang="en-US" sz="2800" dirty="0"/>
              <a:t> 변경사항</a:t>
            </a:r>
            <a:endParaRPr kumimoji="1" lang="en-US" altLang="ko-KR" sz="2800" dirty="0"/>
          </a:p>
          <a:p>
            <a:pPr lvl="1"/>
            <a:r>
              <a:rPr kumimoji="1" lang="en-US" altLang="ko-KR" sz="2800" dirty="0" err="1"/>
              <a:t>aihub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일상대화요약</a:t>
            </a:r>
            <a:r>
              <a:rPr kumimoji="1" lang="en-US" altLang="ko-KR" sz="2800" dirty="0"/>
              <a:t>&gt;&gt; </a:t>
            </a:r>
            <a:r>
              <a:rPr kumimoji="1" lang="ko-KR" altLang="en-US" sz="2800" dirty="0"/>
              <a:t>일상대화요약 </a:t>
            </a:r>
            <a:r>
              <a:rPr kumimoji="1" lang="en-US" altLang="ko-KR" sz="2800" dirty="0"/>
              <a:t>(</a:t>
            </a:r>
            <a:r>
              <a:rPr kumimoji="1" lang="en-US" altLang="ko-KR" sz="2800" dirty="0" err="1"/>
              <a:t>aihub</a:t>
            </a:r>
            <a:r>
              <a:rPr kumimoji="1" lang="en-US" altLang="ko-KR" sz="2800" dirty="0"/>
              <a:t>) + </a:t>
            </a:r>
            <a:r>
              <a:rPr kumimoji="1" lang="ko-KR" altLang="en-US" sz="2800" dirty="0"/>
              <a:t>문서요약</a:t>
            </a:r>
            <a:r>
              <a:rPr kumimoji="1" lang="en-US" altLang="ko-KR" sz="2800" dirty="0"/>
              <a:t>(</a:t>
            </a:r>
            <a:r>
              <a:rPr kumimoji="1" lang="en-US" altLang="ko-KR" sz="2800" dirty="0" err="1"/>
              <a:t>aihub</a:t>
            </a:r>
            <a:r>
              <a:rPr kumimoji="1" lang="en-US" altLang="ko-KR" sz="2800" dirty="0"/>
              <a:t>) </a:t>
            </a:r>
          </a:p>
          <a:p>
            <a:pPr lvl="1"/>
            <a:endParaRPr kumimoji="1" lang="en-US" altLang="ko-KR" sz="2800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1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인공지능 모델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6D1C4CF-D59F-5A46-8D2B-1347C563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9" y="1214856"/>
            <a:ext cx="6485031" cy="5643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0" y="8455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1800" dirty="0"/>
              <a:t>Example) fine-tuning (X)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A9E7178-C30A-BB4A-95F7-069BD1E0AA4E}"/>
              </a:ext>
            </a:extLst>
          </p:cNvPr>
          <p:cNvSpPr/>
          <p:nvPr/>
        </p:nvSpPr>
        <p:spPr>
          <a:xfrm>
            <a:off x="0" y="5643144"/>
            <a:ext cx="7315199" cy="1156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593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인공지능 모델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0" y="8455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1800" dirty="0"/>
              <a:t>Example) fine-tuning (O)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C40B8A3-0978-2545-8AD5-7D42FF7C3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9" y="1367812"/>
            <a:ext cx="9558338" cy="51254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2F9309B-65F4-2646-AB07-6462DFD7B24E}"/>
              </a:ext>
            </a:extLst>
          </p:cNvPr>
          <p:cNvSpPr/>
          <p:nvPr/>
        </p:nvSpPr>
        <p:spPr>
          <a:xfrm>
            <a:off x="598514" y="5138647"/>
            <a:ext cx="9070428" cy="1156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916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A7C1FA2-30A4-0649-A10D-D0F74D81D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323" y="643467"/>
            <a:ext cx="9905353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11642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계획 및 역할 배분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E19EB4-55C9-D040-AEF9-C507F6481A7D}"/>
              </a:ext>
            </a:extLst>
          </p:cNvPr>
          <p:cNvSpPr txBox="1"/>
          <p:nvPr/>
        </p:nvSpPr>
        <p:spPr>
          <a:xfrm>
            <a:off x="354559" y="989546"/>
            <a:ext cx="76538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김석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서버 개발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박진우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토론 대화 요약 모델 개발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이청수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ios</a:t>
            </a:r>
            <a:r>
              <a:rPr kumimoji="1" lang="en-US" altLang="ko-KR" sz="1400" dirty="0"/>
              <a:t> app</a:t>
            </a:r>
            <a:r>
              <a:rPr kumimoji="1" lang="ko-KR" altLang="en-US" sz="1400" dirty="0"/>
              <a:t> 및 </a:t>
            </a:r>
            <a:r>
              <a:rPr kumimoji="1" lang="ko-KR" altLang="en-US" sz="1400" dirty="0" err="1"/>
              <a:t>서버개발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장채윤</a:t>
            </a:r>
            <a:r>
              <a:rPr kumimoji="1" lang="en-US" altLang="ko-Kore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비방성</a:t>
            </a:r>
            <a:r>
              <a:rPr kumimoji="1" lang="ko-KR" altLang="en-US" sz="1400" dirty="0"/>
              <a:t> 표현 </a:t>
            </a:r>
            <a:r>
              <a:rPr kumimoji="1" lang="ko-KR" altLang="en-US" sz="1400" dirty="0" err="1"/>
              <a:t>마스킹</a:t>
            </a:r>
            <a:r>
              <a:rPr kumimoji="1" lang="ko-KR" altLang="en-US" sz="1400" dirty="0"/>
              <a:t> 모델 개발</a:t>
            </a:r>
            <a:endParaRPr kumimoji="1" lang="en-US" altLang="ko-KR" sz="1400" dirty="0"/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AFF7DE59-F986-D047-ABFD-F11250B97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63228"/>
              </p:ext>
            </p:extLst>
          </p:nvPr>
        </p:nvGraphicFramePr>
        <p:xfrm>
          <a:off x="354559" y="3201680"/>
          <a:ext cx="11118776" cy="249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225">
                  <a:extLst>
                    <a:ext uri="{9D8B030D-6E8A-4147-A177-3AD203B41FA5}">
                      <a16:colId xmlns:a16="http://schemas.microsoft.com/office/drawing/2014/main" val="1266208496"/>
                    </a:ext>
                  </a:extLst>
                </a:gridCol>
                <a:gridCol w="1082565">
                  <a:extLst>
                    <a:ext uri="{9D8B030D-6E8A-4147-A177-3AD203B41FA5}">
                      <a16:colId xmlns:a16="http://schemas.microsoft.com/office/drawing/2014/main" val="561583458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4214418692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419583071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2904924332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575909722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4189658361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352565171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3526777762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1915355596"/>
                    </a:ext>
                  </a:extLst>
                </a:gridCol>
              </a:tblGrid>
              <a:tr h="499064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R" sz="1400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sz="1400" dirty="0"/>
                        <a:t>Week </a:t>
                      </a:r>
                      <a:r>
                        <a:rPr lang="en-US" altLang="ko-KR" sz="1400" dirty="0"/>
                        <a:t>7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sz="1400" dirty="0"/>
                        <a:t>Week </a:t>
                      </a:r>
                      <a:r>
                        <a:rPr lang="en-US" altLang="ko-KR" sz="1400" dirty="0"/>
                        <a:t>8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sz="1400" dirty="0"/>
                        <a:t>Week </a:t>
                      </a:r>
                      <a:r>
                        <a:rPr lang="en-US" altLang="ko-KR" sz="1400" dirty="0"/>
                        <a:t>9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sz="1400" dirty="0"/>
                        <a:t>Week </a:t>
                      </a:r>
                      <a:r>
                        <a:rPr lang="en-US" altLang="ko-KR" sz="1400" dirty="0"/>
                        <a:t>10</a:t>
                      </a:r>
                      <a:endParaRPr lang="ko-Kore-KR" alt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sz="1400" dirty="0"/>
                        <a:t>Week </a:t>
                      </a:r>
                      <a:r>
                        <a:rPr lang="en-US" altLang="ko-KR" sz="1400" dirty="0"/>
                        <a:t>11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sz="1400" dirty="0"/>
                        <a:t>Week </a:t>
                      </a:r>
                      <a:r>
                        <a:rPr lang="en-US" altLang="ko-KR" sz="1400" dirty="0"/>
                        <a:t>12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ore-KR" sz="1400" dirty="0"/>
                        <a:t>Week 1</a:t>
                      </a:r>
                      <a:r>
                        <a:rPr lang="en-US" altLang="ko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Week 1</a:t>
                      </a:r>
                      <a:r>
                        <a:rPr lang="en-US" altLang="ko-KR" sz="1400" dirty="0"/>
                        <a:t>4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57565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r>
                        <a:rPr lang="ko-Kore-KR" altLang="en-US" sz="1000" dirty="0"/>
                        <a:t>비방성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마스킹</a:t>
                      </a:r>
                      <a:r>
                        <a:rPr lang="ko-KR" altLang="en-US" sz="1000" dirty="0"/>
                        <a:t> 모델 개발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장채윤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ko-KR" sz="1200" dirty="0"/>
                    </a:p>
                    <a:p>
                      <a:pPr algn="ctr"/>
                      <a:endParaRPr lang="en-US" altLang="ko-KR" sz="1200" dirty="0"/>
                    </a:p>
                    <a:p>
                      <a:pPr algn="ctr"/>
                      <a:endParaRPr lang="en-US" altLang="ko-KR" sz="1200" dirty="0"/>
                    </a:p>
                    <a:p>
                      <a:pPr algn="ctr"/>
                      <a:endParaRPr lang="en-US" altLang="ko-KR" sz="1200" dirty="0"/>
                    </a:p>
                    <a:p>
                      <a:pPr algn="ctr"/>
                      <a:endParaRPr lang="en-US" altLang="ko-KR" sz="1200" dirty="0"/>
                    </a:p>
                    <a:p>
                      <a:pPr algn="ctr"/>
                      <a:r>
                        <a:rPr lang="ko-KR" altLang="en-US" sz="1200" dirty="0"/>
                        <a:t>중간 발표</a:t>
                      </a:r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4355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r>
                        <a:rPr lang="ko-Kore-KR" altLang="en-US" sz="1000" dirty="0"/>
                        <a:t>대화요약</a:t>
                      </a:r>
                      <a:r>
                        <a:rPr lang="ko-KR" altLang="en-US" sz="1000" dirty="0"/>
                        <a:t> 모델 개발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박진우</a:t>
                      </a:r>
                      <a:r>
                        <a:rPr lang="en-US" altLang="ko-KR" sz="1000" dirty="0"/>
                        <a:t>)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58374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앱</a:t>
                      </a:r>
                      <a:r>
                        <a:rPr lang="ko-KR" altLang="en-US" sz="1000" dirty="0"/>
                        <a:t> 기능 구현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이청수</a:t>
                      </a:r>
                      <a:r>
                        <a:rPr lang="en-US" altLang="ko-KR" sz="1000" dirty="0"/>
                        <a:t>)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905502"/>
                  </a:ext>
                </a:extLst>
              </a:tr>
              <a:tr h="499064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모델 </a:t>
                      </a:r>
                      <a:r>
                        <a:rPr lang="ko-KR" altLang="en-US" sz="1000" dirty="0" err="1"/>
                        <a:t>포팅</a:t>
                      </a:r>
                      <a:r>
                        <a:rPr lang="ko-KR" altLang="en-US" sz="1000" dirty="0"/>
                        <a:t> 및 서버 개발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김석</a:t>
                      </a:r>
                      <a:r>
                        <a:rPr lang="en-US" altLang="ko-KR" sz="1000" dirty="0"/>
                        <a:t>)</a:t>
                      </a:r>
                      <a:endParaRPr lang="ko-Kore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highlight>
                          <a:srgbClr val="3D34F0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>
                        <a:highlight>
                          <a:srgbClr val="3D34F0"/>
                        </a:highligh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0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266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0EBBCEB-93C8-0447-B22D-25B098B97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323" y="643467"/>
            <a:ext cx="9905353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5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A019-D97E-A14E-BE42-48F292D3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93938-3D80-4849-A2FE-D5E3CB8F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548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목표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51B34-AC20-4B11-8F77-580B3B86C205}"/>
              </a:ext>
            </a:extLst>
          </p:cNvPr>
          <p:cNvSpPr txBox="1"/>
          <p:nvPr/>
        </p:nvSpPr>
        <p:spPr>
          <a:xfrm>
            <a:off x="699910" y="936010"/>
            <a:ext cx="9053689" cy="343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ore-KR" sz="2800" dirty="0">
                <a:solidFill>
                  <a:prstClr val="black"/>
                </a:solidFill>
              </a:rPr>
              <a:t>1</a:t>
            </a:r>
            <a:r>
              <a:rPr kumimoji="1" lang="en-US" altLang="ko-KR" sz="2800" dirty="0">
                <a:solidFill>
                  <a:prstClr val="black"/>
                </a:solidFill>
              </a:rPr>
              <a:t>.</a:t>
            </a:r>
            <a:r>
              <a:rPr kumimoji="1" lang="ko-KR" altLang="en-US" sz="2800" dirty="0">
                <a:solidFill>
                  <a:prstClr val="black"/>
                </a:solidFill>
              </a:rPr>
              <a:t> </a:t>
            </a:r>
            <a:r>
              <a:rPr kumimoji="1" lang="ko-Kore-KR" altLang="en-US" sz="2800" dirty="0">
                <a:solidFill>
                  <a:prstClr val="black"/>
                </a:solidFill>
              </a:rPr>
              <a:t>모델</a:t>
            </a:r>
            <a:r>
              <a:rPr kumimoji="1" lang="ko-KR" altLang="en-US" sz="2800" dirty="0">
                <a:solidFill>
                  <a:prstClr val="black"/>
                </a:solidFill>
              </a:rPr>
              <a:t>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서빙</a:t>
            </a:r>
            <a:r>
              <a:rPr kumimoji="1" lang="ko-KR" altLang="en-US" sz="2800" dirty="0">
                <a:solidFill>
                  <a:prstClr val="black"/>
                </a:solidFill>
              </a:rPr>
              <a:t> 서버 개발</a:t>
            </a:r>
            <a:endParaRPr kumimoji="1" lang="en-US" altLang="ko-KR" sz="2800" dirty="0">
              <a:solidFill>
                <a:prstClr val="black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solidFill>
                  <a:prstClr val="black"/>
                </a:solidFill>
              </a:rPr>
              <a:t>AWS EC2</a:t>
            </a:r>
            <a:r>
              <a:rPr kumimoji="1" lang="ko-KR" altLang="en-US" sz="2400" dirty="0">
                <a:solidFill>
                  <a:prstClr val="black"/>
                </a:solidFill>
              </a:rPr>
              <a:t>에 </a:t>
            </a:r>
            <a:r>
              <a:rPr kumimoji="1" lang="en-US" altLang="ko-KR" sz="2400" dirty="0" err="1">
                <a:solidFill>
                  <a:prstClr val="black"/>
                </a:solidFill>
              </a:rPr>
              <a:t>Torchserve</a:t>
            </a:r>
            <a:r>
              <a:rPr kumimoji="1" lang="en-US" altLang="ko-KR" sz="2400" dirty="0">
                <a:solidFill>
                  <a:prstClr val="black"/>
                </a:solidFill>
              </a:rPr>
              <a:t> API</a:t>
            </a:r>
            <a:r>
              <a:rPr kumimoji="1" lang="ko-KR" altLang="en-US" sz="2400" dirty="0" err="1">
                <a:solidFill>
                  <a:prstClr val="black"/>
                </a:solidFill>
              </a:rPr>
              <a:t>를</a:t>
            </a:r>
            <a:r>
              <a:rPr kumimoji="1" lang="ko-KR" altLang="en-US" sz="2400" dirty="0">
                <a:solidFill>
                  <a:prstClr val="black"/>
                </a:solidFill>
              </a:rPr>
              <a:t> 활용한 모델 </a:t>
            </a:r>
            <a:r>
              <a:rPr kumimoji="1" lang="ko-KR" altLang="en-US" sz="2400" dirty="0" err="1">
                <a:solidFill>
                  <a:prstClr val="black"/>
                </a:solidFill>
              </a:rPr>
              <a:t>서빙</a:t>
            </a:r>
            <a:r>
              <a:rPr kumimoji="1" lang="ko-KR" altLang="en-US" sz="2400" dirty="0">
                <a:solidFill>
                  <a:prstClr val="black"/>
                </a:solidFill>
              </a:rPr>
              <a:t> 서버 구축</a:t>
            </a:r>
            <a:endParaRPr kumimoji="1" lang="en-US" altLang="ko-KR" sz="2400" dirty="0">
              <a:solidFill>
                <a:prstClr val="black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solidFill>
                  <a:prstClr val="black"/>
                </a:solidFill>
              </a:rPr>
              <a:t>REST API </a:t>
            </a:r>
            <a:r>
              <a:rPr kumimoji="1" lang="ko-KR" altLang="en-US" sz="2400" dirty="0" err="1">
                <a:solidFill>
                  <a:prstClr val="black"/>
                </a:solidFill>
              </a:rPr>
              <a:t>를</a:t>
            </a:r>
            <a:r>
              <a:rPr kumimoji="1" lang="ko-KR" altLang="en-US" sz="2400" dirty="0">
                <a:solidFill>
                  <a:prstClr val="black"/>
                </a:solidFill>
              </a:rPr>
              <a:t> 활용하여 </a:t>
            </a:r>
            <a:r>
              <a:rPr kumimoji="1" lang="en-US" altLang="ko-KR" sz="2400" dirty="0">
                <a:solidFill>
                  <a:prstClr val="black"/>
                </a:solidFill>
              </a:rPr>
              <a:t>http request serve, response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solidFill>
                  <a:prstClr val="black"/>
                </a:solidFill>
              </a:rPr>
              <a:t>Custom</a:t>
            </a:r>
            <a:r>
              <a:rPr kumimoji="1" lang="ko-KR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ko-KR" sz="2400" dirty="0">
                <a:solidFill>
                  <a:prstClr val="black"/>
                </a:solidFill>
              </a:rPr>
              <a:t>model handler script </a:t>
            </a:r>
            <a:r>
              <a:rPr kumimoji="1" lang="ko-KR" altLang="en-US" sz="2400" dirty="0">
                <a:solidFill>
                  <a:prstClr val="black"/>
                </a:solidFill>
              </a:rPr>
              <a:t>작성 </a:t>
            </a:r>
            <a:r>
              <a:rPr kumimoji="1" lang="en-US" altLang="ko-KR" sz="2400" dirty="0">
                <a:solidFill>
                  <a:prstClr val="black"/>
                </a:solidFill>
              </a:rPr>
              <a:t>(pre-process, post-process override)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US" altLang="ko-Kore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800" dirty="0">
                <a:solidFill>
                  <a:prstClr val="black"/>
                </a:solidFill>
              </a:rPr>
              <a:t>2.</a:t>
            </a:r>
            <a:r>
              <a:rPr kumimoji="1" lang="ko-KR" altLang="en-US" sz="2800" dirty="0">
                <a:solidFill>
                  <a:prstClr val="black"/>
                </a:solidFill>
              </a:rPr>
              <a:t> 앱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백앤드</a:t>
            </a:r>
            <a:r>
              <a:rPr kumimoji="1" lang="ko-KR" altLang="en-US" sz="2800" dirty="0">
                <a:solidFill>
                  <a:prstClr val="black"/>
                </a:solidFill>
              </a:rPr>
              <a:t> 서버 개발</a:t>
            </a:r>
            <a:endParaRPr kumimoji="1" lang="en-US" altLang="ko-KR" sz="2800" dirty="0">
              <a:solidFill>
                <a:prstClr val="black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solidFill>
                  <a:prstClr val="black"/>
                </a:solidFill>
              </a:rPr>
              <a:t>모델 </a:t>
            </a:r>
            <a:r>
              <a:rPr kumimoji="1" lang="ko-KR" altLang="en-US" sz="2400" dirty="0" err="1">
                <a:solidFill>
                  <a:prstClr val="black"/>
                </a:solidFill>
              </a:rPr>
              <a:t>서빙</a:t>
            </a:r>
            <a:r>
              <a:rPr kumimoji="1" lang="ko-KR" altLang="en-US" sz="2400" dirty="0">
                <a:solidFill>
                  <a:prstClr val="black"/>
                </a:solidFill>
              </a:rPr>
              <a:t> 서버 개발 후 </a:t>
            </a:r>
            <a:r>
              <a:rPr kumimoji="1" lang="ko-KR" altLang="en-US" sz="2400" dirty="0" err="1">
                <a:solidFill>
                  <a:prstClr val="black"/>
                </a:solidFill>
              </a:rPr>
              <a:t>청수님과</a:t>
            </a:r>
            <a:r>
              <a:rPr kumimoji="1" lang="ko-KR" altLang="en-US" sz="2400" dirty="0">
                <a:solidFill>
                  <a:prstClr val="black"/>
                </a:solidFill>
              </a:rPr>
              <a:t> 진행할 예정</a:t>
            </a:r>
            <a:endParaRPr kumimoji="1" lang="ko-Kore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2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43270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모델 </a:t>
            </a:r>
            <a:r>
              <a:rPr kumimoji="1" lang="ko-KR" altLang="en-US" sz="2400" dirty="0" err="1"/>
              <a:t>서빙</a:t>
            </a:r>
            <a:r>
              <a:rPr kumimoji="1" lang="ko-KR" altLang="en-US" sz="2400" dirty="0"/>
              <a:t> 서버 개발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51B34-AC20-4B11-8F77-580B3B86C205}"/>
              </a:ext>
            </a:extLst>
          </p:cNvPr>
          <p:cNvSpPr txBox="1"/>
          <p:nvPr/>
        </p:nvSpPr>
        <p:spPr>
          <a:xfrm>
            <a:off x="586892" y="1137929"/>
            <a:ext cx="10363200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kumimoji="1" lang="en-US" altLang="ko-Kore-KR" sz="2800" dirty="0">
                <a:solidFill>
                  <a:srgbClr val="00B050"/>
                </a:solidFill>
              </a:rPr>
              <a:t>Localhost</a:t>
            </a:r>
            <a:r>
              <a:rPr kumimoji="1" lang="ko-KR" altLang="en-US" sz="2800" dirty="0">
                <a:solidFill>
                  <a:srgbClr val="00B050"/>
                </a:solidFill>
              </a:rPr>
              <a:t>에 </a:t>
            </a:r>
            <a:r>
              <a:rPr kumimoji="1" lang="en-US" altLang="ko-KR" sz="2800" dirty="0">
                <a:solidFill>
                  <a:srgbClr val="00B050"/>
                </a:solidFill>
              </a:rPr>
              <a:t>example model</a:t>
            </a:r>
            <a:r>
              <a:rPr kumimoji="1" lang="ko-KR" altLang="en-US" sz="2800" dirty="0">
                <a:solidFill>
                  <a:srgbClr val="00B050"/>
                </a:solidFill>
              </a:rPr>
              <a:t> 배포</a:t>
            </a:r>
            <a:endParaRPr kumimoji="1" lang="en-US" altLang="ko-KR" sz="2800" dirty="0">
              <a:solidFill>
                <a:srgbClr val="00B050"/>
              </a:solidFill>
            </a:endParaRP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kumimoji="1" lang="en-US" altLang="ko-Kore-KR" sz="2800" dirty="0">
                <a:solidFill>
                  <a:srgbClr val="00B050"/>
                </a:solidFill>
              </a:rPr>
              <a:t>AWS EC</a:t>
            </a:r>
            <a:r>
              <a:rPr kumimoji="1" lang="en-US" altLang="ko-KR" sz="2800" dirty="0">
                <a:solidFill>
                  <a:srgbClr val="00B050"/>
                </a:solidFill>
              </a:rPr>
              <a:t>2</a:t>
            </a:r>
            <a:r>
              <a:rPr kumimoji="1" lang="ko-KR" altLang="en-US" sz="2800" dirty="0">
                <a:solidFill>
                  <a:srgbClr val="00B050"/>
                </a:solidFill>
              </a:rPr>
              <a:t> 배포 초기 설정</a:t>
            </a:r>
            <a:r>
              <a:rPr kumimoji="1" lang="en-US" altLang="ko-KR" sz="2800" dirty="0">
                <a:solidFill>
                  <a:srgbClr val="00B050"/>
                </a:solidFill>
              </a:rPr>
              <a:t>,</a:t>
            </a:r>
            <a:r>
              <a:rPr kumimoji="1" lang="ko-KR" altLang="en-US" sz="2800" dirty="0">
                <a:solidFill>
                  <a:srgbClr val="00B050"/>
                </a:solidFill>
              </a:rPr>
              <a:t> </a:t>
            </a:r>
            <a:r>
              <a:rPr kumimoji="1" lang="en-US" altLang="ko-KR" sz="2800" dirty="0">
                <a:solidFill>
                  <a:srgbClr val="00B050"/>
                </a:solidFill>
              </a:rPr>
              <a:t>example model </a:t>
            </a:r>
            <a:r>
              <a:rPr kumimoji="1" lang="ko-KR" altLang="en-US" sz="2800" dirty="0">
                <a:solidFill>
                  <a:srgbClr val="00B050"/>
                </a:solidFill>
              </a:rPr>
              <a:t>배포</a:t>
            </a:r>
            <a:endParaRPr kumimoji="1" lang="en-US" altLang="ko-KR" sz="2800" dirty="0">
              <a:solidFill>
                <a:srgbClr val="00B050"/>
              </a:solidFill>
            </a:endParaRP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kumimoji="1" lang="ko-KR" altLang="en-US" sz="2800" dirty="0">
                <a:solidFill>
                  <a:srgbClr val="FF0000"/>
                </a:solidFill>
              </a:rPr>
              <a:t>초기 </a:t>
            </a:r>
            <a:r>
              <a:rPr kumimoji="1" lang="ko-KR" altLang="en-US" sz="2800" dirty="0" err="1">
                <a:solidFill>
                  <a:srgbClr val="FF0000"/>
                </a:solidFill>
              </a:rPr>
              <a:t>비방성</a:t>
            </a:r>
            <a:r>
              <a:rPr kumimoji="1" lang="ko-KR" altLang="en-US" sz="2800" dirty="0">
                <a:solidFill>
                  <a:srgbClr val="FF0000"/>
                </a:solidFill>
              </a:rPr>
              <a:t> 표현 </a:t>
            </a:r>
            <a:r>
              <a:rPr kumimoji="1" lang="ko-KR" altLang="en-US" sz="2800" dirty="0" err="1">
                <a:solidFill>
                  <a:srgbClr val="FF0000"/>
                </a:solidFill>
              </a:rPr>
              <a:t>마스킹</a:t>
            </a:r>
            <a:r>
              <a:rPr kumimoji="1" lang="ko-KR" altLang="en-US" sz="2800" dirty="0">
                <a:solidFill>
                  <a:srgbClr val="FF0000"/>
                </a:solidFill>
              </a:rPr>
              <a:t> 모델 서버에 배포</a:t>
            </a:r>
            <a:r>
              <a:rPr kumimoji="1" lang="en-US" altLang="ko-KR" sz="2800" dirty="0">
                <a:solidFill>
                  <a:srgbClr val="FF0000"/>
                </a:solidFill>
              </a:rPr>
              <a:t>,</a:t>
            </a:r>
            <a:r>
              <a:rPr kumimoji="1" lang="ko-KR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ko-KR" sz="2800" dirty="0">
                <a:solidFill>
                  <a:srgbClr val="FF0000"/>
                </a:solidFill>
              </a:rPr>
              <a:t>handler </a:t>
            </a:r>
            <a:r>
              <a:rPr kumimoji="1" lang="ko-KR" altLang="en-US" sz="2800" dirty="0">
                <a:solidFill>
                  <a:srgbClr val="FF0000"/>
                </a:solidFill>
              </a:rPr>
              <a:t>개발</a:t>
            </a:r>
            <a:endParaRPr kumimoji="1" lang="en-US" altLang="ko-KR" sz="2800" dirty="0">
              <a:solidFill>
                <a:srgbClr val="FF0000"/>
              </a:solidFill>
            </a:endParaRP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kumimoji="1" lang="ko-KR" altLang="en-US" sz="2800" dirty="0">
                <a:solidFill>
                  <a:srgbClr val="FF0000"/>
                </a:solidFill>
              </a:rPr>
              <a:t>초기 문장 요약 모델 서버에 배포</a:t>
            </a:r>
            <a:r>
              <a:rPr kumimoji="1" lang="en-US" altLang="ko-KR" sz="2800" dirty="0">
                <a:solidFill>
                  <a:srgbClr val="FF0000"/>
                </a:solidFill>
              </a:rPr>
              <a:t>,</a:t>
            </a:r>
            <a:r>
              <a:rPr kumimoji="1" lang="ko-KR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ko-KR" sz="2800" dirty="0">
                <a:solidFill>
                  <a:srgbClr val="FF0000"/>
                </a:solidFill>
              </a:rPr>
              <a:t>handler </a:t>
            </a:r>
            <a:r>
              <a:rPr kumimoji="1" lang="ko-KR" altLang="en-US" sz="2800" dirty="0">
                <a:solidFill>
                  <a:srgbClr val="FF0000"/>
                </a:solidFill>
              </a:rPr>
              <a:t>개발</a:t>
            </a:r>
            <a:endParaRPr kumimoji="1"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1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162646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백앤드</a:t>
            </a:r>
            <a:r>
              <a:rPr kumimoji="1" lang="ko-KR" altLang="en-US" sz="2400" dirty="0"/>
              <a:t> 서버 개발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51B34-AC20-4B11-8F77-580B3B86C205}"/>
              </a:ext>
            </a:extLst>
          </p:cNvPr>
          <p:cNvSpPr txBox="1"/>
          <p:nvPr/>
        </p:nvSpPr>
        <p:spPr>
          <a:xfrm>
            <a:off x="688621" y="1106308"/>
            <a:ext cx="11164711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kumimoji="1" lang="en-US" altLang="ko-KR" sz="2800" dirty="0"/>
              <a:t>Firebase</a:t>
            </a:r>
            <a:r>
              <a:rPr kumimoji="1" lang="ko-KR" altLang="en-US" sz="2800" dirty="0"/>
              <a:t>와 </a:t>
            </a:r>
            <a:r>
              <a:rPr kumimoji="1" lang="en-US" altLang="ko-KR" sz="2800" dirty="0" err="1"/>
              <a:t>torchserve</a:t>
            </a:r>
            <a:r>
              <a:rPr kumimoji="1" lang="ko-KR" altLang="en-US" sz="2800" dirty="0"/>
              <a:t> 연동</a:t>
            </a:r>
            <a:endParaRPr kumimoji="1" lang="en-US" altLang="ko-KR" sz="2800" dirty="0"/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kumimoji="1" lang="ko-KR" altLang="en-US" sz="2800" dirty="0"/>
              <a:t>실시간 </a:t>
            </a:r>
            <a:r>
              <a:rPr kumimoji="1" lang="ko-KR" altLang="en-US" sz="2800" dirty="0" err="1"/>
              <a:t>비방성</a:t>
            </a:r>
            <a:r>
              <a:rPr kumimoji="1" lang="ko-KR" altLang="en-US" sz="2800" dirty="0"/>
              <a:t> 표현 </a:t>
            </a:r>
            <a:r>
              <a:rPr kumimoji="1" lang="ko-KR" altLang="en-US" sz="2800" dirty="0" err="1"/>
              <a:t>마스킹</a:t>
            </a:r>
            <a:r>
              <a:rPr kumimoji="1" lang="ko-KR" altLang="en-US" sz="2800" dirty="0"/>
              <a:t> 기능 구현</a:t>
            </a:r>
            <a:endParaRPr kumimoji="1" lang="en-US" altLang="ko-KR" sz="2800" dirty="0"/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kumimoji="1" lang="ko-KR" altLang="en-US" sz="2800" dirty="0"/>
              <a:t>토론 </a:t>
            </a:r>
            <a:r>
              <a:rPr kumimoji="1" lang="en-US" altLang="ko-KR" sz="2800" dirty="0"/>
              <a:t>text </a:t>
            </a:r>
            <a:r>
              <a:rPr kumimoji="1" lang="ko-KR" altLang="en-US" sz="2800" dirty="0"/>
              <a:t>서버에 저장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문장 요약 모델 서버와 연동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구현</a:t>
            </a:r>
            <a:endParaRPr kumimoji="1" lang="en-US" altLang="ko-KR" sz="2800" dirty="0"/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kumimoji="1" lang="ko-KR" altLang="en-US" sz="2800" dirty="0"/>
              <a:t>토론 시작 및 서버 담당 기능 구현</a:t>
            </a:r>
            <a:endParaRPr kumimoji="1" lang="en-US" altLang="ko-KR" sz="2800" dirty="0"/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298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서버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A79BD-601A-4F41-9B6B-FEAC1CC7544D}"/>
              </a:ext>
            </a:extLst>
          </p:cNvPr>
          <p:cNvSpPr txBox="1"/>
          <p:nvPr/>
        </p:nvSpPr>
        <p:spPr>
          <a:xfrm>
            <a:off x="256172" y="1273199"/>
            <a:ext cx="11269784" cy="5503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kumimoji="1" lang="en-US" altLang="ko-Kore-KR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Localhost</a:t>
            </a:r>
            <a:r>
              <a:rPr kumimoji="1" lang="ko-KR" altLang="en-US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에 </a:t>
            </a:r>
            <a:r>
              <a:rPr kumimoji="1" lang="en-US" altLang="ko-KR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example model </a:t>
            </a:r>
            <a:r>
              <a:rPr kumimoji="1" lang="ko-KR" altLang="en-US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배포</a:t>
            </a: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2800" dirty="0">
                <a:solidFill>
                  <a:prstClr val="black"/>
                </a:solidFill>
              </a:rPr>
              <a:t>예시 모델</a:t>
            </a:r>
            <a:r>
              <a:rPr kumimoji="1" lang="en-US" altLang="ko-KR" sz="2800" dirty="0">
                <a:solidFill>
                  <a:prstClr val="black"/>
                </a:solidFill>
              </a:rPr>
              <a:t>:</a:t>
            </a:r>
            <a:r>
              <a:rPr kumimoji="1" lang="ko-KR" altLang="en-US" sz="2800" dirty="0">
                <a:solidFill>
                  <a:prstClr val="black"/>
                </a:solidFill>
              </a:rPr>
              <a:t>  </a:t>
            </a:r>
            <a:r>
              <a:rPr lang="en-US" altLang="ko-Kore-KR" sz="2800" dirty="0" err="1">
                <a:solidFill>
                  <a:prstClr val="black"/>
                </a:solidFill>
              </a:rPr>
              <a:t>BERTSeqClassification</a:t>
            </a:r>
            <a:r>
              <a:rPr lang="en-US" altLang="ko-KR" sz="2800" dirty="0" err="1">
                <a:solidFill>
                  <a:prstClr val="black"/>
                </a:solidFill>
              </a:rPr>
              <a:t>.mar</a:t>
            </a:r>
            <a:r>
              <a:rPr lang="en-US" altLang="ko-Kore-KR" sz="2800" dirty="0">
                <a:solidFill>
                  <a:prstClr val="black"/>
                </a:solidFill>
              </a:rPr>
              <a:t>, </a:t>
            </a:r>
            <a:r>
              <a:rPr lang="ko-KR" altLang="en-US" sz="2800" dirty="0">
                <a:solidFill>
                  <a:prstClr val="black"/>
                </a:solidFill>
              </a:rPr>
              <a:t>약 </a:t>
            </a:r>
            <a:r>
              <a:rPr lang="en-US" altLang="ko-KR" sz="2800" dirty="0">
                <a:solidFill>
                  <a:prstClr val="black"/>
                </a:solidFill>
              </a:rPr>
              <a:t>400MB</a:t>
            </a:r>
            <a:endParaRPr lang="en-US" altLang="ko-Kore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altLang="ko-Kore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ore-KR" sz="2800" dirty="0" err="1">
                <a:solidFill>
                  <a:prstClr val="black"/>
                </a:solidFill>
              </a:rPr>
              <a:t>Torchserve</a:t>
            </a:r>
            <a:r>
              <a:rPr kumimoji="1" lang="ko-KR" altLang="en-US" sz="2800" dirty="0">
                <a:solidFill>
                  <a:prstClr val="black"/>
                </a:solidFill>
              </a:rPr>
              <a:t>의 </a:t>
            </a:r>
            <a:r>
              <a:rPr lang="en-US" altLang="ko-Kore-KR" sz="2800" dirty="0">
                <a:solidFill>
                  <a:prstClr val="black"/>
                </a:solidFill>
              </a:rPr>
              <a:t>torch-model-archiver</a:t>
            </a:r>
            <a:r>
              <a:rPr lang="ko-KR" altLang="en-US" sz="2800" dirty="0" err="1">
                <a:solidFill>
                  <a:prstClr val="black"/>
                </a:solidFill>
              </a:rPr>
              <a:t>를</a:t>
            </a:r>
            <a:r>
              <a:rPr lang="ko-KR" altLang="en-US" sz="2800" dirty="0">
                <a:solidFill>
                  <a:prstClr val="black"/>
                </a:solidFill>
              </a:rPr>
              <a:t> 사용해서 </a:t>
            </a:r>
            <a:r>
              <a:rPr lang="en-US" altLang="ko-KR" sz="2800" dirty="0">
                <a:solidFill>
                  <a:prstClr val="black"/>
                </a:solidFill>
              </a:rPr>
              <a:t>model artifacts</a:t>
            </a:r>
            <a:r>
              <a:rPr lang="ko-KR" altLang="en-US" sz="2800" dirty="0" err="1">
                <a:solidFill>
                  <a:prstClr val="black"/>
                </a:solidFill>
              </a:rPr>
              <a:t>를</a:t>
            </a:r>
            <a:r>
              <a:rPr lang="ko-KR" altLang="en-US" sz="2800" dirty="0">
                <a:solidFill>
                  <a:prstClr val="black"/>
                </a:solidFill>
              </a:rPr>
              <a:t> </a:t>
            </a:r>
            <a:r>
              <a:rPr lang="en-US" altLang="ko-KR" sz="2800" dirty="0">
                <a:solidFill>
                  <a:prstClr val="black"/>
                </a:solidFill>
              </a:rPr>
              <a:t>package</a:t>
            </a:r>
            <a:r>
              <a:rPr lang="ko-KR" altLang="en-US" sz="2800" dirty="0">
                <a:solidFill>
                  <a:prstClr val="black"/>
                </a:solidFill>
              </a:rPr>
              <a:t>화 </a:t>
            </a:r>
            <a:r>
              <a:rPr lang="en-US" altLang="ko-KR" sz="2800" dirty="0">
                <a:solidFill>
                  <a:prstClr val="black"/>
                </a:solidFill>
              </a:rPr>
              <a:t>-&gt;</a:t>
            </a:r>
            <a:r>
              <a:rPr lang="ko-KR" altLang="en-US" sz="2800" dirty="0">
                <a:solidFill>
                  <a:prstClr val="black"/>
                </a:solidFill>
              </a:rPr>
              <a:t> </a:t>
            </a:r>
            <a:r>
              <a:rPr lang="en-US" altLang="ko-KR" sz="2800" dirty="0">
                <a:solidFill>
                  <a:prstClr val="black"/>
                </a:solidFill>
              </a:rPr>
              <a:t>.mar</a:t>
            </a:r>
            <a:r>
              <a:rPr lang="ko-KR" altLang="en-US" sz="2800" dirty="0">
                <a:solidFill>
                  <a:prstClr val="black"/>
                </a:solidFill>
              </a:rPr>
              <a:t> </a:t>
            </a:r>
            <a:r>
              <a:rPr lang="en-US" altLang="ko-KR" sz="2800" dirty="0">
                <a:solidFill>
                  <a:prstClr val="black"/>
                </a:solidFill>
              </a:rPr>
              <a:t>file</a:t>
            </a:r>
            <a:r>
              <a:rPr lang="ko-KR" altLang="en-US" sz="2800" dirty="0">
                <a:solidFill>
                  <a:prstClr val="black"/>
                </a:solidFill>
              </a:rPr>
              <a:t>로 압축</a:t>
            </a:r>
            <a:r>
              <a:rPr lang="en-US" altLang="ko-KR" sz="2800" dirty="0">
                <a:solidFill>
                  <a:prstClr val="black"/>
                </a:solidFill>
              </a:rPr>
              <a:t>.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altLang="ko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>
                <a:solidFill>
                  <a:prstClr val="black"/>
                </a:solidFill>
              </a:rPr>
              <a:t>Model artifacts: model file, </a:t>
            </a:r>
            <a:r>
              <a:rPr lang="en-US" altLang="ko-Kore-KR" sz="2800" dirty="0">
                <a:solidFill>
                  <a:prstClr val="black"/>
                </a:solidFill>
              </a:rPr>
              <a:t>serialized file, extra files</a:t>
            </a:r>
            <a:r>
              <a:rPr lang="en-US" altLang="ko-Kore-KR" sz="2800" dirty="0">
                <a:solidFill>
                  <a:prstClr val="black"/>
                </a:solidFill>
                <a:sym typeface="Wingdings" pitchFamily="2" charset="2"/>
              </a:rPr>
              <a:t>, handler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8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서버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256172" y="1273199"/>
            <a:ext cx="11269784" cy="5503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kumimoji="1" lang="en-US" altLang="ko-Kore-KR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Localhost</a:t>
            </a:r>
            <a:r>
              <a:rPr kumimoji="1" lang="ko-KR" altLang="en-US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에 </a:t>
            </a:r>
            <a:r>
              <a:rPr kumimoji="1" lang="en-US" altLang="ko-KR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example model </a:t>
            </a:r>
            <a:r>
              <a:rPr kumimoji="1" lang="ko-KR" altLang="en-US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배포</a:t>
            </a: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prstClr val="black"/>
                </a:solidFill>
              </a:rPr>
              <a:t>model file: .</a:t>
            </a:r>
            <a:r>
              <a:rPr lang="en-US" altLang="ko-KR" sz="2800" dirty="0" err="1">
                <a:solidFill>
                  <a:prstClr val="black"/>
                </a:solidFill>
              </a:rPr>
              <a:t>py</a:t>
            </a:r>
            <a:r>
              <a:rPr lang="en-US" altLang="ko-KR" sz="2800" dirty="0">
                <a:solidFill>
                  <a:prstClr val="black"/>
                </a:solidFill>
              </a:rPr>
              <a:t> file, </a:t>
            </a:r>
            <a:r>
              <a:rPr lang="en-US" altLang="ko-KR" sz="2800" dirty="0" err="1">
                <a:solidFill>
                  <a:prstClr val="black"/>
                </a:solidFill>
              </a:rPr>
              <a:t>torch.nn.module</a:t>
            </a:r>
            <a:r>
              <a:rPr lang="en-US" altLang="ko-KR" sz="2800" dirty="0">
                <a:solidFill>
                  <a:prstClr val="black"/>
                </a:solidFill>
              </a:rPr>
              <a:t> </a:t>
            </a:r>
            <a:r>
              <a:rPr lang="ko-KR" altLang="en-US" sz="2800" dirty="0">
                <a:solidFill>
                  <a:prstClr val="black"/>
                </a:solidFill>
              </a:rPr>
              <a:t>상속한 모델 </a:t>
            </a:r>
            <a:r>
              <a:rPr lang="en-US" altLang="ko-KR" sz="2800" dirty="0">
                <a:solidFill>
                  <a:prstClr val="black"/>
                </a:solidFill>
              </a:rPr>
              <a:t>file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sz="2800" dirty="0">
                <a:solidFill>
                  <a:prstClr val="black"/>
                </a:solidFill>
              </a:rPr>
              <a:t>serialized file: </a:t>
            </a:r>
            <a:r>
              <a:rPr lang="en-US" altLang="ko-KR" sz="2800" dirty="0">
                <a:solidFill>
                  <a:prstClr val="black"/>
                </a:solidFill>
              </a:rPr>
              <a:t>.</a:t>
            </a:r>
            <a:r>
              <a:rPr lang="en-US" altLang="ko-KR" sz="2800" dirty="0" err="1">
                <a:solidFill>
                  <a:prstClr val="black"/>
                </a:solidFill>
              </a:rPr>
              <a:t>pt</a:t>
            </a:r>
            <a:r>
              <a:rPr lang="en-US" altLang="ko-KR" sz="2800" dirty="0">
                <a:solidFill>
                  <a:prstClr val="black"/>
                </a:solidFill>
              </a:rPr>
              <a:t>, .</a:t>
            </a:r>
            <a:r>
              <a:rPr lang="en-US" altLang="ko-KR" sz="2800" dirty="0" err="1">
                <a:solidFill>
                  <a:prstClr val="black"/>
                </a:solidFill>
              </a:rPr>
              <a:t>pth</a:t>
            </a:r>
            <a:r>
              <a:rPr lang="en-US" altLang="ko-KR" sz="2800" dirty="0">
                <a:solidFill>
                  <a:prstClr val="black"/>
                </a:solidFill>
              </a:rPr>
              <a:t>, .bin</a:t>
            </a:r>
            <a:r>
              <a:rPr lang="ko-KR" altLang="en-US" sz="2800" dirty="0">
                <a:solidFill>
                  <a:prstClr val="black"/>
                </a:solidFill>
              </a:rPr>
              <a:t> 모델 학습 후 저장된 </a:t>
            </a:r>
            <a:r>
              <a:rPr lang="en-US" altLang="ko-KR" sz="2800" dirty="0">
                <a:solidFill>
                  <a:prstClr val="black"/>
                </a:solidFill>
              </a:rPr>
              <a:t>file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sz="2800" dirty="0">
                <a:solidFill>
                  <a:prstClr val="black"/>
                </a:solidFill>
              </a:rPr>
              <a:t>extra files</a:t>
            </a:r>
            <a:r>
              <a:rPr lang="en-US" altLang="ko-KR" sz="2800" dirty="0">
                <a:solidFill>
                  <a:prstClr val="black"/>
                </a:solidFill>
                <a:sym typeface="Wingdings" pitchFamily="2" charset="2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sym typeface="Wingdings" pitchFamily="2" charset="2"/>
              </a:rPr>
              <a:t>index_to_name.json</a:t>
            </a:r>
            <a:r>
              <a:rPr lang="ko-KR" altLang="en-US" sz="2800" dirty="0">
                <a:solidFill>
                  <a:prstClr val="black"/>
                </a:solidFill>
                <a:sym typeface="Wingdings" pitchFamily="2" charset="2"/>
              </a:rPr>
              <a:t> 같은 </a:t>
            </a:r>
            <a:r>
              <a:rPr lang="en-US" altLang="ko-KR" sz="2800" dirty="0">
                <a:solidFill>
                  <a:prstClr val="black"/>
                </a:solidFill>
                <a:sym typeface="Wingdings" pitchFamily="2" charset="2"/>
              </a:rPr>
              <a:t>file, classification</a:t>
            </a:r>
            <a:r>
              <a:rPr lang="ko-KR" altLang="en-US" sz="2800" dirty="0">
                <a:solidFill>
                  <a:prstClr val="black"/>
                </a:solidFill>
                <a:sym typeface="Wingdings" pitchFamily="2" charset="2"/>
              </a:rPr>
              <a:t> 된 </a:t>
            </a:r>
            <a:r>
              <a:rPr lang="en-US" altLang="ko-KR" sz="2800" dirty="0">
                <a:solidFill>
                  <a:prstClr val="black"/>
                </a:solidFill>
                <a:sym typeface="Wingdings" pitchFamily="2" charset="2"/>
              </a:rPr>
              <a:t>output</a:t>
            </a:r>
            <a:r>
              <a:rPr lang="ko-KR" altLang="en-US" sz="2800" dirty="0">
                <a:solidFill>
                  <a:prstClr val="black"/>
                </a:solidFill>
                <a:sym typeface="Wingdings" pitchFamily="2" charset="2"/>
              </a:rPr>
              <a:t>을 </a:t>
            </a:r>
            <a:r>
              <a:rPr lang="en-US" altLang="ko-KR" sz="2800" dirty="0">
                <a:solidFill>
                  <a:prstClr val="black"/>
                </a:solidFill>
                <a:sym typeface="Wingdings" pitchFamily="2" charset="2"/>
              </a:rPr>
              <a:t>string</a:t>
            </a:r>
            <a:r>
              <a:rPr lang="ko-KR" altLang="en-US" sz="2800" dirty="0">
                <a:solidFill>
                  <a:prstClr val="black"/>
                </a:solidFill>
                <a:sym typeface="Wingdings" pitchFamily="2" charset="2"/>
              </a:rPr>
              <a:t>과 같은 형식으로 연결</a:t>
            </a:r>
            <a:endParaRPr lang="en-US" altLang="ko-KR" sz="2800" dirty="0">
              <a:solidFill>
                <a:prstClr val="black"/>
              </a:solidFill>
              <a:sym typeface="Wingdings" pitchFamily="2" charset="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sz="2800" dirty="0">
                <a:solidFill>
                  <a:prstClr val="black"/>
                </a:solidFill>
                <a:sym typeface="Wingdings" pitchFamily="2" charset="2"/>
              </a:rPr>
              <a:t>handler</a:t>
            </a:r>
            <a:r>
              <a:rPr lang="en-US" altLang="ko-KR" sz="2800" dirty="0">
                <a:solidFill>
                  <a:prstClr val="black"/>
                </a:solidFill>
                <a:sym typeface="Wingdings" pitchFamily="2" charset="2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sym typeface="Wingdings" pitchFamily="2" charset="2"/>
              </a:rPr>
              <a:t>pre-process, inference, post-process</a:t>
            </a:r>
            <a:r>
              <a:rPr lang="ko-KR" altLang="en-US" sz="2800" dirty="0">
                <a:solidFill>
                  <a:prstClr val="black"/>
                </a:solidFill>
                <a:sym typeface="Wingdings" pitchFamily="2" charset="2"/>
              </a:rPr>
              <a:t> 정의 </a:t>
            </a:r>
            <a:r>
              <a:rPr lang="en-US" altLang="ko-KR" sz="2800" dirty="0">
                <a:solidFill>
                  <a:prstClr val="black"/>
                </a:solidFill>
                <a:sym typeface="Wingdings" pitchFamily="2" charset="2"/>
              </a:rPr>
              <a:t>file</a:t>
            </a:r>
            <a:endParaRPr lang="en-US" altLang="ko-KR" sz="2800" dirty="0">
              <a:solidFill>
                <a:prstClr val="black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5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서버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256172" y="1273199"/>
            <a:ext cx="11269784" cy="6067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kumimoji="1" lang="en-US" altLang="ko-Kore-KR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Localhost</a:t>
            </a:r>
            <a:r>
              <a:rPr kumimoji="1" lang="ko-KR" altLang="en-US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에 </a:t>
            </a:r>
            <a:r>
              <a:rPr kumimoji="1" lang="en-US" altLang="ko-KR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example model </a:t>
            </a:r>
            <a:r>
              <a:rPr kumimoji="1" lang="ko-KR" altLang="en-US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배포</a:t>
            </a: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r>
              <a:rPr kumimoji="1" lang="ko-KR" altLang="en-US" sz="2800" dirty="0"/>
              <a:t>서버 </a:t>
            </a:r>
            <a:r>
              <a:rPr kumimoji="1" lang="en-US" altLang="ko-KR" sz="2800" dirty="0"/>
              <a:t>run</a:t>
            </a:r>
            <a:endParaRPr kumimoji="1" lang="en-US" altLang="ko-Kore-KR" sz="2800" dirty="0"/>
          </a:p>
          <a:p>
            <a:r>
              <a:rPr kumimoji="1" lang="en-US" altLang="ko-Kore-KR" sz="2800" dirty="0" err="1"/>
              <a:t>torchserve</a:t>
            </a:r>
            <a:r>
              <a:rPr kumimoji="1" lang="en-US" altLang="ko-Kore-KR" sz="2800" dirty="0"/>
              <a:t> --start --model-store ~/Discussion-Korea/</a:t>
            </a:r>
            <a:r>
              <a:rPr kumimoji="1" lang="en-US" altLang="ko-Kore-KR" sz="2800" dirty="0" err="1"/>
              <a:t>model_store</a:t>
            </a:r>
            <a:r>
              <a:rPr kumimoji="1" lang="en-US" altLang="ko-Kore-KR" sz="2800" dirty="0"/>
              <a:t> --models </a:t>
            </a:r>
            <a:r>
              <a:rPr kumimoji="1" lang="en-US" altLang="ko-Kore-KR" sz="2800" dirty="0" err="1"/>
              <a:t>my_tc</a:t>
            </a:r>
            <a:r>
              <a:rPr kumimoji="1" lang="en-US" altLang="ko-Kore-KR" sz="2800" dirty="0"/>
              <a:t>=</a:t>
            </a:r>
            <a:r>
              <a:rPr kumimoji="1" lang="en-US" altLang="ko-Kore-KR" sz="2800" dirty="0" err="1"/>
              <a:t>BERTSeqClassification.mar</a:t>
            </a:r>
            <a:r>
              <a:rPr kumimoji="1" lang="en-US" altLang="ko-Kore-KR" sz="2800" dirty="0"/>
              <a:t> –</a:t>
            </a:r>
            <a:r>
              <a:rPr kumimoji="1" lang="en-US" altLang="ko-Kore-KR" sz="2800" dirty="0" err="1"/>
              <a:t>ncs</a:t>
            </a:r>
            <a:endParaRPr kumimoji="1" lang="en-US" altLang="ko-Kore-KR" sz="2800" dirty="0"/>
          </a:p>
          <a:p>
            <a:endParaRPr kumimoji="1" lang="en-US" altLang="ko-Kore-KR" sz="2800" dirty="0"/>
          </a:p>
          <a:p>
            <a:r>
              <a:rPr kumimoji="1" lang="en-US" altLang="ko-Kore-KR" sz="2800" dirty="0"/>
              <a:t>Request &amp; response</a:t>
            </a:r>
          </a:p>
          <a:p>
            <a:endParaRPr kumimoji="1" lang="en-US" altLang="ko-Kore-KR" sz="2800" dirty="0"/>
          </a:p>
          <a:p>
            <a:endParaRPr kumimoji="1" lang="en-US" altLang="ko-Kore-KR" sz="2800" dirty="0"/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08C084-79B6-7B48-BE26-80800156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46546"/>
            <a:ext cx="3797300" cy="825500"/>
          </a:xfrm>
          <a:prstGeom prst="rect">
            <a:avLst/>
          </a:prstGeom>
        </p:spPr>
      </p:pic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FB3391B1-B682-CA46-8322-A9479E74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48325"/>
            <a:ext cx="10287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4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서버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256172" y="1273199"/>
            <a:ext cx="11269784" cy="574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1.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</a:t>
            </a:r>
            <a:r>
              <a:rPr kumimoji="1" lang="en-US" altLang="ko-Kore-KR" sz="3600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AWS EC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2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배포 초기 설정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,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 </a:t>
            </a:r>
            <a:r>
              <a:rPr kumimoji="1" lang="en-US" altLang="ko-KR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example model </a:t>
            </a:r>
            <a:r>
              <a:rPr kumimoji="1" lang="ko-KR" altLang="en-US" sz="3600" dirty="0">
                <a:solidFill>
                  <a:prstClr val="black"/>
                </a:solidFill>
                <a:latin typeface="맑은 고딕" panose="020B0503020000020004" pitchFamily="34" charset="-127"/>
                <a:cs typeface="+mj-cs"/>
              </a:rPr>
              <a:t>배포</a:t>
            </a:r>
            <a:endParaRPr kumimoji="1" lang="en-US" altLang="ko-Kore-KR" sz="4400" kern="100" dirty="0">
              <a:solidFill>
                <a:prstClr val="black"/>
              </a:solidFill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514350" lvl="0" indent="-5143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arenR"/>
            </a:pPr>
            <a:r>
              <a:rPr kumimoji="1" lang="en-US" altLang="ko-KR" sz="2800" dirty="0">
                <a:solidFill>
                  <a:prstClr val="black"/>
                </a:solidFill>
              </a:rPr>
              <a:t>AWS EC2</a:t>
            </a:r>
            <a:r>
              <a:rPr kumimoji="1" lang="ko-KR" altLang="en-US" sz="2800" dirty="0">
                <a:solidFill>
                  <a:prstClr val="black"/>
                </a:solidFill>
              </a:rPr>
              <a:t> 서버 환경 </a:t>
            </a:r>
            <a:r>
              <a:rPr kumimoji="1" lang="en-US" altLang="ko-KR" sz="2800" dirty="0" err="1">
                <a:solidFill>
                  <a:prstClr val="black"/>
                </a:solidFill>
              </a:rPr>
              <a:t>cpu</a:t>
            </a:r>
            <a:r>
              <a:rPr kumimoji="1" lang="en-US" altLang="ko-KR" sz="2800" dirty="0">
                <a:solidFill>
                  <a:prstClr val="black"/>
                </a:solidFill>
              </a:rPr>
              <a:t> base docker</a:t>
            </a:r>
            <a:r>
              <a:rPr kumimoji="1" lang="ko-KR" altLang="en-US" sz="2800" dirty="0">
                <a:solidFill>
                  <a:prstClr val="black"/>
                </a:solidFill>
              </a:rPr>
              <a:t> 사용 시도</a:t>
            </a:r>
            <a:endParaRPr kumimoji="1" lang="en-US" altLang="ko-KR" sz="2800" dirty="0">
              <a:solidFill>
                <a:prstClr val="black"/>
              </a:solidFill>
            </a:endParaRP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2400" b="1" dirty="0">
                <a:solidFill>
                  <a:srgbClr val="FF0000"/>
                </a:solidFill>
              </a:rPr>
              <a:t>문제점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ko-KR" sz="2400" dirty="0" err="1">
                <a:solidFill>
                  <a:srgbClr val="FF0000"/>
                </a:solidFill>
              </a:rPr>
              <a:t>torchserve</a:t>
            </a:r>
            <a:r>
              <a:rPr kumimoji="1" lang="ko-KR" altLang="en-US" sz="2400" dirty="0">
                <a:solidFill>
                  <a:srgbClr val="FF0000"/>
                </a:solidFill>
              </a:rPr>
              <a:t>로 서버 </a:t>
            </a:r>
            <a:r>
              <a:rPr kumimoji="1" lang="en-US" altLang="ko-KR" sz="2400" dirty="0">
                <a:solidFill>
                  <a:srgbClr val="FF0000"/>
                </a:solidFill>
              </a:rPr>
              <a:t>run</a:t>
            </a:r>
            <a:r>
              <a:rPr kumimoji="1" lang="ko-KR" altLang="en-US" sz="2400" dirty="0">
                <a:solidFill>
                  <a:srgbClr val="FF0000"/>
                </a:solidFill>
              </a:rPr>
              <a:t>시 </a:t>
            </a:r>
            <a:r>
              <a:rPr kumimoji="1" lang="en-US" altLang="ko-KR" sz="2400" dirty="0">
                <a:solidFill>
                  <a:srgbClr val="FF0000"/>
                </a:solidFill>
              </a:rPr>
              <a:t>CPU</a:t>
            </a:r>
            <a:r>
              <a:rPr kumimoji="1" lang="ko-KR" altLang="en-US" sz="2400" dirty="0">
                <a:solidFill>
                  <a:srgbClr val="FF0000"/>
                </a:solidFill>
              </a:rPr>
              <a:t>사용량 </a:t>
            </a:r>
            <a:r>
              <a:rPr kumimoji="1" lang="en-US" altLang="ko-KR" sz="2400" dirty="0">
                <a:solidFill>
                  <a:srgbClr val="FF0000"/>
                </a:solidFill>
              </a:rPr>
              <a:t>400%</a:t>
            </a: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kumimoji="1" lang="en-US" altLang="ko-KR" sz="2400" dirty="0">
                <a:solidFill>
                  <a:prstClr val="black"/>
                </a:solidFill>
              </a:rPr>
              <a:t>-&gt;</a:t>
            </a:r>
            <a:r>
              <a:rPr kumimoji="1" lang="ko-KR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ko-KR" sz="2400" dirty="0">
                <a:solidFill>
                  <a:prstClr val="black"/>
                </a:solidFill>
              </a:rPr>
              <a:t>server</a:t>
            </a:r>
            <a:r>
              <a:rPr kumimoji="1" lang="ko-KR" altLang="en-US" sz="2400" dirty="0">
                <a:solidFill>
                  <a:prstClr val="black"/>
                </a:solidFill>
              </a:rPr>
              <a:t>에 </a:t>
            </a:r>
            <a:r>
              <a:rPr kumimoji="1" lang="en-US" altLang="ko-KR" sz="2400" dirty="0">
                <a:solidFill>
                  <a:prstClr val="black"/>
                </a:solidFill>
              </a:rPr>
              <a:t>ping</a:t>
            </a:r>
            <a:r>
              <a:rPr kumimoji="1" lang="ko-KR" altLang="en-US" sz="2400" dirty="0">
                <a:solidFill>
                  <a:prstClr val="black"/>
                </a:solidFill>
              </a:rPr>
              <a:t>보내도 </a:t>
            </a:r>
            <a:r>
              <a:rPr kumimoji="1" lang="en-US" altLang="ko-KR" sz="2400" dirty="0" err="1">
                <a:solidFill>
                  <a:prstClr val="black"/>
                </a:solidFill>
              </a:rPr>
              <a:t>unhealty</a:t>
            </a:r>
            <a:r>
              <a:rPr kumimoji="1" lang="ko-KR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ko-KR" sz="2400" dirty="0">
                <a:solidFill>
                  <a:prstClr val="black"/>
                </a:solidFill>
              </a:rPr>
              <a:t>response</a:t>
            </a: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kumimoji="1" lang="en-US" altLang="ko-KR" sz="2400" dirty="0">
                <a:solidFill>
                  <a:prstClr val="black"/>
                </a:solidFill>
              </a:rPr>
              <a:t>-&gt; inference </a:t>
            </a:r>
            <a:r>
              <a:rPr kumimoji="1" lang="ko-KR" altLang="en-US" sz="2400" dirty="0">
                <a:solidFill>
                  <a:prstClr val="black"/>
                </a:solidFill>
              </a:rPr>
              <a:t>불가능 판단</a:t>
            </a:r>
            <a:endParaRPr kumimoji="1" lang="en-US" altLang="ko-KR" sz="2400" dirty="0">
              <a:solidFill>
                <a:prstClr val="black"/>
              </a:solidFill>
            </a:endParaRP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endParaRPr kumimoji="1" lang="en-US" altLang="ko-Kore-KR" sz="2400" dirty="0">
              <a:solidFill>
                <a:prstClr val="black"/>
              </a:solidFill>
            </a:endParaRP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2400" b="1" dirty="0">
                <a:solidFill>
                  <a:srgbClr val="00B050"/>
                </a:solidFill>
              </a:rPr>
              <a:t>해결</a:t>
            </a:r>
            <a:r>
              <a:rPr kumimoji="1" lang="en-US" altLang="ko-KR" sz="2400" b="1" dirty="0">
                <a:solidFill>
                  <a:srgbClr val="00B050"/>
                </a:solidFill>
              </a:rPr>
              <a:t>:</a:t>
            </a:r>
            <a:r>
              <a:rPr kumimoji="1" lang="ko-KR" altLang="en-US" sz="2400" b="1" dirty="0">
                <a:solidFill>
                  <a:srgbClr val="00B050"/>
                </a:solidFill>
              </a:rPr>
              <a:t> </a:t>
            </a:r>
            <a:r>
              <a:rPr kumimoji="1" lang="en-US" altLang="ko-Kore-KR" sz="2400" dirty="0" err="1">
                <a:solidFill>
                  <a:srgbClr val="00B050"/>
                </a:solidFill>
              </a:rPr>
              <a:t>torchserve</a:t>
            </a:r>
            <a:r>
              <a:rPr kumimoji="1" lang="ko-KR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ko-KR" sz="2400" dirty="0" err="1">
                <a:solidFill>
                  <a:srgbClr val="00B050"/>
                </a:solidFill>
              </a:rPr>
              <a:t>ts_scripts</a:t>
            </a:r>
            <a:r>
              <a:rPr kumimoji="1" lang="ko-KR" altLang="en-US" sz="2400" dirty="0">
                <a:solidFill>
                  <a:srgbClr val="00B050"/>
                </a:solidFill>
              </a:rPr>
              <a:t>로 </a:t>
            </a:r>
            <a:r>
              <a:rPr kumimoji="1" lang="en-US" altLang="ko-KR" sz="2400" dirty="0">
                <a:solidFill>
                  <a:srgbClr val="00B050"/>
                </a:solidFill>
              </a:rPr>
              <a:t>dependencies </a:t>
            </a:r>
            <a:r>
              <a:rPr kumimoji="1" lang="ko-KR" altLang="en-US" sz="2400" dirty="0">
                <a:solidFill>
                  <a:srgbClr val="00B050"/>
                </a:solidFill>
              </a:rPr>
              <a:t>쉽게 설치 가능</a:t>
            </a:r>
            <a:endParaRPr kumimoji="1" lang="en-US" altLang="ko-KR" sz="2400" dirty="0">
              <a:solidFill>
                <a:srgbClr val="00B050"/>
              </a:solidFill>
            </a:endParaRP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kumimoji="1" lang="en-US" altLang="ko-KR" sz="2400" dirty="0">
                <a:solidFill>
                  <a:srgbClr val="00B050"/>
                </a:solidFill>
              </a:rPr>
              <a:t>-&gt;</a:t>
            </a:r>
            <a:r>
              <a:rPr kumimoji="1" lang="ko-KR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ko-KR" sz="2400" dirty="0">
                <a:solidFill>
                  <a:srgbClr val="00B050"/>
                </a:solidFill>
              </a:rPr>
              <a:t>docker</a:t>
            </a:r>
            <a:r>
              <a:rPr kumimoji="1" lang="ko-KR" altLang="en-US" sz="2400" dirty="0">
                <a:solidFill>
                  <a:srgbClr val="00B050"/>
                </a:solidFill>
              </a:rPr>
              <a:t> 사용</a:t>
            </a:r>
            <a:r>
              <a:rPr kumimoji="1" lang="en-US" altLang="ko-KR" sz="2400" dirty="0">
                <a:solidFill>
                  <a:srgbClr val="00B050"/>
                </a:solidFill>
              </a:rPr>
              <a:t>x </a:t>
            </a:r>
            <a:r>
              <a:rPr kumimoji="1" lang="ko-KR" altLang="en-US" sz="2400" dirty="0">
                <a:solidFill>
                  <a:srgbClr val="00B050"/>
                </a:solidFill>
              </a:rPr>
              <a:t>판단</a:t>
            </a:r>
            <a:endParaRPr kumimoji="1" lang="en-US" altLang="ko-KR" sz="2400" dirty="0">
              <a:solidFill>
                <a:srgbClr val="00B050"/>
              </a:solidFill>
            </a:endParaRP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kumimoji="1" lang="en-US" altLang="ko-KR" sz="2400" dirty="0">
                <a:solidFill>
                  <a:srgbClr val="00B050"/>
                </a:solidFill>
              </a:rPr>
              <a:t>-&gt;</a:t>
            </a:r>
            <a:r>
              <a:rPr kumimoji="1" lang="ko-KR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ko-KR" sz="2400" dirty="0">
                <a:solidFill>
                  <a:srgbClr val="00B050"/>
                </a:solidFill>
              </a:rPr>
              <a:t>requirement </a:t>
            </a:r>
            <a:r>
              <a:rPr kumimoji="1" lang="ko-KR" altLang="en-US" sz="2400" dirty="0">
                <a:solidFill>
                  <a:srgbClr val="00B050"/>
                </a:solidFill>
              </a:rPr>
              <a:t>설치 후</a:t>
            </a:r>
            <a:r>
              <a:rPr kumimoji="1" lang="en-US" altLang="ko-KR" sz="2400" dirty="0">
                <a:solidFill>
                  <a:srgbClr val="00B050"/>
                </a:solidFill>
              </a:rPr>
              <a:t> </a:t>
            </a:r>
            <a:r>
              <a:rPr kumimoji="1" lang="en-US" altLang="ko-KR" sz="2400" dirty="0" err="1">
                <a:solidFill>
                  <a:srgbClr val="00B050"/>
                </a:solidFill>
              </a:rPr>
              <a:t>torchserve</a:t>
            </a:r>
            <a:r>
              <a:rPr kumimoji="1" lang="en-US" altLang="ko-KR" sz="2400" dirty="0">
                <a:solidFill>
                  <a:srgbClr val="00B050"/>
                </a:solidFill>
              </a:rPr>
              <a:t> --start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ko-Kore-KR" altLang="en-US" sz="2800" dirty="0">
              <a:solidFill>
                <a:prstClr val="black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3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6841</TotalTime>
  <Words>783</Words>
  <Application>Microsoft Macintosh PowerPoint</Application>
  <PresentationFormat>와이드스크린</PresentationFormat>
  <Paragraphs>162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원신한 Bold</vt:lpstr>
      <vt:lpstr>원신한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과제</dc:title>
  <dc:creator>유 여진</dc:creator>
  <cp:lastModifiedBy>박진우</cp:lastModifiedBy>
  <cp:revision>164</cp:revision>
  <dcterms:created xsi:type="dcterms:W3CDTF">2021-11-27T10:07:29Z</dcterms:created>
  <dcterms:modified xsi:type="dcterms:W3CDTF">2022-04-05T03:16:36Z</dcterms:modified>
</cp:coreProperties>
</file>