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18" r:id="rId3"/>
    <p:sldId id="327" r:id="rId4"/>
    <p:sldId id="325" r:id="rId5"/>
    <p:sldId id="328" r:id="rId6"/>
    <p:sldId id="336" r:id="rId7"/>
    <p:sldId id="331" r:id="rId8"/>
    <p:sldId id="332" r:id="rId9"/>
    <p:sldId id="334" r:id="rId10"/>
    <p:sldId id="333" r:id="rId11"/>
    <p:sldId id="335" r:id="rId12"/>
    <p:sldId id="337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296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5C24D-B68A-CC17-084A-DC132705C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EFB2C0-7415-AF38-BC35-4D2ACD6A0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D1245-E30F-A250-5E4E-5CCA3AE7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E9F70-2739-A33D-9665-C131BC75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3FC5F-61E6-B855-17DD-CE20A0D6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491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F9726-EE2C-68A7-03E4-1CF1C932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88C8DA-89FC-AA49-9D2D-0F6E0F379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7C3CF-29F8-0C6D-4F9D-F2396A3F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5B161-50ED-CF52-82B8-D800766E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C23DD-5C8B-CFA9-1C23-F2EF8996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196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468F0C-EF9F-DAAE-374F-0FB54A144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941079-496B-751F-249F-660662D7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178A6-1F9B-7605-203F-BAD6EFC7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3471E-DFEB-53A1-8AAC-6E7C1815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38FB0-29CE-BBAD-A8D2-AA7E31FA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925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135B9-0421-F04A-EA1B-99FD066F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91475-E290-B9E6-FAE3-A9FAA8499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C9F60-662B-3AD2-16D4-6DE052D5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26E7C-B3FB-5505-594A-C0088056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7CA14-0252-C514-4ED8-560CE31F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731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23610-E958-7DF4-164D-8202384D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BD0A1-1125-381A-3F07-A86331355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9C002-3F01-1167-9101-9EBC04B9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4E8B3-4028-998B-8F8E-60FAC7BF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2100C-0A6A-E54F-71F5-89D7344E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435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4E546-6ABB-A062-CD81-DFC9609A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96E11-68AB-CA3A-9528-90EDFB596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E1F182-2F92-5DF7-0047-587BF4BE9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064A70-5AC8-736D-155A-60479B33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9F2778-77FC-ED07-032C-08DB792D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9A1FA-5FF5-35FB-D82E-E027605A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556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1DB12-67B2-7327-5A6D-E8E310BF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15852D-39BF-4D41-A21D-998B6AA57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0E8C64-1361-D424-C080-F7D6218DA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4BD4B4-0AF2-59D4-8977-905C2665A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72EF60-8308-B423-3470-7EA269CD3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4A7AC8-B839-076F-44BA-FF8ED7E4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0F3684-A5CD-7291-78A2-77F7EE48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A6C802-18D2-FF05-D124-4E5D0605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62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667E9-AFF0-8283-C5AE-74946E68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76FD18-7D1C-94F9-0369-F7A4F268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40EEEE-B1D5-1001-ADCC-574AF041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9E1F24-7E0D-9774-0E5E-BC191152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252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78C7B3-ABA6-19E5-CEF2-94A189D7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562EA3-31FE-05E4-8921-60BBE944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06D17C-1270-7DC1-8A8B-069E0711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366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8F1A3-F279-9FB9-9B97-9DFA578F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4CD25-D298-5724-1733-BBC0EB60B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F8A691-DAF4-7EC4-8048-BC120273A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9037CA-64DE-5A38-90EB-52BEBE9A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D98B71-FF4B-74C1-00F3-A624345E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2A3D7-732E-F634-D0E4-ED304FEF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753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9BCB3-8DC9-3B77-4B48-023F9CBA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814D0D-6182-623E-54D2-EB91AA93D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E0850D-8AA9-EAB0-ECDF-E489D86AD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23AD68-F1F1-AF6E-91EC-403F5C2F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A1FB6B-BE92-891D-20CB-FD1624F1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CA15AB-E595-B9CA-A06E-DBEEA1D7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344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EB6F2A-A911-5F8A-3BBD-52C083E3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8F00F-6CA3-DCD1-E274-93B6CA930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77F67-D74D-9247-A4C1-021E6A6E6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FE07E-8B53-9849-A657-65069BC6AD27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CC0CD-39AB-E8CE-8E7A-AB0BD73EE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42D7A-143C-6D6F-D811-BE45C31E3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03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643648-A614-4C56-9315-9BEF9F6342CA}"/>
              </a:ext>
            </a:extLst>
          </p:cNvPr>
          <p:cNvSpPr/>
          <p:nvPr/>
        </p:nvSpPr>
        <p:spPr>
          <a:xfrm>
            <a:off x="-1039" y="10510"/>
            <a:ext cx="12192000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" name="그룹 3"/>
          <p:cNvGrpSpPr/>
          <p:nvPr/>
        </p:nvGrpSpPr>
        <p:grpSpPr>
          <a:xfrm>
            <a:off x="3906950" y="2344737"/>
            <a:ext cx="4191488" cy="2168525"/>
            <a:chOff x="290512" y="266699"/>
            <a:chExt cx="11610976" cy="6007101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490594" y="584200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665649" y="4513262"/>
            <a:ext cx="4672013" cy="180262"/>
            <a:chOff x="100012" y="6273801"/>
            <a:chExt cx="11991976" cy="342900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06E199-7A3B-42EE-8BEE-EB2E661BD2BC}"/>
              </a:ext>
            </a:extLst>
          </p:cNvPr>
          <p:cNvSpPr/>
          <p:nvPr/>
        </p:nvSpPr>
        <p:spPr>
          <a:xfrm>
            <a:off x="3979178" y="2459353"/>
            <a:ext cx="4047032" cy="456039"/>
          </a:xfrm>
          <a:prstGeom prst="rect">
            <a:avLst/>
          </a:prstGeom>
          <a:solidFill>
            <a:schemeClr val="accent5"/>
          </a:solidFill>
          <a:ln w="2222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kern="0" dirty="0">
                <a:solidFill>
                  <a:prstClr val="white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Team: </a:t>
            </a:r>
            <a:r>
              <a:rPr lang="ko-KR" altLang="en-US" sz="2000" kern="0" dirty="0" err="1">
                <a:solidFill>
                  <a:prstClr val="white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이청수와</a:t>
            </a:r>
            <a:r>
              <a:rPr lang="ko-KR" altLang="en-US" sz="2000" kern="0" dirty="0">
                <a:solidFill>
                  <a:prstClr val="white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 아이들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60935" y="3240513"/>
            <a:ext cx="39677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4400" kern="0" dirty="0">
                <a:solidFill>
                  <a:prstClr val="white">
                    <a:lumMod val="75000"/>
                  </a:prstClr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진행 사항 발표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D5CAC1-3618-8E4D-98F0-55DF428C1DF4}"/>
              </a:ext>
            </a:extLst>
          </p:cNvPr>
          <p:cNvSpPr/>
          <p:nvPr/>
        </p:nvSpPr>
        <p:spPr>
          <a:xfrm>
            <a:off x="4678897" y="4969301"/>
            <a:ext cx="27318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400" kern="0" dirty="0">
                <a:solidFill>
                  <a:schemeClr val="bg1">
                    <a:lumMod val="50000"/>
                  </a:schemeClr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2022.5.24.</a:t>
            </a:r>
            <a:endParaRPr lang="ko-KR" altLang="en-US" sz="4400" kern="0" dirty="0">
              <a:solidFill>
                <a:schemeClr val="bg1">
                  <a:lumMod val="50000"/>
                </a:schemeClr>
              </a:solidFill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78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iOS </a:t>
            </a:r>
            <a:r>
              <a:rPr kumimoji="1" lang="ko-KR" altLang="en-US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앱</a:t>
            </a:r>
            <a:endParaRPr kumimoji="1" lang="en-US" altLang="ko-KR" sz="2400" kern="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2790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접근성 요소 추가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VoiceOver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저시력자와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시각장애인을 위해 화면에 보이는 요소를 읽어주는 기능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Focus</a:t>
            </a:r>
            <a:r>
              <a:rPr kumimoji="1" lang="ko-KR" altLang="en-US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받은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View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테두리가 쳐지고</a:t>
            </a:r>
            <a:b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읽을 말이 있으면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Siri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 </a:t>
            </a:r>
            <a:r>
              <a:rPr kumimoji="1" lang="ko-KR" altLang="en-US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읽어줌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8B19A07-A806-B8B7-33DF-99C0B9D69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902" b="21600"/>
          <a:stretch/>
        </p:blipFill>
        <p:spPr>
          <a:xfrm>
            <a:off x="6995217" y="3886200"/>
            <a:ext cx="4329369" cy="201415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1188D7-A742-53F8-9662-8B545A6275E1}"/>
              </a:ext>
            </a:extLst>
          </p:cNvPr>
          <p:cNvSpPr/>
          <p:nvPr/>
        </p:nvSpPr>
        <p:spPr>
          <a:xfrm>
            <a:off x="960562" y="4246944"/>
            <a:ext cx="7208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cell.</a:t>
            </a:r>
            <a:r>
              <a:rPr lang="en-US" altLang="ko-Kore-KR" dirty="0" err="1">
                <a:solidFill>
                  <a:srgbClr val="6C36A9"/>
                </a:solidFill>
                <a:latin typeface="Menlo" panose="020B0609030804020204" pitchFamily="49" charset="0"/>
              </a:rPr>
              <a:t>isAccessibilityElement</a:t>
            </a:r>
            <a:r>
              <a:rPr lang="en-US" altLang="ko-Kore-KR" dirty="0">
                <a:solidFill>
                  <a:srgbClr val="6C36A9"/>
                </a:solidFill>
                <a:latin typeface="Menlo" panose="020B0609030804020204" pitchFamily="49" charset="0"/>
              </a:rPr>
              <a:t> = </a:t>
            </a:r>
            <a:r>
              <a:rPr lang="en-US" altLang="ko-Kore-KR" b="1" dirty="0">
                <a:solidFill>
                  <a:srgbClr val="9B2393"/>
                </a:solidFill>
                <a:latin typeface="Menlo" panose="020B0609030804020204" pitchFamily="49" charset="0"/>
              </a:rPr>
              <a:t>true</a:t>
            </a:r>
            <a:endParaRPr lang="en-US" altLang="ko-Kore-KR" dirty="0">
              <a:solidFill>
                <a:srgbClr val="6C36A9"/>
              </a:solidFill>
              <a:latin typeface="Menlo" panose="020B0609030804020204" pitchFamily="49" charset="0"/>
            </a:endParaRPr>
          </a:p>
          <a:p>
            <a:r>
              <a:rPr lang="en-US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cell.</a:t>
            </a:r>
            <a:r>
              <a:rPr lang="en-US" altLang="ko-Kore-KR" dirty="0" err="1">
                <a:solidFill>
                  <a:srgbClr val="6C36A9"/>
                </a:solidFill>
                <a:latin typeface="Menlo" panose="020B0609030804020204" pitchFamily="49" charset="0"/>
              </a:rPr>
              <a:t>accessibilityLabel</a:t>
            </a:r>
            <a:r>
              <a:rPr lang="en-US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ko-Kore-KR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ko-KR" altLang="en-US" dirty="0">
                <a:solidFill>
                  <a:srgbClr val="C41A16"/>
                </a:solidFill>
                <a:latin typeface="Menlo" panose="020B0609030804020204" pitchFamily="49" charset="0"/>
              </a:rPr>
              <a:t>읽어줄 말</a:t>
            </a:r>
            <a:r>
              <a:rPr lang="en-US" altLang="ko-KR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endParaRPr lang="ko-KR" alt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38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iOS </a:t>
            </a:r>
            <a:r>
              <a:rPr kumimoji="1" lang="ko-KR" altLang="en-US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앱</a:t>
            </a:r>
            <a:endParaRPr kumimoji="1" lang="en-US" altLang="ko-KR" sz="2400" kern="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5560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접근성 요소 추가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VoiceOver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채팅에 대해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lnSpc>
                <a:spcPct val="150000"/>
              </a:lnSpc>
            </a:pP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lnSpc>
                <a:spcPct val="150000"/>
              </a:lnSpc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kumimoji="1" lang="ko-KR" altLang="en-US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라고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읽어주게 구현함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사진의 채팅의 경우</a:t>
            </a:r>
            <a:b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sz="24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그 말씀은 맞네요 인정합니다</a:t>
            </a:r>
            <a:r>
              <a:rPr kumimoji="1" lang="en-US" altLang="ko-KR" sz="24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24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2400" i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라고</a:t>
            </a:r>
            <a:r>
              <a:rPr kumimoji="1" lang="ko-KR" altLang="en-US" sz="24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2400" i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찬성측의</a:t>
            </a:r>
            <a:r>
              <a:rPr kumimoji="1" lang="ko-KR" altLang="en-US" sz="24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방구석대한민국님이 오후 </a:t>
            </a:r>
            <a:r>
              <a:rPr kumimoji="1" lang="en-US" altLang="ko-KR" sz="24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kumimoji="1" lang="ko-KR" altLang="en-US" sz="24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 </a:t>
            </a:r>
            <a:r>
              <a:rPr kumimoji="1" lang="en-US" altLang="ko-KR" sz="24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58</a:t>
            </a:r>
            <a:r>
              <a:rPr kumimoji="1" lang="ko-KR" altLang="en-US" sz="24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분에 채팅을 보냈어요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kumimoji="1" lang="ko-KR" altLang="en-US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라고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읽어줌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C33C28-14A8-17C5-55E2-B9154A8F53C9}"/>
              </a:ext>
            </a:extLst>
          </p:cNvPr>
          <p:cNvSpPr/>
          <p:nvPr/>
        </p:nvSpPr>
        <p:spPr>
          <a:xfrm>
            <a:off x="1762900" y="2661470"/>
            <a:ext cx="3859005" cy="1293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채팅 내용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라고</a:t>
            </a:r>
            <a:b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i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진영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측의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i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닉네임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님이</a:t>
            </a:r>
            <a:b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채팅 보낸 시각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채팅을 보냈어요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.”</a:t>
            </a:r>
            <a:endParaRPr lang="ko-Kore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B5C41C7-FFA7-1AE9-0054-F78EB175F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902" b="21600"/>
          <a:stretch/>
        </p:blipFill>
        <p:spPr>
          <a:xfrm>
            <a:off x="6896363" y="2421924"/>
            <a:ext cx="4329369" cy="201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57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2369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kern="100" dirty="0">
                <a:solidFill>
                  <a:prstClr val="black"/>
                </a:solidFill>
                <a:latin typeface="Calibri Light" panose="020F0302020204030204"/>
              </a:rPr>
              <a:t>계획 및 남은 </a:t>
            </a:r>
            <a:r>
              <a:rPr kumimoji="1" lang="ko-KR" altLang="en-US" sz="2400" kern="100" dirty="0" err="1">
                <a:solidFill>
                  <a:prstClr val="black"/>
                </a:solidFill>
                <a:latin typeface="Calibri Light" panose="020F0302020204030204"/>
              </a:rPr>
              <a:t>테스크</a:t>
            </a:r>
            <a:endParaRPr kumimoji="1" lang="en-US" altLang="ko-KR" sz="2400" kern="1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C34DD-FA8A-8DB0-5CF2-48DBD9B3F9CC}"/>
              </a:ext>
            </a:extLst>
          </p:cNvPr>
          <p:cNvSpPr txBox="1"/>
          <p:nvPr/>
        </p:nvSpPr>
        <p:spPr>
          <a:xfrm>
            <a:off x="354559" y="984467"/>
            <a:ext cx="7549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앱 </a:t>
            </a:r>
            <a:r>
              <a:rPr kumimoji="1" lang="en-US" altLang="ko-KR" dirty="0"/>
              <a:t>UI </a:t>
            </a:r>
            <a:r>
              <a:rPr kumimoji="1" lang="ko-KR" altLang="en-US" dirty="0"/>
              <a:t>개선 </a:t>
            </a:r>
            <a:r>
              <a:rPr kumimoji="1" lang="en-US" altLang="ko-KR" dirty="0"/>
              <a:t>/</a:t>
            </a:r>
            <a:r>
              <a:rPr kumimoji="1" lang="ko-KR" altLang="en-US" dirty="0"/>
              <a:t> 데모영상 제작 </a:t>
            </a:r>
            <a:r>
              <a:rPr kumimoji="1" lang="en-US" altLang="ko-KR" dirty="0"/>
              <a:t>/</a:t>
            </a:r>
            <a:r>
              <a:rPr kumimoji="1" lang="ko-KR" altLang="en-US" dirty="0"/>
              <a:t> 파이널 리포트 제작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인공지능 성능 정리  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  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6683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prstClr val="black"/>
                </a:solidFill>
                <a:latin typeface="Calibri Light" panose="020F0302020204030204"/>
              </a:rPr>
              <a:t>대화요약 모델</a:t>
            </a:r>
            <a:r>
              <a:rPr kumimoji="1" lang="en-US" altLang="ko-KR" sz="2400" dirty="0">
                <a:solidFill>
                  <a:prstClr val="black"/>
                </a:solidFill>
                <a:latin typeface="Calibri Light" panose="020F0302020204030204"/>
              </a:rPr>
              <a:t>(</a:t>
            </a:r>
            <a:r>
              <a:rPr kumimoji="1" lang="ko-KR" altLang="en-US" sz="2400" dirty="0">
                <a:solidFill>
                  <a:prstClr val="black"/>
                </a:solidFill>
                <a:latin typeface="Calibri Light" panose="020F0302020204030204"/>
              </a:rPr>
              <a:t>진행사항</a:t>
            </a:r>
            <a:r>
              <a:rPr kumimoji="1" lang="en-US" altLang="ko-KR" sz="2400" dirty="0">
                <a:solidFill>
                  <a:prstClr val="black"/>
                </a:solidFill>
                <a:latin typeface="Calibri Light" panose="020F0302020204030204"/>
              </a:rPr>
              <a:t>)</a:t>
            </a:r>
            <a:endParaRPr kumimoji="1" lang="en-US" altLang="ko-KR" sz="2400" kern="1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 </a:t>
            </a:r>
            <a:r>
              <a:rPr kumimoji="1" lang="en-US" altLang="ko-KR" sz="2800" dirty="0"/>
              <a:t>metric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데이터셋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[</a:t>
            </a:r>
            <a:r>
              <a:rPr kumimoji="1" lang="ko-KR" altLang="en-US" sz="2400" dirty="0" err="1"/>
              <a:t>데이콘</a:t>
            </a:r>
            <a:r>
              <a:rPr kumimoji="1" lang="en-US" altLang="ko-KR" sz="2400" dirty="0"/>
              <a:t>]</a:t>
            </a:r>
            <a:r>
              <a:rPr kumimoji="1" lang="ko-KR" altLang="en-US" sz="2400" dirty="0"/>
              <a:t>사설 </a:t>
            </a:r>
            <a:r>
              <a:rPr kumimoji="1" lang="en-US" altLang="ko-KR" sz="2400" dirty="0"/>
              <a:t>+ [AIHUB]</a:t>
            </a:r>
            <a:r>
              <a:rPr kumimoji="1" lang="ko-KR" altLang="en-US" sz="2400" dirty="0"/>
              <a:t>사설 </a:t>
            </a:r>
            <a:r>
              <a:rPr kumimoji="1" lang="en-US" altLang="ko-KR" sz="2400" dirty="0"/>
              <a:t>+ [AIHUB]</a:t>
            </a:r>
            <a:r>
              <a:rPr kumimoji="1" lang="ko-KR" altLang="en-US" sz="2400" dirty="0"/>
              <a:t>신문</a:t>
            </a:r>
            <a:endParaRPr kumimoji="1" lang="en-US" altLang="ko-KR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평가한 샘플 수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200</a:t>
            </a:r>
            <a:r>
              <a:rPr kumimoji="1" lang="ko-KR" altLang="en-US" sz="2400" dirty="0"/>
              <a:t>개</a:t>
            </a:r>
            <a:endParaRPr kumimoji="1" lang="en-US" altLang="ko-KR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모델 </a:t>
            </a:r>
            <a:r>
              <a:rPr kumimoji="1" lang="en-US" altLang="ko-KR" sz="2400" dirty="0"/>
              <a:t>epoch: 	            e23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|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e29|</a:t>
            </a:r>
            <a:r>
              <a:rPr kumimoji="1" lang="en-US" altLang="ko-KR" sz="2400" b="1" dirty="0"/>
              <a:t>e39</a:t>
            </a:r>
            <a:r>
              <a:rPr kumimoji="1" lang="en-US" altLang="ko-KR" sz="2400" dirty="0"/>
              <a:t>|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e49	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human evaluation:</a:t>
            </a:r>
            <a:r>
              <a:rPr kumimoji="1" lang="ko-KR" altLang="en-US" sz="2400" dirty="0"/>
              <a:t>  </a:t>
            </a:r>
            <a:r>
              <a:rPr kumimoji="1" lang="en-US" altLang="ko-KR" sz="2400" dirty="0"/>
              <a:t>   5.7</a:t>
            </a:r>
            <a:r>
              <a:rPr kumimoji="1" lang="ko-KR" altLang="en-US" sz="2400" dirty="0"/>
              <a:t>  </a:t>
            </a:r>
            <a:r>
              <a:rPr kumimoji="1" lang="en-US" altLang="ko-KR" sz="2400" dirty="0"/>
              <a:t>|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5.9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|</a:t>
            </a:r>
            <a:r>
              <a:rPr kumimoji="1" lang="en-US" altLang="ko-KR" sz="2400" b="1" dirty="0"/>
              <a:t>6.7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|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6.3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400" kern="100" dirty="0">
              <a:solidFill>
                <a:prstClr val="black"/>
              </a:solidFill>
              <a:effectLst/>
              <a:latin typeface="Calibri Light" panose="020F0302020204030204"/>
              <a:ea typeface="맑은 고딕" panose="020B0503020000020004" pitchFamily="34" charset="-127"/>
              <a:cs typeface="+mj-cs"/>
            </a:endParaRPr>
          </a:p>
          <a:p>
            <a:pPr lvl="1"/>
            <a:r>
              <a:rPr kumimoji="1" lang="ko-KR" altLang="en-US" sz="1600" kern="100" dirty="0">
                <a:solidFill>
                  <a:prstClr val="black"/>
                </a:solidFill>
                <a:effectLst/>
                <a:latin typeface="Calibri Light" panose="020F0302020204030204"/>
                <a:ea typeface="맑은 고딕" panose="020B0503020000020004" pitchFamily="34" charset="-127"/>
                <a:cs typeface="+mj-cs"/>
              </a:rPr>
              <a:t>⛔️ </a:t>
            </a:r>
            <a:r>
              <a:rPr kumimoji="1" lang="en-US" altLang="ko-KR" sz="1400" kern="100" dirty="0">
                <a:solidFill>
                  <a:prstClr val="black"/>
                </a:solidFill>
                <a:effectLst/>
                <a:latin typeface="Calibri Light" panose="020F0302020204030204"/>
                <a:ea typeface="맑은 고딕" panose="020B0503020000020004" pitchFamily="34" charset="-127"/>
                <a:cs typeface="+mj-cs"/>
              </a:rPr>
              <a:t>[</a:t>
            </a:r>
            <a:r>
              <a:rPr kumimoji="1" lang="en-US" altLang="ko-KR" sz="1400" kern="100" dirty="0">
                <a:solidFill>
                  <a:prstClr val="black"/>
                </a:solidFill>
                <a:latin typeface="Calibri Light" panose="020F0302020204030204"/>
                <a:ea typeface="맑은 고딕" panose="020B0503020000020004" pitchFamily="34" charset="-127"/>
                <a:cs typeface="+mj-cs"/>
              </a:rPr>
              <a:t>AIHUB</a:t>
            </a:r>
            <a:r>
              <a:rPr kumimoji="1" lang="en-US" altLang="ko-KR" sz="1400" kern="100" dirty="0">
                <a:solidFill>
                  <a:prstClr val="black"/>
                </a:solidFill>
                <a:effectLst/>
                <a:latin typeface="Calibri Light" panose="020F0302020204030204"/>
                <a:ea typeface="맑은 고딕" panose="020B0503020000020004" pitchFamily="34" charset="-127"/>
                <a:cs typeface="+mj-cs"/>
              </a:rPr>
              <a:t>] </a:t>
            </a:r>
            <a:r>
              <a:rPr kumimoji="1" lang="ko-KR" altLang="en-US" sz="1400" kern="100" dirty="0">
                <a:solidFill>
                  <a:prstClr val="black"/>
                </a:solidFill>
                <a:effectLst/>
                <a:latin typeface="Calibri Light" panose="020F0302020204030204"/>
                <a:ea typeface="맑은 고딕" panose="020B0503020000020004" pitchFamily="34" charset="-127"/>
                <a:cs typeface="+mj-cs"/>
              </a:rPr>
              <a:t>일상대화요약 </a:t>
            </a:r>
            <a:r>
              <a:rPr kumimoji="1" lang="ko-KR" altLang="en-US" sz="1400" kern="100" dirty="0">
                <a:solidFill>
                  <a:prstClr val="black"/>
                </a:solidFill>
                <a:latin typeface="Calibri Light" panose="020F0302020204030204"/>
                <a:ea typeface="맑은 고딕" panose="020B0503020000020004" pitchFamily="34" charset="-127"/>
                <a:cs typeface="+mj-cs"/>
              </a:rPr>
              <a:t>데이터셋은 토론 대화요약과 도메인이 달라서 학습에 사용하지 않음</a:t>
            </a:r>
            <a:endParaRPr kumimoji="1" lang="en-US" altLang="ko-KR" sz="1600" kern="100" dirty="0">
              <a:solidFill>
                <a:prstClr val="black"/>
              </a:solidFill>
              <a:latin typeface="Calibri Light" panose="020F0302020204030204"/>
              <a:ea typeface="맑은 고딕" panose="020B0503020000020004" pitchFamily="34" charset="-127"/>
              <a:cs typeface="+mj-cs"/>
            </a:endParaRPr>
          </a:p>
          <a:p>
            <a:pPr lvl="1"/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3440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2369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kern="100" dirty="0">
                <a:solidFill>
                  <a:prstClr val="black"/>
                </a:solidFill>
                <a:latin typeface="Calibri Light" panose="020F0302020204030204"/>
              </a:rPr>
              <a:t>모델 서버</a:t>
            </a:r>
            <a:endParaRPr kumimoji="1" lang="en-US" altLang="ko-KR" sz="2400" kern="1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1139813"/>
            <a:ext cx="11269784" cy="5518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altLang="ko-KR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Multi-label </a:t>
            </a:r>
            <a:r>
              <a:rPr lang="ko-KR" altLang="en-US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모델 </a:t>
            </a:r>
            <a:r>
              <a:rPr lang="ko-KR" altLang="en-US" b="1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핸들러</a:t>
            </a:r>
            <a:r>
              <a:rPr lang="ko-KR" altLang="en-US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수정</a:t>
            </a:r>
            <a:r>
              <a:rPr lang="en-US" altLang="ko-KR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lang="ko-KR" altLang="en-US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배포</a:t>
            </a:r>
            <a:endParaRPr lang="en-US" altLang="ko-KR" b="1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2.</a:t>
            </a:r>
            <a:r>
              <a:rPr lang="ko-KR" altLang="en-US" b="1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Bad words </a:t>
            </a:r>
            <a:r>
              <a:rPr lang="ko-KR" altLang="en-US" b="1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데이터로 분류 모델 추가</a:t>
            </a:r>
            <a:endParaRPr lang="en-US" altLang="ko-KR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&lt;</a:t>
            </a:r>
            <a:r>
              <a:rPr lang="en-US" altLang="ko-KR" sz="16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badwords</a:t>
            </a:r>
            <a:r>
              <a:rPr lang="ko-KR" altLang="en-US" sz="16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출처</a:t>
            </a:r>
            <a:r>
              <a:rPr lang="en-US" altLang="ko-KR" sz="16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:</a:t>
            </a:r>
            <a:r>
              <a:rPr lang="ko-KR" altLang="en-US" sz="16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https://</a:t>
            </a:r>
            <a:r>
              <a:rPr lang="en-US" altLang="ko-KR" sz="16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github.com</a:t>
            </a:r>
            <a:r>
              <a:rPr lang="en-US" altLang="ko-KR" sz="16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/organization/Gentleman/blob/master/resources/</a:t>
            </a:r>
            <a:r>
              <a:rPr lang="en-US" altLang="ko-KR" sz="16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badwords.json</a:t>
            </a:r>
            <a:r>
              <a:rPr lang="en-US" altLang="ko-KR" sz="16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&gt;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b="1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                              </a:t>
            </a:r>
            <a:r>
              <a:rPr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644</a:t>
            </a: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개 욕설 단어 데이터</a:t>
            </a:r>
            <a:endParaRPr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                              이 데이터만으로 </a:t>
            </a:r>
            <a:r>
              <a:rPr lang="ko-KR" altLang="en-US" kern="1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비방성</a:t>
            </a: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표현 판단하기에는 정확성이 떨어지지만 </a:t>
            </a:r>
            <a:endParaRPr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                              두 인공지능 모델을 보조하는 역할로 추가하면 </a:t>
            </a:r>
            <a:r>
              <a:rPr lang="ko-KR" altLang="en-US" kern="1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비방성</a:t>
            </a: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마스킹</a:t>
            </a: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성능 증가</a:t>
            </a:r>
            <a:r>
              <a:rPr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r>
              <a:rPr lang="ko-KR" altLang="en-US" b="1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	</a:t>
            </a:r>
            <a:r>
              <a:rPr lang="ko-KR" altLang="en-US" b="1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endParaRPr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	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b="1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b="1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514350" indent="-51435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16C8F975-BF1B-4630-2AFF-BFE78AB89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15" y="2901674"/>
            <a:ext cx="1854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1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2369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kern="100" dirty="0" err="1">
                <a:solidFill>
                  <a:prstClr val="black"/>
                </a:solidFill>
                <a:latin typeface="Calibri Light" panose="020F0302020204030204"/>
              </a:rPr>
              <a:t>마스킹</a:t>
            </a:r>
            <a:r>
              <a:rPr kumimoji="1" lang="ko-KR" altLang="en-US" sz="2400" kern="100" dirty="0">
                <a:solidFill>
                  <a:prstClr val="black"/>
                </a:solidFill>
                <a:latin typeface="Calibri Light" panose="020F0302020204030204"/>
              </a:rPr>
              <a:t> 모델 앙상블</a:t>
            </a:r>
            <a:endParaRPr kumimoji="1" lang="en-US" altLang="ko-KR" sz="2400" kern="1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1139813"/>
            <a:ext cx="11269784" cy="3852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비방성</a:t>
            </a:r>
            <a:r>
              <a:rPr lang="ko-KR" altLang="en-US" b="1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표현 </a:t>
            </a:r>
            <a:r>
              <a:rPr lang="ko-KR" altLang="en-US" b="1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마스킹</a:t>
            </a:r>
            <a:r>
              <a:rPr lang="ko-KR" altLang="en-US" b="1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모델 </a:t>
            </a:r>
            <a:r>
              <a:rPr lang="en-US" altLang="ko-KR" b="1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3</a:t>
            </a:r>
            <a:r>
              <a:rPr lang="ko-KR" altLang="en-US" b="1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개 서빙</a:t>
            </a:r>
            <a:endParaRPr lang="en-US" altLang="ko-KR" b="1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800100" lvl="1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Binary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classicifation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model -&gt; toxic or not toxic</a:t>
            </a:r>
          </a:p>
          <a:p>
            <a:pPr marL="800100" lvl="1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Multi-label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classicifation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model -&gt; ["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여성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/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가족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", "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남성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", "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성소수자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", "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인종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/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국적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", "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연령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", "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지역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", "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종교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", "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혐오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", "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욕설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", "clean", "</a:t>
            </a:r>
            <a:r>
              <a:rPr lang="ko-KR" altLang="en-US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개인지칭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”] 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중 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1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개 리턴</a:t>
            </a:r>
            <a:endParaRPr lang="en-US" altLang="ko-KR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	Clean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은 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not toxic, 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나머지 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10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개 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label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은 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toxic, 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어떤 내용의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toxic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인지를 의미함</a:t>
            </a:r>
            <a:endParaRPr lang="en-US" altLang="ko-KR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3.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Bad words 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데이터로 특정 단어 포함 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or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미포함으로 분류</a:t>
            </a:r>
            <a:endParaRPr lang="en-US" altLang="ko-KR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-&gt;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3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개 모델을 앙상블 하여 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hard voting</a:t>
            </a:r>
            <a:r>
              <a:rPr lang="ko-KR" altLang="en-US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으로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비방성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판단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,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  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2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개 이상 모델이 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toxic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일 경우 </a:t>
            </a:r>
            <a:r>
              <a:rPr lang="ko-KR" altLang="en-US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비방성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표현으로 판단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117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2369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kern="100" dirty="0">
                <a:solidFill>
                  <a:prstClr val="black"/>
                </a:solidFill>
                <a:latin typeface="Calibri Light" panose="020F0302020204030204"/>
              </a:rPr>
              <a:t>모델 서버</a:t>
            </a:r>
            <a:endParaRPr kumimoji="1" lang="en-US" altLang="ko-KR" sz="2400" kern="1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1139813"/>
            <a:ext cx="11269784" cy="3955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비방성</a:t>
            </a:r>
            <a:r>
              <a:rPr lang="ko-KR" altLang="en-US" b="1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표현 </a:t>
            </a:r>
            <a:r>
              <a:rPr lang="ko-KR" altLang="en-US" b="1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마스킹</a:t>
            </a:r>
            <a:r>
              <a:rPr lang="ko-KR" altLang="en-US" b="1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예시</a:t>
            </a:r>
            <a:endParaRPr lang="en-US" altLang="ko-KR" b="1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ex) </a:t>
            </a:r>
            <a:r>
              <a:rPr lang="ko-KR" altLang="en-US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니미럴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드록바</a:t>
            </a:r>
            <a:endParaRPr lang="en-US" altLang="ko-KR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binary classification: 	not toxic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multi-label classification: 	toxic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bad words classification: 	toxic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-&gt; </a:t>
            </a:r>
            <a:r>
              <a:rPr lang="ko-KR" altLang="en-US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비방성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표현으로 분류 가능</a:t>
            </a:r>
            <a:endParaRPr lang="en-US" altLang="ko-KR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43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2369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kern="100" dirty="0">
                <a:solidFill>
                  <a:prstClr val="black"/>
                </a:solidFill>
                <a:latin typeface="Calibri Light" panose="020F0302020204030204"/>
              </a:rPr>
              <a:t>인공지능 모델 </a:t>
            </a:r>
            <a:endParaRPr kumimoji="1" lang="en-US" altLang="ko-KR" sz="2400" kern="1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C34DD-FA8A-8DB0-5CF2-48DBD9B3F9CC}"/>
              </a:ext>
            </a:extLst>
          </p:cNvPr>
          <p:cNvSpPr txBox="1"/>
          <p:nvPr/>
        </p:nvSpPr>
        <p:spPr>
          <a:xfrm>
            <a:off x="354559" y="1229711"/>
            <a:ext cx="70166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대화요약 모델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비방성</a:t>
            </a:r>
            <a:r>
              <a:rPr kumimoji="1" lang="ko-KR" altLang="en-US" dirty="0"/>
              <a:t> 모델 선정 완료  </a:t>
            </a:r>
            <a:r>
              <a:rPr kumimoji="1" lang="en-US" altLang="ko-KR" dirty="0"/>
              <a:t>&gt;&gt;</a:t>
            </a:r>
            <a:r>
              <a:rPr kumimoji="1" lang="ko-KR" altLang="en-US" dirty="0"/>
              <a:t>  </a:t>
            </a:r>
            <a:r>
              <a:rPr kumimoji="1" lang="ko-KR" altLang="en-US" dirty="0" err="1"/>
              <a:t>모델서빙</a:t>
            </a:r>
            <a:r>
              <a:rPr kumimoji="1" lang="ko-KR" altLang="en-US" dirty="0"/>
              <a:t> 및 앱 연동 완료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데모영상에서 자세히</a:t>
            </a:r>
            <a:r>
              <a:rPr kumimoji="1" lang="en-US" altLang="ko-KR" dirty="0"/>
              <a:t>…</a:t>
            </a:r>
          </a:p>
          <a:p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  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0108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iOS </a:t>
            </a:r>
            <a:r>
              <a:rPr kumimoji="1" lang="ko-KR" altLang="en-US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앱</a:t>
            </a:r>
            <a:endParaRPr kumimoji="1" lang="en-US" altLang="ko-KR" sz="2400" kern="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비방성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표현 </a:t>
            </a:r>
            <a:r>
              <a:rPr kumimoji="1" lang="ko-KR" altLang="en-US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마스킹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모델 연동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요약 모델 연동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07B6573-C01C-E7F8-CEB3-8D3FEB66B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078"/>
          <a:stretch/>
        </p:blipFill>
        <p:spPr>
          <a:xfrm>
            <a:off x="3781143" y="3423886"/>
            <a:ext cx="4508175" cy="291925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4AD1240-0F7E-8BF2-BC31-0783703A6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692" y="496941"/>
            <a:ext cx="2778277" cy="601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4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iOS </a:t>
            </a:r>
            <a:r>
              <a:rPr kumimoji="1" lang="ko-KR" altLang="en-US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앱</a:t>
            </a:r>
            <a:endParaRPr kumimoji="1" lang="en-US" altLang="ko-KR" sz="2400" kern="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2236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화면 추가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홈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채팅 리스트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설정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2F1B06-41A1-D970-24EE-4A48AC1A5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96" y="1034152"/>
            <a:ext cx="2432679" cy="526456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A932C4-55CD-D67A-5361-1B6F9A406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679" y="1034152"/>
            <a:ext cx="2432680" cy="526456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3E5FF5-9C88-BE01-CC92-8E4E57F41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1663" y="1034152"/>
            <a:ext cx="2432680" cy="526456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960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iOS </a:t>
            </a:r>
            <a:r>
              <a:rPr kumimoji="1" lang="ko-KR" altLang="en-US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앱</a:t>
            </a:r>
            <a:endParaRPr kumimoji="1" lang="en-US" altLang="ko-KR" sz="2400" kern="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168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화면 추가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오픈소스 라이센스 이용 고지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깃허브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라이센스 페이지로 링크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B77C516C-634C-41E0-5D50-3ED0B53C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520" y="692568"/>
            <a:ext cx="2512594" cy="543751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EB3519E-3013-7569-8A32-1C05527D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92568"/>
            <a:ext cx="2512593" cy="543751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1066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459</Words>
  <Application>Microsoft Macintosh PowerPoint</Application>
  <PresentationFormat>와이드스크린</PresentationFormat>
  <Paragraphs>98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원신한 Bold</vt:lpstr>
      <vt:lpstr>원신한 Light</vt:lpstr>
      <vt:lpstr>Malgun Gothic</vt:lpstr>
      <vt:lpstr>Malgun Gothic</vt:lpstr>
      <vt:lpstr>Arial</vt:lpstr>
      <vt:lpstr>Calibri</vt:lpstr>
      <vt:lpstr>Calibri Light</vt:lpstr>
      <vt:lpstr>Menlo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박진우</dc:creator>
  <cp:lastModifiedBy>김석</cp:lastModifiedBy>
  <cp:revision>26</cp:revision>
  <dcterms:created xsi:type="dcterms:W3CDTF">2022-05-09T08:26:58Z</dcterms:created>
  <dcterms:modified xsi:type="dcterms:W3CDTF">2022-06-03T06:03:08Z</dcterms:modified>
</cp:coreProperties>
</file>