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97" r:id="rId4"/>
    <p:sldId id="301" r:id="rId5"/>
    <p:sldId id="302" r:id="rId6"/>
    <p:sldId id="284" r:id="rId7"/>
    <p:sldId id="294" r:id="rId8"/>
    <p:sldId id="296" r:id="rId9"/>
    <p:sldId id="298" r:id="rId10"/>
    <p:sldId id="303" r:id="rId11"/>
    <p:sldId id="305" r:id="rId12"/>
    <p:sldId id="304" r:id="rId13"/>
    <p:sldId id="285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4F0"/>
    <a:srgbClr val="394EAB"/>
    <a:srgbClr val="2D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E84EB-AFDD-224F-B0A3-163B4ACD4C02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9C2AD-22B6-404D-A82D-3A6C4CEA8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0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C2AD-22B6-404D-A82D-3A6C4CEA821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66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0610-A7C1-43A8-B97F-79CBC0DC5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8AD97-A234-4F80-8106-B7CB4ACC5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7FA5-F15C-41AF-BC2A-AFE593D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96EBC-9E9C-43BD-B915-7E755398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091C3-E20E-48DD-B0F3-B70A4977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7897-3536-401A-A33E-19E84B2F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3CA90-7294-4A92-8907-EDBD56E0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2F85E-18B4-4D2E-9458-7D347886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2BAA1-EBAF-42B0-ABB6-FDE5DE0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CCE23-C26C-4A8C-8A0B-E9AD48DA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60909-EA65-48DA-BE89-E511E1832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D2872-D1AD-45F5-94D1-EA399962F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15DB0-1992-43BB-B4D8-926D5B7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F2E44-853C-4F2D-9C7A-919E1187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8EE1-D2AD-4DB7-B9CE-CE415A47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6D32-3688-4034-AB1A-62177408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A9DA-A188-442D-B20D-10105CF9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5C93A-1EAA-4902-BCDD-6C772654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C27CF-7893-4F9A-94C9-3A60EF5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DEEB8-8221-44D7-863C-D14E0BC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0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0DA13-7C83-4B13-B504-B27D0B0A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1F90-FE57-49B4-8E76-AF2138D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4AD9E-CEA7-4C5E-93AA-6A08CC1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FC8E1-B1DF-4BAA-B889-242D4738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181B8-D580-43CE-8E9D-10CC7B9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89F6-D6AF-4596-A3EC-F2F00925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0CA70-0D61-4B9B-8E77-D3BA8AB9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36DAD-F6E3-4425-99BE-044B92AA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037DE-C24E-4CE3-B325-924D119C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7B0B8-6468-4B52-A959-89D181AD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8290B-2C27-4F97-B8DD-AEB5D45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7F3C-4AF6-4CB7-A0BC-6B50156B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68EF4-6EE9-4057-A33D-A48BE7D5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093E5-4935-4717-ACC1-4CAC2204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22048-A2D5-44FA-8827-2D95C3081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E6840-D691-4C5E-9E46-4FB3660C2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EB9709-B846-493B-93B1-06CAE1CF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9E0FD-6AFE-4A7A-8503-9D8B7A5F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7B2AB-05D7-4DE9-B302-38EF857B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6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37DC0-0879-4E6E-9263-D46D931A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81EFE-30D3-477D-89FA-1777E4B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B633AB-B217-4D59-AF95-943C8CB8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21CC9-8EB4-4521-AAAA-DC421FD3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6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CE0D3-74B6-4FFB-9FBE-19D38E93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AD106-2A97-4E98-9B9E-D35549E1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CC53F-7D8C-4573-B3BF-3E7A6369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116FE-B2EC-4A88-827A-86E10985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468D2-C073-40CF-A6D1-C40FD16B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F301A-B898-4397-99EC-6B98D542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E909A-9A48-480D-B792-0B84AB6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2DA3D-8F2B-4CAB-993D-E13F8D40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47ABF-1D3E-4A5F-A205-948BCDF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D4D1D-927A-4369-83CD-B61642A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EE55F-D4A6-4C7E-BEFE-3A68B717E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B5006-8474-4744-A216-B721E812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5BCF7-C5DE-4B9A-8C80-659E2922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D830A-48AC-4C3A-8B52-24DC17CB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771F0-68D3-45D0-A384-F784B5CF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2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0FB40-07F2-42CB-8E4C-FB20FCC5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91AD4-6ED7-4A19-9F6F-9360BCC6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5021E-633A-46C0-BBD7-6D304F907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D092-B2E6-42C5-AF60-CBAEB4C7A54D}" type="datetimeFigureOut">
              <a:rPr lang="ko-KR" altLang="en-US" smtClean="0"/>
              <a:t>2022. 3. 14.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1E4B2-CE30-45C3-8C72-4BED4B146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F3065-310B-492A-B5C6-BAEB0D7AE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kykim/bert-kor-base/blob/main/config.json" TargetMode="External"/><Relationship Id="rId3" Type="http://schemas.openxmlformats.org/officeDocument/2006/relationships/hyperlink" Target="http://aihub-competition.or.kr/hangeul" TargetMode="External"/><Relationship Id="rId7" Type="http://schemas.openxmlformats.org/officeDocument/2006/relationships/hyperlink" Target="https://github.com/uoneway/Text-Summarization-Repo#BERTSUM" TargetMode="External"/><Relationship Id="rId2" Type="http://schemas.openxmlformats.org/officeDocument/2006/relationships/hyperlink" Target="https://github.com/cosmoquester/2021-dialogue-summary-competi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oneway/KoBertSum/tree/develop" TargetMode="External"/><Relationship Id="rId5" Type="http://schemas.openxmlformats.org/officeDocument/2006/relationships/hyperlink" Target="https://github.com/SKT-AI/KoBART" TargetMode="External"/><Relationship Id="rId4" Type="http://schemas.openxmlformats.org/officeDocument/2006/relationships/hyperlink" Target="https://github.com/uoneway/Text-Summarization-Repo#BART" TargetMode="External"/><Relationship Id="rId9" Type="http://schemas.openxmlformats.org/officeDocument/2006/relationships/hyperlink" Target="https://huggingface.co/monologg/kobert/blob/main/config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방구석 대한민국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45656" y="3240513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5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보완 발표</a:t>
            </a: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대화요약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데이터셋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1F541-B42F-414A-9EDA-D4E7E6E0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2" y="891881"/>
            <a:ext cx="5549530" cy="56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Metric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6A410-54C2-7047-8AB2-42D36FD95747}"/>
              </a:ext>
            </a:extLst>
          </p:cNvPr>
          <p:cNvSpPr txBox="1"/>
          <p:nvPr/>
        </p:nvSpPr>
        <p:spPr>
          <a:xfrm>
            <a:off x="366083" y="1072210"/>
            <a:ext cx="1145983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Summarization task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기준</a:t>
            </a:r>
            <a:endParaRPr kumimoji="1"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Fluency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Coherence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dirty="0" err="1"/>
              <a:t>Nonredundancy</a:t>
            </a:r>
            <a:endParaRPr lang="en" altLang="ko-Kore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Informativeness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Sentiment</a:t>
            </a:r>
          </a:p>
          <a:p>
            <a:pPr lvl="2"/>
            <a:endParaRPr kumimoji="1" lang="en-US" altLang="ko-KR" sz="1400" dirty="0"/>
          </a:p>
          <a:p>
            <a:r>
              <a:rPr kumimoji="1" lang="en-US" altLang="ko-KR" sz="1400" dirty="0"/>
              <a:t>	&gt;&gt;</a:t>
            </a:r>
            <a:r>
              <a:rPr lang="en" altLang="ko-Kore-KR" dirty="0"/>
              <a:t>ROUGE score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" altLang="ko-Kore-KR" dirty="0"/>
              <a:t>ROUGE score</a:t>
            </a:r>
            <a:r>
              <a:rPr lang="ko-KR" altLang="en-US" dirty="0"/>
              <a:t>의 변종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or human evaluation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비방성</a:t>
            </a:r>
            <a:r>
              <a:rPr kumimoji="1" lang="ko-KR" altLang="en-US" sz="1400" dirty="0"/>
              <a:t> 표현 </a:t>
            </a:r>
            <a:r>
              <a:rPr kumimoji="1" lang="en-US" altLang="ko-KR" sz="1400" dirty="0"/>
              <a:t>masking model</a:t>
            </a:r>
          </a:p>
          <a:p>
            <a:r>
              <a:rPr kumimoji="1" lang="en-US" altLang="ko-KR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기준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남을 </a:t>
            </a:r>
            <a:r>
              <a:rPr kumimoji="1" lang="ko-KR" altLang="en-US" sz="1400" dirty="0" err="1"/>
              <a:t>비방거나</a:t>
            </a:r>
            <a:r>
              <a:rPr kumimoji="1" lang="ko-KR" altLang="en-US" sz="1400" dirty="0"/>
              <a:t> 토론의 질을 훼손하는 대화를 얼마나 잘 파악하는가</a:t>
            </a:r>
            <a:r>
              <a:rPr kumimoji="1" lang="en-US" altLang="ko-KR" sz="1400" dirty="0"/>
              <a:t>?</a:t>
            </a:r>
          </a:p>
          <a:p>
            <a:pPr lvl="1"/>
            <a:endParaRPr kumimoji="1" lang="en-US" altLang="ko-KR" sz="1400" dirty="0"/>
          </a:p>
          <a:p>
            <a:pPr lvl="1"/>
            <a:r>
              <a:rPr kumimoji="1" lang="en-US" altLang="ko-KR" sz="1400" dirty="0"/>
              <a:t>&gt;&gt;precision, recall, f1score,Test accuracy,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human evaluation </a:t>
            </a:r>
          </a:p>
          <a:p>
            <a:pPr marL="342900" indent="-342900">
              <a:buFontTx/>
              <a:buAutoNum type="arabicPeriod"/>
            </a:pP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757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모바일</a:t>
            </a:r>
            <a:r>
              <a:rPr lang="en-US" altLang="ko-KR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-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서버 연동 구조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1E1A50-ED06-634D-A443-BEFCA653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9" y="1670756"/>
            <a:ext cx="8702899" cy="42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11642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계획 및 역할 배분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19EB4-55C9-D040-AEF9-C507F6481A7D}"/>
              </a:ext>
            </a:extLst>
          </p:cNvPr>
          <p:cNvSpPr txBox="1"/>
          <p:nvPr/>
        </p:nvSpPr>
        <p:spPr>
          <a:xfrm>
            <a:off x="354559" y="989546"/>
            <a:ext cx="76538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김석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데이터셋</a:t>
            </a:r>
            <a:r>
              <a:rPr kumimoji="1" lang="ko-KR" altLang="en-US" sz="1400" dirty="0"/>
              <a:t> 전처리 및 관리 서버 개발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박진우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토론 대화 요약 모델 개발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이청수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ios</a:t>
            </a:r>
            <a:r>
              <a:rPr kumimoji="1" lang="en-US" altLang="ko-KR" sz="1400" dirty="0"/>
              <a:t> app</a:t>
            </a:r>
            <a:r>
              <a:rPr kumimoji="1" lang="ko-KR" altLang="en-US" sz="1400" dirty="0"/>
              <a:t> 및 </a:t>
            </a:r>
            <a:r>
              <a:rPr kumimoji="1" lang="ko-KR" altLang="en-US" sz="1400" dirty="0" err="1"/>
              <a:t>서버개발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장채윤</a:t>
            </a:r>
            <a:r>
              <a:rPr kumimoji="1" lang="en-US" altLang="ko-Kore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비방성</a:t>
            </a:r>
            <a:r>
              <a:rPr kumimoji="1" lang="ko-KR" altLang="en-US" sz="1400" dirty="0"/>
              <a:t> 표현 </a:t>
            </a:r>
            <a:r>
              <a:rPr kumimoji="1" lang="ko-KR" altLang="en-US" sz="1400" dirty="0" err="1"/>
              <a:t>마스킹</a:t>
            </a:r>
            <a:r>
              <a:rPr kumimoji="1" lang="ko-KR" altLang="en-US" sz="1400" dirty="0"/>
              <a:t> 모델 개발</a:t>
            </a:r>
            <a:endParaRPr kumimoji="1" lang="en-US" altLang="ko-KR" sz="1400" dirty="0"/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AFF7DE59-F986-D047-ABFD-F11250B9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89212"/>
              </p:ext>
            </p:extLst>
          </p:nvPr>
        </p:nvGraphicFramePr>
        <p:xfrm>
          <a:off x="169334" y="3632604"/>
          <a:ext cx="11898488" cy="299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852">
                  <a:extLst>
                    <a:ext uri="{9D8B030D-6E8A-4147-A177-3AD203B41FA5}">
                      <a16:colId xmlns:a16="http://schemas.microsoft.com/office/drawing/2014/main" val="1266208496"/>
                    </a:ext>
                  </a:extLst>
                </a:gridCol>
                <a:gridCol w="1009791">
                  <a:extLst>
                    <a:ext uri="{9D8B030D-6E8A-4147-A177-3AD203B41FA5}">
                      <a16:colId xmlns:a16="http://schemas.microsoft.com/office/drawing/2014/main" val="5615834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418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583071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2904924332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75909722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4189658361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2352565171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3526777762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1915355596"/>
                    </a:ext>
                  </a:extLst>
                </a:gridCol>
              </a:tblGrid>
              <a:tr h="49906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dirty="0"/>
                        <a:t>Week 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dirty="0"/>
                        <a:t>Week 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Week 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7565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앱</a:t>
                      </a:r>
                      <a:r>
                        <a:rPr lang="ko-KR" altLang="en-US" sz="1200" dirty="0"/>
                        <a:t> 구성 보완 및 역할 배분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70058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비방성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마스킹</a:t>
                      </a:r>
                      <a:r>
                        <a:rPr lang="ko-KR" altLang="en-US" sz="1200" dirty="0"/>
                        <a:t> 모델 개발 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4355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대화요약</a:t>
                      </a:r>
                      <a:r>
                        <a:rPr lang="ko-KR" altLang="en-US" sz="1200" dirty="0"/>
                        <a:t> 모델 개발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8374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/>
                        <a:t>앱</a:t>
                      </a:r>
                      <a:r>
                        <a:rPr lang="ko-KR" altLang="en-US" sz="1200" dirty="0"/>
                        <a:t> 기능 구현 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05502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앱에 모델 </a:t>
                      </a:r>
                      <a:r>
                        <a:rPr lang="ko-KR" altLang="en-US" sz="1200" dirty="0" err="1"/>
                        <a:t>포팅</a:t>
                      </a:r>
                      <a:r>
                        <a:rPr lang="ko-KR" altLang="en-US" sz="1200" dirty="0"/>
                        <a:t> 및 테스트 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highlight>
                          <a:srgbClr val="3D34F0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highlight>
                          <a:srgbClr val="3D34F0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050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0B028-8378-BD49-9178-920F4FD04202}"/>
              </a:ext>
            </a:extLst>
          </p:cNvPr>
          <p:cNvSpPr txBox="1"/>
          <p:nvPr/>
        </p:nvSpPr>
        <p:spPr>
          <a:xfrm>
            <a:off x="169334" y="2589984"/>
            <a:ext cx="124244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일정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매주 일요일 </a:t>
            </a:r>
            <a:r>
              <a:rPr kumimoji="1" lang="en-US" altLang="ko-KR" b="1" dirty="0"/>
              <a:t>3</a:t>
            </a:r>
            <a:r>
              <a:rPr kumimoji="1" lang="ko-KR" altLang="en-US" b="1" dirty="0"/>
              <a:t>시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수요일 </a:t>
            </a:r>
            <a:r>
              <a:rPr kumimoji="1" lang="en-US" altLang="ko-KR" b="1" dirty="0"/>
              <a:t>8</a:t>
            </a:r>
            <a:r>
              <a:rPr kumimoji="1" lang="ko-KR" altLang="en-US" b="1" dirty="0"/>
              <a:t>시 정기회의 진행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계획 </a:t>
            </a:r>
            <a:r>
              <a:rPr lang="en-US" altLang="ko-KR" b="1" dirty="0"/>
              <a:t>: </a:t>
            </a:r>
            <a:r>
              <a:rPr lang="ko-KR" altLang="en-US" b="1" dirty="0"/>
              <a:t>데이터 수집 → 모델 선정 </a:t>
            </a:r>
            <a:r>
              <a:rPr lang="en-US" altLang="ko-KR" b="1" dirty="0"/>
              <a:t>(</a:t>
            </a:r>
            <a:r>
              <a:rPr lang="en" altLang="ko-Kore-KR" b="1" dirty="0" err="1"/>
              <a:t>klue-roberta</a:t>
            </a:r>
            <a:r>
              <a:rPr lang="en" altLang="ko-Kore-KR" b="1" dirty="0"/>
              <a:t> &amp; mobile-</a:t>
            </a:r>
            <a:r>
              <a:rPr lang="en" altLang="ko-Kore-KR" b="1" dirty="0" err="1"/>
              <a:t>bert</a:t>
            </a:r>
            <a:r>
              <a:rPr lang="en" altLang="ko-Kore-KR" b="1" dirty="0"/>
              <a:t> &amp; </a:t>
            </a:r>
            <a:r>
              <a:rPr lang="en" altLang="ko-Kore-KR" b="1" dirty="0" err="1"/>
              <a:t>xlnet</a:t>
            </a:r>
            <a:r>
              <a:rPr lang="en" altLang="ko-Kore-KR" b="1" dirty="0"/>
              <a:t> </a:t>
            </a:r>
            <a:r>
              <a:rPr lang="en-US" altLang="ko-KR" b="1" dirty="0"/>
              <a:t>) → </a:t>
            </a:r>
            <a:r>
              <a:rPr lang="ko-KR" altLang="en-US" b="1" dirty="0"/>
              <a:t>모델과 어플리케이션 연결</a:t>
            </a:r>
            <a:r>
              <a:rPr lang="en-US" altLang="ko-KR" b="1" dirty="0"/>
              <a:t>(</a:t>
            </a:r>
            <a:r>
              <a:rPr lang="en" altLang="ko-Kore-KR" b="1" dirty="0"/>
              <a:t>flask)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22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기대 효과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88622" y="1422400"/>
            <a:ext cx="95052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플랫폼 기대효과 및 타겟 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시민 참여 정치 플랫폼 또는 토론이라는 건설적인 </a:t>
            </a:r>
            <a:r>
              <a:rPr lang="ko-KR" altLang="en-US" dirty="0" err="1"/>
              <a:t>학습도구의</a:t>
            </a:r>
            <a:r>
              <a:rPr lang="ko-KR" altLang="en-US" dirty="0"/>
              <a:t> 플랫폼이 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초중고 학생들을 대상으로 사형제 폐지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남여갈등</a:t>
            </a:r>
            <a:r>
              <a:rPr lang="en-US" altLang="ko-KR" dirty="0"/>
              <a:t>,</a:t>
            </a:r>
            <a:r>
              <a:rPr lang="ko-KR" altLang="en-US" dirty="0"/>
              <a:t> 연금개혁 등과 같은 사회적인 이슈를 토론을 통해 </a:t>
            </a:r>
            <a:r>
              <a:rPr lang="ko-KR" altLang="en-US" dirty="0" err="1"/>
              <a:t>학습시킬수</a:t>
            </a:r>
            <a:r>
              <a:rPr lang="ko-KR" altLang="en-US" dirty="0"/>
              <a:t> 있으며 민주주의 학습플랫폼을 구현할 수 있다</a:t>
            </a:r>
            <a:r>
              <a:rPr lang="en-US" altLang="ko-KR" dirty="0"/>
              <a:t>.( OO</a:t>
            </a:r>
            <a:r>
              <a:rPr lang="ko-KR" altLang="en-US" dirty="0"/>
              <a:t>초 </a:t>
            </a:r>
            <a:r>
              <a:rPr lang="en-US" altLang="ko-KR" dirty="0"/>
              <a:t>3-1</a:t>
            </a:r>
            <a:r>
              <a:rPr lang="ko-KR" altLang="en-US" dirty="0"/>
              <a:t>반 </a:t>
            </a:r>
            <a:r>
              <a:rPr lang="ko-KR" altLang="en-US" dirty="0" err="1"/>
              <a:t>토론방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게임의 요소를 더하여 건전하고 발전적인 토론을 좀 더 </a:t>
            </a:r>
            <a:r>
              <a:rPr lang="ko-KR" altLang="en-US" dirty="0" err="1"/>
              <a:t>재밌고</a:t>
            </a:r>
            <a:r>
              <a:rPr lang="ko-KR" altLang="en-US" dirty="0"/>
              <a:t> 유익하게 진행할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79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피드백 사항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99910" y="936010"/>
            <a:ext cx="90536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앱 구성에 대한 피드백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명</a:t>
            </a:r>
            <a:r>
              <a:rPr lang="en-US" altLang="ko-KR" dirty="0"/>
              <a:t>, 100</a:t>
            </a:r>
            <a:r>
              <a:rPr lang="ko-KR" altLang="en-US" dirty="0"/>
              <a:t>명 사용자를 가지는 앱을 만드는게 쉽지 </a:t>
            </a:r>
            <a:r>
              <a:rPr lang="ko-KR" altLang="en-US" dirty="0" err="1"/>
              <a:t>않아보임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직책별로</a:t>
            </a:r>
            <a:r>
              <a:rPr lang="ko-KR" altLang="en-US" dirty="0"/>
              <a:t> 기능이 있었으면 좋겠음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직급은 토론과 영향이 없는 </a:t>
            </a:r>
            <a:r>
              <a:rPr lang="ko-KR" altLang="en-US" dirty="0" err="1"/>
              <a:t>레벨같은건가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ko-KR" altLang="en-US" sz="2400" b="1" dirty="0"/>
              <a:t>인공지능 기술에 대한 피드백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백그라운드와 관련 </a:t>
            </a:r>
            <a:r>
              <a:rPr lang="en" altLang="ko-Kore-KR" dirty="0"/>
              <a:t>work </a:t>
            </a:r>
            <a:r>
              <a:rPr lang="ko-KR" altLang="en-US" dirty="0"/>
              <a:t>조사가 미흡함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공정한 </a:t>
            </a:r>
            <a:r>
              <a:rPr lang="ko-KR" altLang="en-US" dirty="0" err="1"/>
              <a:t>사회자라는</a:t>
            </a:r>
            <a:r>
              <a:rPr lang="ko-KR" altLang="en-US" dirty="0"/>
              <a:t> 주제는 굉장히 </a:t>
            </a:r>
            <a:r>
              <a:rPr lang="ko-KR" altLang="en-US" dirty="0" err="1"/>
              <a:t>챌린징함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관련된 </a:t>
            </a:r>
            <a:r>
              <a:rPr lang="en" altLang="ko-Kore-KR" dirty="0"/>
              <a:t>work, </a:t>
            </a:r>
            <a:r>
              <a:rPr lang="ko-KR" altLang="en-US" dirty="0"/>
              <a:t>논문이나 최신 기술 등을 자세히 알아볼 필요가 있음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52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43270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사회자봇</a:t>
            </a:r>
            <a:r>
              <a:rPr lang="en-US" altLang="ko-KR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: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인공지능 사용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586892" y="941986"/>
            <a:ext cx="10363200" cy="534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인공지능 구현난이도와 현실성을 고려한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가지 </a:t>
            </a:r>
            <a:r>
              <a:rPr lang="ko-KR" altLang="en-US" sz="2000" b="1" dirty="0" err="1"/>
              <a:t>테스크로</a:t>
            </a:r>
            <a:r>
              <a:rPr lang="ko-KR" altLang="en-US" sz="2000" b="1" dirty="0"/>
              <a:t> 압축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 err="1"/>
              <a:t>비방성</a:t>
            </a:r>
            <a:r>
              <a:rPr lang="ko-KR" altLang="en-US" b="1" dirty="0"/>
              <a:t> 표현 </a:t>
            </a:r>
            <a:r>
              <a:rPr lang="ko-KR" altLang="en-US" b="1" dirty="0" err="1"/>
              <a:t>마스킹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토론 대화 요약  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모델들을 사용함으로서 두 </a:t>
            </a:r>
            <a:r>
              <a:rPr lang="ko-KR" altLang="en-US" dirty="0" err="1"/>
              <a:t>테스크에</a:t>
            </a:r>
            <a:r>
              <a:rPr lang="ko-KR" altLang="en-US" dirty="0"/>
              <a:t> 대한 점진적인 성능 개선을 추구하고자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의제 발제는 각 방에서 의견을 규합하여 진행하는 것이 </a:t>
            </a:r>
            <a:r>
              <a:rPr lang="ko-KR" altLang="en-US" dirty="0" err="1"/>
              <a:t>좋을것이라고</a:t>
            </a:r>
            <a:r>
              <a:rPr lang="ko-KR" altLang="en-US" dirty="0"/>
              <a:t> 판단</a:t>
            </a:r>
            <a:r>
              <a:rPr lang="en-US" altLang="ko-KR" dirty="0"/>
              <a:t>&gt;&gt;</a:t>
            </a:r>
            <a:r>
              <a:rPr lang="ko-KR" altLang="en-US" dirty="0" err="1"/>
              <a:t>토론주제</a:t>
            </a:r>
            <a:r>
              <a:rPr lang="ko-KR" altLang="en-US" dirty="0"/>
              <a:t> 추천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자유 토론을 지향하기 때문에 직접적인 개입보다는 자극적 표현</a:t>
            </a:r>
            <a:r>
              <a:rPr lang="en-US" altLang="ko-KR" dirty="0"/>
              <a:t>,</a:t>
            </a:r>
            <a:r>
              <a:rPr lang="ko-KR" altLang="en-US" dirty="0"/>
              <a:t> 욕설과 같은 </a:t>
            </a:r>
            <a:r>
              <a:rPr lang="ko-KR" altLang="en-US" dirty="0" err="1"/>
              <a:t>건정성을</a:t>
            </a:r>
            <a:r>
              <a:rPr lang="ko-KR" altLang="en-US" dirty="0"/>
              <a:t> 저해하는 요소를 적극적으로 차단하고 긴 토론의 대화를 </a:t>
            </a:r>
            <a:r>
              <a:rPr lang="ko-KR" altLang="en-US" dirty="0" err="1"/>
              <a:t>판정단이</a:t>
            </a:r>
            <a:r>
              <a:rPr lang="ko-KR" altLang="en-US" dirty="0"/>
              <a:t> 쉽게 판단할 수 있도록 압축 및 요약해주는 일을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1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162646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비방성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표현 </a:t>
            </a:r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마스킹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필요성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88621" y="1106308"/>
            <a:ext cx="11164711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토론 주제와는 무관한 네거티브는 토론의 질을 떨어트리고</a:t>
            </a:r>
            <a:r>
              <a:rPr lang="en-US" altLang="ko-KR" dirty="0"/>
              <a:t>, </a:t>
            </a:r>
            <a:r>
              <a:rPr lang="ko-KR" altLang="en-US" dirty="0"/>
              <a:t>공정한 토론의 장을 훼손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그러나 사회자가 ‘사람</a:t>
            </a:r>
            <a:r>
              <a:rPr lang="en-US" altLang="ko-KR" dirty="0"/>
              <a:t>'</a:t>
            </a:r>
            <a:r>
              <a:rPr lang="ko-KR" altLang="en-US" dirty="0"/>
              <a:t>일 경우 주관적인 생각이나 감정으로 네거티브에 대한 가치판단이 흐려질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특히 익명성이 보장될 경우 위와 같은 네거티브를 막는 것은 더욱 어려울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우리는 직접적인 욕설이 들어간 </a:t>
            </a:r>
            <a:r>
              <a:rPr lang="en" altLang="ko-Kore-KR" dirty="0"/>
              <a:t>comment </a:t>
            </a:r>
            <a:r>
              <a:rPr lang="ko-KR" altLang="en-US" dirty="0"/>
              <a:t>뿐만 아니라 토론의 주제와는 상관없이 남을 비방하는 표현 등을 제재 하고자 한다</a:t>
            </a:r>
            <a:r>
              <a:rPr lang="en-US" altLang="ko-KR" dirty="0"/>
              <a:t>.</a:t>
            </a:r>
            <a:endParaRPr kumimoji="1" lang="ko-Kore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29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162646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토론 요약 필요성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88621" y="1106308"/>
            <a:ext cx="11164711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토론은 장시간 지속되며 이를 일반인인 </a:t>
            </a:r>
            <a:r>
              <a:rPr lang="ko-KR" altLang="en-US" dirty="0" err="1"/>
              <a:t>판정단이</a:t>
            </a:r>
            <a:r>
              <a:rPr lang="ko-KR" altLang="en-US" dirty="0"/>
              <a:t> 아무런 요약없이 판단하기엔 어려움이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토론에 능한 사회자가 이를 일목요연하게 정리해주는 역할을 하였으나 그러한 사회자를 현실적으로 고용하는 것은 불가능하다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토론은 대화이기 때문에 일반 텍스트 요약 </a:t>
            </a:r>
            <a:r>
              <a:rPr lang="ko-KR" altLang="en-US" dirty="0" err="1"/>
              <a:t>테스크로는</a:t>
            </a:r>
            <a:r>
              <a:rPr lang="ko-KR" altLang="en-US" dirty="0"/>
              <a:t> 불가능하여 대화 요약 </a:t>
            </a:r>
            <a:r>
              <a:rPr lang="ko-KR" altLang="en-US" dirty="0" err="1"/>
              <a:t>테스크를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5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토론방</a:t>
            </a:r>
            <a:r>
              <a:rPr lang="en-US" altLang="ko-KR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(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국가</a:t>
            </a:r>
            <a:r>
              <a:rPr lang="en-US" altLang="ko-KR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)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운영 체제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A79BD-601A-4F41-9B6B-FEAC1CC7544D}"/>
              </a:ext>
            </a:extLst>
          </p:cNvPr>
          <p:cNvSpPr txBox="1"/>
          <p:nvPr/>
        </p:nvSpPr>
        <p:spPr>
          <a:xfrm>
            <a:off x="256172" y="1273199"/>
            <a:ext cx="11269784" cy="2257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ore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인원수는 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자유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이나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방 인원수에 따라 </a:t>
            </a:r>
            <a:r>
              <a:rPr lang="ko-KR" altLang="ko-Kore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토론방이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받는 </a:t>
            </a:r>
            <a:r>
              <a:rPr lang="ko-KR" altLang="ko-Kore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리워드는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다르다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ore-KR" altLang="ko-Kore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국가 </a:t>
            </a:r>
            <a:r>
              <a:rPr lang="ko-KR" altLang="ko-Kore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엠블렘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획득</a:t>
            </a:r>
            <a:r>
              <a:rPr lang="ko-Kore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즉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정식국가로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인정받는 것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ko-KR" altLang="ko-Kore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최소요건은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명이다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‘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방주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’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방을 창설한 주인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도 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명의 포지션 중에 하나를 선택해야 한다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ore-KR" altLang="ko-Kore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국가지도자 </a:t>
            </a:r>
            <a:r>
              <a:rPr lang="en-US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ko-KR" altLang="ko-Kore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 슬라이드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6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직책 별 권한 부여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A79BD-601A-4F41-9B6B-FEAC1CC7544D}"/>
              </a:ext>
            </a:extLst>
          </p:cNvPr>
          <p:cNvSpPr txBox="1"/>
          <p:nvPr/>
        </p:nvSpPr>
        <p:spPr>
          <a:xfrm>
            <a:off x="354559" y="461735"/>
            <a:ext cx="11382672" cy="563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국무총리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단톡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방내 모든 유저 해임건의안 상정 권한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단 해임은 구성원 투표 과반수로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기획재정부장관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공용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bp(=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국가 예산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사용 권한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방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item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사용은 기재부장관만 가능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법무부장관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[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미정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]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외교부장관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타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토론방에서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관전 신청 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비자 아이템 사용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허가 권한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국방부장관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[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미정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]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방송통신위원장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내에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 등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대화가리기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기능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’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권한 보유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감사원장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기획재정부장관이 공용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bp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사용한 내역을 열람할 수 있는 권한 보유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행정안전부장관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인원수 조정 권한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인원수 조정에 따라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직책수도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달라짐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헌법재판소장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투표 의결로 결정된 유저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강퇴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거부권 보유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국정원장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토론방에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가입한 유저들의 정보를 확인할 수 있는 권한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속해 있는 다른 </a:t>
            </a:r>
            <a:r>
              <a:rPr lang="ko-KR" altLang="ko-Kore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토론방</a:t>
            </a:r>
            <a:r>
              <a:rPr lang="ko-KR" altLang="ko-Kore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등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토론 진행 절차 및 구성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6A410-54C2-7047-8AB2-42D36FD95747}"/>
              </a:ext>
            </a:extLst>
          </p:cNvPr>
          <p:cNvSpPr txBox="1"/>
          <p:nvPr/>
        </p:nvSpPr>
        <p:spPr>
          <a:xfrm>
            <a:off x="354559" y="801511"/>
            <a:ext cx="10930297" cy="455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b="1" dirty="0"/>
              <a:t>발제자</a:t>
            </a:r>
            <a:r>
              <a:rPr lang="ko-Kore-KR" altLang="en-US" sz="1600" b="1" dirty="0"/>
              <a:t> </a:t>
            </a:r>
            <a:r>
              <a:rPr lang="en-US" altLang="ko-Kore-KR" sz="1600" b="1" dirty="0"/>
              <a:t>1</a:t>
            </a:r>
            <a:r>
              <a:rPr lang="ko-KR" altLang="ko-Kore-KR" sz="1600" b="1" dirty="0"/>
              <a:t>인</a:t>
            </a:r>
            <a:r>
              <a:rPr lang="ko-KR" altLang="ko-Kore-KR" sz="1600" dirty="0"/>
              <a:t>의 의해 </a:t>
            </a:r>
            <a:r>
              <a:rPr lang="ko-KR" altLang="ko-Kore-KR" sz="1600" dirty="0" err="1"/>
              <a:t>정기토론</a:t>
            </a:r>
            <a:r>
              <a:rPr lang="ko-KR" altLang="ko-Kore-KR" sz="1600" dirty="0"/>
              <a:t> 주제와 날짜</a:t>
            </a:r>
            <a:r>
              <a:rPr lang="en-US" altLang="ko-Kore-KR" sz="1600" dirty="0"/>
              <a:t>(</a:t>
            </a:r>
            <a:r>
              <a:rPr lang="ko-KR" altLang="ko-Kore-KR" sz="1600" dirty="0"/>
              <a:t>시간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가 세팅 되면</a:t>
            </a:r>
            <a:r>
              <a:rPr lang="en-US" altLang="ko-Kore-KR" sz="1600" dirty="0"/>
              <a:t>, </a:t>
            </a:r>
            <a:r>
              <a:rPr lang="ko-KR" altLang="ko-Kore-KR" sz="1600" dirty="0" err="1"/>
              <a:t>토론방에는</a:t>
            </a:r>
            <a:r>
              <a:rPr lang="ko-KR" altLang="ko-Kore-KR" sz="1600" dirty="0"/>
              <a:t> 공지 </a:t>
            </a:r>
            <a:r>
              <a:rPr lang="ko-KR" altLang="ko-Kore-KR" sz="1600" dirty="0" err="1"/>
              <a:t>알람</a:t>
            </a:r>
            <a:r>
              <a:rPr lang="ko-KR" altLang="ko-Kore-KR" sz="1600" dirty="0"/>
              <a:t> 형식으로</a:t>
            </a:r>
            <a:r>
              <a:rPr lang="en-US" altLang="ko-Kore-KR" sz="1600" dirty="0"/>
              <a:t>, </a:t>
            </a:r>
            <a:r>
              <a:rPr lang="ko-KR" altLang="ko-Kore-KR" sz="1600" dirty="0" err="1"/>
              <a:t>스케쥴</a:t>
            </a:r>
            <a:r>
              <a:rPr lang="ko-KR" altLang="ko-Kore-KR" sz="1600" dirty="0"/>
              <a:t> 표에 기재</a:t>
            </a:r>
            <a:endParaRPr lang="ko-Kore-KR" altLang="ko-Kore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dirty="0"/>
              <a:t>토론 예정 시간이 되면</a:t>
            </a:r>
            <a:r>
              <a:rPr lang="en-US" altLang="ko-Kore-KR" sz="1600" dirty="0"/>
              <a:t>, 10</a:t>
            </a:r>
            <a:r>
              <a:rPr lang="ko-KR" altLang="ko-Kore-KR" sz="1600" dirty="0"/>
              <a:t>분전에 </a:t>
            </a:r>
            <a:r>
              <a:rPr lang="ko-KR" altLang="ko-Kore-KR" sz="1600" dirty="0" err="1"/>
              <a:t>방장봇이</a:t>
            </a:r>
            <a:r>
              <a:rPr lang="ko-KR" altLang="ko-Kore-KR" sz="1600" dirty="0"/>
              <a:t> 토론 예고 알림을 띄운다</a:t>
            </a:r>
            <a:r>
              <a:rPr lang="en-US" altLang="ko-Kore-KR" sz="1600" dirty="0"/>
              <a:t>. </a:t>
            </a:r>
            <a:r>
              <a:rPr lang="ko-KR" altLang="en-US" sz="1600" dirty="0" err="1"/>
              <a:t>방장봇은</a:t>
            </a:r>
            <a:r>
              <a:rPr lang="ko-KR" altLang="ko-Kore-KR" sz="1600" dirty="0"/>
              <a:t> </a:t>
            </a:r>
            <a:r>
              <a:rPr lang="ko-KR" altLang="en-US" sz="1600" dirty="0"/>
              <a:t>발제자가 </a:t>
            </a:r>
            <a:r>
              <a:rPr lang="ko-KR" altLang="ko-Kore-KR" sz="1600" dirty="0"/>
              <a:t>설정한 주제에 대해 간단히 소개하고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토론을 시작</a:t>
            </a:r>
            <a:r>
              <a:rPr lang="en-US" altLang="ko-Kore-KR" sz="1600" dirty="0"/>
              <a:t> </a:t>
            </a:r>
            <a:endParaRPr lang="ko-Kore-KR" altLang="ko-Kore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dirty="0"/>
              <a:t>토론 개시 후 선택 할 수 있는 선택지는 </a:t>
            </a:r>
            <a:r>
              <a:rPr lang="ko-KR" altLang="ko-Kore-KR" b="1" dirty="0"/>
              <a:t>찬성</a:t>
            </a:r>
            <a:r>
              <a:rPr lang="en-US" altLang="ko-Kore-KR" b="1" dirty="0"/>
              <a:t>/ </a:t>
            </a:r>
            <a:r>
              <a:rPr lang="ko-KR" altLang="ko-Kore-KR" b="1" dirty="0"/>
              <a:t>반대 </a:t>
            </a:r>
            <a:r>
              <a:rPr lang="en-US" altLang="ko-Kore-KR" b="1" dirty="0"/>
              <a:t>/ </a:t>
            </a:r>
            <a:r>
              <a:rPr lang="ko-KR" altLang="ko-Kore-KR" b="1" dirty="0"/>
              <a:t>기타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ko-KR" altLang="en-US" b="1" dirty="0" err="1"/>
              <a:t>판정단</a:t>
            </a:r>
            <a:endParaRPr lang="ko-Kore-KR" altLang="ko-Kore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dirty="0"/>
              <a:t>각 유저는 </a:t>
            </a:r>
            <a:r>
              <a:rPr lang="ko-KR" altLang="en-US" sz="1600" dirty="0"/>
              <a:t>입론</a:t>
            </a:r>
            <a:r>
              <a:rPr lang="ko-KR" altLang="ko-Kore-KR" sz="1600" dirty="0"/>
              <a:t>하기전에 우선적으로 </a:t>
            </a:r>
            <a:r>
              <a:rPr lang="ko-KR" altLang="en-US" sz="1600" dirty="0"/>
              <a:t>제한시간</a:t>
            </a:r>
            <a:r>
              <a:rPr lang="en-US" altLang="ko-KR" sz="1600" dirty="0"/>
              <a:t>(5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안에 </a:t>
            </a:r>
            <a:r>
              <a:rPr lang="ko-KR" altLang="ko-Kore-KR" b="1" dirty="0"/>
              <a:t>찬</a:t>
            </a:r>
            <a:r>
              <a:rPr lang="en-US" altLang="ko-Kore-KR" b="1" dirty="0"/>
              <a:t>,</a:t>
            </a:r>
            <a:r>
              <a:rPr lang="ko-KR" altLang="ko-Kore-KR" b="1" dirty="0"/>
              <a:t>반</a:t>
            </a:r>
            <a:r>
              <a:rPr lang="en-US" altLang="ko-Kore-KR" b="1" dirty="0"/>
              <a:t>,</a:t>
            </a:r>
            <a:r>
              <a:rPr lang="ko-KR" altLang="ko-Kore-KR" b="1" dirty="0"/>
              <a:t>기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판</a:t>
            </a:r>
            <a:r>
              <a:rPr lang="ko-KR" altLang="ko-Kore-KR" sz="1600" dirty="0" err="1"/>
              <a:t>중</a:t>
            </a:r>
            <a:r>
              <a:rPr lang="ko-KR" altLang="ko-Kore-KR" sz="1600" dirty="0"/>
              <a:t> 한 개의 진영을 선택 해야 하고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선택이 완료된 이후 </a:t>
            </a:r>
            <a:r>
              <a:rPr lang="ko-KR" altLang="en-US" sz="1600" dirty="0"/>
              <a:t>토론 </a:t>
            </a:r>
            <a:r>
              <a:rPr lang="ko-KR" altLang="ko-Kore-KR" sz="1600" dirty="0" err="1"/>
              <a:t>대화창이</a:t>
            </a:r>
            <a:r>
              <a:rPr lang="ko-KR" altLang="ko-Kore-KR" sz="1600" dirty="0"/>
              <a:t> 활성화 </a:t>
            </a:r>
            <a:r>
              <a:rPr lang="ko-KR" altLang="en-US" sz="1600" dirty="0"/>
              <a:t>되며 입론을 시작</a:t>
            </a:r>
            <a:endParaRPr lang="en-US" altLang="ko-Kore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dirty="0"/>
              <a:t>토론의 종료시간은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발제자가 설정한</a:t>
            </a:r>
            <a:r>
              <a:rPr lang="ko-Kore-KR" altLang="en-US" sz="1600" dirty="0"/>
              <a:t> </a:t>
            </a:r>
            <a:r>
              <a:rPr lang="ko-KR" altLang="ko-Kore-KR" sz="1600" dirty="0"/>
              <a:t>시간</a:t>
            </a:r>
            <a:r>
              <a:rPr lang="ko-KR" altLang="en-US" sz="1600" dirty="0"/>
              <a:t>이 끝나면</a:t>
            </a:r>
            <a:r>
              <a:rPr lang="ko-KR" altLang="ko-Kore-KR" sz="1600" dirty="0"/>
              <a:t> </a:t>
            </a:r>
            <a:r>
              <a:rPr lang="ko-KR" altLang="ko-Kore-KR" b="1" dirty="0"/>
              <a:t>자동종료</a:t>
            </a:r>
            <a:r>
              <a:rPr lang="ko-KR" altLang="ko-Kore-KR" sz="1600" dirty="0"/>
              <a:t>  </a:t>
            </a:r>
            <a:endParaRPr lang="ko-Kore-KR" altLang="ko-Kore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ko-Kore-KR" sz="1600" dirty="0" err="1"/>
              <a:t>방장봇은</a:t>
            </a:r>
            <a:r>
              <a:rPr lang="ko-KR" altLang="ko-Kore-KR" sz="1600" dirty="0"/>
              <a:t> 토론 종료</a:t>
            </a:r>
            <a:r>
              <a:rPr lang="ko-Kore-KR" altLang="en-US" sz="1600" dirty="0"/>
              <a:t> </a:t>
            </a:r>
            <a:r>
              <a:rPr lang="ko-KR" altLang="en-US" sz="1600" dirty="0"/>
              <a:t>후</a:t>
            </a:r>
            <a:r>
              <a:rPr lang="ko-KR" altLang="ko-Kore-KR" sz="1600" dirty="0"/>
              <a:t> </a:t>
            </a:r>
            <a:r>
              <a:rPr lang="en-US" altLang="ko-Kore-KR" sz="1600" dirty="0"/>
              <a:t>5</a:t>
            </a:r>
            <a:r>
              <a:rPr lang="ko-KR" altLang="ko-Kore-KR" sz="1600" dirty="0"/>
              <a:t>분</a:t>
            </a:r>
            <a:r>
              <a:rPr lang="ko-Kore-KR" altLang="en-US" sz="1600" dirty="0"/>
              <a:t> </a:t>
            </a:r>
            <a:r>
              <a:rPr lang="ko-KR" altLang="en-US" sz="1600" dirty="0"/>
              <a:t>뒤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찬성</a:t>
            </a:r>
            <a:r>
              <a:rPr lang="ko-Kore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반대 </a:t>
            </a:r>
            <a:r>
              <a:rPr lang="en-US" altLang="ko-KR" sz="1600" dirty="0"/>
              <a:t>/</a:t>
            </a:r>
            <a:r>
              <a:rPr lang="ko-KR" altLang="en-US" sz="1600" dirty="0"/>
              <a:t> 기타 측의 </a:t>
            </a:r>
            <a:r>
              <a:rPr lang="ko-KR" altLang="en-US" b="1" dirty="0"/>
              <a:t>토론 내용을 요약하여 제시</a:t>
            </a:r>
            <a:endParaRPr lang="en-US" altLang="ko-KR" b="1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dirty="0" err="1"/>
              <a:t>판정단은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각측의</a:t>
            </a:r>
            <a:r>
              <a:rPr lang="ko-KR" altLang="en-US" sz="1600" dirty="0"/>
              <a:t> 요약된 내용을 바탕으로 </a:t>
            </a:r>
            <a:r>
              <a:rPr lang="ko-KR" altLang="en-US" sz="1600" b="1" dirty="0" err="1"/>
              <a:t>승리팀</a:t>
            </a:r>
            <a:r>
              <a:rPr lang="ko-KR" altLang="en-US" sz="1600" dirty="0" err="1"/>
              <a:t>과</a:t>
            </a:r>
            <a:r>
              <a:rPr lang="ko-KR" altLang="en-US" sz="1600" dirty="0"/>
              <a:t> </a:t>
            </a:r>
            <a:r>
              <a:rPr lang="en-US" altLang="ko-KR" sz="1600" b="1" dirty="0"/>
              <a:t>MVP</a:t>
            </a:r>
            <a:r>
              <a:rPr lang="ko-KR" altLang="en-US" sz="1600" dirty="0"/>
              <a:t> 선정</a:t>
            </a:r>
            <a:endParaRPr lang="en-US" altLang="ko-KR" sz="1600" dirty="0"/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dirty="0" err="1"/>
              <a:t>승리팀</a:t>
            </a:r>
            <a:r>
              <a:rPr lang="en-US" altLang="ko-KR" sz="1600" dirty="0"/>
              <a:t>, MVP</a:t>
            </a:r>
            <a:r>
              <a:rPr lang="ko-KR" altLang="en-US" sz="1600" dirty="0"/>
              <a:t>는 더 많은 </a:t>
            </a:r>
            <a:r>
              <a:rPr lang="ko-KR" altLang="en-US" sz="1600" b="1" dirty="0" err="1"/>
              <a:t>게임머니</a:t>
            </a:r>
            <a:r>
              <a:rPr lang="en-US" altLang="ko-KR" sz="1600" dirty="0"/>
              <a:t>(bp)</a:t>
            </a:r>
            <a:r>
              <a:rPr lang="ko-KR" altLang="en-US" sz="1600" dirty="0"/>
              <a:t> 지급</a:t>
            </a:r>
            <a:endParaRPr lang="ko-Kore-KR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72810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및 </a:t>
            </a:r>
            <a:r>
              <a:rPr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데이터셋</a:t>
            </a:r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조사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6A410-54C2-7047-8AB2-42D36FD95747}"/>
              </a:ext>
            </a:extLst>
          </p:cNvPr>
          <p:cNvSpPr txBox="1"/>
          <p:nvPr/>
        </p:nvSpPr>
        <p:spPr>
          <a:xfrm>
            <a:off x="366083" y="1060921"/>
            <a:ext cx="114598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400" dirty="0"/>
              <a:t>Summarization task model</a:t>
            </a:r>
          </a:p>
          <a:p>
            <a:r>
              <a:rPr kumimoji="1" lang="ko-KR" altLang="en-US" sz="1400" dirty="0"/>
              <a:t>데이터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자체제작 없이 기존 </a:t>
            </a:r>
            <a:r>
              <a:rPr kumimoji="1" lang="ko-KR" altLang="en-US" sz="1400" dirty="0" err="1"/>
              <a:t>대화요약</a:t>
            </a:r>
            <a:r>
              <a:rPr kumimoji="1" lang="ko-KR" altLang="en-US" sz="1400" dirty="0"/>
              <a:t> 한국어 </a:t>
            </a:r>
            <a:r>
              <a:rPr kumimoji="1" lang="ko-KR" altLang="en-US" sz="1400" dirty="0" err="1"/>
              <a:t>데이터셋</a:t>
            </a:r>
            <a:r>
              <a:rPr kumimoji="1" lang="ko-KR" altLang="en-US" sz="1400" dirty="0"/>
              <a:t> 및 </a:t>
            </a:r>
            <a:r>
              <a:rPr kumimoji="1" lang="ko-KR" altLang="en-US" sz="1400" dirty="0" err="1"/>
              <a:t>프리트레인</a:t>
            </a:r>
            <a:r>
              <a:rPr kumimoji="1" lang="ko-KR" altLang="en-US" sz="1400" dirty="0"/>
              <a:t> 모델 사용 </a:t>
            </a:r>
            <a:r>
              <a:rPr kumimoji="1" lang="en-US" altLang="ko-KR" sz="1400" dirty="0"/>
              <a:t>&gt;&gt;</a:t>
            </a:r>
            <a:r>
              <a:rPr kumimoji="1" lang="ko-KR" altLang="en-US" sz="1400" dirty="0"/>
              <a:t> 뒤 페이지에서 자세한 설명</a:t>
            </a:r>
            <a:endParaRPr kumimoji="1" lang="en-US" altLang="ko-KR" sz="1400" dirty="0"/>
          </a:p>
          <a:p>
            <a:r>
              <a:rPr kumimoji="1" lang="ko-KR" altLang="en-US" sz="1400" dirty="0"/>
              <a:t>모델링</a:t>
            </a:r>
            <a:r>
              <a:rPr kumimoji="1" lang="en-US" altLang="ko-K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알라꿍달라꿍</a:t>
            </a:r>
            <a:r>
              <a:rPr lang="en-US" altLang="ko-KR" sz="1400" dirty="0"/>
              <a:t>- </a:t>
            </a:r>
            <a:r>
              <a:rPr lang="en-US" altLang="ko-KR" sz="1400" dirty="0">
                <a:hlinkClick r:id="rId2"/>
              </a:rPr>
              <a:t>2021 </a:t>
            </a:r>
            <a:r>
              <a:rPr lang="en" altLang="ko-Kore-KR" sz="1400" dirty="0">
                <a:hlinkClick r:id="rId2"/>
              </a:rPr>
              <a:t>Dialogue Summary Competition</a:t>
            </a:r>
            <a:endParaRPr lang="en" altLang="ko-Kore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>
                <a:hlinkClick r:id="rId3"/>
              </a:rPr>
              <a:t>2021 </a:t>
            </a:r>
            <a:r>
              <a:rPr lang="ko-KR" altLang="en-US" sz="1400" dirty="0">
                <a:hlinkClick r:id="rId3"/>
              </a:rPr>
              <a:t>훈민정음 한국어 음성</a:t>
            </a:r>
            <a:r>
              <a:rPr lang="en-US" altLang="ko-KR" sz="1400" dirty="0">
                <a:hlinkClick r:id="rId3"/>
              </a:rPr>
              <a:t>•</a:t>
            </a:r>
            <a:r>
              <a:rPr lang="ko-KR" altLang="en-US" sz="1400" dirty="0">
                <a:hlinkClick r:id="rId3"/>
              </a:rPr>
              <a:t>자연어 인공지능 경진대회</a:t>
            </a:r>
            <a:r>
              <a:rPr lang="ko-KR" altLang="en-US" sz="1400" dirty="0"/>
              <a:t> </a:t>
            </a:r>
            <a:r>
              <a:rPr lang="ko-KR" altLang="en-US" sz="1400" dirty="0" err="1"/>
              <a:t>대화요약</a:t>
            </a:r>
            <a:r>
              <a:rPr lang="ko-KR" altLang="en-US" sz="1400" dirty="0"/>
              <a:t> 부문 </a:t>
            </a:r>
            <a:r>
              <a:rPr lang="en-US" altLang="ko-KR" sz="1400" dirty="0"/>
              <a:t>1</a:t>
            </a:r>
            <a:r>
              <a:rPr lang="ko-KR" altLang="en-US" sz="1400" dirty="0"/>
              <a:t>등 솔루션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/>
              <a:t>Pretrain(</a:t>
            </a:r>
            <a:r>
              <a:rPr lang="en" altLang="ko-Kore-KR" sz="1400" dirty="0">
                <a:hlinkClick r:id="rId4"/>
              </a:rPr>
              <a:t>BART</a:t>
            </a:r>
            <a:r>
              <a:rPr lang="en" altLang="ko-Kore-KR" sz="1400" dirty="0"/>
              <a:t>) + R3F + RL(target Metric</a:t>
            </a:r>
            <a:r>
              <a:rPr lang="ko-KR" altLang="en-US" sz="1400" dirty="0"/>
              <a:t>을 직접 </a:t>
            </a:r>
            <a:r>
              <a:rPr lang="en" altLang="ko-Kore-KR" sz="1400" dirty="0"/>
              <a:t>loss</a:t>
            </a:r>
            <a:r>
              <a:rPr lang="ko-KR" altLang="en-US" sz="1400" dirty="0"/>
              <a:t>랑 </a:t>
            </a:r>
            <a:r>
              <a:rPr lang="en" altLang="ko-Kore-KR" sz="1400" dirty="0"/>
              <a:t>align)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SKT_AI- </a:t>
            </a:r>
            <a:r>
              <a:rPr lang="en" altLang="ko-Kore-KR" sz="1400" dirty="0">
                <a:hlinkClick r:id="rId5"/>
              </a:rPr>
              <a:t>KoBART</a:t>
            </a:r>
            <a:endParaRPr lang="en" altLang="ko-Kore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/>
              <a:t>40GB </a:t>
            </a:r>
            <a:r>
              <a:rPr lang="ko-KR" altLang="en-US" sz="1400" dirty="0"/>
              <a:t>이상의 한국어 텍스트에 대해서 학습한 한국어 </a:t>
            </a:r>
            <a:r>
              <a:rPr lang="en" altLang="ko-Kore-KR" sz="1400" dirty="0">
                <a:hlinkClick r:id="rId4"/>
              </a:rPr>
              <a:t>BART</a:t>
            </a:r>
            <a:r>
              <a:rPr lang="en" altLang="ko-Kore-KR" sz="1400" dirty="0"/>
              <a:t> </a:t>
            </a:r>
            <a:r>
              <a:rPr lang="ko-KR" altLang="en-US" sz="1400" dirty="0"/>
              <a:t>모델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dirty="0" err="1"/>
              <a:t>uoneway</a:t>
            </a:r>
            <a:r>
              <a:rPr lang="en" altLang="ko-Kore-KR" sz="1400" dirty="0"/>
              <a:t>- </a:t>
            </a:r>
            <a:r>
              <a:rPr lang="en" altLang="ko-Kore-KR" sz="1400" dirty="0">
                <a:hlinkClick r:id="rId6"/>
              </a:rPr>
              <a:t>KoBertSum</a:t>
            </a:r>
            <a:endParaRPr lang="en" altLang="ko-Kore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>
                <a:hlinkClick r:id="rId7"/>
              </a:rPr>
              <a:t>BertSum</a:t>
            </a:r>
            <a:r>
              <a:rPr lang="en" altLang="ko-Kore-KR" sz="1400" dirty="0"/>
              <a:t> </a:t>
            </a:r>
            <a:r>
              <a:rPr lang="ko-KR" altLang="en-US" sz="1400" dirty="0"/>
              <a:t>모델을 한국어 데이터에 적용할 수 있도록 수정한 한국어 요약 모델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/>
              <a:t>Pre-trained BERT</a:t>
            </a:r>
            <a:r>
              <a:rPr lang="ko-KR" altLang="en-US" sz="1400" dirty="0"/>
              <a:t>로 </a:t>
            </a:r>
            <a:r>
              <a:rPr lang="en" altLang="ko-Kore-KR" sz="1400" dirty="0">
                <a:hlinkClick r:id="rId8"/>
              </a:rPr>
              <a:t>kykim/bert-kor-base</a:t>
            </a:r>
            <a:r>
              <a:rPr lang="en" altLang="ko-Kore-KR" sz="1400" dirty="0"/>
              <a:t>, </a:t>
            </a:r>
            <a:r>
              <a:rPr lang="en" altLang="ko-Kore-KR" sz="1400" dirty="0">
                <a:hlinkClick r:id="rId9"/>
              </a:rPr>
              <a:t>monologg/kobert</a:t>
            </a:r>
            <a:r>
              <a:rPr lang="ko-KR" altLang="en-US" sz="1400" dirty="0"/>
              <a:t>등을 지원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" altLang="ko-Kore-KR" sz="1400" dirty="0"/>
              <a:t>hydra</a:t>
            </a:r>
            <a:r>
              <a:rPr lang="ko-KR" altLang="en-US" sz="1400" dirty="0"/>
              <a:t>로 </a:t>
            </a:r>
            <a:r>
              <a:rPr lang="en" altLang="ko-Kore-KR" sz="1400" dirty="0"/>
              <a:t>parameter </a:t>
            </a:r>
            <a:r>
              <a:rPr lang="ko-KR" altLang="en-US" sz="1400" dirty="0"/>
              <a:t>조정 가능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/>
              <a:t>2.</a:t>
            </a:r>
            <a:r>
              <a:rPr kumimoji="1" lang="ko-Kore-KR" altLang="en-US" sz="1400" dirty="0"/>
              <a:t> </a:t>
            </a:r>
            <a:r>
              <a:rPr kumimoji="1" lang="ko-KR" altLang="en-US" sz="1400" dirty="0" err="1"/>
              <a:t>비방성</a:t>
            </a:r>
            <a:r>
              <a:rPr kumimoji="1" lang="ko-KR" altLang="en-US" sz="1400" dirty="0"/>
              <a:t> 표현 </a:t>
            </a:r>
            <a:r>
              <a:rPr kumimoji="1" lang="en-US" altLang="ko-KR" sz="1400" dirty="0"/>
              <a:t>masking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</a:t>
            </a:r>
            <a:r>
              <a:rPr lang="en-US" altLang="ko-KR" sz="1400" dirty="0"/>
              <a:t>: </a:t>
            </a:r>
            <a:r>
              <a:rPr lang="ko-KR" altLang="en-US" sz="1400" dirty="0"/>
              <a:t>기존에 </a:t>
            </a:r>
            <a:r>
              <a:rPr lang="en" altLang="ko-Kore-KR" sz="1400" dirty="0" err="1"/>
              <a:t>github</a:t>
            </a:r>
            <a:r>
              <a:rPr lang="ko-KR" altLang="en-US" sz="1400" dirty="0"/>
              <a:t>에 공유된 데이터 약 </a:t>
            </a:r>
            <a:r>
              <a:rPr lang="en-US" altLang="ko-KR" sz="1400" dirty="0"/>
              <a:t>2</a:t>
            </a:r>
            <a:r>
              <a:rPr lang="ko-KR" altLang="en-US" sz="1400" dirty="0"/>
              <a:t>만개 </a:t>
            </a:r>
            <a:r>
              <a:rPr lang="en-US" altLang="ko-KR" sz="1400" dirty="0"/>
              <a:t>+ </a:t>
            </a:r>
            <a:r>
              <a:rPr lang="ko-KR" altLang="en-US" sz="1400" dirty="0"/>
              <a:t>네이버 및 </a:t>
            </a:r>
            <a:r>
              <a:rPr lang="ko-KR" altLang="en-US" sz="1400" dirty="0" err="1"/>
              <a:t>오픈카톡방</a:t>
            </a:r>
            <a:r>
              <a:rPr lang="ko-KR" altLang="en-US" sz="1400" dirty="0"/>
              <a:t> 데이터 직접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만 </a:t>
            </a:r>
            <a:r>
              <a:rPr lang="en-US" altLang="ko-KR" sz="1400" dirty="0"/>
              <a:t>5</a:t>
            </a:r>
            <a:r>
              <a:rPr lang="ko-KR" altLang="en-US" sz="1400" dirty="0"/>
              <a:t>천개 정도 수집할 예정</a:t>
            </a:r>
            <a:r>
              <a:rPr lang="en-US" altLang="ko-KR" sz="1400" dirty="0"/>
              <a:t>. → </a:t>
            </a:r>
            <a:r>
              <a:rPr lang="en" altLang="ko-Kore-KR" sz="1400" dirty="0" err="1"/>
              <a:t>IMdb</a:t>
            </a:r>
            <a:r>
              <a:rPr lang="ko-KR" altLang="en-US" sz="1400" dirty="0"/>
              <a:t>와 사이즈를 맞추기 위함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모델링 </a:t>
            </a:r>
            <a:r>
              <a:rPr lang="en-US" altLang="ko-KR" sz="1400" dirty="0"/>
              <a:t>: </a:t>
            </a:r>
            <a:r>
              <a:rPr lang="ko-KR" altLang="en-US" sz="1400" dirty="0"/>
              <a:t>문장내 단어들 사이의 관계를 포착해 문장 속에서 단어가 가지는 의미를 이해해야 하므로 양방향 언어 모델을 활용하는 것이 적합 → </a:t>
            </a:r>
            <a:r>
              <a:rPr lang="en" altLang="ko-Kore-KR" sz="1400" dirty="0" err="1"/>
              <a:t>xlnet</a:t>
            </a:r>
            <a:r>
              <a:rPr lang="en" altLang="ko-Kore-KR" sz="1400" dirty="0"/>
              <a:t>, </a:t>
            </a:r>
            <a:r>
              <a:rPr lang="en" altLang="ko-Kore-KR" sz="1400" dirty="0" err="1"/>
              <a:t>bert</a:t>
            </a:r>
            <a:r>
              <a:rPr lang="en-US" altLang="ko-KR" sz="1400" dirty="0"/>
              <a:t>(</a:t>
            </a:r>
            <a:r>
              <a:rPr lang="ko-KR" altLang="en-US" sz="1400" dirty="0"/>
              <a:t>빠르고 가벼운 모델이 </a:t>
            </a:r>
            <a:r>
              <a:rPr lang="ko-KR" altLang="en-US" sz="1400" dirty="0" err="1"/>
              <a:t>필요할수</a:t>
            </a:r>
            <a:r>
              <a:rPr lang="ko-KR" altLang="en-US" sz="1400" dirty="0"/>
              <a:t> 있기 때문에 </a:t>
            </a:r>
            <a:r>
              <a:rPr lang="en-US" altLang="ko-KR" sz="1400" dirty="0"/>
              <a:t>teacher model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Knowledge distillation </a:t>
            </a:r>
            <a:r>
              <a:rPr lang="ko-KR" altLang="en-US" sz="1400" dirty="0"/>
              <a:t>사용 할 수 있음</a:t>
            </a:r>
            <a:r>
              <a:rPr lang="en" altLang="ko-Kore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비방성</a:t>
            </a:r>
            <a:r>
              <a:rPr lang="ko-KR" altLang="en-US" sz="1400" dirty="0"/>
              <a:t> 표현의 두가지 유형 </a:t>
            </a:r>
            <a:r>
              <a:rPr lang="en-US" altLang="ko-KR" sz="1400" dirty="0"/>
              <a:t>: </a:t>
            </a:r>
            <a:r>
              <a:rPr lang="ko-KR" altLang="en-US" sz="1400" dirty="0"/>
              <a:t>직접적인 단어 </a:t>
            </a:r>
            <a:r>
              <a:rPr lang="en-US" altLang="ko-KR" sz="1400" dirty="0"/>
              <a:t>/ </a:t>
            </a:r>
            <a:r>
              <a:rPr lang="ko-KR" altLang="en-US" sz="1400" dirty="0"/>
              <a:t>맥락상 비방의 의미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r>
              <a:rPr kumimoji="1" lang="en-US" altLang="ko-Kore-KR" sz="1400" dirty="0"/>
              <a:t>3. Frame work: ONNX, </a:t>
            </a:r>
            <a:r>
              <a:rPr kumimoji="1" lang="en-US" altLang="ko-KR" sz="1400" dirty="0"/>
              <a:t>Flask, </a:t>
            </a:r>
            <a:r>
              <a:rPr kumimoji="1" lang="en-US" altLang="ko-Kore-KR" sz="1400" dirty="0"/>
              <a:t>torch mobile, torch ,swift… 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사용가능한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GPU: 3090 4~8</a:t>
            </a:r>
            <a:r>
              <a:rPr kumimoji="1" lang="ko-KR" altLang="en-US" sz="1400" dirty="0"/>
              <a:t>개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필요시 추가적인 리소스 </a:t>
            </a:r>
            <a:r>
              <a:rPr kumimoji="1" lang="en-US" altLang="ko-KR" sz="1400" dirty="0" err="1"/>
              <a:t>colab</a:t>
            </a:r>
            <a:r>
              <a:rPr kumimoji="1" lang="ko-KR" altLang="en-US" sz="1400" dirty="0"/>
              <a:t> 결제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70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1032</Words>
  <Application>Microsoft Macintosh PowerPoint</Application>
  <PresentationFormat>와이드스크린</PresentationFormat>
  <Paragraphs>155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원신한 Bold</vt:lpstr>
      <vt:lpstr>원신한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과제</dc:title>
  <dc:creator>유 여진</dc:creator>
  <cp:lastModifiedBy>박진우</cp:lastModifiedBy>
  <cp:revision>157</cp:revision>
  <dcterms:created xsi:type="dcterms:W3CDTF">2021-11-27T10:07:29Z</dcterms:created>
  <dcterms:modified xsi:type="dcterms:W3CDTF">2022-03-15T08:55:27Z</dcterms:modified>
</cp:coreProperties>
</file>