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E9F9FD-4185-4233-8FFA-7630FF6B1925}">
  <a:tblStyle styleId="{28E9F9FD-4185-4233-8FFA-7630FF6B1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59456c92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59456c9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59456c92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59456c92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359456c92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359456c92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59456c92_3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359456c92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359456c9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359456c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359456c9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2359456c92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38c75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9538c75a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a84972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aa849729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59456c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2359456c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59456c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2359456c9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aa84972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aa849729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59456c9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359456c92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59456c9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359456c92_4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aa8497293_4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aa8497293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973988" y="1136952"/>
            <a:ext cx="82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Capstone Design Team F </a:t>
            </a:r>
            <a:endParaRPr b="1" sz="6600">
              <a:solidFill>
                <a:srgbClr val="655D5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진행 상황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971950" y="4277050"/>
            <a:ext cx="311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2016310237 김동우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2016314577 김동한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2016311033 김영현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2017312329 최형규</a:t>
            </a:r>
            <a:endParaRPr b="1" sz="2400">
              <a:solidFill>
                <a:schemeClr val="hlink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4F4D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2"/>
          <p:cNvGraphicFramePr/>
          <p:nvPr/>
        </p:nvGraphicFramePr>
        <p:xfrm>
          <a:off x="878238" y="2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{28E9F9FD-4185-4233-8FFA-7630FF6B1925}</a:tableStyleId>
              </a:tblPr>
              <a:tblGrid>
                <a:gridCol w="642075"/>
                <a:gridCol w="569625"/>
                <a:gridCol w="714225"/>
                <a:gridCol w="625025"/>
                <a:gridCol w="641375"/>
                <a:gridCol w="786325"/>
                <a:gridCol w="423950"/>
                <a:gridCol w="450475"/>
                <a:gridCol w="455350"/>
                <a:gridCol w="1032750"/>
                <a:gridCol w="612375"/>
                <a:gridCol w="1134225"/>
                <a:gridCol w="815300"/>
                <a:gridCol w="887800"/>
                <a:gridCol w="104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exp</a:t>
                      </a:r>
                      <a:endParaRPr b="1" sz="12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data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augmentation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learning info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class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image / class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train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rotation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flip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val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time/epoch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batch 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initialization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criterion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optimizer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# of param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38.4K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85.0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3.9min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kaiming (He)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38.4K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89.3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86.9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4.2m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kaiming (He)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1" name="Google Shape;181;p22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2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Hyperparameter Test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78250" y="1525775"/>
            <a:ext cx="81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2)  Data augmentation / (class 30)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918275" y="4563175"/>
            <a:ext cx="10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Data augmentation : Accuracy 1.9% improved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878238" y="2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{28E9F9FD-4185-4233-8FFA-7630FF6B1925}</a:tableStyleId>
              </a:tblPr>
              <a:tblGrid>
                <a:gridCol w="642075"/>
                <a:gridCol w="569625"/>
                <a:gridCol w="714225"/>
                <a:gridCol w="625025"/>
                <a:gridCol w="641375"/>
                <a:gridCol w="786325"/>
                <a:gridCol w="423950"/>
                <a:gridCol w="450475"/>
                <a:gridCol w="455350"/>
                <a:gridCol w="1032750"/>
                <a:gridCol w="612375"/>
                <a:gridCol w="1134225"/>
                <a:gridCol w="815300"/>
                <a:gridCol w="887800"/>
                <a:gridCol w="104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exp</a:t>
                      </a:r>
                      <a:endParaRPr b="1" sz="12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data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augmentation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learning info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class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image / class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train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rotation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flip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val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time/epoch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batch 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initialization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criterion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optimizer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# of param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38.4K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85.0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3.9min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128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kaiming (He)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38.4K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85.9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4.5m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64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kaiming (He)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1" name="Google Shape;191;p23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3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Hyperparameter </a:t>
            </a:r>
            <a:r>
              <a:rPr b="1" lang="en-US" sz="3600">
                <a:solidFill>
                  <a:srgbClr val="554F4D"/>
                </a:solidFill>
              </a:rPr>
              <a:t>Test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878250" y="1525775"/>
            <a:ext cx="81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)  Batch size / class(30)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918275" y="4563175"/>
            <a:ext cx="107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Batch size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 Batch 128) : accuracy 85%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(Batch 64) : accuracy 85.9%, 0.9%improved but trivial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24"/>
          <p:cNvGraphicFramePr/>
          <p:nvPr/>
        </p:nvGraphicFramePr>
        <p:xfrm>
          <a:off x="878238" y="2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{28E9F9FD-4185-4233-8FFA-7630FF6B1925}</a:tableStyleId>
              </a:tblPr>
              <a:tblGrid>
                <a:gridCol w="642075"/>
                <a:gridCol w="569625"/>
                <a:gridCol w="714225"/>
                <a:gridCol w="625025"/>
                <a:gridCol w="641375"/>
                <a:gridCol w="786325"/>
                <a:gridCol w="423950"/>
                <a:gridCol w="450475"/>
                <a:gridCol w="455350"/>
                <a:gridCol w="1032750"/>
                <a:gridCol w="612375"/>
                <a:gridCol w="1134225"/>
                <a:gridCol w="815300"/>
                <a:gridCol w="887800"/>
                <a:gridCol w="104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exp</a:t>
                      </a:r>
                      <a:endParaRPr b="1" sz="12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data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augmentation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learning info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class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image / class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train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rotation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flip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val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time/epoch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batch 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initialization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criterion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optimizer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# of param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30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2000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38.4K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85.0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3.9</a:t>
                      </a:r>
                      <a:r>
                        <a:rPr lang="en-US" sz="1100"/>
                        <a:t>min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kaiming (He)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50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000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96</a:t>
                      </a:r>
                      <a:r>
                        <a:rPr lang="en-US" sz="1100"/>
                        <a:t>K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80.3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79.1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5.6min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kaiming (He)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50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3000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96K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o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85.9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10.5m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kaiming (He)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1" name="Google Shape;201;p2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Hyperparameter </a:t>
            </a:r>
            <a:r>
              <a:rPr b="1" lang="en-US" sz="3600">
                <a:solidFill>
                  <a:srgbClr val="554F4D"/>
                </a:solidFill>
              </a:rPr>
              <a:t>Test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878250" y="1525775"/>
            <a:ext cx="81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3)  Data augmentation / class(50)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898213" y="5128275"/>
            <a:ext cx="1079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Class #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(class 30) : accuracy 85%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(class 50) : accuracy </a:t>
            </a:r>
            <a:r>
              <a:rPr b="1" lang="en-US" u="sng">
                <a:latin typeface="Comic Sans MS"/>
                <a:ea typeface="Comic Sans MS"/>
                <a:cs typeface="Comic Sans MS"/>
                <a:sym typeface="Comic Sans MS"/>
              </a:rPr>
              <a:t>79.1%</a:t>
            </a:r>
            <a:endParaRPr b="1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(class 50 + Data augmentation) :</a:t>
            </a:r>
            <a:r>
              <a:rPr b="1" lang="en-US" u="sng">
                <a:latin typeface="Comic Sans MS"/>
                <a:ea typeface="Comic Sans MS"/>
                <a:cs typeface="Comic Sans MS"/>
                <a:sym typeface="Comic Sans MS"/>
              </a:rPr>
              <a:t> accuracy 85.9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(6.8% improved!)</a:t>
            </a:r>
            <a:r>
              <a:rPr lang="en-US" u="sng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Hyperparameter Test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811388" y="1921325"/>
            <a:ext cx="10798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>
                <a:latin typeface="Comic Sans MS"/>
                <a:ea typeface="Comic Sans MS"/>
                <a:cs typeface="Comic Sans MS"/>
                <a:sym typeface="Comic Sans MS"/>
              </a:rPr>
              <a:t>Conclusion)</a:t>
            </a:r>
            <a:endParaRPr b="1" sz="17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US" sz="1700">
                <a:latin typeface="Comic Sans MS"/>
                <a:ea typeface="Comic Sans MS"/>
                <a:cs typeface="Comic Sans MS"/>
                <a:sym typeface="Comic Sans MS"/>
              </a:rPr>
              <a:t>Kaiming (He) initialization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 helps stable convergence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If # of classes increases, overall performance goes down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US" sz="1700">
                <a:latin typeface="Comic Sans MS"/>
                <a:ea typeface="Comic Sans MS"/>
                <a:cs typeface="Comic Sans MS"/>
                <a:sym typeface="Comic Sans MS"/>
              </a:rPr>
              <a:t>Data augmentation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  improves the performance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since vggnet19 has 55.8M params, </a:t>
            </a:r>
            <a:r>
              <a:rPr b="1" lang="en-US" sz="1700">
                <a:latin typeface="Comic Sans MS"/>
                <a:ea typeface="Comic Sans MS"/>
                <a:cs typeface="Comic Sans MS"/>
                <a:sym typeface="Comic Sans MS"/>
              </a:rPr>
              <a:t>overfitting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 is inevitable =&gt; How about vgg16?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>
                <a:latin typeface="Comic Sans MS"/>
                <a:ea typeface="Comic Sans MS"/>
                <a:cs typeface="Comic Sans MS"/>
                <a:sym typeface="Comic Sans MS"/>
              </a:rPr>
              <a:t>Next experiment)</a:t>
            </a:r>
            <a:endParaRPr b="1" sz="17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Test with</a:t>
            </a:r>
            <a:r>
              <a:rPr b="1" lang="en-US" sz="1700">
                <a:latin typeface="Comic Sans MS"/>
                <a:ea typeface="Comic Sans MS"/>
                <a:cs typeface="Comic Sans MS"/>
                <a:sym typeface="Comic Sans MS"/>
              </a:rPr>
              <a:t> vggnet16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 with different hyper-params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We used data augmentation with only random rotation and flip =&gt; add scaling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To prevent </a:t>
            </a:r>
            <a:r>
              <a:rPr b="1" lang="en-US" sz="1700">
                <a:latin typeface="Comic Sans MS"/>
                <a:ea typeface="Comic Sans MS"/>
                <a:cs typeface="Comic Sans MS"/>
                <a:sym typeface="Comic Sans MS"/>
              </a:rPr>
              <a:t>overfitting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, training with more data is ideal =&gt; Computational power &amp; time increases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26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TO-DO List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739675" y="1453850"/>
            <a:ext cx="4387200" cy="46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7281425" y="1453850"/>
            <a:ext cx="4387200" cy="46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739675" y="1288900"/>
            <a:ext cx="33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Game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7281425" y="1288900"/>
            <a:ext cx="33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A.I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7371300" y="1988900"/>
            <a:ext cx="3634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Communicate with Game server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test with vggnet16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test with more data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add Scaling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811400" y="2134800"/>
            <a:ext cx="363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Routes set-up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Image file upload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Send Image to A.I Server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1973988" y="2874902"/>
            <a:ext cx="82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Thank you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Weekly Plan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1288900"/>
            <a:ext cx="10094500" cy="54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7784000" y="3236850"/>
            <a:ext cx="2326500" cy="4023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763525" y="3236850"/>
            <a:ext cx="3621000" cy="4023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</a:t>
            </a:r>
            <a:r>
              <a:rPr b="1" lang="en-US" sz="3600">
                <a:solidFill>
                  <a:srgbClr val="554F4D"/>
                </a:solidFill>
              </a:rPr>
              <a:t> - UI/UX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7" y="1766882"/>
            <a:ext cx="79152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2155275" y="5343575"/>
            <a:ext cx="605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mic Sans MS"/>
              <a:buChar char="-"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User flow Work done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Server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155275" y="5458350"/>
            <a:ext cx="605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mic Sans MS"/>
              <a:buChar char="-"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Simple Node.js http Server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624125" y="1288900"/>
            <a:ext cx="5586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Babel set up (for ES6)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Pug template engine set up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SCSS set up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01" y="1143000"/>
            <a:ext cx="5000575" cy="47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Server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067050" y="5228800"/>
            <a:ext cx="605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mic Sans MS"/>
              <a:buChar char="-"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Socket Connect Test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2" y="1466600"/>
            <a:ext cx="5162675" cy="23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175" y="1466600"/>
            <a:ext cx="4460800" cy="1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211550" y="3290300"/>
            <a:ext cx="38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Browser 1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039100" y="3290300"/>
            <a:ext cx="38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Browser 2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833300" y="3127400"/>
            <a:ext cx="2525400" cy="879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120700" y="3321050"/>
            <a:ext cx="1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Communicate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938475" y="1963975"/>
            <a:ext cx="943800" cy="3327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7"/>
          <p:cNvCxnSpPr>
            <a:stCxn id="130" idx="6"/>
          </p:cNvCxnSpPr>
          <p:nvPr/>
        </p:nvCxnSpPr>
        <p:spPr>
          <a:xfrm>
            <a:off x="2882275" y="2130325"/>
            <a:ext cx="3978900" cy="50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>
            <a:off x="7747200" y="2281450"/>
            <a:ext cx="943800" cy="332700"/>
          </a:xfrm>
          <a:prstGeom prst="ellipse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7"/>
          <p:cNvCxnSpPr>
            <a:stCxn id="132" idx="2"/>
          </p:cNvCxnSpPr>
          <p:nvPr/>
        </p:nvCxnSpPr>
        <p:spPr>
          <a:xfrm flipH="1">
            <a:off x="2691000" y="2447800"/>
            <a:ext cx="5056200" cy="4599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Server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99" y="1288900"/>
            <a:ext cx="4795701" cy="54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508899"/>
            <a:ext cx="5547624" cy="32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1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19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</a:t>
            </a:r>
            <a:r>
              <a:rPr b="1" lang="en-US" sz="3600">
                <a:solidFill>
                  <a:srgbClr val="554F4D"/>
                </a:solidFill>
              </a:rPr>
              <a:t>Server</a:t>
            </a:r>
            <a:r>
              <a:rPr b="1" lang="en-US" sz="3600">
                <a:solidFill>
                  <a:srgbClr val="554F4D"/>
                </a:solidFill>
              </a:rPr>
              <a:t>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1484325"/>
            <a:ext cx="4844651" cy="27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675" y="1365525"/>
            <a:ext cx="4611225" cy="30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600" y="3884175"/>
            <a:ext cx="4039575" cy="268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9"/>
          <p:cNvCxnSpPr>
            <a:endCxn id="152" idx="1"/>
          </p:cNvCxnSpPr>
          <p:nvPr/>
        </p:nvCxnSpPr>
        <p:spPr>
          <a:xfrm>
            <a:off x="1032600" y="2944100"/>
            <a:ext cx="2775000" cy="2283600"/>
          </a:xfrm>
          <a:prstGeom prst="curvedConnector3">
            <a:avLst>
              <a:gd fmla="val 7224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52" idx="3"/>
          </p:cNvCxnSpPr>
          <p:nvPr/>
        </p:nvCxnSpPr>
        <p:spPr>
          <a:xfrm flipH="1" rot="10800000">
            <a:off x="7847175" y="3067400"/>
            <a:ext cx="630300" cy="2160300"/>
          </a:xfrm>
          <a:prstGeom prst="curvedConnector2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0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0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</a:t>
            </a:r>
            <a:r>
              <a:rPr b="1" lang="en-US" sz="3600">
                <a:solidFill>
                  <a:srgbClr val="554F4D"/>
                </a:solidFill>
              </a:rPr>
              <a:t>Server</a:t>
            </a:r>
            <a:r>
              <a:rPr b="1" lang="en-US" sz="3600">
                <a:solidFill>
                  <a:srgbClr val="554F4D"/>
                </a:solidFill>
              </a:rPr>
              <a:t>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87" y="1926613"/>
            <a:ext cx="4611225" cy="302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0"/>
          <p:cNvCxnSpPr/>
          <p:nvPr/>
        </p:nvCxnSpPr>
        <p:spPr>
          <a:xfrm rot="10800000">
            <a:off x="4706713" y="3612913"/>
            <a:ext cx="323700" cy="570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059" y="1926613"/>
            <a:ext cx="4833050" cy="27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21"/>
          <p:cNvGraphicFramePr/>
          <p:nvPr/>
        </p:nvGraphicFramePr>
        <p:xfrm>
          <a:off x="878238" y="23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{28E9F9FD-4185-4233-8FFA-7630FF6B1925}</a:tableStyleId>
              </a:tblPr>
              <a:tblGrid>
                <a:gridCol w="642075"/>
                <a:gridCol w="569625"/>
                <a:gridCol w="714225"/>
                <a:gridCol w="625025"/>
                <a:gridCol w="641375"/>
                <a:gridCol w="786325"/>
                <a:gridCol w="423950"/>
                <a:gridCol w="450475"/>
                <a:gridCol w="455350"/>
                <a:gridCol w="1032750"/>
                <a:gridCol w="612375"/>
                <a:gridCol w="1134225"/>
                <a:gridCol w="815300"/>
                <a:gridCol w="887800"/>
                <a:gridCol w="104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exp</a:t>
                      </a:r>
                      <a:endParaRPr b="1" sz="12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data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augmentation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learning info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class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image / class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train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rotation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flip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val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time/epoch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batch 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initialization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criterion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optimizer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# of param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38.4K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3.3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-</a:t>
                      </a:r>
                      <a:endParaRPr b="1"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3.9min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vgg19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38.4K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85.0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4.2m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0000"/>
                          </a:solidFill>
                        </a:rPr>
                        <a:t>kaiming (He)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Cross Entropy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Adam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55,805,918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1" name="Google Shape;171;p21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1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Hyperparameter Test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777000" y="1525775"/>
            <a:ext cx="81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AutoNum type="arabicParenR"/>
            </a:pPr>
            <a:r>
              <a:rPr b="1" lang="en-US" sz="1800">
                <a:latin typeface="Comic Sans MS"/>
                <a:ea typeface="Comic Sans MS"/>
                <a:cs typeface="Comic Sans MS"/>
                <a:sym typeface="Comic Sans MS"/>
              </a:rPr>
              <a:t>Initialization / (class 30)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90025" y="4520800"/>
            <a:ext cx="1083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Kaiming (He) initialization :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(x) : diverge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(o) : accuracy 85%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