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9538c75a2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19538c75a2_4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9538c75a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19538c75a2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9538c75a2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19538c75a2_3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9538c75a2_3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19538c75a2_3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9538c75a2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19538c75a2_3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9538c75a2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19538c75a2_3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9538c75a2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19538c75a2_3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9538c75a2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19538c75a2_3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9538c75a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19538c75a2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9538c75a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19538c75a2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9538c75a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19538c75a2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9538c75a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19538c75a2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9538c75a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19538c75a2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9538c75a2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19538c75a2_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9538c75a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19538c75a2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9538c75a2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19538c75a2_4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9538c75a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19538c75a2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googlecreativelab/quickdraw-dataset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jpg"/><Relationship Id="rId4" Type="http://schemas.openxmlformats.org/officeDocument/2006/relationships/image" Target="../media/image3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CBB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985963" y="2252702"/>
            <a:ext cx="8244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655D5B"/>
                </a:solidFill>
              </a:rPr>
              <a:t>Capstone Design Team F</a:t>
            </a:r>
            <a:endParaRPr b="1" i="0" sz="6600" u="none" cap="none" strike="noStrike">
              <a:solidFill>
                <a:srgbClr val="655D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971950" y="4277050"/>
            <a:ext cx="31167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2016310237 김동우</a:t>
            </a:r>
            <a:endParaRPr b="1" sz="2400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2016314577 김동한</a:t>
            </a:r>
            <a:endParaRPr b="1" sz="2400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2016311033 김영현</a:t>
            </a:r>
            <a:endParaRPr b="1" sz="2400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2017312329 최형규</a:t>
            </a:r>
            <a:endParaRPr b="1" sz="2400">
              <a:solidFill>
                <a:schemeClr val="hlink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4F4D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22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22"/>
          <p:cNvSpPr txBox="1"/>
          <p:nvPr/>
        </p:nvSpPr>
        <p:spPr>
          <a:xfrm>
            <a:off x="811385" y="350600"/>
            <a:ext cx="351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프로젝트 개요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811399" y="92900"/>
            <a:ext cx="66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en-US" sz="1200">
                <a:solidFill>
                  <a:srgbClr val="554F4D"/>
                </a:solidFill>
              </a:rPr>
              <a:t>3</a:t>
            </a:r>
            <a:endParaRPr b="1" i="0" sz="12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600" y="1288900"/>
            <a:ext cx="7561025" cy="556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4625" y="1288900"/>
            <a:ext cx="1647525" cy="556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23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23"/>
          <p:cNvSpPr txBox="1"/>
          <p:nvPr/>
        </p:nvSpPr>
        <p:spPr>
          <a:xfrm>
            <a:off x="811385" y="350600"/>
            <a:ext cx="351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구현 기술 스택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811399" y="92900"/>
            <a:ext cx="66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en-US" sz="1200">
                <a:solidFill>
                  <a:srgbClr val="554F4D"/>
                </a:solidFill>
              </a:rPr>
              <a:t>4</a:t>
            </a:r>
            <a:endParaRPr b="1" i="0" sz="12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622300" y="1344700"/>
            <a:ext cx="11110200" cy="55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&lt;Image Classification 기술&gt;     vs     &lt;Object Detection 기술&gt;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36398" t="0"/>
          <a:stretch/>
        </p:blipFill>
        <p:spPr>
          <a:xfrm>
            <a:off x="2851088" y="1830788"/>
            <a:ext cx="7112224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540900" y="5745575"/>
            <a:ext cx="1111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Image Classification</a:t>
            </a:r>
            <a:r>
              <a:rPr lang="en-US" sz="1600"/>
              <a:t>  입력으로 하나의 객체만 있는 사진을 받아 사진 속 개체가 어떤 카테고리에 속하는지 판단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Object Detection </a:t>
            </a:r>
            <a:r>
              <a:rPr lang="en-US" sz="1600"/>
              <a:t>:</a:t>
            </a:r>
            <a:r>
              <a:rPr lang="en-US" sz="1600"/>
              <a:t> 입력으로 여러개의 객체가 있는 사진을 받아 사진 속</a:t>
            </a:r>
            <a:r>
              <a:rPr lang="en-US" sz="1600"/>
              <a:t> 각 개체가 어떤 카테고리에 속하는지 판단</a:t>
            </a:r>
            <a:endParaRPr sz="160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24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24"/>
          <p:cNvSpPr txBox="1"/>
          <p:nvPr/>
        </p:nvSpPr>
        <p:spPr>
          <a:xfrm>
            <a:off x="811385" y="350600"/>
            <a:ext cx="351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구현 기술 스택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811399" y="92900"/>
            <a:ext cx="66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en-US" sz="1200">
                <a:solidFill>
                  <a:srgbClr val="554F4D"/>
                </a:solidFill>
              </a:rPr>
              <a:t>4</a:t>
            </a:r>
            <a:endParaRPr b="1" i="0" sz="12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706750" y="5702875"/>
            <a:ext cx="1111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“</a:t>
            </a:r>
            <a:r>
              <a:rPr b="1" lang="en-US" sz="1600"/>
              <a:t>Quick, Draw! The data</a:t>
            </a:r>
            <a:r>
              <a:rPr lang="en-US" sz="1600"/>
              <a:t>”  오픈 소스 데이터 셋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345 카테고리, 50만 개의 낙서 데이터</a:t>
            </a:r>
            <a:endParaRPr sz="1600"/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 b="0" l="0" r="46432" t="0"/>
          <a:stretch/>
        </p:blipFill>
        <p:spPr>
          <a:xfrm>
            <a:off x="2828425" y="1571925"/>
            <a:ext cx="6535153" cy="37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25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25"/>
          <p:cNvSpPr txBox="1"/>
          <p:nvPr/>
        </p:nvSpPr>
        <p:spPr>
          <a:xfrm>
            <a:off x="811385" y="350600"/>
            <a:ext cx="351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구현 기술 스택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811399" y="92900"/>
            <a:ext cx="66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en-US" sz="1200">
                <a:solidFill>
                  <a:srgbClr val="554F4D"/>
                </a:solidFill>
              </a:rPr>
              <a:t>4</a:t>
            </a:r>
            <a:endParaRPr b="1" i="0" sz="12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935350" y="5626675"/>
            <a:ext cx="11110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https://github.com/googlecreativelab/quickdraw-dataset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8462" y="1589275"/>
            <a:ext cx="7695074" cy="3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>
            <a:off x="2295538" y="4827225"/>
            <a:ext cx="7563900" cy="36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2314050" y="2117900"/>
            <a:ext cx="7563900" cy="615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2314025" y="2800163"/>
            <a:ext cx="7563900" cy="36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p26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p26"/>
          <p:cNvSpPr txBox="1"/>
          <p:nvPr/>
        </p:nvSpPr>
        <p:spPr>
          <a:xfrm>
            <a:off x="811385" y="350600"/>
            <a:ext cx="351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구현 기술 스택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811399" y="92900"/>
            <a:ext cx="66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en-US" sz="1200">
                <a:solidFill>
                  <a:srgbClr val="554F4D"/>
                </a:solidFill>
              </a:rPr>
              <a:t>4</a:t>
            </a:r>
            <a:endParaRPr b="1" i="0" sz="12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622300" y="1344700"/>
            <a:ext cx="111102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&lt;Image Classification 딥러닝 모델&gt;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938" y="1933025"/>
            <a:ext cx="5344824" cy="17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3204" y="1837575"/>
            <a:ext cx="2085850" cy="473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1974" y="3981775"/>
            <a:ext cx="6835976" cy="2504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27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p27"/>
          <p:cNvSpPr txBox="1"/>
          <p:nvPr/>
        </p:nvSpPr>
        <p:spPr>
          <a:xfrm>
            <a:off x="811385" y="350600"/>
            <a:ext cx="351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구현 기술 스택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811399" y="92900"/>
            <a:ext cx="66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en-US" sz="1200">
                <a:solidFill>
                  <a:srgbClr val="554F4D"/>
                </a:solidFill>
              </a:rPr>
              <a:t>4</a:t>
            </a:r>
            <a:endParaRPr b="1" i="0" sz="12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622300" y="5617875"/>
            <a:ext cx="1111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Sota  [ Imagenet dataset ] (neurips, 2021)  “CoAtNet:: Marrying Convolution and Attention for All Data Sizes”</a:t>
            </a:r>
            <a:endParaRPr sz="1600"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00" y="1428750"/>
            <a:ext cx="11429999" cy="37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28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" name="Google Shape;238;p28"/>
          <p:cNvSpPr txBox="1"/>
          <p:nvPr/>
        </p:nvSpPr>
        <p:spPr>
          <a:xfrm>
            <a:off x="811385" y="350600"/>
            <a:ext cx="351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구현 기술 스택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811399" y="92900"/>
            <a:ext cx="66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en-US" sz="1200">
                <a:solidFill>
                  <a:srgbClr val="554F4D"/>
                </a:solidFill>
              </a:rPr>
              <a:t>4</a:t>
            </a:r>
            <a:endParaRPr b="1" i="0" sz="12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622300" y="1288900"/>
            <a:ext cx="111102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&lt;Object Detection 모델&gt;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87" y="2285450"/>
            <a:ext cx="5130576" cy="37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2399" y="2134175"/>
            <a:ext cx="4979051" cy="372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29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p29"/>
          <p:cNvSpPr txBox="1"/>
          <p:nvPr/>
        </p:nvSpPr>
        <p:spPr>
          <a:xfrm>
            <a:off x="811385" y="350600"/>
            <a:ext cx="351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구현 기술 스택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811399" y="92900"/>
            <a:ext cx="66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en-US" sz="1200">
                <a:solidFill>
                  <a:srgbClr val="554F4D"/>
                </a:solidFill>
              </a:rPr>
              <a:t>4</a:t>
            </a:r>
            <a:endParaRPr b="1" i="0" sz="12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546100" y="5617875"/>
            <a:ext cx="1111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Sota [ CoCo dataset ]:”DINO: DETR with improved DeNoising Anchor Boxes for End-to-End Object Detection”</a:t>
            </a:r>
            <a:endParaRPr sz="1600"/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50" y="1288900"/>
            <a:ext cx="11673927" cy="401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30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p30"/>
          <p:cNvSpPr txBox="1"/>
          <p:nvPr/>
        </p:nvSpPr>
        <p:spPr>
          <a:xfrm>
            <a:off x="811370" y="350600"/>
            <a:ext cx="533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기술 스택 - 딥러</a:t>
            </a:r>
            <a:r>
              <a:rPr b="1" lang="en-US" sz="3600">
                <a:solidFill>
                  <a:srgbClr val="554F4D"/>
                </a:solidFill>
              </a:rPr>
              <a:t>닝 서버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811399" y="92900"/>
            <a:ext cx="66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en-US" sz="1200">
                <a:solidFill>
                  <a:srgbClr val="554F4D"/>
                </a:solidFill>
              </a:rPr>
              <a:t>4</a:t>
            </a:r>
            <a:endParaRPr b="1" i="0" sz="12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622300" y="1288900"/>
            <a:ext cx="111102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213" y="1602550"/>
            <a:ext cx="40481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3888" y="3919160"/>
            <a:ext cx="3514800" cy="2318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4625" y="2920375"/>
            <a:ext cx="41719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31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1" name="Google Shape;271;p31"/>
          <p:cNvSpPr txBox="1"/>
          <p:nvPr/>
        </p:nvSpPr>
        <p:spPr>
          <a:xfrm>
            <a:off x="811370" y="350600"/>
            <a:ext cx="533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기술 스택 - 게임 구현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811399" y="92900"/>
            <a:ext cx="66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en-US" sz="1200">
                <a:solidFill>
                  <a:srgbClr val="554F4D"/>
                </a:solidFill>
              </a:rPr>
              <a:t>4</a:t>
            </a:r>
            <a:endParaRPr b="1" i="0" sz="12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622300" y="1288900"/>
            <a:ext cx="111102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75" y="2593338"/>
            <a:ext cx="3121924" cy="253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3737" y="1593950"/>
            <a:ext cx="3973800" cy="23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9450" y="4524225"/>
            <a:ext cx="3842326" cy="15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4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4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주제 선정 배경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811396" y="92900"/>
            <a:ext cx="8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b="1" i="0" sz="12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500" y="1565450"/>
            <a:ext cx="7599000" cy="48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Google Shape;282;p32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3" name="Google Shape;283;p32"/>
          <p:cNvSpPr txBox="1"/>
          <p:nvPr/>
        </p:nvSpPr>
        <p:spPr>
          <a:xfrm>
            <a:off x="811385" y="350600"/>
            <a:ext cx="351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역할 분담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811399" y="92900"/>
            <a:ext cx="66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en-US" sz="1200">
                <a:solidFill>
                  <a:srgbClr val="554F4D"/>
                </a:solidFill>
              </a:rPr>
              <a:t>5</a:t>
            </a:r>
            <a:endParaRPr b="1" i="0" sz="12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95750" y="1279675"/>
            <a:ext cx="44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588" y="1288900"/>
            <a:ext cx="3794870" cy="537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6575" y="1333088"/>
            <a:ext cx="3646075" cy="528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3"/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294" name="Google Shape;294;p33"/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 b="0" i="0" sz="2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3"/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b="0" i="0" sz="2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p33"/>
          <p:cNvSpPr txBox="1"/>
          <p:nvPr/>
        </p:nvSpPr>
        <p:spPr>
          <a:xfrm>
            <a:off x="4552800" y="2810925"/>
            <a:ext cx="308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1" i="1" lang="en-US" sz="6000">
                <a:solidFill>
                  <a:schemeClr val="lt1"/>
                </a:solidFill>
              </a:rPr>
              <a:t>s</a:t>
            </a:r>
            <a:endParaRPr b="1" i="1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5"/>
          <p:cNvCxnSpPr/>
          <p:nvPr/>
        </p:nvCxnSpPr>
        <p:spPr>
          <a:xfrm>
            <a:off x="622300" y="1143000"/>
            <a:ext cx="11569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5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주제 선정 배경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811396" y="92900"/>
            <a:ext cx="8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b="1" i="0" sz="12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850" y="1288900"/>
            <a:ext cx="7402302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6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6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주제 선정 배경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11396" y="92900"/>
            <a:ext cx="8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b="1" i="0" sz="12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2015" l="1215" r="1584" t="8810"/>
          <a:stretch/>
        </p:blipFill>
        <p:spPr>
          <a:xfrm>
            <a:off x="3129250" y="1613625"/>
            <a:ext cx="5933524" cy="47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7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17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주제 선정</a:t>
            </a:r>
            <a:r>
              <a:rPr b="1" lang="en-US" sz="3600">
                <a:solidFill>
                  <a:srgbClr val="554F4D"/>
                </a:solidFill>
              </a:rPr>
              <a:t> </a:t>
            </a:r>
            <a:r>
              <a:rPr b="1" lang="en-US" sz="3600">
                <a:solidFill>
                  <a:srgbClr val="554F4D"/>
                </a:solidFill>
              </a:rPr>
              <a:t>배경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811396" y="92900"/>
            <a:ext cx="8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b="1" i="0" sz="12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1305" r="1295" t="8332"/>
          <a:stretch/>
        </p:blipFill>
        <p:spPr>
          <a:xfrm>
            <a:off x="404738" y="1731300"/>
            <a:ext cx="5580525" cy="486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1753" l="1266" r="1334" t="8318"/>
          <a:stretch/>
        </p:blipFill>
        <p:spPr>
          <a:xfrm>
            <a:off x="6303300" y="1731300"/>
            <a:ext cx="5580525" cy="47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8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18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주제 관련 사전조사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811396" y="92900"/>
            <a:ext cx="8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en-US" sz="1200">
                <a:solidFill>
                  <a:srgbClr val="554F4D"/>
                </a:solidFill>
              </a:rPr>
              <a:t>2</a:t>
            </a:r>
            <a:endParaRPr b="1" i="0" sz="12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81" y="2033175"/>
            <a:ext cx="3489344" cy="26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723" y="3428997"/>
            <a:ext cx="3831675" cy="2617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9527" y="1744737"/>
            <a:ext cx="4070675" cy="24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0424" y="3210263"/>
            <a:ext cx="3054450" cy="30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21052" y="2169600"/>
            <a:ext cx="1764038" cy="290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19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19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solidFill>
                  <a:srgbClr val="554F4D"/>
                </a:solidFill>
              </a:rPr>
              <a:t>주제 관련 사전조사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811396" y="92900"/>
            <a:ext cx="8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en-US" sz="1200">
                <a:solidFill>
                  <a:srgbClr val="554F4D"/>
                </a:solidFill>
              </a:rPr>
              <a:t>2</a:t>
            </a:r>
            <a:endParaRPr b="1" i="0" sz="12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1395" l="0" r="1719" t="9739"/>
          <a:stretch/>
        </p:blipFill>
        <p:spPr>
          <a:xfrm>
            <a:off x="622288" y="1697700"/>
            <a:ext cx="5363800" cy="468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4">
            <a:alphaModFix/>
          </a:blip>
          <a:srcRect b="1395" l="0" r="2524" t="9739"/>
          <a:stretch/>
        </p:blipFill>
        <p:spPr>
          <a:xfrm>
            <a:off x="6420100" y="1697700"/>
            <a:ext cx="5228449" cy="46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0"/>
          <p:cNvCxnSpPr/>
          <p:nvPr/>
        </p:nvCxnSpPr>
        <p:spPr>
          <a:xfrm>
            <a:off x="622300" y="1143000"/>
            <a:ext cx="11569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20"/>
          <p:cNvSpPr txBox="1"/>
          <p:nvPr/>
        </p:nvSpPr>
        <p:spPr>
          <a:xfrm>
            <a:off x="811385" y="350600"/>
            <a:ext cx="351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프로젝트 개요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11399" y="92900"/>
            <a:ext cx="66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en-US" sz="1200">
                <a:solidFill>
                  <a:srgbClr val="554F4D"/>
                </a:solidFill>
              </a:rPr>
              <a:t>3</a:t>
            </a:r>
            <a:endParaRPr b="1" i="0" sz="12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681138" y="1612650"/>
            <a:ext cx="52092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</a:rPr>
              <a:t>GAME </a:t>
            </a:r>
            <a:r>
              <a:rPr lang="en-US" sz="2800" u="sng">
                <a:solidFill>
                  <a:schemeClr val="dk1"/>
                </a:solidFill>
              </a:rPr>
              <a:t>MODE 1</a:t>
            </a:r>
            <a:endParaRPr sz="28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키워드 주어짐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시간 제한 이내에 키워드에 맞는 그림 스케치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AI가 각 그림을 점수매겨 포인트를 줌</a:t>
            </a:r>
            <a:endParaRPr sz="2800"/>
          </a:p>
        </p:txBody>
      </p:sp>
      <p:sp>
        <p:nvSpPr>
          <p:cNvPr id="156" name="Google Shape;156;p20"/>
          <p:cNvSpPr txBox="1"/>
          <p:nvPr/>
        </p:nvSpPr>
        <p:spPr>
          <a:xfrm>
            <a:off x="6484900" y="1612650"/>
            <a:ext cx="52092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</a:rPr>
              <a:t>GAME MODE 2</a:t>
            </a:r>
            <a:endParaRPr sz="28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키워드 주어짐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각자 키워드에 맞는 그림 스케치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AI 판단에 따라 일정 점수 이상 먼저 도달한 사람 승리</a:t>
            </a:r>
            <a:endParaRPr sz="280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21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21"/>
          <p:cNvSpPr txBox="1"/>
          <p:nvPr/>
        </p:nvSpPr>
        <p:spPr>
          <a:xfrm>
            <a:off x="811385" y="350600"/>
            <a:ext cx="351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프로젝트 개요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811399" y="92900"/>
            <a:ext cx="66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en-US" sz="1200">
                <a:solidFill>
                  <a:srgbClr val="554F4D"/>
                </a:solidFill>
              </a:rPr>
              <a:t>3</a:t>
            </a:r>
            <a:endParaRPr b="1" i="0" sz="12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706350" y="1332350"/>
            <a:ext cx="5209200" cy="50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/>
              <a:t>GAME MODE 3</a:t>
            </a:r>
            <a:endParaRPr sz="28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응답자 사이에 몰래 AI가 섞임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키워드 주어짐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출제자가 키워드에 맞는 그림 스케치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응답자들이 키워드가 무엇인지 추측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AI가 누구인지 투표</a:t>
            </a:r>
            <a:endParaRPr sz="2800"/>
          </a:p>
        </p:txBody>
      </p:sp>
      <p:sp>
        <p:nvSpPr>
          <p:cNvPr id="166" name="Google Shape;166;p21"/>
          <p:cNvSpPr txBox="1"/>
          <p:nvPr/>
        </p:nvSpPr>
        <p:spPr>
          <a:xfrm>
            <a:off x="6535200" y="1332350"/>
            <a:ext cx="5209200" cy="50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</a:rPr>
              <a:t>GAME MODE 4</a:t>
            </a:r>
            <a:endParaRPr sz="28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키워드 주어짐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첫번째 사람이 시간 제한 이내에 키워드에 맞는 그림 스케치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AI가 이에 대한 키워드 다음 사람에게 전달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2~3 반복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종료 후 변하는 과정 출력</a:t>
            </a:r>
            <a:endParaRPr sz="280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color">
      <a:dk1>
        <a:srgbClr val="000000"/>
      </a:dk1>
      <a:lt1>
        <a:srgbClr val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