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59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152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F7E00-9C7B-47F2-BE98-7283329AECA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46B68-B35E-4E50-9245-5DF91F9F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67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저번주에 </a:t>
            </a:r>
            <a:r>
              <a:rPr lang="ko-KR" altLang="en-US" dirty="0" err="1"/>
              <a:t>발표했었던</a:t>
            </a:r>
            <a:r>
              <a:rPr lang="ko-KR" altLang="en-US" dirty="0"/>
              <a:t> 저희 어플리케이션의 </a:t>
            </a:r>
            <a:r>
              <a:rPr lang="ko-KR" altLang="en-US" dirty="0" err="1"/>
              <a:t>작동방식입니다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 err="1"/>
              <a:t>aws</a:t>
            </a:r>
            <a:r>
              <a:rPr lang="ko-KR" altLang="en-US" dirty="0"/>
              <a:t>에서 </a:t>
            </a:r>
            <a:r>
              <a:rPr lang="en-US" altLang="ko-KR" dirty="0"/>
              <a:t>ec2</a:t>
            </a:r>
            <a:r>
              <a:rPr lang="ko-KR" altLang="en-US" dirty="0"/>
              <a:t>를 이용하여 서버상에서 자세 판별을 하는 방식은</a:t>
            </a:r>
            <a:r>
              <a:rPr lang="en-US" altLang="ko-KR" dirty="0"/>
              <a:t>, </a:t>
            </a:r>
            <a:r>
              <a:rPr lang="ko-KR" altLang="en-US" dirty="0"/>
              <a:t>비용 및 리소스 문제로 인해 진행할 수가 없었기 때문에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46B68-B35E-4E50-9245-5DF91F9FFE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96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46B68-B35E-4E50-9245-5DF91F9FFE9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5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로컬로 돌아가는 서버와 소켓통신을 하는 방식으로 구성하게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모바일 어플리케이션 </a:t>
            </a:r>
            <a:r>
              <a:rPr lang="ko-KR" altLang="en-US" dirty="0" err="1"/>
              <a:t>캡쳐한</a:t>
            </a:r>
            <a:r>
              <a:rPr lang="ko-KR" altLang="en-US" dirty="0"/>
              <a:t> 사진을 로컬서버로 전송하게 되면</a:t>
            </a:r>
            <a:r>
              <a:rPr lang="en-US" altLang="ko-KR" dirty="0"/>
              <a:t>, </a:t>
            </a:r>
            <a:r>
              <a:rPr lang="ko-KR" altLang="en-US" dirty="0"/>
              <a:t>그 사진으로 자세 판별 결과를 </a:t>
            </a:r>
            <a:r>
              <a:rPr lang="ko-KR" altLang="en-US" dirty="0" err="1"/>
              <a:t>산출한뒤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나쁜 자세라고 판별한 결과일 때만</a:t>
            </a:r>
            <a:r>
              <a:rPr lang="en-US" altLang="ko-KR" dirty="0"/>
              <a:t> </a:t>
            </a:r>
            <a:r>
              <a:rPr lang="ko-KR" altLang="en-US" dirty="0"/>
              <a:t>모바일과 데스크탑 어플리케이션으로 결과를 보내게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데스크탑 어플리케이션의 경우 플래그 정보도 같이 보내게</a:t>
            </a:r>
            <a:r>
              <a:rPr lang="en-US" altLang="ko-KR" dirty="0"/>
              <a:t>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46B68-B35E-4E50-9245-5DF91F9FFE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모바일 어플리케이션</a:t>
            </a:r>
            <a:r>
              <a:rPr lang="en-US" altLang="ko-KR" dirty="0"/>
              <a:t>, </a:t>
            </a:r>
            <a:r>
              <a:rPr lang="ko-KR" altLang="en-US" dirty="0"/>
              <a:t>오른쪽이 파이썬 서버입니다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모바일 어플리케이션에서 </a:t>
            </a:r>
            <a:r>
              <a:rPr lang="ko-KR" altLang="en-US" dirty="0" err="1"/>
              <a:t>캡쳐한</a:t>
            </a:r>
            <a:r>
              <a:rPr lang="ko-KR" altLang="en-US" dirty="0"/>
              <a:t> 사진을 파이썬 서버로 보내고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파이썬 서버에서 자세 판별 결과를 진행한 뒤 판별 결과를 모바일 어플리케이션으로 전송하고</a:t>
            </a:r>
            <a:r>
              <a:rPr lang="en-US" altLang="ko-KR" dirty="0"/>
              <a:t>, </a:t>
            </a:r>
            <a:r>
              <a:rPr lang="ko-KR" altLang="en-US" dirty="0"/>
              <a:t>나쁜 자세일 경우 진동을 울리게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46B68-B35E-4E50-9245-5DF91F9FFE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9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46B68-B35E-4E50-9245-5DF91F9FFE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2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46B68-B35E-4E50-9245-5DF91F9FFE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1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46B68-B35E-4E50-9245-5DF91F9FFE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9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46B68-B35E-4E50-9245-5DF91F9FFE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45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46B68-B35E-4E50-9245-5DF91F9FFE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8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46B68-B35E-4E50-9245-5DF91F9FFE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15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1388F-A719-9478-DECC-09D2AEE9F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102FD-7ADC-62D7-24BD-EE0AA8BC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23E8E-FAB1-1CFE-A25A-FC76325C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E310-CE50-4F54-86F2-EFAD3EB1CB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E38C7-DD31-F372-18FA-900D5128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84429-205D-86CF-C9CD-7D69899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0C27-923E-4DDD-99FD-80764D71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7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B29DA-6B7E-599D-3D8F-7E9B401B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1419E4-2CDB-8A7C-3837-AC5365952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08765-F138-6A3B-A639-F0AC564B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E310-CE50-4F54-86F2-EFAD3EB1CB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6CFA4-A7C6-B493-9E21-3B9A0FD9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72D2F-B48E-D021-A0B2-5DE2558D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0C27-923E-4DDD-99FD-80764D71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4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C98849-FE09-9AE1-F0CE-E8C29C743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18902-6E01-62EE-4453-4DBE35BC7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A1BF5-8809-4531-1455-D49B8561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E310-CE50-4F54-86F2-EFAD3EB1CB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92D6D-993F-6A48-A506-9DADE10C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7789D-41E3-EDF0-2094-4803B068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0C27-923E-4DDD-99FD-80764D71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5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59429-DFC3-E52D-04EF-189E2C0E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35142-7E12-493C-7708-AD082EDC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6C849-ED4C-349E-CEC9-001AFDC6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E310-CE50-4F54-86F2-EFAD3EB1CB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34DF0-5036-4B4F-C926-9F3D1289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376C3-E074-2243-2CE3-EC7DCC7D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0C27-923E-4DDD-99FD-80764D71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A6AAA-8698-E0A8-5077-8AFFD073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564EA-78A9-A1C9-F423-BCEDEB2E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9EB7E-202C-EB14-0C74-23BBC7AC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E310-CE50-4F54-86F2-EFAD3EB1CB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C1D59-4F0E-DD99-C5B7-C1C520E5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55108-F0FB-A06E-4293-D826F864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0C27-923E-4DDD-99FD-80764D71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7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79325-19C2-3C9E-B96E-B96F1696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BEAA0-0D2B-57C8-EDAA-00E63F1F8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AF7D71-1884-79F0-D269-0A5BFE61B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45C00-9EBC-13AA-41DC-EB3F8853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E310-CE50-4F54-86F2-EFAD3EB1CB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E98D44-2F03-ACA0-8BB7-184DC4AA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8E02-EE87-7AF5-C7AF-8E8A0D8F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0C27-923E-4DDD-99FD-80764D71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4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54E60-187D-82F1-BF9B-66C5CE6D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AD2C1-1026-CB30-6015-36DB95886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3FED4C-2CF6-207F-96B5-4DB5245E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770ABC-163A-ECD5-F20A-752FA63D9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1EE863-3923-3530-E9FE-3B43C2FAC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F0989E-2ACF-EE92-4085-329E458B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E310-CE50-4F54-86F2-EFAD3EB1CB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702161-C3EE-74E0-ED9F-B5791FDA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432351-1C14-68AB-E1B5-CD169024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0C27-923E-4DDD-99FD-80764D71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1004F-7C48-CF02-5E71-7C655DC9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C632AF-B0C7-9A00-CDA2-A36611F1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E310-CE50-4F54-86F2-EFAD3EB1CB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2AA655-DAB9-9046-AFA3-9BB5AACD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32EEF9-7775-39B3-2D8B-E3CE01F2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0C27-923E-4DDD-99FD-80764D71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9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630089-BB8B-9562-5A02-06CBFE81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E310-CE50-4F54-86F2-EFAD3EB1CB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74D653-2532-41AC-D731-5494A85D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C0F85-4117-B801-857B-32FE4183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0C27-923E-4DDD-99FD-80764D71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4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DC21-15EC-0B43-F911-17ED14E2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60C47-0308-D7E5-EAB0-ABAB25CA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4FEC3A-2B18-0632-ABD6-205488C91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17461-539C-101F-D531-01035C55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E310-CE50-4F54-86F2-EFAD3EB1CB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B180F-E6A5-471D-255E-AD6A81FB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5C469-E2FC-CAA0-E579-C06C93E4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0C27-923E-4DDD-99FD-80764D71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8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8D634-C66F-EF9C-B858-2CC3CE44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309A03-C082-657F-A7A9-BEB2FE70B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6BFD2B-EE37-EE2B-4C60-14CEDB5BF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6AD53B-2B03-CEA5-DDB2-53B63621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E310-CE50-4F54-86F2-EFAD3EB1CB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A1A2D-76A4-088A-A24C-87C3C9E8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5221F-BF62-D9FE-7C5B-FE1DC7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0C27-923E-4DDD-99FD-80764D71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6BFA58-717F-A5A6-B6A0-0A486665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105D7-1748-B0E2-BE0F-FAAFB33D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E7408-9E8A-F883-4612-34467FEAA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E310-CE50-4F54-86F2-EFAD3EB1CBC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F8D70-5030-02DC-D33E-FB91A7490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1DB13-3F13-3868-4A61-7C6EDC589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D0C27-923E-4DDD-99FD-80764D71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1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4ABEF7-907D-49A6-8788-B2D03A964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84" y="0"/>
            <a:ext cx="75582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6FB490-B48D-4C95-B4D9-763743186485}"/>
              </a:ext>
            </a:extLst>
          </p:cNvPr>
          <p:cNvSpPr txBox="1"/>
          <p:nvPr/>
        </p:nvSpPr>
        <p:spPr>
          <a:xfrm>
            <a:off x="242501" y="147191"/>
            <a:ext cx="60949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SWE3028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B8542-551B-453D-B86C-9CEB0D6309CA}"/>
              </a:ext>
            </a:extLst>
          </p:cNvPr>
          <p:cNvSpPr txBox="1"/>
          <p:nvPr/>
        </p:nvSpPr>
        <p:spPr>
          <a:xfrm>
            <a:off x="909766" y="1852652"/>
            <a:ext cx="26736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캡스톤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 설계 프로젝트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13</a:t>
            </a:r>
            <a:r>
              <a:rPr lang="en-US" altLang="ko-KR" b="1" baseline="30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th</a:t>
            </a:r>
            <a:r>
              <a:rPr lang="ko-KR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>
                    <a:lumMod val="95000"/>
                    <a:lumOff val="5000"/>
                  </a:prstClr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week</a:t>
            </a:r>
            <a:r>
              <a:rPr lang="ko-KR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>
                    <a:lumMod val="95000"/>
                    <a:lumOff val="5000"/>
                  </a:prstClr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presentation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077AE-6FDC-402C-A769-F09ACA94EAB8}"/>
              </a:ext>
            </a:extLst>
          </p:cNvPr>
          <p:cNvSpPr txBox="1"/>
          <p:nvPr/>
        </p:nvSpPr>
        <p:spPr>
          <a:xfrm>
            <a:off x="535974" y="4122692"/>
            <a:ext cx="3825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Group D 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이동우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원종원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맑은 고딕" panose="020B0503020000020004" pitchFamily="50" charset="-127"/>
                <a:cs typeface="+mn-cs"/>
              </a:rPr>
              <a:t>신근호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727DD-08A9-453D-934C-304FB9558915}"/>
              </a:ext>
            </a:extLst>
          </p:cNvPr>
          <p:cNvSpPr txBox="1"/>
          <p:nvPr/>
        </p:nvSpPr>
        <p:spPr>
          <a:xfrm>
            <a:off x="458745" y="4584357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FA933A-F03B-435D-9236-5690E129FABA}"/>
              </a:ext>
            </a:extLst>
          </p:cNvPr>
          <p:cNvCxnSpPr/>
          <p:nvPr/>
        </p:nvCxnSpPr>
        <p:spPr>
          <a:xfrm>
            <a:off x="0" y="4670854"/>
            <a:ext cx="4003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kku logo">
            <a:extLst>
              <a:ext uri="{FF2B5EF4-FFF2-40B4-BE49-F238E27FC236}">
                <a16:creationId xmlns:a16="http://schemas.microsoft.com/office/drawing/2014/main" id="{F6BA5E4E-A277-48A6-ABF3-CECF481D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01" y="5507687"/>
            <a:ext cx="1619508" cy="162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8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CFD6B3-0513-E17B-6443-343F157D79B3}"/>
              </a:ext>
            </a:extLst>
          </p:cNvPr>
          <p:cNvGrpSpPr/>
          <p:nvPr/>
        </p:nvGrpSpPr>
        <p:grpSpPr>
          <a:xfrm>
            <a:off x="353577" y="493858"/>
            <a:ext cx="11484847" cy="523220"/>
            <a:chOff x="353577" y="493858"/>
            <a:chExt cx="11484847" cy="523220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1598A540-5CC7-4399-9834-9D8FAA927C6F}"/>
                </a:ext>
              </a:extLst>
            </p:cNvPr>
            <p:cNvSpPr txBox="1"/>
            <p:nvPr/>
          </p:nvSpPr>
          <p:spPr>
            <a:xfrm>
              <a:off x="466332" y="493858"/>
              <a:ext cx="113720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서버</a:t>
              </a:r>
              <a:r>
                <a:rPr lang="en-US" altLang="ko-KR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: </a:t>
              </a:r>
              <a:r>
                <a:rPr lang="en-US" altLang="ko-KR" sz="2800" dirty="0" err="1">
                  <a:solidFill>
                    <a:srgbClr val="3F3F3F"/>
                  </a:solidFill>
                  <a:latin typeface="Arial" panose="020B0604020202020204" pitchFamily="34" charset="0"/>
                </a:rPr>
                <a:t>OpenPose</a:t>
              </a: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의 문제점</a:t>
              </a:r>
              <a:endParaRPr lang="en-US" altLang="ko-KR" sz="2800" dirty="0">
                <a:solidFill>
                  <a:srgbClr val="3F3F3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AECF7-CE25-406C-8E70-C4894B337E9E}"/>
                </a:ext>
              </a:extLst>
            </p:cNvPr>
            <p:cNvSpPr/>
            <p:nvPr/>
          </p:nvSpPr>
          <p:spPr>
            <a:xfrm>
              <a:off x="353577" y="493858"/>
              <a:ext cx="112755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BD2B50-6236-381F-7E15-8114C70BF9B8}"/>
              </a:ext>
            </a:extLst>
          </p:cNvPr>
          <p:cNvSpPr/>
          <p:nvPr/>
        </p:nvSpPr>
        <p:spPr>
          <a:xfrm>
            <a:off x="1528175" y="2192055"/>
            <a:ext cx="3469710" cy="92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CUDA mode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21AA2B-5FFF-CC88-7D75-6A618BED704F}"/>
              </a:ext>
            </a:extLst>
          </p:cNvPr>
          <p:cNvSpPr/>
          <p:nvPr/>
        </p:nvSpPr>
        <p:spPr>
          <a:xfrm>
            <a:off x="6653419" y="2192055"/>
            <a:ext cx="3469710" cy="92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 only mode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C59A0-B766-743A-3FC8-EB3395AD0DF5}"/>
              </a:ext>
            </a:extLst>
          </p:cNvPr>
          <p:cNvSpPr txBox="1"/>
          <p:nvPr/>
        </p:nvSpPr>
        <p:spPr>
          <a:xfrm>
            <a:off x="2354894" y="3385345"/>
            <a:ext cx="346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GTX1050 (2GB)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작동 안됨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DF811-4CED-91B3-15ED-6810FAD4DDE6}"/>
              </a:ext>
            </a:extLst>
          </p:cNvPr>
          <p:cNvSpPr txBox="1"/>
          <p:nvPr/>
        </p:nvSpPr>
        <p:spPr>
          <a:xfrm>
            <a:off x="7369480" y="3385345"/>
            <a:ext cx="346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9700K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이미지 하나에 </a:t>
            </a:r>
            <a:r>
              <a:rPr lang="en-US" altLang="ko-KR" dirty="0"/>
              <a:t>40</a:t>
            </a:r>
            <a:r>
              <a:rPr lang="ko-KR" altLang="en-US" dirty="0"/>
              <a:t>초 걸림</a:t>
            </a:r>
          </a:p>
        </p:txBody>
      </p:sp>
    </p:spTree>
    <p:extLst>
      <p:ext uri="{BB962C8B-B14F-4D97-AF65-F5344CB8AC3E}">
        <p14:creationId xmlns:p14="http://schemas.microsoft.com/office/powerpoint/2010/main" val="171563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CFD6B3-0513-E17B-6443-343F157D79B3}"/>
              </a:ext>
            </a:extLst>
          </p:cNvPr>
          <p:cNvGrpSpPr/>
          <p:nvPr/>
        </p:nvGrpSpPr>
        <p:grpSpPr>
          <a:xfrm>
            <a:off x="353577" y="493858"/>
            <a:ext cx="11484847" cy="523220"/>
            <a:chOff x="353577" y="493858"/>
            <a:chExt cx="11484847" cy="523220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1598A540-5CC7-4399-9834-9D8FAA927C6F}"/>
                </a:ext>
              </a:extLst>
            </p:cNvPr>
            <p:cNvSpPr txBox="1"/>
            <p:nvPr/>
          </p:nvSpPr>
          <p:spPr>
            <a:xfrm>
              <a:off x="466332" y="493858"/>
              <a:ext cx="113720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To do list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AECF7-CE25-406C-8E70-C4894B337E9E}"/>
                </a:ext>
              </a:extLst>
            </p:cNvPr>
            <p:cNvSpPr/>
            <p:nvPr/>
          </p:nvSpPr>
          <p:spPr>
            <a:xfrm>
              <a:off x="353577" y="493858"/>
              <a:ext cx="112755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050F08-D73F-B484-0AC0-9D04B27AFAB7}"/>
              </a:ext>
            </a:extLst>
          </p:cNvPr>
          <p:cNvSpPr txBox="1"/>
          <p:nvPr/>
        </p:nvSpPr>
        <p:spPr>
          <a:xfrm>
            <a:off x="726510" y="1725842"/>
            <a:ext cx="85552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서버 완성 및 테스트</a:t>
            </a:r>
            <a:endParaRPr lang="en-US" altLang="ko-KR" sz="4000" dirty="0"/>
          </a:p>
          <a:p>
            <a:pPr marL="342900" indent="-342900">
              <a:buAutoNum type="arabicPeriod"/>
            </a:pPr>
            <a:r>
              <a:rPr lang="ko-KR" altLang="en-US" sz="4000" dirty="0"/>
              <a:t> 인공지능 모델 성능 테스트</a:t>
            </a:r>
            <a:endParaRPr lang="en-US" altLang="ko-KR" sz="4000" dirty="0"/>
          </a:p>
          <a:p>
            <a:pPr marL="342900" indent="-342900">
              <a:buAutoNum type="arabicPeriod"/>
            </a:pPr>
            <a:r>
              <a:rPr lang="ko-KR" altLang="en-US" sz="4000" dirty="0"/>
              <a:t> 인공지능 모델 개선</a:t>
            </a:r>
            <a:endParaRPr lang="en-US" altLang="ko-KR" sz="4000" dirty="0"/>
          </a:p>
          <a:p>
            <a:pPr marL="342900" indent="-342900">
              <a:buAutoNum type="arabicPeriod"/>
            </a:pPr>
            <a:r>
              <a:rPr lang="en-US" altLang="ko-KR" sz="4000" dirty="0"/>
              <a:t> UX</a:t>
            </a:r>
            <a:r>
              <a:rPr lang="ko-KR" altLang="en-US" sz="4000" dirty="0"/>
              <a:t> 개선</a:t>
            </a:r>
            <a:endParaRPr lang="en-US" altLang="ko-KR" sz="4000" dirty="0"/>
          </a:p>
          <a:p>
            <a:pPr marL="342900" indent="-342900">
              <a:buAutoNum type="arabicPeriod"/>
            </a:pPr>
            <a:r>
              <a:rPr lang="ko-KR" altLang="en-US" sz="4000" dirty="0"/>
              <a:t> 최종 마무리</a:t>
            </a:r>
          </a:p>
        </p:txBody>
      </p:sp>
    </p:spTree>
    <p:extLst>
      <p:ext uri="{BB962C8B-B14F-4D97-AF65-F5344CB8AC3E}">
        <p14:creationId xmlns:p14="http://schemas.microsoft.com/office/powerpoint/2010/main" val="306603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CFD6B3-0513-E17B-6443-343F157D79B3}"/>
              </a:ext>
            </a:extLst>
          </p:cNvPr>
          <p:cNvGrpSpPr/>
          <p:nvPr/>
        </p:nvGrpSpPr>
        <p:grpSpPr>
          <a:xfrm>
            <a:off x="353577" y="493858"/>
            <a:ext cx="11484847" cy="523220"/>
            <a:chOff x="353577" y="493858"/>
            <a:chExt cx="11484847" cy="523220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1598A540-5CC7-4399-9834-9D8FAA927C6F}"/>
                </a:ext>
              </a:extLst>
            </p:cNvPr>
            <p:cNvSpPr txBox="1"/>
            <p:nvPr/>
          </p:nvSpPr>
          <p:spPr>
            <a:xfrm>
              <a:off x="466332" y="493858"/>
              <a:ext cx="113720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작동방식</a:t>
              </a:r>
              <a:endParaRPr lang="en-US" altLang="ko-KR" sz="2800" dirty="0">
                <a:solidFill>
                  <a:srgbClr val="3F3F3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AECF7-CE25-406C-8E70-C4894B337E9E}"/>
                </a:ext>
              </a:extLst>
            </p:cNvPr>
            <p:cNvSpPr/>
            <p:nvPr/>
          </p:nvSpPr>
          <p:spPr>
            <a:xfrm>
              <a:off x="353577" y="493858"/>
              <a:ext cx="112755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" name="Google Shape;75;p16">
            <a:extLst>
              <a:ext uri="{FF2B5EF4-FFF2-40B4-BE49-F238E27FC236}">
                <a16:creationId xmlns:a16="http://schemas.microsoft.com/office/drawing/2014/main" id="{9E4F7754-3642-7383-18E2-3F1619385F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398" y="4766965"/>
            <a:ext cx="1987868" cy="14701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322BD9CB-1962-8C1C-C745-34E588781EAA}"/>
              </a:ext>
            </a:extLst>
          </p:cNvPr>
          <p:cNvSpPr txBox="1"/>
          <p:nvPr/>
        </p:nvSpPr>
        <p:spPr>
          <a:xfrm>
            <a:off x="910853" y="4337121"/>
            <a:ext cx="2609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" b="1" dirty="0">
                <a:latin typeface="Malgun Gothic"/>
                <a:ea typeface="Malgun Gothic"/>
                <a:cs typeface="Malgun Gothic"/>
                <a:sym typeface="Malgun Gothic"/>
              </a:rPr>
              <a:t>Desktop</a:t>
            </a:r>
            <a:r>
              <a:rPr lang="ko-KR" alt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b="1" dirty="0">
                <a:latin typeface="Malgun Gothic"/>
                <a:ea typeface="Malgun Gothic"/>
                <a:cs typeface="Malgun Gothic"/>
                <a:sym typeface="Malgun Gothic"/>
              </a:rPr>
              <a:t>Application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77;p16">
            <a:extLst>
              <a:ext uri="{FF2B5EF4-FFF2-40B4-BE49-F238E27FC236}">
                <a16:creationId xmlns:a16="http://schemas.microsoft.com/office/drawing/2014/main" id="{4F46A371-6473-E098-2C50-B28F51449E5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460" y="3259678"/>
            <a:ext cx="2242344" cy="22423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8;p16">
            <a:extLst>
              <a:ext uri="{FF2B5EF4-FFF2-40B4-BE49-F238E27FC236}">
                <a16:creationId xmlns:a16="http://schemas.microsoft.com/office/drawing/2014/main" id="{70319D50-ABA5-D569-1C98-9B7189A5C34E}"/>
              </a:ext>
            </a:extLst>
          </p:cNvPr>
          <p:cNvSpPr txBox="1"/>
          <p:nvPr/>
        </p:nvSpPr>
        <p:spPr>
          <a:xfrm>
            <a:off x="5459173" y="1933751"/>
            <a:ext cx="1128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" sz="2667" b="1">
                <a:latin typeface="Malgun Gothic"/>
                <a:ea typeface="Malgun Gothic"/>
                <a:cs typeface="Malgun Gothic"/>
                <a:sym typeface="Malgun Gothic"/>
              </a:rPr>
              <a:t>S3</a:t>
            </a:r>
            <a:endParaRPr sz="2667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Google Shape;79;p16">
            <a:extLst>
              <a:ext uri="{FF2B5EF4-FFF2-40B4-BE49-F238E27FC236}">
                <a16:creationId xmlns:a16="http://schemas.microsoft.com/office/drawing/2014/main" id="{2093273E-7DE2-A0C1-A00D-26554F4743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649" y="3036889"/>
            <a:ext cx="2641135" cy="26411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B949D357-5176-24C1-DD18-168DDC5A011E}"/>
              </a:ext>
            </a:extLst>
          </p:cNvPr>
          <p:cNvSpPr txBox="1"/>
          <p:nvPr/>
        </p:nvSpPr>
        <p:spPr>
          <a:xfrm>
            <a:off x="8598411" y="1933747"/>
            <a:ext cx="2609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" altLang="en-US" sz="2667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2667" b="1">
                <a:latin typeface="Malgun Gothic"/>
                <a:ea typeface="Malgun Gothic"/>
                <a:cs typeface="Malgun Gothic"/>
                <a:sym typeface="Malgun Gothic"/>
              </a:rPr>
              <a:t>EC2</a:t>
            </a:r>
            <a:endParaRPr sz="2667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EE52227A-1B88-7C6C-E1F9-BD6504EE8158}"/>
              </a:ext>
            </a:extLst>
          </p:cNvPr>
          <p:cNvSpPr/>
          <p:nvPr/>
        </p:nvSpPr>
        <p:spPr>
          <a:xfrm>
            <a:off x="3560629" y="3259660"/>
            <a:ext cx="1240400" cy="598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" sz="1467" b="1"/>
              <a:t>download</a:t>
            </a:r>
            <a:endParaRPr sz="1467" b="1"/>
          </a:p>
        </p:txBody>
      </p:sp>
      <p:sp>
        <p:nvSpPr>
          <p:cNvPr id="11" name="Google Shape;82;p16">
            <a:extLst>
              <a:ext uri="{FF2B5EF4-FFF2-40B4-BE49-F238E27FC236}">
                <a16:creationId xmlns:a16="http://schemas.microsoft.com/office/drawing/2014/main" id="{3FF270A9-7105-9173-FA53-63647F286F26}"/>
              </a:ext>
            </a:extLst>
          </p:cNvPr>
          <p:cNvSpPr/>
          <p:nvPr/>
        </p:nvSpPr>
        <p:spPr>
          <a:xfrm>
            <a:off x="7192796" y="3259660"/>
            <a:ext cx="1240400" cy="598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" sz="1467" b="1"/>
              <a:t>transfer</a:t>
            </a:r>
            <a:endParaRPr sz="1467" b="1"/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9632F3D9-EC50-18CE-BE9A-FED0AEA7139D}"/>
              </a:ext>
            </a:extLst>
          </p:cNvPr>
          <p:cNvSpPr/>
          <p:nvPr/>
        </p:nvSpPr>
        <p:spPr>
          <a:xfrm>
            <a:off x="7112463" y="4903235"/>
            <a:ext cx="1240400" cy="59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" sz="1467" b="1"/>
              <a:t>transfer</a:t>
            </a:r>
            <a:endParaRPr sz="1467" b="1"/>
          </a:p>
        </p:txBody>
      </p:sp>
      <p:sp>
        <p:nvSpPr>
          <p:cNvPr id="13" name="Google Shape;84;p16">
            <a:extLst>
              <a:ext uri="{FF2B5EF4-FFF2-40B4-BE49-F238E27FC236}">
                <a16:creationId xmlns:a16="http://schemas.microsoft.com/office/drawing/2014/main" id="{70F750D7-16FB-41DB-076F-D60533F66D8C}"/>
              </a:ext>
            </a:extLst>
          </p:cNvPr>
          <p:cNvSpPr/>
          <p:nvPr/>
        </p:nvSpPr>
        <p:spPr>
          <a:xfrm>
            <a:off x="3710063" y="4903235"/>
            <a:ext cx="1240400" cy="59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" sz="1467" b="1"/>
              <a:t>upload</a:t>
            </a:r>
            <a:endParaRPr sz="1467" b="1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BBC31CD-D93A-BDCB-BC90-6A87DD56CCA9}"/>
              </a:ext>
            </a:extLst>
          </p:cNvPr>
          <p:cNvSpPr/>
          <p:nvPr/>
        </p:nvSpPr>
        <p:spPr>
          <a:xfrm>
            <a:off x="889000" y="2082800"/>
            <a:ext cx="2591277" cy="42813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76;p16">
            <a:extLst>
              <a:ext uri="{FF2B5EF4-FFF2-40B4-BE49-F238E27FC236}">
                <a16:creationId xmlns:a16="http://schemas.microsoft.com/office/drawing/2014/main" id="{93E45B8E-F43C-8807-01C5-742C2C890DDF}"/>
              </a:ext>
            </a:extLst>
          </p:cNvPr>
          <p:cNvSpPr txBox="1"/>
          <p:nvPr/>
        </p:nvSpPr>
        <p:spPr>
          <a:xfrm>
            <a:off x="979054" y="2349511"/>
            <a:ext cx="2609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" b="1" dirty="0">
                <a:latin typeface="Malgun Gothic"/>
                <a:ea typeface="Malgun Gothic"/>
                <a:cs typeface="Malgun Gothic"/>
                <a:sym typeface="Malgun Gothic"/>
              </a:rPr>
              <a:t>Mobile</a:t>
            </a:r>
            <a:r>
              <a:rPr lang="ko-KR" alt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b="1" dirty="0">
                <a:latin typeface="Malgun Gothic"/>
                <a:ea typeface="Malgun Gothic"/>
                <a:cs typeface="Malgun Gothic"/>
                <a:sym typeface="Malgun Gothic"/>
              </a:rPr>
              <a:t>Application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8" name="Picture 4" descr="평면 디자인 현대 핸드폰 아이콘 벡터 일러스트 레이 션 로열티 무료 사진, 그림, 이미지 그리고 스톡포토그래피. Image  61215577.">
            <a:extLst>
              <a:ext uri="{FF2B5EF4-FFF2-40B4-BE49-F238E27FC236}">
                <a16:creationId xmlns:a16="http://schemas.microsoft.com/office/drawing/2014/main" id="{C8E001E7-976C-5BBB-65E5-88E063B7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78" y="2854320"/>
            <a:ext cx="1576322" cy="157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6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CFD6B3-0513-E17B-6443-343F157D79B3}"/>
              </a:ext>
            </a:extLst>
          </p:cNvPr>
          <p:cNvGrpSpPr/>
          <p:nvPr/>
        </p:nvGrpSpPr>
        <p:grpSpPr>
          <a:xfrm>
            <a:off x="353577" y="520491"/>
            <a:ext cx="11484847" cy="523220"/>
            <a:chOff x="353577" y="493858"/>
            <a:chExt cx="11484847" cy="523220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1598A540-5CC7-4399-9834-9D8FAA927C6F}"/>
                </a:ext>
              </a:extLst>
            </p:cNvPr>
            <p:cNvSpPr txBox="1"/>
            <p:nvPr/>
          </p:nvSpPr>
          <p:spPr>
            <a:xfrm>
              <a:off x="466332" y="493858"/>
              <a:ext cx="113720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작동방식</a:t>
              </a:r>
              <a:endParaRPr lang="en-US" altLang="ko-KR" sz="2800" dirty="0">
                <a:solidFill>
                  <a:srgbClr val="3F3F3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AECF7-CE25-406C-8E70-C4894B337E9E}"/>
                </a:ext>
              </a:extLst>
            </p:cNvPr>
            <p:cNvSpPr/>
            <p:nvPr/>
          </p:nvSpPr>
          <p:spPr>
            <a:xfrm>
              <a:off x="353577" y="493858"/>
              <a:ext cx="112755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" name="Google Shape;75;p16">
            <a:extLst>
              <a:ext uri="{FF2B5EF4-FFF2-40B4-BE49-F238E27FC236}">
                <a16:creationId xmlns:a16="http://schemas.microsoft.com/office/drawing/2014/main" id="{9E4F7754-3642-7383-18E2-3F1619385F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031" y="4833668"/>
            <a:ext cx="1168062" cy="13767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322BD9CB-1962-8C1C-C745-34E588781EAA}"/>
              </a:ext>
            </a:extLst>
          </p:cNvPr>
          <p:cNvSpPr txBox="1"/>
          <p:nvPr/>
        </p:nvSpPr>
        <p:spPr>
          <a:xfrm>
            <a:off x="937486" y="4310488"/>
            <a:ext cx="2609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" b="1" dirty="0">
                <a:latin typeface="Malgun Gothic"/>
                <a:ea typeface="Malgun Gothic"/>
                <a:cs typeface="Malgun Gothic"/>
                <a:sym typeface="Malgun Gothic"/>
              </a:rPr>
              <a:t>Desktop</a:t>
            </a:r>
            <a:r>
              <a:rPr lang="ko-KR" alt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b="1" dirty="0">
                <a:latin typeface="Malgun Gothic"/>
                <a:ea typeface="Malgun Gothic"/>
                <a:cs typeface="Malgun Gothic"/>
                <a:sym typeface="Malgun Gothic"/>
              </a:rPr>
              <a:t>Application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77;p16">
            <a:extLst>
              <a:ext uri="{FF2B5EF4-FFF2-40B4-BE49-F238E27FC236}">
                <a16:creationId xmlns:a16="http://schemas.microsoft.com/office/drawing/2014/main" id="{4F46A371-6473-E098-2C50-B28F51449E5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1496" y="2725216"/>
            <a:ext cx="2796385" cy="32745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8;p16">
            <a:extLst>
              <a:ext uri="{FF2B5EF4-FFF2-40B4-BE49-F238E27FC236}">
                <a16:creationId xmlns:a16="http://schemas.microsoft.com/office/drawing/2014/main" id="{70319D50-ABA5-D569-1C98-9B7189A5C34E}"/>
              </a:ext>
            </a:extLst>
          </p:cNvPr>
          <p:cNvSpPr txBox="1"/>
          <p:nvPr/>
        </p:nvSpPr>
        <p:spPr>
          <a:xfrm>
            <a:off x="8570673" y="2043837"/>
            <a:ext cx="246678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</a:p>
          <a:p>
            <a:pPr algn="ctr"/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(Desktop)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EE52227A-1B88-7C6C-E1F9-BD6504EE8158}"/>
              </a:ext>
            </a:extLst>
          </p:cNvPr>
          <p:cNvSpPr/>
          <p:nvPr/>
        </p:nvSpPr>
        <p:spPr>
          <a:xfrm>
            <a:off x="3999299" y="3126693"/>
            <a:ext cx="4060400" cy="598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" sz="1467" b="1" dirty="0"/>
              <a:t>“BAD Pose”</a:t>
            </a:r>
            <a:endParaRPr sz="1467" b="1" dirty="0"/>
          </a:p>
        </p:txBody>
      </p:sp>
      <p:sp>
        <p:nvSpPr>
          <p:cNvPr id="13" name="Google Shape;84;p16">
            <a:extLst>
              <a:ext uri="{FF2B5EF4-FFF2-40B4-BE49-F238E27FC236}">
                <a16:creationId xmlns:a16="http://schemas.microsoft.com/office/drawing/2014/main" id="{70F750D7-16FB-41DB-076F-D60533F66D8C}"/>
              </a:ext>
            </a:extLst>
          </p:cNvPr>
          <p:cNvSpPr/>
          <p:nvPr/>
        </p:nvSpPr>
        <p:spPr>
          <a:xfrm>
            <a:off x="3951675" y="2425816"/>
            <a:ext cx="4174233" cy="59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 b="1" dirty="0"/>
              <a:t>CAPURED.jpg</a:t>
            </a:r>
            <a:endParaRPr sz="1467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BBC31CD-D93A-BDCB-BC90-6A87DD56CCA9}"/>
              </a:ext>
            </a:extLst>
          </p:cNvPr>
          <p:cNvSpPr/>
          <p:nvPr/>
        </p:nvSpPr>
        <p:spPr>
          <a:xfrm>
            <a:off x="915633" y="2056167"/>
            <a:ext cx="2591277" cy="22543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76;p16">
            <a:extLst>
              <a:ext uri="{FF2B5EF4-FFF2-40B4-BE49-F238E27FC236}">
                <a16:creationId xmlns:a16="http://schemas.microsoft.com/office/drawing/2014/main" id="{93E45B8E-F43C-8807-01C5-742C2C890DDF}"/>
              </a:ext>
            </a:extLst>
          </p:cNvPr>
          <p:cNvSpPr txBox="1"/>
          <p:nvPr/>
        </p:nvSpPr>
        <p:spPr>
          <a:xfrm>
            <a:off x="937486" y="2136253"/>
            <a:ext cx="2609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" b="1" dirty="0">
                <a:latin typeface="Malgun Gothic"/>
                <a:ea typeface="Malgun Gothic"/>
                <a:cs typeface="Malgun Gothic"/>
                <a:sym typeface="Malgun Gothic"/>
              </a:rPr>
              <a:t>Mobile</a:t>
            </a:r>
            <a:r>
              <a:rPr lang="ko-KR" alt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b="1" dirty="0">
                <a:latin typeface="Malgun Gothic"/>
                <a:ea typeface="Malgun Gothic"/>
                <a:cs typeface="Malgun Gothic"/>
                <a:sym typeface="Malgun Gothic"/>
              </a:rPr>
              <a:t>Application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8" name="Picture 4" descr="평면 디자인 현대 핸드폰 아이콘 벡터 일러스트 레이 션 로열티 무료 사진, 그림, 이미지 그리고 스톡포토그래피. Image  61215577.">
            <a:extLst>
              <a:ext uri="{FF2B5EF4-FFF2-40B4-BE49-F238E27FC236}">
                <a16:creationId xmlns:a16="http://schemas.microsoft.com/office/drawing/2014/main" id="{C8E001E7-976C-5BBB-65E5-88E063B7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89" y="2607103"/>
            <a:ext cx="1576322" cy="157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81;p16">
            <a:extLst>
              <a:ext uri="{FF2B5EF4-FFF2-40B4-BE49-F238E27FC236}">
                <a16:creationId xmlns:a16="http://schemas.microsoft.com/office/drawing/2014/main" id="{58FFF275-8A99-1A9B-41C3-34682B811F55}"/>
              </a:ext>
            </a:extLst>
          </p:cNvPr>
          <p:cNvSpPr/>
          <p:nvPr/>
        </p:nvSpPr>
        <p:spPr>
          <a:xfrm>
            <a:off x="4065508" y="4714928"/>
            <a:ext cx="4060400" cy="598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 b="1" dirty="0"/>
              <a:t>“</a:t>
            </a:r>
            <a:r>
              <a:rPr lang="en-US" sz="1467" b="1" dirty="0" err="1"/>
              <a:t>Desktopcaptureflag:ON</a:t>
            </a:r>
            <a:r>
              <a:rPr lang="en-US" sz="1467" b="1" dirty="0"/>
              <a:t>/OFF”</a:t>
            </a:r>
            <a:endParaRPr sz="1467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CC59596-58A5-0A54-01B7-668955652021}"/>
              </a:ext>
            </a:extLst>
          </p:cNvPr>
          <p:cNvSpPr/>
          <p:nvPr/>
        </p:nvSpPr>
        <p:spPr>
          <a:xfrm>
            <a:off x="949992" y="4406722"/>
            <a:ext cx="2591277" cy="193078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ABF62E5C-88CB-EE35-D48B-D282C1AE4F26}"/>
              </a:ext>
            </a:extLst>
          </p:cNvPr>
          <p:cNvSpPr/>
          <p:nvPr/>
        </p:nvSpPr>
        <p:spPr>
          <a:xfrm>
            <a:off x="4065508" y="5401012"/>
            <a:ext cx="4060400" cy="598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 b="1" dirty="0"/>
              <a:t>“BAD Pose”</a:t>
            </a:r>
            <a:endParaRPr sz="1467" b="1" dirty="0"/>
          </a:p>
        </p:txBody>
      </p:sp>
      <p:pic>
        <p:nvPicPr>
          <p:cNvPr id="26" name="Picture 2" descr="자바 상속">
            <a:extLst>
              <a:ext uri="{FF2B5EF4-FFF2-40B4-BE49-F238E27FC236}">
                <a16:creationId xmlns:a16="http://schemas.microsoft.com/office/drawing/2014/main" id="{C0BA77FF-2C11-4847-9982-9B7B072D5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4" r="23117"/>
          <a:stretch/>
        </p:blipFill>
        <p:spPr bwMode="auto">
          <a:xfrm>
            <a:off x="2292566" y="2869578"/>
            <a:ext cx="1036106" cy="100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쓸만한 사이트 모음">
            <a:extLst>
              <a:ext uri="{FF2B5EF4-FFF2-40B4-BE49-F238E27FC236}">
                <a16:creationId xmlns:a16="http://schemas.microsoft.com/office/drawing/2014/main" id="{A8A15D95-1191-B52E-B2BD-C1AE718E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26" y="1916872"/>
            <a:ext cx="1115663" cy="11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9장 자바 GUI기초, AWT와 스윙">
            <a:extLst>
              <a:ext uri="{FF2B5EF4-FFF2-40B4-BE49-F238E27FC236}">
                <a16:creationId xmlns:a16="http://schemas.microsoft.com/office/drawing/2014/main" id="{FACD897C-D4F8-BD2A-ED97-BF38144F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3" y="5292727"/>
            <a:ext cx="1075310" cy="63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1A91E2D-BD7A-32F3-45C1-085102B55144}"/>
              </a:ext>
            </a:extLst>
          </p:cNvPr>
          <p:cNvSpPr txBox="1"/>
          <p:nvPr/>
        </p:nvSpPr>
        <p:spPr>
          <a:xfrm>
            <a:off x="3911499" y="2234412"/>
            <a:ext cx="1592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OutputStream.write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8DE14-966F-5944-5099-A185AB7003F8}"/>
              </a:ext>
            </a:extLst>
          </p:cNvPr>
          <p:cNvSpPr txBox="1"/>
          <p:nvPr/>
        </p:nvSpPr>
        <p:spPr>
          <a:xfrm>
            <a:off x="3911499" y="2961119"/>
            <a:ext cx="1728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InputStream.read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1E5C5F-866A-6BFC-DDCB-1C1B850C4566}"/>
              </a:ext>
            </a:extLst>
          </p:cNvPr>
          <p:cNvSpPr txBox="1"/>
          <p:nvPr/>
        </p:nvSpPr>
        <p:spPr>
          <a:xfrm>
            <a:off x="3911499" y="4437929"/>
            <a:ext cx="1728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InputStream.read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76BDE3-1E38-8053-41E0-A993B2358A4C}"/>
              </a:ext>
            </a:extLst>
          </p:cNvPr>
          <p:cNvSpPr txBox="1"/>
          <p:nvPr/>
        </p:nvSpPr>
        <p:spPr>
          <a:xfrm>
            <a:off x="3952636" y="5262512"/>
            <a:ext cx="1728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InputStream.read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84EF72-3B1B-588B-D9F3-C59D4E9295EA}"/>
              </a:ext>
            </a:extLst>
          </p:cNvPr>
          <p:cNvSpPr txBox="1"/>
          <p:nvPr/>
        </p:nvSpPr>
        <p:spPr>
          <a:xfrm>
            <a:off x="6995557" y="2243675"/>
            <a:ext cx="1592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Socket.recv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01D4D8-0526-DC81-4369-33CEE126B968}"/>
              </a:ext>
            </a:extLst>
          </p:cNvPr>
          <p:cNvSpPr txBox="1"/>
          <p:nvPr/>
        </p:nvSpPr>
        <p:spPr>
          <a:xfrm>
            <a:off x="6995557" y="2961119"/>
            <a:ext cx="1592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Socket.sendall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A438AD-48A9-224D-8DFC-9F47A9C5DF6F}"/>
              </a:ext>
            </a:extLst>
          </p:cNvPr>
          <p:cNvSpPr txBox="1"/>
          <p:nvPr/>
        </p:nvSpPr>
        <p:spPr>
          <a:xfrm>
            <a:off x="6995557" y="4505823"/>
            <a:ext cx="1592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Socket.sendall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C0646D-AF22-5311-9972-B5EFC6324194}"/>
              </a:ext>
            </a:extLst>
          </p:cNvPr>
          <p:cNvSpPr txBox="1"/>
          <p:nvPr/>
        </p:nvSpPr>
        <p:spPr>
          <a:xfrm>
            <a:off x="6995557" y="5233615"/>
            <a:ext cx="1592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Socket.sendall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368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CFD6B3-0513-E17B-6443-343F157D79B3}"/>
              </a:ext>
            </a:extLst>
          </p:cNvPr>
          <p:cNvGrpSpPr/>
          <p:nvPr/>
        </p:nvGrpSpPr>
        <p:grpSpPr>
          <a:xfrm>
            <a:off x="353577" y="493858"/>
            <a:ext cx="11484847" cy="523220"/>
            <a:chOff x="353577" y="493858"/>
            <a:chExt cx="11484847" cy="523220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1598A540-5CC7-4399-9834-9D8FAA927C6F}"/>
                </a:ext>
              </a:extLst>
            </p:cNvPr>
            <p:cNvSpPr txBox="1"/>
            <p:nvPr/>
          </p:nvSpPr>
          <p:spPr>
            <a:xfrm>
              <a:off x="466332" y="493858"/>
              <a:ext cx="113720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작동방식</a:t>
              </a:r>
              <a:endParaRPr lang="en-US" altLang="ko-KR" sz="2800" dirty="0">
                <a:solidFill>
                  <a:srgbClr val="3F3F3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AECF7-CE25-406C-8E70-C4894B337E9E}"/>
                </a:ext>
              </a:extLst>
            </p:cNvPr>
            <p:cNvSpPr/>
            <p:nvPr/>
          </p:nvSpPr>
          <p:spPr>
            <a:xfrm>
              <a:off x="353577" y="493858"/>
              <a:ext cx="112755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3A9E2FC9-4858-ADFB-E05C-0E5763F27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46" t="10897" r="9242" b="10638"/>
          <a:stretch/>
        </p:blipFill>
        <p:spPr>
          <a:xfrm>
            <a:off x="446421" y="1435963"/>
            <a:ext cx="11174449" cy="47784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BAF8304-5B64-EF95-0B12-BDF6F8E8BA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5"/>
          <a:stretch/>
        </p:blipFill>
        <p:spPr>
          <a:xfrm>
            <a:off x="2938486" y="2299317"/>
            <a:ext cx="1502226" cy="34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2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CFD6B3-0513-E17B-6443-343F157D79B3}"/>
              </a:ext>
            </a:extLst>
          </p:cNvPr>
          <p:cNvGrpSpPr/>
          <p:nvPr/>
        </p:nvGrpSpPr>
        <p:grpSpPr>
          <a:xfrm>
            <a:off x="353577" y="493858"/>
            <a:ext cx="11484847" cy="523220"/>
            <a:chOff x="353577" y="493858"/>
            <a:chExt cx="11484847" cy="523220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1598A540-5CC7-4399-9834-9D8FAA927C6F}"/>
                </a:ext>
              </a:extLst>
            </p:cNvPr>
            <p:cNvSpPr txBox="1"/>
            <p:nvPr/>
          </p:nvSpPr>
          <p:spPr>
            <a:xfrm>
              <a:off x="466332" y="493858"/>
              <a:ext cx="113720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서버</a:t>
              </a:r>
              <a:endParaRPr lang="en-US" altLang="ko-KR" sz="2800" dirty="0">
                <a:solidFill>
                  <a:srgbClr val="3F3F3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AECF7-CE25-406C-8E70-C4894B337E9E}"/>
                </a:ext>
              </a:extLst>
            </p:cNvPr>
            <p:cNvSpPr/>
            <p:nvPr/>
          </p:nvSpPr>
          <p:spPr>
            <a:xfrm>
              <a:off x="353577" y="493858"/>
              <a:ext cx="112755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E79D99-FBBF-ACC6-30A5-1EAB40E30F27}"/>
              </a:ext>
            </a:extLst>
          </p:cNvPr>
          <p:cNvSpPr/>
          <p:nvPr/>
        </p:nvSpPr>
        <p:spPr>
          <a:xfrm>
            <a:off x="353577" y="1728591"/>
            <a:ext cx="1437624" cy="68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3907475-4A8F-0366-2280-255C7A9F4D2B}"/>
              </a:ext>
            </a:extLst>
          </p:cNvPr>
          <p:cNvSpPr/>
          <p:nvPr/>
        </p:nvSpPr>
        <p:spPr>
          <a:xfrm>
            <a:off x="1903957" y="1795130"/>
            <a:ext cx="2349392" cy="5232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95B3F1-FC35-A7C9-93DF-E55CE38AE1D0}"/>
              </a:ext>
            </a:extLst>
          </p:cNvPr>
          <p:cNvSpPr/>
          <p:nvPr/>
        </p:nvSpPr>
        <p:spPr>
          <a:xfrm>
            <a:off x="4378609" y="1635164"/>
            <a:ext cx="2727826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(multi process)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1CC12-C375-0058-F573-7E785FC92EE8}"/>
              </a:ext>
            </a:extLst>
          </p:cNvPr>
          <p:cNvSpPr/>
          <p:nvPr/>
        </p:nvSpPr>
        <p:spPr>
          <a:xfrm>
            <a:off x="2379946" y="1271910"/>
            <a:ext cx="120249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29E78F-311B-1ACA-59C5-A118FF216C1F}"/>
              </a:ext>
            </a:extLst>
          </p:cNvPr>
          <p:cNvSpPr/>
          <p:nvPr/>
        </p:nvSpPr>
        <p:spPr>
          <a:xfrm>
            <a:off x="977030" y="3945699"/>
            <a:ext cx="2605415" cy="95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1919A9-0153-7432-6A8C-116B18541B42}"/>
              </a:ext>
            </a:extLst>
          </p:cNvPr>
          <p:cNvSpPr/>
          <p:nvPr/>
        </p:nvSpPr>
        <p:spPr>
          <a:xfrm>
            <a:off x="4793292" y="3945699"/>
            <a:ext cx="2605415" cy="95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OpenPose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555A5D-7A06-FB9E-260B-8C29913672D0}"/>
              </a:ext>
            </a:extLst>
          </p:cNvPr>
          <p:cNvSpPr/>
          <p:nvPr/>
        </p:nvSpPr>
        <p:spPr>
          <a:xfrm>
            <a:off x="8738994" y="3945699"/>
            <a:ext cx="2605415" cy="95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Model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C6933B7-B430-F85B-7193-8FFB241E81CE}"/>
              </a:ext>
            </a:extLst>
          </p:cNvPr>
          <p:cNvCxnSpPr/>
          <p:nvPr/>
        </p:nvCxnSpPr>
        <p:spPr>
          <a:xfrm>
            <a:off x="6250488" y="2461882"/>
            <a:ext cx="5093921" cy="145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3F0D8E4-D85E-EF74-67FB-29AB84B97020}"/>
              </a:ext>
            </a:extLst>
          </p:cNvPr>
          <p:cNvCxnSpPr/>
          <p:nvPr/>
        </p:nvCxnSpPr>
        <p:spPr>
          <a:xfrm flipV="1">
            <a:off x="977030" y="2461882"/>
            <a:ext cx="4258849" cy="145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5A23544-C712-FF36-A424-0DF71D367453}"/>
              </a:ext>
            </a:extLst>
          </p:cNvPr>
          <p:cNvCxnSpPr>
            <a:endCxn id="23" idx="1"/>
          </p:cNvCxnSpPr>
          <p:nvPr/>
        </p:nvCxnSpPr>
        <p:spPr>
          <a:xfrm>
            <a:off x="3582445" y="4421688"/>
            <a:ext cx="1210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3E56871-A889-1CBF-C133-AC847ECE9C0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398707" y="4421688"/>
            <a:ext cx="1340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F5BAA4-4840-CD22-3F23-C0A38F8E8D96}"/>
              </a:ext>
            </a:extLst>
          </p:cNvPr>
          <p:cNvSpPr/>
          <p:nvPr/>
        </p:nvSpPr>
        <p:spPr>
          <a:xfrm>
            <a:off x="3715673" y="3907593"/>
            <a:ext cx="944389" cy="43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6CCDE9-A4A2-F183-C2A4-A1D1A4E1FFBA}"/>
              </a:ext>
            </a:extLst>
          </p:cNvPr>
          <p:cNvSpPr/>
          <p:nvPr/>
        </p:nvSpPr>
        <p:spPr>
          <a:xfrm>
            <a:off x="7596655" y="3907593"/>
            <a:ext cx="944389" cy="43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JSON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A76A5C-F83E-A0E2-9D88-D316ED3C8CCB}"/>
              </a:ext>
            </a:extLst>
          </p:cNvPr>
          <p:cNvSpPr/>
          <p:nvPr/>
        </p:nvSpPr>
        <p:spPr>
          <a:xfrm>
            <a:off x="5688525" y="5630195"/>
            <a:ext cx="944389" cy="43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94FBBBA-6BAB-2814-D313-D1AB93C62ADB}"/>
              </a:ext>
            </a:extLst>
          </p:cNvPr>
          <p:cNvCxnSpPr>
            <a:stCxn id="24" idx="2"/>
          </p:cNvCxnSpPr>
          <p:nvPr/>
        </p:nvCxnSpPr>
        <p:spPr>
          <a:xfrm rot="5400000">
            <a:off x="5534419" y="1642996"/>
            <a:ext cx="1252602" cy="7761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56AE560-8CCA-6A92-D7D9-2848EC702A82}"/>
              </a:ext>
            </a:extLst>
          </p:cNvPr>
          <p:cNvCxnSpPr>
            <a:endCxn id="6" idx="2"/>
          </p:cNvCxnSpPr>
          <p:nvPr/>
        </p:nvCxnSpPr>
        <p:spPr>
          <a:xfrm rot="5400000" flipH="1" flipV="1">
            <a:off x="1653436" y="5523979"/>
            <a:ext cx="125260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FA481562-DB37-7B7A-E152-7BC2A97A4580}"/>
              </a:ext>
            </a:extLst>
          </p:cNvPr>
          <p:cNvSpPr/>
          <p:nvPr/>
        </p:nvSpPr>
        <p:spPr>
          <a:xfrm rot="15472717">
            <a:off x="328831" y="3004517"/>
            <a:ext cx="1296397" cy="3623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345BAF6-F48E-48B3-41A0-75B271CF4215}"/>
              </a:ext>
            </a:extLst>
          </p:cNvPr>
          <p:cNvSpPr/>
          <p:nvPr/>
        </p:nvSpPr>
        <p:spPr>
          <a:xfrm>
            <a:off x="1131340" y="2715537"/>
            <a:ext cx="944389" cy="43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34AFA6-7B1A-1339-D641-6113E6D6F1E1}"/>
              </a:ext>
            </a:extLst>
          </p:cNvPr>
          <p:cNvSpPr txBox="1"/>
          <p:nvPr/>
        </p:nvSpPr>
        <p:spPr>
          <a:xfrm>
            <a:off x="5797655" y="6196828"/>
            <a:ext cx="26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Pipe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E1B644-10BC-ABBE-88C9-13EF5FBA9AD8}"/>
              </a:ext>
            </a:extLst>
          </p:cNvPr>
          <p:cNvSpPr txBox="1"/>
          <p:nvPr/>
        </p:nvSpPr>
        <p:spPr>
          <a:xfrm>
            <a:off x="3927099" y="4447180"/>
            <a:ext cx="26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FS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323038-CD37-8366-AAC3-E4A0692EFF46}"/>
              </a:ext>
            </a:extLst>
          </p:cNvPr>
          <p:cNvSpPr txBox="1"/>
          <p:nvPr/>
        </p:nvSpPr>
        <p:spPr>
          <a:xfrm>
            <a:off x="7847748" y="4475017"/>
            <a:ext cx="26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68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CFD6B3-0513-E17B-6443-343F157D79B3}"/>
              </a:ext>
            </a:extLst>
          </p:cNvPr>
          <p:cNvGrpSpPr/>
          <p:nvPr/>
        </p:nvGrpSpPr>
        <p:grpSpPr>
          <a:xfrm>
            <a:off x="353577" y="493858"/>
            <a:ext cx="11484847" cy="523220"/>
            <a:chOff x="353577" y="493858"/>
            <a:chExt cx="11484847" cy="523220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1598A540-5CC7-4399-9834-9D8FAA927C6F}"/>
                </a:ext>
              </a:extLst>
            </p:cNvPr>
            <p:cNvSpPr txBox="1"/>
            <p:nvPr/>
          </p:nvSpPr>
          <p:spPr>
            <a:xfrm>
              <a:off x="466332" y="493858"/>
              <a:ext cx="113720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서버</a:t>
              </a:r>
              <a:r>
                <a:rPr lang="en-US" altLang="ko-KR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: </a:t>
              </a: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소켓통신 </a:t>
              </a:r>
              <a:r>
                <a:rPr lang="en-US" altLang="ko-KR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(C/C++)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AECF7-CE25-406C-8E70-C4894B337E9E}"/>
                </a:ext>
              </a:extLst>
            </p:cNvPr>
            <p:cNvSpPr/>
            <p:nvPr/>
          </p:nvSpPr>
          <p:spPr>
            <a:xfrm>
              <a:off x="353577" y="493858"/>
              <a:ext cx="112755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AAC42E8-62F5-641F-CBC3-8407904A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11" y="1390388"/>
            <a:ext cx="3797888" cy="50748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0A06E8-3E6E-0863-0840-A7049C9A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810" y="1390388"/>
            <a:ext cx="3473192" cy="50748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51CC62-7F35-FBE4-1128-6F533CF3E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713" y="1390388"/>
            <a:ext cx="4057787" cy="1774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55372-3BCF-F0E3-52D5-4F7E9F32092F}"/>
              </a:ext>
            </a:extLst>
          </p:cNvPr>
          <p:cNvSpPr txBox="1"/>
          <p:nvPr/>
        </p:nvSpPr>
        <p:spPr>
          <a:xfrm>
            <a:off x="8149010" y="3314264"/>
            <a:ext cx="3473192" cy="37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Bytes</a:t>
            </a:r>
            <a:r>
              <a:rPr lang="ko-KR" altLang="en-US" dirty="0"/>
              <a:t> </a:t>
            </a:r>
            <a:r>
              <a:rPr lang="en-US" altLang="ko-KR" dirty="0"/>
              <a:t>stream </a:t>
            </a:r>
            <a:r>
              <a:rPr lang="ko-KR" altLang="en-US" dirty="0"/>
              <a:t>읽어 파일로 저장</a:t>
            </a:r>
          </a:p>
        </p:txBody>
      </p:sp>
      <p:pic>
        <p:nvPicPr>
          <p:cNvPr id="1026" name="Picture 2" descr="TLPI front cover">
            <a:extLst>
              <a:ext uri="{FF2B5EF4-FFF2-40B4-BE49-F238E27FC236}">
                <a16:creationId xmlns:a16="http://schemas.microsoft.com/office/drawing/2014/main" id="{432B24CB-9A7A-4658-5E8A-D16A0601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74" y="3961792"/>
            <a:ext cx="1679224" cy="221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1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CFD6B3-0513-E17B-6443-343F157D79B3}"/>
              </a:ext>
            </a:extLst>
          </p:cNvPr>
          <p:cNvGrpSpPr/>
          <p:nvPr/>
        </p:nvGrpSpPr>
        <p:grpSpPr>
          <a:xfrm>
            <a:off x="353577" y="493858"/>
            <a:ext cx="11484847" cy="523220"/>
            <a:chOff x="353577" y="493858"/>
            <a:chExt cx="11484847" cy="523220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1598A540-5CC7-4399-9834-9D8FAA927C6F}"/>
                </a:ext>
              </a:extLst>
            </p:cNvPr>
            <p:cNvSpPr txBox="1"/>
            <p:nvPr/>
          </p:nvSpPr>
          <p:spPr>
            <a:xfrm>
              <a:off x="466332" y="493858"/>
              <a:ext cx="113720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서버</a:t>
              </a:r>
              <a:r>
                <a:rPr lang="en-US" altLang="ko-KR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: </a:t>
              </a:r>
              <a:r>
                <a:rPr lang="en-US" altLang="ko-KR" sz="2800" dirty="0" err="1">
                  <a:solidFill>
                    <a:srgbClr val="3F3F3F"/>
                  </a:solidFill>
                  <a:latin typeface="Arial" panose="020B0604020202020204" pitchFamily="34" charset="0"/>
                </a:rPr>
                <a:t>OpenPose</a:t>
              </a: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(system())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AECF7-CE25-406C-8E70-C4894B337E9E}"/>
                </a:ext>
              </a:extLst>
            </p:cNvPr>
            <p:cNvSpPr/>
            <p:nvPr/>
          </p:nvSpPr>
          <p:spPr>
            <a:xfrm>
              <a:off x="353577" y="493858"/>
              <a:ext cx="112755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FE1A9D3-AC88-007C-6AB7-924A84408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49" y="1676155"/>
            <a:ext cx="7411484" cy="1752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D95D7-77C6-39BD-50D7-1768950C4A1D}"/>
              </a:ext>
            </a:extLst>
          </p:cNvPr>
          <p:cNvSpPr txBox="1"/>
          <p:nvPr/>
        </p:nvSpPr>
        <p:spPr>
          <a:xfrm>
            <a:off x="1903956" y="3764911"/>
            <a:ext cx="652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소켓으로 전달받은 이미지를 분석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파일 생성</a:t>
            </a:r>
          </a:p>
        </p:txBody>
      </p:sp>
    </p:spTree>
    <p:extLst>
      <p:ext uri="{BB962C8B-B14F-4D97-AF65-F5344CB8AC3E}">
        <p14:creationId xmlns:p14="http://schemas.microsoft.com/office/powerpoint/2010/main" val="226703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CFD6B3-0513-E17B-6443-343F157D79B3}"/>
              </a:ext>
            </a:extLst>
          </p:cNvPr>
          <p:cNvGrpSpPr/>
          <p:nvPr/>
        </p:nvGrpSpPr>
        <p:grpSpPr>
          <a:xfrm>
            <a:off x="353577" y="493858"/>
            <a:ext cx="11484847" cy="523220"/>
            <a:chOff x="353577" y="493858"/>
            <a:chExt cx="11484847" cy="523220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1598A540-5CC7-4399-9834-9D8FAA927C6F}"/>
                </a:ext>
              </a:extLst>
            </p:cNvPr>
            <p:cNvSpPr txBox="1"/>
            <p:nvPr/>
          </p:nvSpPr>
          <p:spPr>
            <a:xfrm>
              <a:off x="466332" y="493858"/>
              <a:ext cx="113720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서버</a:t>
              </a:r>
              <a:r>
                <a:rPr lang="en-US" altLang="ko-KR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: Prediction</a:t>
              </a: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ko-KR" sz="2800" dirty="0" err="1">
                  <a:solidFill>
                    <a:srgbClr val="3F3F3F"/>
                  </a:solidFill>
                  <a:latin typeface="Arial" panose="020B0604020202020204" pitchFamily="34" charset="0"/>
                </a:rPr>
                <a:t>popen</a:t>
              </a:r>
              <a:r>
                <a:rPr lang="en-US" altLang="ko-KR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())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AECF7-CE25-406C-8E70-C4894B337E9E}"/>
                </a:ext>
              </a:extLst>
            </p:cNvPr>
            <p:cNvSpPr/>
            <p:nvPr/>
          </p:nvSpPr>
          <p:spPr>
            <a:xfrm>
              <a:off x="353577" y="493858"/>
              <a:ext cx="112755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CA41DBE-7610-F189-4BA6-0593593E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2" y="1487665"/>
            <a:ext cx="9831172" cy="876422"/>
          </a:xfrm>
          <a:prstGeom prst="rect">
            <a:avLst/>
          </a:prstGeom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469655DC-AF8E-00CD-12FA-D2E7D96AD353}"/>
              </a:ext>
            </a:extLst>
          </p:cNvPr>
          <p:cNvSpPr/>
          <p:nvPr/>
        </p:nvSpPr>
        <p:spPr>
          <a:xfrm>
            <a:off x="-31316" y="1754748"/>
            <a:ext cx="2167003" cy="6544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27658-89AD-3835-DCA2-D454250FA766}"/>
              </a:ext>
            </a:extLst>
          </p:cNvPr>
          <p:cNvSpPr txBox="1"/>
          <p:nvPr/>
        </p:nvSpPr>
        <p:spPr>
          <a:xfrm>
            <a:off x="466332" y="2364087"/>
            <a:ext cx="180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popen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659F8B-A6AC-638B-6CDB-64B54D12E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66" y="3285655"/>
            <a:ext cx="6022150" cy="23401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6F6516-EFE5-4FFC-8CB9-DC169C0F6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364" y="2676316"/>
            <a:ext cx="2561832" cy="37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5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CFD6B3-0513-E17B-6443-343F157D79B3}"/>
              </a:ext>
            </a:extLst>
          </p:cNvPr>
          <p:cNvGrpSpPr/>
          <p:nvPr/>
        </p:nvGrpSpPr>
        <p:grpSpPr>
          <a:xfrm>
            <a:off x="353577" y="493858"/>
            <a:ext cx="11484847" cy="523220"/>
            <a:chOff x="353577" y="493858"/>
            <a:chExt cx="11484847" cy="523220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1598A540-5CC7-4399-9834-9D8FAA927C6F}"/>
                </a:ext>
              </a:extLst>
            </p:cNvPr>
            <p:cNvSpPr txBox="1"/>
            <p:nvPr/>
          </p:nvSpPr>
          <p:spPr>
            <a:xfrm>
              <a:off x="466332" y="493858"/>
              <a:ext cx="113720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서버</a:t>
              </a:r>
              <a:r>
                <a:rPr lang="en-US" altLang="ko-KR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: Prediction</a:t>
              </a:r>
              <a:r>
                <a:rPr lang="ko-KR" altLang="en-US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ko-KR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ko-KR" sz="2800" dirty="0" err="1">
                  <a:solidFill>
                    <a:srgbClr val="3F3F3F"/>
                  </a:solidFill>
                  <a:latin typeface="Arial" panose="020B0604020202020204" pitchFamily="34" charset="0"/>
                </a:rPr>
                <a:t>popen</a:t>
              </a:r>
              <a:r>
                <a:rPr lang="en-US" altLang="ko-KR" sz="2800" dirty="0">
                  <a:solidFill>
                    <a:srgbClr val="3F3F3F"/>
                  </a:solidFill>
                  <a:latin typeface="Arial" panose="020B0604020202020204" pitchFamily="34" charset="0"/>
                </a:rPr>
                <a:t>())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AECF7-CE25-406C-8E70-C4894B337E9E}"/>
                </a:ext>
              </a:extLst>
            </p:cNvPr>
            <p:cNvSpPr/>
            <p:nvPr/>
          </p:nvSpPr>
          <p:spPr>
            <a:xfrm>
              <a:off x="353577" y="493858"/>
              <a:ext cx="112755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CA41DBE-7610-F189-4BA6-0593593E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2" y="1487665"/>
            <a:ext cx="9831172" cy="876422"/>
          </a:xfrm>
          <a:prstGeom prst="rect">
            <a:avLst/>
          </a:prstGeom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469655DC-AF8E-00CD-12FA-D2E7D96AD353}"/>
              </a:ext>
            </a:extLst>
          </p:cNvPr>
          <p:cNvSpPr/>
          <p:nvPr/>
        </p:nvSpPr>
        <p:spPr>
          <a:xfrm>
            <a:off x="-31316" y="1754748"/>
            <a:ext cx="2167003" cy="6544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27658-89AD-3835-DCA2-D454250FA766}"/>
              </a:ext>
            </a:extLst>
          </p:cNvPr>
          <p:cNvSpPr txBox="1"/>
          <p:nvPr/>
        </p:nvSpPr>
        <p:spPr>
          <a:xfrm>
            <a:off x="466332" y="2364087"/>
            <a:ext cx="180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popen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659F8B-A6AC-638B-6CDB-64B54D12E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66" y="3285655"/>
            <a:ext cx="6022150" cy="23401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6F6516-EFE5-4FFC-8CB9-DC169C0F6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364" y="2676316"/>
            <a:ext cx="2561832" cy="37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4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322</Words>
  <Application>Microsoft Office PowerPoint</Application>
  <PresentationFormat>와이드스크린</PresentationFormat>
  <Paragraphs>94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맑은 고딕</vt:lpstr>
      <vt:lpstr>Arial</vt:lpstr>
      <vt:lpstr>Garamond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원종원</dc:creator>
  <cp:lastModifiedBy>이동우</cp:lastModifiedBy>
  <cp:revision>19</cp:revision>
  <dcterms:created xsi:type="dcterms:W3CDTF">2022-05-18T06:28:40Z</dcterms:created>
  <dcterms:modified xsi:type="dcterms:W3CDTF">2022-05-26T02:28:03Z</dcterms:modified>
</cp:coreProperties>
</file>