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안녕하십니까. 팀F 프로젝트 AI,GO DOODLE에 대해 발표하겠습니다.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631ba5de4_1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figma</a:t>
            </a:r>
            <a:r>
              <a:rPr lang="ko-KR"/>
              <a:t>를 통해서 UI 작업을 했다.</a:t>
            </a:r>
            <a:endParaRPr/>
          </a:p>
        </p:txBody>
      </p:sp>
      <p:sp>
        <p:nvSpPr>
          <p:cNvPr id="336" name="Google Shape;336;g12631ba5de4_1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631ba5d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웹게</a:t>
            </a:r>
            <a:r>
              <a:rPr lang="ko-KR"/>
              <a:t>임 제작에는 html / css / javascript 사용했고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게임 서버 제작에도  javascript(node js)를 사용했습니다.</a:t>
            </a:r>
            <a:endParaRPr/>
          </a:p>
        </p:txBody>
      </p:sp>
      <p:sp>
        <p:nvSpPr>
          <p:cNvPr id="361" name="Google Shape;361;g12631ba5de4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40f576a1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f40f576a1b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40f576a1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figma를 통해서 UI 작업을 했다.</a:t>
            </a:r>
            <a:endParaRPr/>
          </a:p>
        </p:txBody>
      </p:sp>
      <p:sp>
        <p:nvSpPr>
          <p:cNvPr id="415" name="Google Shape;415;gf40f576a1b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40f576a1b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figma를 통해서 UI 작업을 했다.</a:t>
            </a:r>
            <a:endParaRPr/>
          </a:p>
        </p:txBody>
      </p:sp>
      <p:sp>
        <p:nvSpPr>
          <p:cNvPr id="445" name="Google Shape;445;gf40f576a1b_4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631ba5de4_1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2631ba5de4_1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631ba5de4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14</a:t>
            </a:r>
            <a:r>
              <a:rPr lang="ko-KR"/>
              <a:t>번 참고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2631ba5de4_3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40f576a1b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f40f576a1b_6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631ba5de4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2631ba5de4_3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30dbfdd5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130dbfdd5a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발표 목차는 다음과 같습니다. 게임과 AI 파트를 나눠 설명을 드리고 마지막에는 게임 데모를 시연하는 순서로 진행하겠습니다.</a:t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0dbfdd5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130dbfdd5a8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631ba5de4_6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2631ba5de4_6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631ba5de4_3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12631ba5de4_3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40f576a1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f40f576a1b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0dbfdd5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30dbfdd5a8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30dbfdd5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30dbfdd5a8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631ba5de4_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12631ba5de4_7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2631ba5de4_3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12631ba5de4_3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f40f576a1b_6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f40f576a1b_6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f40f576a1b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f40f576a1b_4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31ba5de4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프로젝트 AI GO DOODLE은 이미지 분류 머신러닝과 그림 그리는 웹게임을 합쳐 만든 것으로, 많은 사람들이 간단하게 즐길 수 있으면서 AI를 좀 더 친근하고 편하게 느낄 수 있도록 제작하였습니다.</a:t>
            </a:r>
            <a:endParaRPr/>
          </a:p>
        </p:txBody>
      </p:sp>
      <p:sp>
        <p:nvSpPr>
          <p:cNvPr id="140" name="Google Shape;140;g12631ba5de4_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631ba5de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g12631ba5de4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31ba5de4_1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게임 형식은 설치가 따로 필요없이 웹에 들어가면 바로 실행 할 수 있도록 제작하였습니다. 게임 방식은 다음과 같습니다. 실시간으로 진행되는 다인용 게임으로, 게임 시작 시 키워드가 화면 오른쪽 위에 랜덤으로 주어지고, 캔버스 안에 10초 안에 키워드에 맞는 그림을 그리고, 시간이 끝나면 AI가 그림들을 받아 평가하고, 게임 종료 후 결과창에 평가 결과가 뜨게됩니다. 그 외에 플레이어들이 좀 더 재밌게 즐길 수 있도록 플레이어들끼리 채팅을 할 수 있는 채팅창과 BGM을 추가하였습니다.</a:t>
            </a:r>
            <a:endParaRPr/>
          </a:p>
        </p:txBody>
      </p:sp>
      <p:sp>
        <p:nvSpPr>
          <p:cNvPr id="168" name="Google Shape;168;g12631ba5de4_11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31ba5de4_4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프로젝트에서 각 팀원의 역할은 다음과 같습니다. 김동한 학우가 게임 백엔드, 최형규 학우가 게임 프론트엔드, 김동우 학우가 AI백엔드, 김영현 학우가 AI구현을 맡아서 진행하였습니다.</a:t>
            </a:r>
            <a:endParaRPr/>
          </a:p>
        </p:txBody>
      </p:sp>
      <p:sp>
        <p:nvSpPr>
          <p:cNvPr id="193" name="Google Shape;193;g12631ba5de4_4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주차일정</a:t>
            </a:r>
            <a:r>
              <a:rPr lang="ko-KR"/>
              <a:t>은 다음과 같습니다. </a:t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631ba5de4_6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팀은 매 주 수요일에 전체 회의를 진행하였고, 일요일에 각 파트별로 회의를 진행하였습니다.</a:t>
            </a:r>
            <a:endParaRPr/>
          </a:p>
        </p:txBody>
      </p:sp>
      <p:sp>
        <p:nvSpPr>
          <p:cNvPr id="266" name="Google Shape;266;g12631ba5de4_6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40f576a1b_6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프로젝트의 전체적인 구조는 다음과 같습니다. 각 파트의 진행 방식은 뒤에서 자세히 설명하겠습니다. 게임 파트와 AI 파트는 HTTP 통신을 통해 이미지와 결과리스트를 전달합니다.</a:t>
            </a:r>
            <a:endParaRPr/>
          </a:p>
        </p:txBody>
      </p:sp>
      <p:sp>
        <p:nvSpPr>
          <p:cNvPr id="291" name="Google Shape;291;gf40f576a1b_6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631ba5de4_1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2631ba5de4_1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apstonef.herokuapp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667224" y="1095823"/>
            <a:ext cx="6857251" cy="3803239"/>
            <a:chOff x="123825" y="152398"/>
            <a:chExt cx="11944350" cy="6624698"/>
          </a:xfrm>
        </p:grpSpPr>
        <p:sp>
          <p:nvSpPr>
            <p:cNvPr id="85" name="Google Shape;85;p13"/>
            <p:cNvSpPr/>
            <p:nvPr/>
          </p:nvSpPr>
          <p:spPr>
            <a:xfrm>
              <a:off x="123825" y="152398"/>
              <a:ext cx="11944350" cy="6624698"/>
            </a:xfrm>
            <a:prstGeom prst="roundRect">
              <a:avLst>
                <a:gd fmla="val 4562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94911" y="338137"/>
              <a:ext cx="11402177" cy="6181725"/>
            </a:xfrm>
            <a:prstGeom prst="roundRect">
              <a:avLst>
                <a:gd fmla="val 3981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25"/>
                </a:srgbClr>
              </a:outerShdw>
            </a:effectLst>
          </p:spPr>
          <p:txBody>
            <a:bodyPr anchorCtr="0" anchor="ctr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rgbClr val="3F3F3F"/>
                  </a:solidFill>
                </a:rPr>
                <a:t>AI,GO DOODLE!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05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</a:t>
              </a:r>
              <a:r>
                <a:rPr lang="ko-KR" sz="105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our</a:t>
              </a:r>
              <a:r>
                <a:rPr b="0" i="0" lang="ko-KR" sz="105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stylish drawing </a:t>
              </a:r>
              <a:r>
                <a:rPr lang="ko-KR" sz="105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webgame</a:t>
              </a:r>
              <a:r>
                <a:rPr b="0" i="0" lang="ko-KR" sz="105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05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with</a:t>
              </a:r>
              <a:r>
                <a:rPr b="0" i="0" lang="ko-KR" sz="105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05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A.I.</a:t>
              </a:r>
              <a:endParaRPr/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2808601" y="5429646"/>
            <a:ext cx="6617398" cy="124829"/>
            <a:chOff x="2808601" y="5429646"/>
            <a:chExt cx="6617398" cy="124829"/>
          </a:xfrm>
        </p:grpSpPr>
        <p:cxnSp>
          <p:nvCxnSpPr>
            <p:cNvPr id="88" name="Google Shape;88;p13"/>
            <p:cNvCxnSpPr/>
            <p:nvPr/>
          </p:nvCxnSpPr>
          <p:spPr>
            <a:xfrm>
              <a:off x="3035320" y="5480874"/>
              <a:ext cx="5400000" cy="0"/>
            </a:xfrm>
            <a:prstGeom prst="straightConnector1">
              <a:avLst/>
            </a:prstGeom>
            <a:noFill/>
            <a:ln cap="flat" cmpd="sng" w="254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3035320" y="5481053"/>
              <a:ext cx="1800000" cy="0"/>
            </a:xfrm>
            <a:prstGeom prst="straightConnector1">
              <a:avLst/>
            </a:prstGeom>
            <a:noFill/>
            <a:ln cap="flat" cmpd="sng" w="34925">
              <a:solidFill>
                <a:srgbClr val="92D050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90" name="Google Shape;90;p13"/>
            <p:cNvGrpSpPr/>
            <p:nvPr/>
          </p:nvGrpSpPr>
          <p:grpSpPr>
            <a:xfrm>
              <a:off x="8948624" y="5443718"/>
              <a:ext cx="145274" cy="110757"/>
              <a:chOff x="3645" y="2013"/>
              <a:chExt cx="383" cy="292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3734" y="2261"/>
                <a:ext cx="294" cy="39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734" y="2140"/>
                <a:ext cx="294" cy="38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734" y="2018"/>
                <a:ext cx="294" cy="39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645" y="2013"/>
                <a:ext cx="51" cy="52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645" y="2133"/>
                <a:ext cx="51" cy="52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645" y="2253"/>
                <a:ext cx="51" cy="52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flipH="1">
              <a:off x="9343509" y="5443718"/>
              <a:ext cx="82490" cy="10886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5400000">
              <a:off x="2800556" y="5437691"/>
              <a:ext cx="116650" cy="100560"/>
            </a:xfrm>
            <a:prstGeom prst="triangle">
              <a:avLst>
                <a:gd fmla="val 50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rot="5400000">
              <a:off x="8592903" y="5452739"/>
              <a:ext cx="108863" cy="85081"/>
            </a:xfrm>
            <a:custGeom>
              <a:rect b="b" l="l" r="r" t="t"/>
              <a:pathLst>
                <a:path extrusionOk="0" h="4293" w="5492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5105100" y="3598875"/>
            <a:ext cx="1981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F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2016314577 김동한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2016311033 김영현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2016310237 김동우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2017312329 최형규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274575" y="2879900"/>
            <a:ext cx="84900" cy="84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6579375" y="2879900"/>
            <a:ext cx="84900" cy="84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2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339" name="Google Shape;339;p22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22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342" name="Google Shape;342;p22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22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344" name="Google Shape;344;p22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345" name="Google Shape;345;p22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6" name="Google Shape;346;p22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7" name="Google Shape;347;p22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8" name="Google Shape;348;p22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9" name="Google Shape;349;p22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0" name="Google Shape;350;p22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1" name="Google Shape;351;p22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" name="Google Shape;352;p22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" name="Google Shape;353;p22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" name="Google Shape;355;p22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56" name="Google Shape;356;p22"/>
          <p:cNvSpPr txBox="1"/>
          <p:nvPr/>
        </p:nvSpPr>
        <p:spPr>
          <a:xfrm>
            <a:off x="3211425" y="372425"/>
            <a:ext cx="576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Game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674025" y="5811925"/>
            <a:ext cx="1084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Figma를 활용한 게임 디자인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825" y="1122275"/>
            <a:ext cx="8146349" cy="4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3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364" name="Google Shape;364;p23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23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367" name="Google Shape;367;p23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23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369" name="Google Shape;369;p23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370" name="Google Shape;370;p23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71" name="Google Shape;371;p23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72" name="Google Shape;372;p23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73" name="Google Shape;373;p23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74" name="Google Shape;374;p23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75" name="Google Shape;375;p23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76" name="Google Shape;376;p23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81" name="Google Shape;381;p23"/>
          <p:cNvSpPr txBox="1"/>
          <p:nvPr/>
        </p:nvSpPr>
        <p:spPr>
          <a:xfrm>
            <a:off x="3211425" y="372425"/>
            <a:ext cx="576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Game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4727225" y="1535700"/>
            <a:ext cx="3271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/>
              <a:t> </a:t>
            </a:r>
            <a:r>
              <a:rPr b="1" lang="ko-KR" sz="2200" u="sng"/>
              <a:t>Language</a:t>
            </a:r>
            <a:endParaRPr b="1" sz="22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Node.js (javascript)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HTML / CSS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 </a:t>
            </a:r>
            <a:r>
              <a:rPr b="1" lang="ko-KR" sz="2000" u="sng"/>
              <a:t> Framework &amp; Library</a:t>
            </a:r>
            <a:endParaRPr b="1" sz="20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Express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>
                <a:solidFill>
                  <a:schemeClr val="dk1"/>
                </a:solidFill>
              </a:rPr>
              <a:t>Socket.io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-KR" sz="2000">
                <a:solidFill>
                  <a:schemeClr val="dk1"/>
                </a:solidFill>
              </a:rPr>
              <a:t>Pug template engine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-KR" sz="2000">
                <a:solidFill>
                  <a:schemeClr val="dk1"/>
                </a:solidFill>
              </a:rPr>
              <a:t>SCSS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83" name="Google Shape;3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275" y="2133197"/>
            <a:ext cx="2312300" cy="23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3"/>
          <p:cNvSpPr txBox="1"/>
          <p:nvPr/>
        </p:nvSpPr>
        <p:spPr>
          <a:xfrm>
            <a:off x="674025" y="5651425"/>
            <a:ext cx="1084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기술 스택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8246625" y="1535700"/>
            <a:ext cx="3271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/>
              <a:t> </a:t>
            </a:r>
            <a:r>
              <a:rPr b="1" lang="ko-KR" sz="2200" u="sng"/>
              <a:t>Deploy</a:t>
            </a:r>
            <a:endParaRPr b="1" sz="22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Heroku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4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391" name="Google Shape;391;p24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4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394" name="Google Shape;394;p24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24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396" name="Google Shape;396;p24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397" name="Google Shape;397;p24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9" name="Google Shape;399;p24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0" name="Google Shape;400;p24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03" name="Google Shape;403;p24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08" name="Google Shape;408;p24"/>
          <p:cNvSpPr txBox="1"/>
          <p:nvPr/>
        </p:nvSpPr>
        <p:spPr>
          <a:xfrm>
            <a:off x="3211350" y="359675"/>
            <a:ext cx="576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Game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674025" y="5651425"/>
            <a:ext cx="1084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410" name="Google Shape;4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989" y="1127250"/>
            <a:ext cx="6812175" cy="4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4"/>
          <p:cNvSpPr/>
          <p:nvPr/>
        </p:nvSpPr>
        <p:spPr>
          <a:xfrm>
            <a:off x="5112325" y="2750125"/>
            <a:ext cx="779400" cy="2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8620125" y="5651425"/>
            <a:ext cx="312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Game Structure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5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418" name="Google Shape;418;p25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421" name="Google Shape;421;p25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25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423" name="Google Shape;423;p25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424" name="Google Shape;424;p25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5" name="Google Shape;425;p25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6" name="Google Shape;426;p25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7" name="Google Shape;427;p25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8" name="Google Shape;428;p25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9" name="Google Shape;429;p25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30" name="Google Shape;430;p25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35" name="Google Shape;435;p25"/>
          <p:cNvSpPr txBox="1"/>
          <p:nvPr/>
        </p:nvSpPr>
        <p:spPr>
          <a:xfrm>
            <a:off x="3211425" y="372425"/>
            <a:ext cx="576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Game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674025" y="5651425"/>
            <a:ext cx="1084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디자인을 바탕으로 화면 구현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437" name="Google Shape;4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600" y="1551463"/>
            <a:ext cx="5189531" cy="375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03" y="1551412"/>
            <a:ext cx="5196714" cy="375516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5"/>
          <p:cNvSpPr txBox="1"/>
          <p:nvPr/>
        </p:nvSpPr>
        <p:spPr>
          <a:xfrm>
            <a:off x="2284763" y="1077275"/>
            <a:ext cx="18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입장 화면 (로그인)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7266300" y="1077275"/>
            <a:ext cx="331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게임 화면 (대기중)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5405625" y="3283800"/>
            <a:ext cx="1380900" cy="290400"/>
          </a:xfrm>
          <a:prstGeom prst="rightArrow">
            <a:avLst>
              <a:gd fmla="val 50000" name="adj1"/>
              <a:gd fmla="val 105673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11377625" y="3283800"/>
            <a:ext cx="814500" cy="290400"/>
          </a:xfrm>
          <a:prstGeom prst="rightArrow">
            <a:avLst>
              <a:gd fmla="val 50000" name="adj1"/>
              <a:gd fmla="val 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26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448" name="Google Shape;448;p26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26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451" name="Google Shape;451;p26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26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453" name="Google Shape;453;p26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454" name="Google Shape;454;p26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5" name="Google Shape;455;p26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6" name="Google Shape;456;p26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7" name="Google Shape;457;p26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8" name="Google Shape;458;p26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9" name="Google Shape;459;p26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60" name="Google Shape;460;p26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65" name="Google Shape;465;p26"/>
          <p:cNvSpPr txBox="1"/>
          <p:nvPr/>
        </p:nvSpPr>
        <p:spPr>
          <a:xfrm>
            <a:off x="3211425" y="372425"/>
            <a:ext cx="576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Game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674025" y="5651425"/>
            <a:ext cx="1084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디자인을 바탕으로 화면 구현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2284763" y="1120563"/>
            <a:ext cx="18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게임 화면</a:t>
            </a:r>
            <a:r>
              <a:rPr b="1" lang="ko-KR" sz="1600">
                <a:solidFill>
                  <a:schemeClr val="dk1"/>
                </a:solidFill>
              </a:rPr>
              <a:t> (플레이)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7266300" y="1107600"/>
            <a:ext cx="331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게임 화면 (결과창)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469" name="Google Shape;4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93" y="1638000"/>
            <a:ext cx="5191200" cy="3582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6"/>
          <p:cNvSpPr/>
          <p:nvPr/>
        </p:nvSpPr>
        <p:spPr>
          <a:xfrm>
            <a:off x="0" y="3283800"/>
            <a:ext cx="674100" cy="290400"/>
          </a:xfrm>
          <a:prstGeom prst="rightArrow">
            <a:avLst>
              <a:gd fmla="val 50000" name="adj1"/>
              <a:gd fmla="val 105673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762" y="1638000"/>
            <a:ext cx="5191200" cy="363384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6"/>
          <p:cNvSpPr/>
          <p:nvPr/>
        </p:nvSpPr>
        <p:spPr>
          <a:xfrm>
            <a:off x="5405625" y="3283800"/>
            <a:ext cx="1380900" cy="290400"/>
          </a:xfrm>
          <a:prstGeom prst="rightArrow">
            <a:avLst>
              <a:gd fmla="val 50000" name="adj1"/>
              <a:gd fmla="val 105673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7"/>
          <p:cNvGrpSpPr/>
          <p:nvPr/>
        </p:nvGrpSpPr>
        <p:grpSpPr>
          <a:xfrm>
            <a:off x="2667224" y="1095823"/>
            <a:ext cx="6857337" cy="3803183"/>
            <a:chOff x="123825" y="152398"/>
            <a:chExt cx="11944500" cy="6624600"/>
          </a:xfrm>
        </p:grpSpPr>
        <p:sp>
          <p:nvSpPr>
            <p:cNvPr id="478" name="Google Shape;478;p27"/>
            <p:cNvSpPr/>
            <p:nvPr/>
          </p:nvSpPr>
          <p:spPr>
            <a:xfrm>
              <a:off x="123825" y="152398"/>
              <a:ext cx="11944500" cy="6624600"/>
            </a:xfrm>
            <a:prstGeom prst="roundRect">
              <a:avLst>
                <a:gd fmla="val 4562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94911" y="338137"/>
              <a:ext cx="11402100" cy="6181800"/>
            </a:xfrm>
            <a:prstGeom prst="roundRect">
              <a:avLst>
                <a:gd fmla="val 3981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 u="sng">
                  <a:solidFill>
                    <a:srgbClr val="3F3F3F"/>
                  </a:solidFill>
                </a:rPr>
                <a:t>A.I</a:t>
              </a:r>
              <a:r>
                <a:rPr b="1" lang="ko-KR" sz="6000" u="sng">
                  <a:solidFill>
                    <a:srgbClr val="3F3F3F"/>
                  </a:solidFill>
                </a:rPr>
                <a:t> Part</a:t>
              </a:r>
              <a:endParaRPr sz="6000" u="sng"/>
            </a:p>
          </p:txBody>
        </p:sp>
      </p:grpSp>
      <p:grpSp>
        <p:nvGrpSpPr>
          <p:cNvPr id="480" name="Google Shape;480;p27"/>
          <p:cNvGrpSpPr/>
          <p:nvPr/>
        </p:nvGrpSpPr>
        <p:grpSpPr>
          <a:xfrm>
            <a:off x="2808661" y="5429646"/>
            <a:ext cx="6617338" cy="125033"/>
            <a:chOff x="2808661" y="5429646"/>
            <a:chExt cx="6617338" cy="125033"/>
          </a:xfrm>
        </p:grpSpPr>
        <p:cxnSp>
          <p:nvCxnSpPr>
            <p:cNvPr id="481" name="Google Shape;481;p27"/>
            <p:cNvCxnSpPr/>
            <p:nvPr/>
          </p:nvCxnSpPr>
          <p:spPr>
            <a:xfrm>
              <a:off x="3035320" y="5480874"/>
              <a:ext cx="5400000" cy="0"/>
            </a:xfrm>
            <a:prstGeom prst="straightConnector1">
              <a:avLst/>
            </a:prstGeom>
            <a:noFill/>
            <a:ln cap="flat" cmpd="sng" w="254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27"/>
            <p:cNvCxnSpPr/>
            <p:nvPr/>
          </p:nvCxnSpPr>
          <p:spPr>
            <a:xfrm>
              <a:off x="3035320" y="5481053"/>
              <a:ext cx="1800000" cy="0"/>
            </a:xfrm>
            <a:prstGeom prst="straightConnector1">
              <a:avLst/>
            </a:prstGeom>
            <a:noFill/>
            <a:ln cap="flat" cmpd="sng" w="34925">
              <a:solidFill>
                <a:srgbClr val="92D050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483" name="Google Shape;483;p27"/>
            <p:cNvGrpSpPr/>
            <p:nvPr/>
          </p:nvGrpSpPr>
          <p:grpSpPr>
            <a:xfrm>
              <a:off x="8948624" y="5443718"/>
              <a:ext cx="144201" cy="110961"/>
              <a:chOff x="3645" y="2013"/>
              <a:chExt cx="380" cy="293"/>
            </a:xfrm>
          </p:grpSpPr>
          <p:sp>
            <p:nvSpPr>
              <p:cNvPr id="484" name="Google Shape;484;p27"/>
              <p:cNvSpPr/>
              <p:nvPr/>
            </p:nvSpPr>
            <p:spPr>
              <a:xfrm>
                <a:off x="3734" y="2261"/>
                <a:ext cx="291" cy="39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3734" y="2140"/>
                <a:ext cx="291" cy="38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3734" y="2018"/>
                <a:ext cx="291" cy="39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3645" y="2013"/>
                <a:ext cx="51" cy="53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3645" y="2133"/>
                <a:ext cx="51" cy="53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3645" y="2253"/>
                <a:ext cx="51" cy="53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90" name="Google Shape;490;p27"/>
            <p:cNvSpPr/>
            <p:nvPr/>
          </p:nvSpPr>
          <p:spPr>
            <a:xfrm flipH="1">
              <a:off x="9343512" y="5443718"/>
              <a:ext cx="82487" cy="108854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 rot="5400000">
              <a:off x="2800561" y="5437746"/>
              <a:ext cx="116700" cy="100500"/>
            </a:xfrm>
            <a:prstGeom prst="triangle">
              <a:avLst>
                <a:gd fmla="val 50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 rot="5400000">
              <a:off x="8592904" y="5452742"/>
              <a:ext cx="108865" cy="85077"/>
            </a:xfrm>
            <a:custGeom>
              <a:rect b="b" l="l" r="r" t="t"/>
              <a:pathLst>
                <a:path extrusionOk="0" h="4293" w="5492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8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498" name="Google Shape;498;p28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0" name="Google Shape;500;p28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501" name="Google Shape;501;p28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28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503" name="Google Shape;503;p28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504" name="Google Shape;504;p28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5" name="Google Shape;505;p28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6" name="Google Shape;506;p28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7" name="Google Shape;507;p28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8" name="Google Shape;508;p28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9" name="Google Shape;509;p28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10" name="Google Shape;510;p28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15" name="Google Shape;515;p28"/>
          <p:cNvSpPr txBox="1"/>
          <p:nvPr/>
        </p:nvSpPr>
        <p:spPr>
          <a:xfrm>
            <a:off x="3105775" y="372425"/>
            <a:ext cx="5980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1249950" y="1795950"/>
            <a:ext cx="4602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서버 환경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AWS EC2 Deep Learning AMI (Ubuntu 18.04)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Python 3.9.7, Flask 1.1.2, Werkzeug 0.16.1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pytorch 1.11.0</a:t>
            </a:r>
            <a:endParaRPr sz="2000"/>
          </a:p>
        </p:txBody>
      </p:sp>
      <p:pic>
        <p:nvPicPr>
          <p:cNvPr id="517" name="Google Shape;5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125" y="2532851"/>
            <a:ext cx="2111950" cy="118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113" y="4294046"/>
            <a:ext cx="2111950" cy="10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225" y="1873025"/>
            <a:ext cx="2571924" cy="135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4355" y="3715550"/>
            <a:ext cx="1885670" cy="10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29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526" name="Google Shape;526;p29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8" name="Google Shape;528;p29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529" name="Google Shape;529;p29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9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531" name="Google Shape;531;p29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532" name="Google Shape;532;p29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3" name="Google Shape;533;p29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4" name="Google Shape;534;p29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5" name="Google Shape;535;p29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6" name="Google Shape;536;p29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7" name="Google Shape;537;p29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38" name="Google Shape;538;p29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1" name="Google Shape;541;p29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2" name="Google Shape;542;p29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43" name="Google Shape;543;p29"/>
          <p:cNvSpPr txBox="1"/>
          <p:nvPr/>
        </p:nvSpPr>
        <p:spPr>
          <a:xfrm>
            <a:off x="4709100" y="3724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pic>
        <p:nvPicPr>
          <p:cNvPr id="544" name="Google Shape;5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65" y="1034225"/>
            <a:ext cx="6751925" cy="5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30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550" name="Google Shape;550;p30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30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553" name="Google Shape;553;p30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4" name="Google Shape;554;p30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555" name="Google Shape;555;p30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556" name="Google Shape;556;p30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7" name="Google Shape;557;p30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8" name="Google Shape;558;p30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9" name="Google Shape;559;p30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60" name="Google Shape;560;p30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61" name="Google Shape;561;p30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62" name="Google Shape;562;p30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67" name="Google Shape;567;p30"/>
          <p:cNvSpPr txBox="1"/>
          <p:nvPr/>
        </p:nvSpPr>
        <p:spPr>
          <a:xfrm>
            <a:off x="4709100" y="3724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pic>
        <p:nvPicPr>
          <p:cNvPr id="568" name="Google Shape;5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499" y="1266750"/>
            <a:ext cx="7699010" cy="3439212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0"/>
          <p:cNvSpPr txBox="1"/>
          <p:nvPr/>
        </p:nvSpPr>
        <p:spPr>
          <a:xfrm>
            <a:off x="536950" y="98915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1) </a:t>
            </a:r>
            <a:r>
              <a:rPr b="1" lang="ko-KR"/>
              <a:t>Dataset</a:t>
            </a:r>
            <a:endParaRPr b="1"/>
          </a:p>
        </p:txBody>
      </p:sp>
      <p:sp>
        <p:nvSpPr>
          <p:cNvPr id="570" name="Google Shape;570;p30"/>
          <p:cNvSpPr txBox="1"/>
          <p:nvPr/>
        </p:nvSpPr>
        <p:spPr>
          <a:xfrm>
            <a:off x="2234075" y="4938475"/>
            <a:ext cx="742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-총 345여 개의 class 		-&gt; 		</a:t>
            </a:r>
            <a:r>
              <a:rPr b="1" lang="ko-KR"/>
              <a:t>100</a:t>
            </a:r>
            <a:r>
              <a:rPr lang="ko-KR"/>
              <a:t>개의 class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총 5000만 개의 그림		 -&gt;  		class당 </a:t>
            </a:r>
            <a:r>
              <a:rPr b="1" lang="ko-KR"/>
              <a:t>5000</a:t>
            </a:r>
            <a:r>
              <a:rPr lang="ko-KR"/>
              <a:t>개. 총 </a:t>
            </a:r>
            <a:r>
              <a:rPr b="1" lang="ko-KR"/>
              <a:t>50만 개 데이터 사용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r>
              <a:rPr lang="ko-KR">
                <a:solidFill>
                  <a:srgbClr val="FF0000"/>
                </a:solidFill>
              </a:rPr>
              <a:t>낮은 해상도 (28x28)</a:t>
            </a:r>
            <a:r>
              <a:rPr lang="ko-KR">
                <a:solidFill>
                  <a:schemeClr val="dk1"/>
                </a:solidFill>
              </a:rPr>
              <a:t>의 .npy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31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576" name="Google Shape;576;p31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31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579" name="Google Shape;579;p31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0" name="Google Shape;580;p31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581" name="Google Shape;581;p31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582" name="Google Shape;582;p31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3" name="Google Shape;583;p31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4" name="Google Shape;584;p31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5" name="Google Shape;585;p31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6" name="Google Shape;586;p31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7" name="Google Shape;587;p31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88" name="Google Shape;588;p31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593" name="Google Shape;593;p31"/>
          <p:cNvSpPr txBox="1"/>
          <p:nvPr/>
        </p:nvSpPr>
        <p:spPr>
          <a:xfrm>
            <a:off x="4709100" y="3724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pic>
        <p:nvPicPr>
          <p:cNvPr id="594" name="Google Shape;5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75" y="1859976"/>
            <a:ext cx="11121202" cy="3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1"/>
          <p:cNvSpPr txBox="1"/>
          <p:nvPr/>
        </p:nvSpPr>
        <p:spPr>
          <a:xfrm>
            <a:off x="535475" y="1083350"/>
            <a:ext cx="59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2) Machine Learning - image classification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108" name="Google Shape;108;p14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25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111" name="Google Shape;111;p14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14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113" name="Google Shape;113;p14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114" name="Google Shape;114;p14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9" name="Google Shape;119;p14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20" name="Google Shape;120;p14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25" name="Google Shape;125;p14"/>
          <p:cNvSpPr/>
          <p:nvPr/>
        </p:nvSpPr>
        <p:spPr>
          <a:xfrm>
            <a:off x="2467075" y="3320475"/>
            <a:ext cx="2033100" cy="3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7F7F7F"/>
                </a:solidFill>
              </a:rPr>
              <a:t>1. </a:t>
            </a:r>
            <a:r>
              <a:rPr b="1" lang="ko-KR" sz="1200">
                <a:solidFill>
                  <a:srgbClr val="7F7F7F"/>
                </a:solidFill>
              </a:rPr>
              <a:t>프로젝트 개요 및 소개</a:t>
            </a:r>
            <a:endParaRPr b="1"/>
          </a:p>
        </p:txBody>
      </p:sp>
      <p:sp>
        <p:nvSpPr>
          <p:cNvPr id="126" name="Google Shape;126;p14"/>
          <p:cNvSpPr/>
          <p:nvPr/>
        </p:nvSpPr>
        <p:spPr>
          <a:xfrm>
            <a:off x="1658714" y="887184"/>
            <a:ext cx="3649800" cy="24333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7649450" y="3193950"/>
            <a:ext cx="2281200" cy="47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7F7F7F"/>
                </a:solidFill>
              </a:rPr>
              <a:t>2</a:t>
            </a:r>
            <a:r>
              <a:rPr b="1" lang="ko-KR" sz="1200">
                <a:solidFill>
                  <a:srgbClr val="7F7F7F"/>
                </a:solidFill>
              </a:rPr>
              <a:t>. 게임 파트 개발내용 </a:t>
            </a:r>
            <a:endParaRPr b="1"/>
          </a:p>
        </p:txBody>
      </p:sp>
      <p:sp>
        <p:nvSpPr>
          <p:cNvPr id="128" name="Google Shape;128;p14"/>
          <p:cNvSpPr/>
          <p:nvPr/>
        </p:nvSpPr>
        <p:spPr>
          <a:xfrm>
            <a:off x="6965139" y="888009"/>
            <a:ext cx="3649800" cy="234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2467075" y="6021825"/>
            <a:ext cx="2033100" cy="27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7F7F7F"/>
                </a:solidFill>
              </a:rPr>
              <a:t>3</a:t>
            </a:r>
            <a:r>
              <a:rPr b="1" lang="ko-KR" sz="1200">
                <a:solidFill>
                  <a:srgbClr val="7F7F7F"/>
                </a:solidFill>
              </a:rPr>
              <a:t>. A.I 파트 개발내용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1659464" y="3692477"/>
            <a:ext cx="3648300" cy="23031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8137100" y="5971875"/>
            <a:ext cx="1305900" cy="3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7F7F7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F7F7F"/>
              </a:solidFill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6956025" y="3668784"/>
            <a:ext cx="3648300" cy="23031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5168100" y="372350"/>
            <a:ext cx="1855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목차</a:t>
            </a:r>
            <a:endParaRPr b="1" sz="3100">
              <a:solidFill>
                <a:srgbClr val="2F5496"/>
              </a:solidFill>
            </a:endParaRPr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257" y="988125"/>
            <a:ext cx="3442745" cy="22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326" y="3783025"/>
            <a:ext cx="3362252" cy="211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/>
          <p:nvPr/>
        </p:nvSpPr>
        <p:spPr>
          <a:xfrm>
            <a:off x="7312550" y="6021825"/>
            <a:ext cx="2955000" cy="27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7F7F7F"/>
                </a:solidFill>
              </a:rPr>
              <a:t>4</a:t>
            </a:r>
            <a:r>
              <a:rPr b="1" lang="ko-KR" sz="1200">
                <a:solidFill>
                  <a:srgbClr val="7F7F7F"/>
                </a:solidFill>
              </a:rPr>
              <a:t>. Challenges, Limitation, 데</a:t>
            </a:r>
            <a:r>
              <a:rPr b="1" lang="ko-KR" sz="1200">
                <a:solidFill>
                  <a:srgbClr val="7F7F7F"/>
                </a:solidFill>
              </a:rPr>
              <a:t>모 시연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675" y="988125"/>
            <a:ext cx="3442750" cy="21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32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601" name="Google Shape;601;p32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3" name="Google Shape;603;p32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604" name="Google Shape;604;p32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5" name="Google Shape;605;p32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606" name="Google Shape;606;p32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607" name="Google Shape;607;p32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13" name="Google Shape;613;p32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18" name="Google Shape;618;p32"/>
          <p:cNvSpPr txBox="1"/>
          <p:nvPr/>
        </p:nvSpPr>
        <p:spPr>
          <a:xfrm>
            <a:off x="4709100" y="3724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619" name="Google Shape;619;p32"/>
          <p:cNvSpPr txBox="1"/>
          <p:nvPr/>
        </p:nvSpPr>
        <p:spPr>
          <a:xfrm>
            <a:off x="535475" y="1083350"/>
            <a:ext cx="59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2) Machine Learning - image classification</a:t>
            </a:r>
            <a:endParaRPr b="1"/>
          </a:p>
        </p:txBody>
      </p:sp>
      <p:pic>
        <p:nvPicPr>
          <p:cNvPr id="620" name="Google Shape;6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75" y="1859976"/>
            <a:ext cx="11121202" cy="3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2"/>
          <p:cNvSpPr/>
          <p:nvPr/>
        </p:nvSpPr>
        <p:spPr>
          <a:xfrm>
            <a:off x="9268675" y="1658075"/>
            <a:ext cx="2311800" cy="4153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33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627" name="Google Shape;627;p33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9" name="Google Shape;629;p33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630" name="Google Shape;630;p33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1" name="Google Shape;631;p33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632" name="Google Shape;632;p33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6" name="Google Shape;636;p33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7" name="Google Shape;637;p33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8" name="Google Shape;638;p33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39" name="Google Shape;639;p33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44" name="Google Shape;644;p33"/>
          <p:cNvSpPr txBox="1"/>
          <p:nvPr/>
        </p:nvSpPr>
        <p:spPr>
          <a:xfrm>
            <a:off x="536950" y="1073925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3</a:t>
            </a:r>
            <a:r>
              <a:rPr b="1" lang="ko-KR"/>
              <a:t>) Training Flow</a:t>
            </a:r>
            <a:endParaRPr b="1"/>
          </a:p>
        </p:txBody>
      </p:sp>
      <p:sp>
        <p:nvSpPr>
          <p:cNvPr id="645" name="Google Shape;645;p33"/>
          <p:cNvSpPr txBox="1"/>
          <p:nvPr/>
        </p:nvSpPr>
        <p:spPr>
          <a:xfrm>
            <a:off x="793725" y="4280275"/>
            <a:ext cx="503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- 28 x 28 그림에 padding하여 32 x 32로 만든 뒤 학습 진행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resnet34에 25개의 class에 대해 각 class당 5000장, 총 125000장의 데이터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Confusion matrix를 이용하여 가장 높은 정확도를 가질 수 있는 class의 조합을 찾아내어 학습 진행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3"/>
          <p:cNvSpPr txBox="1"/>
          <p:nvPr/>
        </p:nvSpPr>
        <p:spPr>
          <a:xfrm>
            <a:off x="5974925" y="4226825"/>
            <a:ext cx="389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 Hyper parameters&gt;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Optimizer : Adam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Criterion : Categorical Cross-entropy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Learning rate : 1e-4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batch size : 128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&lt;Evaluation metrics&gt;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Accuracy : (TP + TN ) / (TP + FP + TN + FN 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7" name="Google Shape;6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475" y="1956275"/>
            <a:ext cx="1819200" cy="18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425" y="2751575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3"/>
          <p:cNvSpPr/>
          <p:nvPr/>
        </p:nvSpPr>
        <p:spPr>
          <a:xfrm>
            <a:off x="3517770" y="2834225"/>
            <a:ext cx="975900" cy="10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3"/>
          <p:cNvSpPr txBox="1"/>
          <p:nvPr/>
        </p:nvSpPr>
        <p:spPr>
          <a:xfrm>
            <a:off x="1193775" y="3843225"/>
            <a:ext cx="214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&lt; 224  x 224 &gt;</a:t>
            </a:r>
            <a:endParaRPr sz="1200"/>
          </a:p>
        </p:txBody>
      </p:sp>
      <p:sp>
        <p:nvSpPr>
          <p:cNvPr id="651" name="Google Shape;651;p33"/>
          <p:cNvSpPr txBox="1"/>
          <p:nvPr/>
        </p:nvSpPr>
        <p:spPr>
          <a:xfrm>
            <a:off x="4037475" y="3018275"/>
            <a:ext cx="214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&lt; 28 x 28 &gt;</a:t>
            </a:r>
            <a:endParaRPr sz="1200"/>
          </a:p>
        </p:txBody>
      </p:sp>
      <p:sp>
        <p:nvSpPr>
          <p:cNvPr id="652" name="Google Shape;652;p33"/>
          <p:cNvSpPr txBox="1"/>
          <p:nvPr/>
        </p:nvSpPr>
        <p:spPr>
          <a:xfrm>
            <a:off x="3986875" y="3306675"/>
            <a:ext cx="247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</a:rPr>
              <a:t>Quick, draw 가 제공하는 데이터세트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53" name="Google Shape;653;p33"/>
          <p:cNvSpPr/>
          <p:nvPr/>
        </p:nvSpPr>
        <p:spPr>
          <a:xfrm>
            <a:off x="5686820" y="2815175"/>
            <a:ext cx="975900" cy="10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7425" y="2713475"/>
            <a:ext cx="304800" cy="304800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5" name="Google Shape;655;p33"/>
          <p:cNvSpPr txBox="1"/>
          <p:nvPr/>
        </p:nvSpPr>
        <p:spPr>
          <a:xfrm>
            <a:off x="6188525" y="3018275"/>
            <a:ext cx="214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&lt; 32 x 32 &gt;</a:t>
            </a:r>
            <a:endParaRPr sz="1200"/>
          </a:p>
        </p:txBody>
      </p:sp>
      <p:sp>
        <p:nvSpPr>
          <p:cNvPr id="656" name="Google Shape;656;p33"/>
          <p:cNvSpPr txBox="1"/>
          <p:nvPr/>
        </p:nvSpPr>
        <p:spPr>
          <a:xfrm>
            <a:off x="5103475" y="2445875"/>
            <a:ext cx="214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</a:rPr>
              <a:t>padding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57" name="Google Shape;657;p33"/>
          <p:cNvSpPr txBox="1"/>
          <p:nvPr/>
        </p:nvSpPr>
        <p:spPr>
          <a:xfrm>
            <a:off x="4709100" y="3724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658" name="Google Shape;658;p33"/>
          <p:cNvSpPr/>
          <p:nvPr/>
        </p:nvSpPr>
        <p:spPr>
          <a:xfrm>
            <a:off x="7894520" y="2834225"/>
            <a:ext cx="975900" cy="10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p33"/>
          <p:cNvPicPr preferRelativeResize="0"/>
          <p:nvPr/>
        </p:nvPicPr>
        <p:blipFill rotWithShape="1">
          <a:blip r:embed="rId6">
            <a:alphaModFix/>
          </a:blip>
          <a:srcRect b="16247" l="79282" r="0" t="0"/>
          <a:stretch/>
        </p:blipFill>
        <p:spPr>
          <a:xfrm>
            <a:off x="9352725" y="1599100"/>
            <a:ext cx="1819199" cy="26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33"/>
          <p:cNvSpPr txBox="1"/>
          <p:nvPr/>
        </p:nvSpPr>
        <p:spPr>
          <a:xfrm>
            <a:off x="9191025" y="4159825"/>
            <a:ext cx="214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&lt; ResNet - 34 layers &gt;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34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666" name="Google Shape;666;p34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34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669" name="Google Shape;669;p34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0" name="Google Shape;670;p34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671" name="Google Shape;671;p34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672" name="Google Shape;672;p34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3" name="Google Shape;673;p34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4" name="Google Shape;674;p34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5" name="Google Shape;675;p34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6" name="Google Shape;676;p34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7" name="Google Shape;677;p34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78" name="Google Shape;678;p34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83" name="Google Shape;683;p34"/>
          <p:cNvSpPr txBox="1"/>
          <p:nvPr/>
        </p:nvSpPr>
        <p:spPr>
          <a:xfrm>
            <a:off x="3105775" y="372425"/>
            <a:ext cx="5980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pic>
        <p:nvPicPr>
          <p:cNvPr id="684" name="Google Shape;6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25" y="2560900"/>
            <a:ext cx="1736200" cy="17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175" y="2432412"/>
            <a:ext cx="3428424" cy="19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4175" y="2622062"/>
            <a:ext cx="4233376" cy="161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7" name="Google Shape;687;p34"/>
          <p:cNvCxnSpPr/>
          <p:nvPr/>
        </p:nvCxnSpPr>
        <p:spPr>
          <a:xfrm>
            <a:off x="2298200" y="3429000"/>
            <a:ext cx="7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6589087" y="3429000"/>
            <a:ext cx="7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34"/>
          <p:cNvSpPr txBox="1"/>
          <p:nvPr/>
        </p:nvSpPr>
        <p:spPr>
          <a:xfrm>
            <a:off x="989925" y="4425600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Image</a:t>
            </a:r>
            <a:endParaRPr/>
          </a:p>
        </p:txBody>
      </p:sp>
      <p:sp>
        <p:nvSpPr>
          <p:cNvPr id="690" name="Google Shape;690;p34"/>
          <p:cNvSpPr txBox="1"/>
          <p:nvPr/>
        </p:nvSpPr>
        <p:spPr>
          <a:xfrm>
            <a:off x="4259050" y="4425600"/>
            <a:ext cx="10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base64</a:t>
            </a:r>
            <a:endParaRPr/>
          </a:p>
        </p:txBody>
      </p:sp>
      <p:sp>
        <p:nvSpPr>
          <p:cNvPr id="691" name="Google Shape;691;p34"/>
          <p:cNvSpPr txBox="1"/>
          <p:nvPr/>
        </p:nvSpPr>
        <p:spPr>
          <a:xfrm>
            <a:off x="8378025" y="4425600"/>
            <a:ext cx="22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prediction</a:t>
            </a:r>
            <a:endParaRPr/>
          </a:p>
        </p:txBody>
      </p:sp>
      <p:sp>
        <p:nvSpPr>
          <p:cNvPr id="692" name="Google Shape;692;p34"/>
          <p:cNvSpPr txBox="1"/>
          <p:nvPr/>
        </p:nvSpPr>
        <p:spPr>
          <a:xfrm>
            <a:off x="536950" y="1073925"/>
            <a:ext cx="25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3) Decoding (Base64)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5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698" name="Google Shape;698;p35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35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701" name="Google Shape;701;p35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2" name="Google Shape;702;p35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703" name="Google Shape;703;p35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704" name="Google Shape;704;p35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05" name="Google Shape;705;p35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08" name="Google Shape;708;p35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09" name="Google Shape;709;p35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710" name="Google Shape;710;p35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715" name="Google Shape;715;p35"/>
          <p:cNvSpPr txBox="1"/>
          <p:nvPr/>
        </p:nvSpPr>
        <p:spPr>
          <a:xfrm>
            <a:off x="4709100" y="3724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pic>
        <p:nvPicPr>
          <p:cNvPr id="716" name="Google Shape;716;p35"/>
          <p:cNvPicPr preferRelativeResize="0"/>
          <p:nvPr/>
        </p:nvPicPr>
        <p:blipFill rotWithShape="1">
          <a:blip r:embed="rId3">
            <a:alphaModFix/>
          </a:blip>
          <a:srcRect b="32409" l="3166" r="57447" t="4190"/>
          <a:stretch/>
        </p:blipFill>
        <p:spPr>
          <a:xfrm>
            <a:off x="6876850" y="2214300"/>
            <a:ext cx="4229724" cy="16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5"/>
          <p:cNvPicPr preferRelativeResize="0"/>
          <p:nvPr/>
        </p:nvPicPr>
        <p:blipFill rotWithShape="1">
          <a:blip r:embed="rId4">
            <a:alphaModFix/>
          </a:blip>
          <a:srcRect b="4010" l="10003" r="9907" t="11372"/>
          <a:stretch/>
        </p:blipFill>
        <p:spPr>
          <a:xfrm>
            <a:off x="1157625" y="2013537"/>
            <a:ext cx="2251125" cy="248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5"/>
          <p:cNvPicPr preferRelativeResize="0"/>
          <p:nvPr/>
        </p:nvPicPr>
        <p:blipFill rotWithShape="1">
          <a:blip r:embed="rId5">
            <a:alphaModFix/>
          </a:blip>
          <a:srcRect b="0" l="0" r="0" t="52738"/>
          <a:stretch/>
        </p:blipFill>
        <p:spPr>
          <a:xfrm>
            <a:off x="4801850" y="2803082"/>
            <a:ext cx="1332225" cy="4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5"/>
          <p:cNvSpPr txBox="1"/>
          <p:nvPr/>
        </p:nvSpPr>
        <p:spPr>
          <a:xfrm>
            <a:off x="1482788" y="4590975"/>
            <a:ext cx="16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 User </a:t>
            </a:r>
            <a:r>
              <a:rPr lang="ko-KR"/>
              <a:t>Image )</a:t>
            </a:r>
            <a:endParaRPr/>
          </a:p>
        </p:txBody>
      </p:sp>
      <p:sp>
        <p:nvSpPr>
          <p:cNvPr id="720" name="Google Shape;720;p35"/>
          <p:cNvSpPr txBox="1"/>
          <p:nvPr/>
        </p:nvSpPr>
        <p:spPr>
          <a:xfrm>
            <a:off x="8132213" y="4098850"/>
            <a:ext cx="17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 Resized Image )</a:t>
            </a:r>
            <a:endParaRPr/>
          </a:p>
        </p:txBody>
      </p:sp>
      <p:sp>
        <p:nvSpPr>
          <p:cNvPr id="721" name="Google Shape;721;p35"/>
          <p:cNvSpPr txBox="1"/>
          <p:nvPr/>
        </p:nvSpPr>
        <p:spPr>
          <a:xfrm>
            <a:off x="4801838" y="2266125"/>
            <a:ext cx="12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Resize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&lt;32 x 32 &gt;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p35"/>
          <p:cNvSpPr txBox="1"/>
          <p:nvPr/>
        </p:nvSpPr>
        <p:spPr>
          <a:xfrm>
            <a:off x="3793875" y="4672475"/>
            <a:ext cx="486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학습한 모델의 input size에 맞게 32 x 32로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resize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resize 과정에서 그림의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정보가 유실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되는 현상을 발견함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사용자의 그림을 감싸는 정사각형의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Bounding Box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를 이용하는 방법을 적용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35"/>
          <p:cNvSpPr txBox="1"/>
          <p:nvPr/>
        </p:nvSpPr>
        <p:spPr>
          <a:xfrm>
            <a:off x="536950" y="1073925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4</a:t>
            </a:r>
            <a:r>
              <a:rPr b="1" lang="ko-KR"/>
              <a:t>) Bounding Box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36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729" name="Google Shape;729;p36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1" name="Google Shape;731;p36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732" name="Google Shape;732;p36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3" name="Google Shape;733;p36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734" name="Google Shape;734;p36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735" name="Google Shape;735;p36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36" name="Google Shape;736;p36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37" name="Google Shape;737;p36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38" name="Google Shape;738;p36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39" name="Google Shape;739;p36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40" name="Google Shape;740;p36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741" name="Google Shape;741;p36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746" name="Google Shape;746;p36"/>
          <p:cNvSpPr txBox="1"/>
          <p:nvPr/>
        </p:nvSpPr>
        <p:spPr>
          <a:xfrm>
            <a:off x="4709100" y="3724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747" name="Google Shape;747;p36"/>
          <p:cNvSpPr txBox="1"/>
          <p:nvPr/>
        </p:nvSpPr>
        <p:spPr>
          <a:xfrm>
            <a:off x="744200" y="4323925"/>
            <a:ext cx="107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8" name="Google Shape;748;p36"/>
          <p:cNvPicPr preferRelativeResize="0"/>
          <p:nvPr/>
        </p:nvPicPr>
        <p:blipFill rotWithShape="1">
          <a:blip r:embed="rId3">
            <a:alphaModFix/>
          </a:blip>
          <a:srcRect b="0" l="5962" r="7118" t="0"/>
          <a:stretch/>
        </p:blipFill>
        <p:spPr>
          <a:xfrm>
            <a:off x="1026800" y="1740228"/>
            <a:ext cx="3570300" cy="28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395" y="2495650"/>
            <a:ext cx="1374825" cy="10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6"/>
          <p:cNvPicPr preferRelativeResize="0"/>
          <p:nvPr/>
        </p:nvPicPr>
        <p:blipFill rotWithShape="1">
          <a:blip r:embed="rId5">
            <a:alphaModFix/>
          </a:blip>
          <a:srcRect b="4163" l="9763" r="9947" t="11032"/>
          <a:stretch/>
        </p:blipFill>
        <p:spPr>
          <a:xfrm>
            <a:off x="7922525" y="1997100"/>
            <a:ext cx="2176175" cy="2402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1" name="Google Shape;751;p36"/>
          <p:cNvSpPr txBox="1"/>
          <p:nvPr/>
        </p:nvSpPr>
        <p:spPr>
          <a:xfrm>
            <a:off x="1007975" y="4794950"/>
            <a:ext cx="951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-KR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초록색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Bounding Box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: 사용자 그림을 완전히 감싸는 bounding box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-KR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파란색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Bounding Box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: 초록색 bounding box를 완전히 감싸는 정사각형 모양의 bounding box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이미지를 줄일때 가로와 세로의 비율을 유지하기 위해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정사각형 모양의 bounding box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를 이용함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37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757" name="Google Shape;757;p37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9" name="Google Shape;759;p37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760" name="Google Shape;760;p37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1" name="Google Shape;761;p37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762" name="Google Shape;762;p37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763" name="Google Shape;763;p37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4" name="Google Shape;764;p37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5" name="Google Shape;765;p37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6" name="Google Shape;766;p37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7" name="Google Shape;767;p37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8" name="Google Shape;768;p37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769" name="Google Shape;769;p37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0" name="Google Shape;770;p37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1" name="Google Shape;771;p37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2" name="Google Shape;772;p37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3" name="Google Shape;773;p37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774" name="Google Shape;774;p37"/>
          <p:cNvSpPr txBox="1"/>
          <p:nvPr/>
        </p:nvSpPr>
        <p:spPr>
          <a:xfrm>
            <a:off x="4709100" y="3724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pic>
        <p:nvPicPr>
          <p:cNvPr id="775" name="Google Shape;7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88" y="1613625"/>
            <a:ext cx="10739173" cy="263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37"/>
          <p:cNvSpPr txBox="1"/>
          <p:nvPr/>
        </p:nvSpPr>
        <p:spPr>
          <a:xfrm>
            <a:off x="744200" y="4323925"/>
            <a:ext cx="107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744200" y="4606550"/>
            <a:ext cx="85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Bounding Box를 적용하기 전보다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적용한 후에 더 많은 정보를 보존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하는 것을 확인할 수 있음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 Resize과정에서 정보가 유실되는 것을 완전히 막는 것은 불가능하므로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Canvas의 선의 굵기를 조절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하는 실험을 통해 적합한 선 굵기를 채택하여 사용함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8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783" name="Google Shape;783;p38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5" name="Google Shape;785;p38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786" name="Google Shape;786;p38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7" name="Google Shape;787;p38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788" name="Google Shape;788;p38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789" name="Google Shape;789;p38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0" name="Google Shape;790;p38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1" name="Google Shape;791;p38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2" name="Google Shape;792;p38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3" name="Google Shape;793;p38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4" name="Google Shape;794;p38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795" name="Google Shape;795;p38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00" name="Google Shape;800;p38"/>
          <p:cNvSpPr/>
          <p:nvPr/>
        </p:nvSpPr>
        <p:spPr>
          <a:xfrm>
            <a:off x="5362400" y="1337675"/>
            <a:ext cx="2543400" cy="932100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model trained with 25 classes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2419425" y="3127275"/>
            <a:ext cx="932100" cy="9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8"/>
          <p:cNvSpPr txBox="1"/>
          <p:nvPr/>
        </p:nvSpPr>
        <p:spPr>
          <a:xfrm>
            <a:off x="2334275" y="4065900"/>
            <a:ext cx="11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사용자 그림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(mountain)</a:t>
            </a:r>
            <a:endParaRPr/>
          </a:p>
        </p:txBody>
      </p:sp>
      <p:sp>
        <p:nvSpPr>
          <p:cNvPr id="803" name="Google Shape;803;p38"/>
          <p:cNvSpPr/>
          <p:nvPr/>
        </p:nvSpPr>
        <p:spPr>
          <a:xfrm>
            <a:off x="2606325" y="3375903"/>
            <a:ext cx="577050" cy="434850"/>
          </a:xfrm>
          <a:custGeom>
            <a:rect b="b" l="l" r="r" t="t"/>
            <a:pathLst>
              <a:path extrusionOk="0" h="17394" w="23082">
                <a:moveTo>
                  <a:pt x="0" y="17394"/>
                </a:moveTo>
                <a:cubicBezTo>
                  <a:pt x="888" y="15619"/>
                  <a:pt x="888" y="15619"/>
                  <a:pt x="1776" y="13843"/>
                </a:cubicBezTo>
                <a:cubicBezTo>
                  <a:pt x="2438" y="12519"/>
                  <a:pt x="3255" y="9403"/>
                  <a:pt x="4439" y="10291"/>
                </a:cubicBezTo>
                <a:cubicBezTo>
                  <a:pt x="5819" y="11327"/>
                  <a:pt x="5377" y="14730"/>
                  <a:pt x="7103" y="14730"/>
                </a:cubicBezTo>
                <a:cubicBezTo>
                  <a:pt x="9302" y="14730"/>
                  <a:pt x="8626" y="10602"/>
                  <a:pt x="9322" y="8516"/>
                </a:cubicBezTo>
                <a:cubicBezTo>
                  <a:pt x="9972" y="6566"/>
                  <a:pt x="11930" y="5183"/>
                  <a:pt x="12429" y="3189"/>
                </a:cubicBezTo>
                <a:cubicBezTo>
                  <a:pt x="12680" y="2184"/>
                  <a:pt x="11446" y="-246"/>
                  <a:pt x="12429" y="82"/>
                </a:cubicBezTo>
                <a:cubicBezTo>
                  <a:pt x="14072" y="630"/>
                  <a:pt x="13960" y="3250"/>
                  <a:pt x="14205" y="4965"/>
                </a:cubicBezTo>
                <a:cubicBezTo>
                  <a:pt x="14670" y="8217"/>
                  <a:pt x="12251" y="14730"/>
                  <a:pt x="15536" y="14730"/>
                </a:cubicBezTo>
                <a:cubicBezTo>
                  <a:pt x="17527" y="14730"/>
                  <a:pt x="17683" y="9551"/>
                  <a:pt x="19531" y="10291"/>
                </a:cubicBezTo>
                <a:cubicBezTo>
                  <a:pt x="21746" y="11177"/>
                  <a:pt x="22015" y="14372"/>
                  <a:pt x="23082" y="16506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4" name="Google Shape;804;p38"/>
          <p:cNvSpPr/>
          <p:nvPr/>
        </p:nvSpPr>
        <p:spPr>
          <a:xfrm>
            <a:off x="5362400" y="2499900"/>
            <a:ext cx="2543400" cy="932100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model trained with 25 classes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5" name="Google Shape;805;p38"/>
          <p:cNvSpPr/>
          <p:nvPr/>
        </p:nvSpPr>
        <p:spPr>
          <a:xfrm>
            <a:off x="5392838" y="3662125"/>
            <a:ext cx="2543400" cy="932100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model trained with 25 classes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6" name="Google Shape;806;p38"/>
          <p:cNvSpPr/>
          <p:nvPr/>
        </p:nvSpPr>
        <p:spPr>
          <a:xfrm>
            <a:off x="5392838" y="4868750"/>
            <a:ext cx="2543400" cy="932100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model trained with 25 classes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07" name="Google Shape;807;p38"/>
          <p:cNvCxnSpPr/>
          <p:nvPr/>
        </p:nvCxnSpPr>
        <p:spPr>
          <a:xfrm>
            <a:off x="4366325" y="1792550"/>
            <a:ext cx="11100" cy="3551100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38"/>
          <p:cNvCxnSpPr/>
          <p:nvPr/>
        </p:nvCxnSpPr>
        <p:spPr>
          <a:xfrm>
            <a:off x="4376825" y="1803725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8"/>
          <p:cNvCxnSpPr/>
          <p:nvPr/>
        </p:nvCxnSpPr>
        <p:spPr>
          <a:xfrm>
            <a:off x="4376825" y="4128175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8"/>
          <p:cNvCxnSpPr/>
          <p:nvPr/>
        </p:nvCxnSpPr>
        <p:spPr>
          <a:xfrm>
            <a:off x="4376825" y="5334800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38"/>
          <p:cNvCxnSpPr/>
          <p:nvPr/>
        </p:nvCxnSpPr>
        <p:spPr>
          <a:xfrm flipH="1">
            <a:off x="4354400" y="2965950"/>
            <a:ext cx="5100" cy="62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38"/>
          <p:cNvCxnSpPr/>
          <p:nvPr/>
        </p:nvCxnSpPr>
        <p:spPr>
          <a:xfrm>
            <a:off x="4376825" y="2965950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38"/>
          <p:cNvCxnSpPr/>
          <p:nvPr/>
        </p:nvCxnSpPr>
        <p:spPr>
          <a:xfrm>
            <a:off x="7982000" y="2965950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38"/>
          <p:cNvSpPr txBox="1"/>
          <p:nvPr/>
        </p:nvSpPr>
        <p:spPr>
          <a:xfrm>
            <a:off x="8787463" y="2637375"/>
            <a:ext cx="9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‘mountain’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99.9%</a:t>
            </a:r>
            <a:endParaRPr/>
          </a:p>
        </p:txBody>
      </p:sp>
      <p:sp>
        <p:nvSpPr>
          <p:cNvPr id="815" name="Google Shape;815;p38"/>
          <p:cNvSpPr txBox="1"/>
          <p:nvPr/>
        </p:nvSpPr>
        <p:spPr>
          <a:xfrm>
            <a:off x="4709100" y="3724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A.I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2597725" y="3314700"/>
            <a:ext cx="585600" cy="55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7" name="Google Shape;817;p38"/>
          <p:cNvCxnSpPr>
            <a:stCxn id="801" idx="3"/>
          </p:cNvCxnSpPr>
          <p:nvPr/>
        </p:nvCxnSpPr>
        <p:spPr>
          <a:xfrm>
            <a:off x="3351525" y="3593325"/>
            <a:ext cx="1012500" cy="1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38"/>
          <p:cNvSpPr txBox="1"/>
          <p:nvPr/>
        </p:nvSpPr>
        <p:spPr>
          <a:xfrm>
            <a:off x="536950" y="1073925"/>
            <a:ext cx="23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5</a:t>
            </a:r>
            <a:r>
              <a:rPr b="1" lang="ko-KR"/>
              <a:t>) Model Distribution</a:t>
            </a:r>
            <a:endParaRPr b="1"/>
          </a:p>
        </p:txBody>
      </p:sp>
      <p:sp>
        <p:nvSpPr>
          <p:cNvPr id="819" name="Google Shape;819;p38"/>
          <p:cNvSpPr txBox="1"/>
          <p:nvPr/>
        </p:nvSpPr>
        <p:spPr>
          <a:xfrm>
            <a:off x="2419425" y="3037200"/>
            <a:ext cx="133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bounding box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39"/>
          <p:cNvGrpSpPr/>
          <p:nvPr/>
        </p:nvGrpSpPr>
        <p:grpSpPr>
          <a:xfrm>
            <a:off x="123750" y="152388"/>
            <a:ext cx="11944500" cy="6553200"/>
            <a:chOff x="123825" y="152400"/>
            <a:chExt cx="11944500" cy="6553200"/>
          </a:xfrm>
        </p:grpSpPr>
        <p:sp>
          <p:nvSpPr>
            <p:cNvPr id="825" name="Google Shape;825;p39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828" name="Google Shape;828;p39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9" name="Google Shape;829;p39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830" name="Google Shape;830;p39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831" name="Google Shape;831;p39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32" name="Google Shape;832;p39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33" name="Google Shape;833;p39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34" name="Google Shape;834;p39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35" name="Google Shape;835;p39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36" name="Google Shape;836;p39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837" name="Google Shape;837;p39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42" name="Google Shape;842;p39"/>
          <p:cNvSpPr txBox="1"/>
          <p:nvPr/>
        </p:nvSpPr>
        <p:spPr>
          <a:xfrm>
            <a:off x="3105775" y="372425"/>
            <a:ext cx="5980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Challenges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843" name="Google Shape;843;p39"/>
          <p:cNvSpPr txBox="1"/>
          <p:nvPr/>
        </p:nvSpPr>
        <p:spPr>
          <a:xfrm>
            <a:off x="1864563" y="2330100"/>
            <a:ext cx="356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844" name="Google Shape;844;p39"/>
          <p:cNvGrpSpPr/>
          <p:nvPr/>
        </p:nvGrpSpPr>
        <p:grpSpPr>
          <a:xfrm>
            <a:off x="1747476" y="1184615"/>
            <a:ext cx="8697102" cy="4488778"/>
            <a:chOff x="1145381" y="2224088"/>
            <a:chExt cx="1902628" cy="2338392"/>
          </a:xfrm>
        </p:grpSpPr>
        <p:sp>
          <p:nvSpPr>
            <p:cNvPr id="845" name="Google Shape;845;p39"/>
            <p:cNvSpPr/>
            <p:nvPr/>
          </p:nvSpPr>
          <p:spPr>
            <a:xfrm>
              <a:off x="1187450" y="2255838"/>
              <a:ext cx="1860559" cy="2306643"/>
            </a:xfrm>
            <a:custGeom>
              <a:rect b="b" l="l" r="r" t="t"/>
              <a:pathLst>
                <a:path extrusionOk="0" h="8715" w="7029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2225">
              <a:solidFill>
                <a:srgbClr val="323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 rot="10800000">
              <a:off x="1145381" y="2224088"/>
              <a:ext cx="401637" cy="401637"/>
            </a:xfrm>
            <a:custGeom>
              <a:rect b="b" l="l" r="r" t="t"/>
              <a:pathLst>
                <a:path extrusionOk="0" h="1756" w="1757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92D050"/>
            </a:solidFill>
            <a:ln cap="flat" cmpd="sng" w="22225">
              <a:solidFill>
                <a:srgbClr val="323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47" name="Google Shape;847;p39"/>
          <p:cNvSpPr txBox="1"/>
          <p:nvPr/>
        </p:nvSpPr>
        <p:spPr>
          <a:xfrm>
            <a:off x="2704025" y="2330096"/>
            <a:ext cx="7073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모델의 정확도 높이기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다양한 </a:t>
            </a:r>
            <a:r>
              <a:rPr b="1" lang="ko-KR" sz="1800">
                <a:solidFill>
                  <a:schemeClr val="dk1"/>
                </a:solidFill>
              </a:rPr>
              <a:t>유저 행동 시나리오 대비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전처리 중 정보 유실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	</a:t>
            </a:r>
            <a:endParaRPr b="1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40"/>
          <p:cNvGrpSpPr/>
          <p:nvPr/>
        </p:nvGrpSpPr>
        <p:grpSpPr>
          <a:xfrm>
            <a:off x="123750" y="152350"/>
            <a:ext cx="11944500" cy="6553200"/>
            <a:chOff x="123825" y="152400"/>
            <a:chExt cx="11944500" cy="6553200"/>
          </a:xfrm>
        </p:grpSpPr>
        <p:sp>
          <p:nvSpPr>
            <p:cNvPr id="853" name="Google Shape;853;p40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5" name="Google Shape;855;p40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856" name="Google Shape;856;p40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7" name="Google Shape;857;p40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858" name="Google Shape;858;p40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859" name="Google Shape;859;p40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0" name="Google Shape;860;p40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1" name="Google Shape;861;p40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2" name="Google Shape;862;p40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3" name="Google Shape;863;p40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4" name="Google Shape;864;p40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865" name="Google Shape;865;p40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7" name="Google Shape;867;p40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8" name="Google Shape;868;p40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870" name="Google Shape;870;p40"/>
          <p:cNvSpPr txBox="1"/>
          <p:nvPr/>
        </p:nvSpPr>
        <p:spPr>
          <a:xfrm>
            <a:off x="3105775" y="372425"/>
            <a:ext cx="5980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Limitation</a:t>
            </a:r>
            <a:endParaRPr b="1" sz="3100">
              <a:solidFill>
                <a:srgbClr val="2F5496"/>
              </a:solidFill>
            </a:endParaRPr>
          </a:p>
        </p:txBody>
      </p:sp>
      <p:grpSp>
        <p:nvGrpSpPr>
          <p:cNvPr id="871" name="Google Shape;871;p40"/>
          <p:cNvGrpSpPr/>
          <p:nvPr/>
        </p:nvGrpSpPr>
        <p:grpSpPr>
          <a:xfrm>
            <a:off x="1733997" y="1184627"/>
            <a:ext cx="3823935" cy="4488609"/>
            <a:chOff x="1630372" y="1750850"/>
            <a:chExt cx="3307330" cy="1711707"/>
          </a:xfrm>
        </p:grpSpPr>
        <p:sp>
          <p:nvSpPr>
            <p:cNvPr id="872" name="Google Shape;872;p40"/>
            <p:cNvSpPr/>
            <p:nvPr/>
          </p:nvSpPr>
          <p:spPr>
            <a:xfrm>
              <a:off x="1703501" y="1774091"/>
              <a:ext cx="3234201" cy="1688466"/>
            </a:xfrm>
            <a:custGeom>
              <a:rect b="b" l="l" r="r" t="t"/>
              <a:pathLst>
                <a:path extrusionOk="0" h="8715" w="7029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2225">
              <a:solidFill>
                <a:srgbClr val="323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 rot="10800000">
              <a:off x="1630372" y="1750850"/>
              <a:ext cx="698166" cy="293998"/>
            </a:xfrm>
            <a:custGeom>
              <a:rect b="b" l="l" r="r" t="t"/>
              <a:pathLst>
                <a:path extrusionOk="0" h="1756" w="1757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FF0000"/>
            </a:solidFill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74" name="Google Shape;874;p40"/>
          <p:cNvSpPr txBox="1"/>
          <p:nvPr/>
        </p:nvSpPr>
        <p:spPr>
          <a:xfrm>
            <a:off x="1864563" y="2330100"/>
            <a:ext cx="3562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유저 행동 시나리오 대비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반응</a:t>
            </a:r>
            <a:r>
              <a:rPr lang="ko-KR" sz="1500"/>
              <a:t>형 디자인 구현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875" name="Google Shape;875;p40"/>
          <p:cNvGrpSpPr/>
          <p:nvPr/>
        </p:nvGrpSpPr>
        <p:grpSpPr>
          <a:xfrm>
            <a:off x="6634138" y="1184600"/>
            <a:ext cx="3823901" cy="4488778"/>
            <a:chOff x="1145381" y="2224088"/>
            <a:chExt cx="1902628" cy="2338392"/>
          </a:xfrm>
        </p:grpSpPr>
        <p:sp>
          <p:nvSpPr>
            <p:cNvPr id="876" name="Google Shape;876;p40"/>
            <p:cNvSpPr/>
            <p:nvPr/>
          </p:nvSpPr>
          <p:spPr>
            <a:xfrm>
              <a:off x="1187450" y="2255838"/>
              <a:ext cx="1860559" cy="2306643"/>
            </a:xfrm>
            <a:custGeom>
              <a:rect b="b" l="l" r="r" t="t"/>
              <a:pathLst>
                <a:path extrusionOk="0" h="8715" w="7029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2225">
              <a:solidFill>
                <a:srgbClr val="323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 rot="10800000">
              <a:off x="1145381" y="2224088"/>
              <a:ext cx="401637" cy="401637"/>
            </a:xfrm>
            <a:custGeom>
              <a:rect b="b" l="l" r="r" t="t"/>
              <a:pathLst>
                <a:path extrusionOk="0" h="1756" w="1757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92D050"/>
            </a:solidFill>
            <a:ln cap="flat" cmpd="sng" w="22225">
              <a:solidFill>
                <a:srgbClr val="323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78" name="Google Shape;878;p40"/>
          <p:cNvSpPr txBox="1"/>
          <p:nvPr/>
        </p:nvSpPr>
        <p:spPr>
          <a:xfrm>
            <a:off x="3020765" y="1456488"/>
            <a:ext cx="125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 u="sng"/>
              <a:t>Game</a:t>
            </a:r>
            <a:endParaRPr b="1" sz="2200" u="sng"/>
          </a:p>
        </p:txBody>
      </p:sp>
      <p:sp>
        <p:nvSpPr>
          <p:cNvPr id="879" name="Google Shape;879;p40"/>
          <p:cNvSpPr txBox="1"/>
          <p:nvPr/>
        </p:nvSpPr>
        <p:spPr>
          <a:xfrm>
            <a:off x="8040588" y="1456488"/>
            <a:ext cx="101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 u="sng"/>
              <a:t>A.I</a:t>
            </a:r>
            <a:endParaRPr b="1" sz="2200" u="sng"/>
          </a:p>
        </p:txBody>
      </p:sp>
      <p:sp>
        <p:nvSpPr>
          <p:cNvPr id="880" name="Google Shape;880;p40"/>
          <p:cNvSpPr txBox="1"/>
          <p:nvPr/>
        </p:nvSpPr>
        <p:spPr>
          <a:xfrm>
            <a:off x="6764700" y="2330100"/>
            <a:ext cx="356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-KR" sz="1500">
                <a:solidFill>
                  <a:schemeClr val="dk1"/>
                </a:solidFill>
              </a:rPr>
              <a:t>점수의 양극화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-KR" sz="1500">
                <a:solidFill>
                  <a:schemeClr val="dk1"/>
                </a:solidFill>
              </a:rPr>
              <a:t>데이터셋의 한계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	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885;p41"/>
          <p:cNvGrpSpPr/>
          <p:nvPr/>
        </p:nvGrpSpPr>
        <p:grpSpPr>
          <a:xfrm>
            <a:off x="2667224" y="1095823"/>
            <a:ext cx="6857337" cy="3803183"/>
            <a:chOff x="123825" y="152398"/>
            <a:chExt cx="11944500" cy="6624600"/>
          </a:xfrm>
        </p:grpSpPr>
        <p:sp>
          <p:nvSpPr>
            <p:cNvPr id="886" name="Google Shape;886;p41"/>
            <p:cNvSpPr/>
            <p:nvPr/>
          </p:nvSpPr>
          <p:spPr>
            <a:xfrm>
              <a:off x="123825" y="152398"/>
              <a:ext cx="11944500" cy="6624600"/>
            </a:xfrm>
            <a:prstGeom prst="roundRect">
              <a:avLst>
                <a:gd fmla="val 4562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94911" y="338137"/>
              <a:ext cx="11402100" cy="6181800"/>
            </a:xfrm>
            <a:prstGeom prst="roundRect">
              <a:avLst>
                <a:gd fmla="val 3981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 u="sng">
                  <a:solidFill>
                    <a:srgbClr val="3F3F3F"/>
                  </a:solidFill>
                </a:rPr>
                <a:t>게임 시연</a:t>
              </a:r>
              <a:endParaRPr sz="6000" u="sng"/>
            </a:p>
          </p:txBody>
        </p:sp>
      </p:grpSp>
      <p:grpSp>
        <p:nvGrpSpPr>
          <p:cNvPr id="888" name="Google Shape;888;p41"/>
          <p:cNvGrpSpPr/>
          <p:nvPr/>
        </p:nvGrpSpPr>
        <p:grpSpPr>
          <a:xfrm>
            <a:off x="2808661" y="5429646"/>
            <a:ext cx="6617338" cy="125033"/>
            <a:chOff x="2808661" y="5429646"/>
            <a:chExt cx="6617338" cy="125033"/>
          </a:xfrm>
        </p:grpSpPr>
        <p:cxnSp>
          <p:nvCxnSpPr>
            <p:cNvPr id="889" name="Google Shape;889;p41"/>
            <p:cNvCxnSpPr/>
            <p:nvPr/>
          </p:nvCxnSpPr>
          <p:spPr>
            <a:xfrm>
              <a:off x="3035320" y="5480874"/>
              <a:ext cx="5400000" cy="0"/>
            </a:xfrm>
            <a:prstGeom prst="straightConnector1">
              <a:avLst/>
            </a:prstGeom>
            <a:noFill/>
            <a:ln cap="flat" cmpd="sng" w="254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41"/>
            <p:cNvCxnSpPr/>
            <p:nvPr/>
          </p:nvCxnSpPr>
          <p:spPr>
            <a:xfrm>
              <a:off x="3035320" y="5481053"/>
              <a:ext cx="1800000" cy="0"/>
            </a:xfrm>
            <a:prstGeom prst="straightConnector1">
              <a:avLst/>
            </a:prstGeom>
            <a:noFill/>
            <a:ln cap="flat" cmpd="sng" w="34925">
              <a:solidFill>
                <a:srgbClr val="92D050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891" name="Google Shape;891;p41"/>
            <p:cNvGrpSpPr/>
            <p:nvPr/>
          </p:nvGrpSpPr>
          <p:grpSpPr>
            <a:xfrm>
              <a:off x="8948624" y="5443718"/>
              <a:ext cx="144201" cy="110961"/>
              <a:chOff x="3645" y="2013"/>
              <a:chExt cx="380" cy="293"/>
            </a:xfrm>
          </p:grpSpPr>
          <p:sp>
            <p:nvSpPr>
              <p:cNvPr id="892" name="Google Shape;892;p41"/>
              <p:cNvSpPr/>
              <p:nvPr/>
            </p:nvSpPr>
            <p:spPr>
              <a:xfrm>
                <a:off x="3734" y="2261"/>
                <a:ext cx="291" cy="39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3734" y="2140"/>
                <a:ext cx="291" cy="38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3734" y="2018"/>
                <a:ext cx="291" cy="39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3645" y="2013"/>
                <a:ext cx="51" cy="53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3645" y="2133"/>
                <a:ext cx="51" cy="53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3645" y="2253"/>
                <a:ext cx="51" cy="53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98" name="Google Shape;898;p41"/>
            <p:cNvSpPr/>
            <p:nvPr/>
          </p:nvSpPr>
          <p:spPr>
            <a:xfrm flipH="1">
              <a:off x="9343512" y="5443718"/>
              <a:ext cx="82487" cy="108854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9" name="Google Shape;899;p41"/>
            <p:cNvSpPr/>
            <p:nvPr/>
          </p:nvSpPr>
          <p:spPr>
            <a:xfrm rot="5400000">
              <a:off x="2800561" y="5437746"/>
              <a:ext cx="116700" cy="100500"/>
            </a:xfrm>
            <a:prstGeom prst="triangle">
              <a:avLst>
                <a:gd fmla="val 50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0" name="Google Shape;900;p41"/>
            <p:cNvSpPr/>
            <p:nvPr/>
          </p:nvSpPr>
          <p:spPr>
            <a:xfrm rot="5400000">
              <a:off x="8592904" y="5452742"/>
              <a:ext cx="108865" cy="85077"/>
            </a:xfrm>
            <a:custGeom>
              <a:rect b="b" l="l" r="r" t="t"/>
              <a:pathLst>
                <a:path extrusionOk="0" h="4293" w="5492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01" name="Google Shape;901;p41"/>
          <p:cNvSpPr txBox="1"/>
          <p:nvPr/>
        </p:nvSpPr>
        <p:spPr>
          <a:xfrm>
            <a:off x="4253100" y="3774925"/>
            <a:ext cx="3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https://capstonef.herokuapp.com/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5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143" name="Google Shape;143;p15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15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146" name="Google Shape;146;p15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5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148" name="Google Shape;148;p15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149" name="Google Shape;149;p15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55" name="Google Shape;155;p15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0" name="Google Shape;160;p15"/>
          <p:cNvSpPr txBox="1"/>
          <p:nvPr/>
        </p:nvSpPr>
        <p:spPr>
          <a:xfrm>
            <a:off x="4709100" y="5248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프로젝트 소개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674025" y="1339125"/>
            <a:ext cx="108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u="sng">
                <a:solidFill>
                  <a:schemeClr val="dk1"/>
                </a:solidFill>
              </a:rPr>
              <a:t>AI, GO DOODLE?</a:t>
            </a:r>
            <a:endParaRPr b="1" sz="2800" u="sng">
              <a:solidFill>
                <a:schemeClr val="dk1"/>
              </a:solidFill>
            </a:endParaRPr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50" y="2110655"/>
            <a:ext cx="4967649" cy="318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250" y="2107218"/>
            <a:ext cx="4968000" cy="31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 txBox="1"/>
          <p:nvPr/>
        </p:nvSpPr>
        <p:spPr>
          <a:xfrm>
            <a:off x="674025" y="5530125"/>
            <a:ext cx="1084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2400">
                <a:solidFill>
                  <a:schemeClr val="dk1"/>
                </a:solidFill>
              </a:rPr>
              <a:t>이미지 분류 기술을 활용한 그림 그리기 </a:t>
            </a:r>
            <a:r>
              <a:rPr b="1" lang="ko-KR" sz="2400">
                <a:solidFill>
                  <a:srgbClr val="FF0000"/>
                </a:solidFill>
              </a:rPr>
              <a:t>웹게임</a:t>
            </a:r>
            <a:r>
              <a:rPr b="1" lang="ko-KR" sz="2400">
                <a:solidFill>
                  <a:schemeClr val="dk1"/>
                </a:solidFill>
              </a:rPr>
              <a:t>!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5853525" y="3380775"/>
            <a:ext cx="485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solidFill>
                  <a:srgbClr val="A64D79"/>
                </a:solidFill>
              </a:rPr>
              <a:t>&amp;</a:t>
            </a:r>
            <a:endParaRPr b="1" sz="35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42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907" name="Google Shape;907;p42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42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910" name="Google Shape;910;p42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42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912" name="Google Shape;912;p42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913" name="Google Shape;913;p42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4" name="Google Shape;914;p42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5" name="Google Shape;915;p42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6" name="Google Shape;916;p42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7" name="Google Shape;917;p42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8" name="Google Shape;918;p42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919" name="Google Shape;919;p42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924" name="Google Shape;924;p42"/>
          <p:cNvSpPr txBox="1"/>
          <p:nvPr/>
        </p:nvSpPr>
        <p:spPr>
          <a:xfrm>
            <a:off x="3105825" y="2769550"/>
            <a:ext cx="5980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감사합니다</a:t>
            </a:r>
            <a:endParaRPr b="1" sz="3100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171" name="Google Shape;171;p16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6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174" name="Google Shape;174;p16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6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176" name="Google Shape;176;p16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177" name="Google Shape;177;p16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8" name="Google Shape;178;p16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9" name="Google Shape;179;p16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0" name="Google Shape;180;p16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1" name="Google Shape;181;p16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2" name="Google Shape;182;p16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83" name="Google Shape;183;p16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8" name="Google Shape;188;p16"/>
          <p:cNvSpPr txBox="1"/>
          <p:nvPr/>
        </p:nvSpPr>
        <p:spPr>
          <a:xfrm>
            <a:off x="3211425" y="372425"/>
            <a:ext cx="576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게임 소개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7644300" y="1091213"/>
            <a:ext cx="40941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 u="sng">
                <a:solidFill>
                  <a:srgbClr val="0C0C0C"/>
                </a:solidFill>
              </a:rPr>
              <a:t>게임 형식</a:t>
            </a:r>
            <a:endParaRPr b="1" sz="2200" u="sng">
              <a:solidFill>
                <a:srgbClr val="0C0C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설치가 필요없는 웹게임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 u="sng">
                <a:solidFill>
                  <a:srgbClr val="0C0C0C"/>
                </a:solidFill>
              </a:rPr>
              <a:t>게임 방식</a:t>
            </a:r>
            <a:endParaRPr b="1" sz="2200" u="sng">
              <a:solidFill>
                <a:srgbClr val="0C0C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실시간으로 진행되는 다인용 게임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키워드가 랜덤으로 주어지고, 10초 안에 스케치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A.I가 그림들을 받아 평가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 u="sng">
                <a:solidFill>
                  <a:srgbClr val="0C0C0C"/>
                </a:solidFill>
              </a:rPr>
              <a:t>추가 기능</a:t>
            </a:r>
            <a:endParaRPr b="1" sz="2200" u="sng">
              <a:solidFill>
                <a:srgbClr val="0C0C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플레이어간 채팅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-KR" sz="1800">
                <a:solidFill>
                  <a:schemeClr val="dk1"/>
                </a:solidFill>
              </a:rPr>
              <a:t>bgm 재생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00" y="1091225"/>
            <a:ext cx="6961729" cy="50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7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196" name="Google Shape;196;p17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7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199" name="Google Shape;199;p17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7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201" name="Google Shape;201;p17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202" name="Google Shape;202;p17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3" name="Google Shape;203;p17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4" name="Google Shape;204;p17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5" name="Google Shape;205;p17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6" name="Google Shape;206;p17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7" name="Google Shape;207;p17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08" name="Google Shape;208;p17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13" name="Google Shape;213;p17"/>
          <p:cNvSpPr txBox="1"/>
          <p:nvPr/>
        </p:nvSpPr>
        <p:spPr>
          <a:xfrm>
            <a:off x="4709100" y="5248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역할</a:t>
            </a:r>
            <a:endParaRPr b="1" sz="3100">
              <a:solidFill>
                <a:srgbClr val="2F5496"/>
              </a:solidFill>
            </a:endParaRPr>
          </a:p>
        </p:txBody>
      </p:sp>
      <p:grpSp>
        <p:nvGrpSpPr>
          <p:cNvPr id="214" name="Google Shape;214;p17"/>
          <p:cNvGrpSpPr/>
          <p:nvPr/>
        </p:nvGrpSpPr>
        <p:grpSpPr>
          <a:xfrm>
            <a:off x="1858972" y="1887775"/>
            <a:ext cx="3307338" cy="1727156"/>
            <a:chOff x="1630372" y="2040175"/>
            <a:chExt cx="3307338" cy="1727156"/>
          </a:xfrm>
        </p:grpSpPr>
        <p:grpSp>
          <p:nvGrpSpPr>
            <p:cNvPr id="215" name="Google Shape;215;p17"/>
            <p:cNvGrpSpPr/>
            <p:nvPr/>
          </p:nvGrpSpPr>
          <p:grpSpPr>
            <a:xfrm>
              <a:off x="1630372" y="2055628"/>
              <a:ext cx="3307338" cy="1711703"/>
              <a:chOff x="1630372" y="1750850"/>
              <a:chExt cx="3307338" cy="1711703"/>
            </a:xfrm>
          </p:grpSpPr>
          <p:sp>
            <p:nvSpPr>
              <p:cNvPr id="216" name="Google Shape;216;p17"/>
              <p:cNvSpPr/>
              <p:nvPr/>
            </p:nvSpPr>
            <p:spPr>
              <a:xfrm>
                <a:off x="1703501" y="1774091"/>
                <a:ext cx="3234209" cy="1688462"/>
              </a:xfrm>
              <a:custGeom>
                <a:rect b="b" l="l" r="r" t="t"/>
                <a:pathLst>
                  <a:path extrusionOk="0" h="8715" w="7029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2225">
                <a:solidFill>
                  <a:srgbClr val="323F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 rot="10800000">
                <a:off x="1630372" y="1750850"/>
                <a:ext cx="698166" cy="293998"/>
              </a:xfrm>
              <a:custGeom>
                <a:rect b="b" l="l" r="r" t="t"/>
                <a:pathLst>
                  <a:path extrusionOk="0" h="1756" w="1757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cmpd="sng" w="22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18" name="Google Shape;218;p17"/>
            <p:cNvSpPr txBox="1"/>
            <p:nvPr/>
          </p:nvSpPr>
          <p:spPr>
            <a:xfrm>
              <a:off x="2778538" y="2040175"/>
              <a:ext cx="1011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 u="sng"/>
                <a:t>김동한</a:t>
              </a:r>
              <a:endParaRPr b="1" sz="2000" u="sng"/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1967638" y="2691025"/>
              <a:ext cx="2632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/>
                <a:t>게임 백엔드</a:t>
              </a:r>
              <a:endParaRPr b="1" sz="2500"/>
            </a:p>
          </p:txBody>
        </p:sp>
      </p:grpSp>
      <p:grpSp>
        <p:nvGrpSpPr>
          <p:cNvPr id="220" name="Google Shape;220;p17"/>
          <p:cNvGrpSpPr/>
          <p:nvPr/>
        </p:nvGrpSpPr>
        <p:grpSpPr>
          <a:xfrm>
            <a:off x="1858972" y="3937725"/>
            <a:ext cx="3307338" cy="1727153"/>
            <a:chOff x="1630372" y="4090125"/>
            <a:chExt cx="3307338" cy="1727153"/>
          </a:xfrm>
        </p:grpSpPr>
        <p:grpSp>
          <p:nvGrpSpPr>
            <p:cNvPr id="221" name="Google Shape;221;p17"/>
            <p:cNvGrpSpPr/>
            <p:nvPr/>
          </p:nvGrpSpPr>
          <p:grpSpPr>
            <a:xfrm>
              <a:off x="1630372" y="4105575"/>
              <a:ext cx="3307338" cy="1711703"/>
              <a:chOff x="1630372" y="3876975"/>
              <a:chExt cx="3307338" cy="1711703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1703501" y="3900216"/>
                <a:ext cx="3234209" cy="1688462"/>
              </a:xfrm>
              <a:custGeom>
                <a:rect b="b" l="l" r="r" t="t"/>
                <a:pathLst>
                  <a:path extrusionOk="0" h="8715" w="7029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2225">
                <a:solidFill>
                  <a:srgbClr val="323F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 rot="10800000">
                <a:off x="1630372" y="3876975"/>
                <a:ext cx="698166" cy="293998"/>
              </a:xfrm>
              <a:custGeom>
                <a:rect b="b" l="l" r="r" t="t"/>
                <a:pathLst>
                  <a:path extrusionOk="0" h="1756" w="1757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cmpd="sng" w="22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24" name="Google Shape;224;p17"/>
            <p:cNvSpPr txBox="1"/>
            <p:nvPr/>
          </p:nvSpPr>
          <p:spPr>
            <a:xfrm>
              <a:off x="2778550" y="4090125"/>
              <a:ext cx="1011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 u="sng"/>
                <a:t>최형규</a:t>
              </a:r>
              <a:endParaRPr b="1" sz="2000" u="sng"/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1967638" y="4764825"/>
              <a:ext cx="2632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/>
                <a:t>게임 프론트엔드</a:t>
              </a:r>
              <a:endParaRPr b="1" sz="2500"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6888168" y="1887775"/>
            <a:ext cx="3307338" cy="1727156"/>
            <a:chOff x="7116768" y="2040175"/>
            <a:chExt cx="3307338" cy="1727156"/>
          </a:xfrm>
        </p:grpSpPr>
        <p:grpSp>
          <p:nvGrpSpPr>
            <p:cNvPr id="227" name="Google Shape;227;p17"/>
            <p:cNvGrpSpPr/>
            <p:nvPr/>
          </p:nvGrpSpPr>
          <p:grpSpPr>
            <a:xfrm>
              <a:off x="7116768" y="2055628"/>
              <a:ext cx="3307338" cy="1711703"/>
              <a:chOff x="1145381" y="2224088"/>
              <a:chExt cx="1902628" cy="2338392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1187450" y="2255838"/>
                <a:ext cx="1860559" cy="2306643"/>
              </a:xfrm>
              <a:custGeom>
                <a:rect b="b" l="l" r="r" t="t"/>
                <a:pathLst>
                  <a:path extrusionOk="0" h="8715" w="7029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2225">
                <a:solidFill>
                  <a:srgbClr val="323F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 rot="10800000">
                <a:off x="1145381" y="2224088"/>
                <a:ext cx="401637" cy="401637"/>
              </a:xfrm>
              <a:custGeom>
                <a:rect b="b" l="l" r="r" t="t"/>
                <a:pathLst>
                  <a:path extrusionOk="0" h="1756" w="1757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92D050"/>
              </a:solidFill>
              <a:ln cap="flat" cmpd="sng" w="22225">
                <a:solidFill>
                  <a:srgbClr val="323F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30" name="Google Shape;230;p17"/>
            <p:cNvSpPr txBox="1"/>
            <p:nvPr/>
          </p:nvSpPr>
          <p:spPr>
            <a:xfrm>
              <a:off x="8301500" y="2040175"/>
              <a:ext cx="1011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 u="sng"/>
                <a:t>김동우</a:t>
              </a:r>
              <a:endParaRPr b="1" sz="2000" u="sng"/>
            </a:p>
          </p:txBody>
        </p:sp>
        <p:sp>
          <p:nvSpPr>
            <p:cNvPr id="231" name="Google Shape;231;p17"/>
            <p:cNvSpPr txBox="1"/>
            <p:nvPr/>
          </p:nvSpPr>
          <p:spPr>
            <a:xfrm>
              <a:off x="7378900" y="2691025"/>
              <a:ext cx="2632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/>
                <a:t>A.I </a:t>
              </a:r>
              <a:r>
                <a:rPr b="1" lang="ko-KR" sz="2500"/>
                <a:t>백엔드</a:t>
              </a:r>
              <a:endParaRPr b="1" sz="2500"/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6888168" y="3937725"/>
            <a:ext cx="3307338" cy="1727156"/>
            <a:chOff x="7116768" y="4090125"/>
            <a:chExt cx="3307338" cy="1727156"/>
          </a:xfrm>
        </p:grpSpPr>
        <p:grpSp>
          <p:nvGrpSpPr>
            <p:cNvPr id="233" name="Google Shape;233;p17"/>
            <p:cNvGrpSpPr/>
            <p:nvPr/>
          </p:nvGrpSpPr>
          <p:grpSpPr>
            <a:xfrm>
              <a:off x="7116768" y="4105578"/>
              <a:ext cx="3307338" cy="1711703"/>
              <a:chOff x="1145381" y="2224088"/>
              <a:chExt cx="1902628" cy="2338392"/>
            </a:xfrm>
          </p:grpSpPr>
          <p:sp>
            <p:nvSpPr>
              <p:cNvPr id="234" name="Google Shape;234;p17"/>
              <p:cNvSpPr/>
              <p:nvPr/>
            </p:nvSpPr>
            <p:spPr>
              <a:xfrm>
                <a:off x="1187450" y="2255838"/>
                <a:ext cx="1860559" cy="2306643"/>
              </a:xfrm>
              <a:custGeom>
                <a:rect b="b" l="l" r="r" t="t"/>
                <a:pathLst>
                  <a:path extrusionOk="0" h="8715" w="7029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22225">
                <a:solidFill>
                  <a:srgbClr val="323F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 rot="10800000">
                <a:off x="1145381" y="2224088"/>
                <a:ext cx="401637" cy="401637"/>
              </a:xfrm>
              <a:custGeom>
                <a:rect b="b" l="l" r="r" t="t"/>
                <a:pathLst>
                  <a:path extrusionOk="0" h="1756" w="1757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92D050"/>
              </a:solidFill>
              <a:ln cap="flat" cmpd="sng" w="22225">
                <a:solidFill>
                  <a:srgbClr val="323F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36" name="Google Shape;236;p17"/>
            <p:cNvSpPr txBox="1"/>
            <p:nvPr/>
          </p:nvSpPr>
          <p:spPr>
            <a:xfrm>
              <a:off x="8264925" y="4090125"/>
              <a:ext cx="1011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 u="sng"/>
                <a:t>김영현</a:t>
              </a:r>
              <a:endParaRPr b="1" sz="2000" u="sng"/>
            </a:p>
          </p:txBody>
        </p:sp>
        <p:sp>
          <p:nvSpPr>
            <p:cNvPr id="237" name="Google Shape;237;p17"/>
            <p:cNvSpPr txBox="1"/>
            <p:nvPr/>
          </p:nvSpPr>
          <p:spPr>
            <a:xfrm>
              <a:off x="7454038" y="4764825"/>
              <a:ext cx="2632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00"/>
                <a:t>A.I 구현</a:t>
              </a:r>
              <a:endParaRPr b="1" sz="2500"/>
            </a:p>
          </p:txBody>
        </p:sp>
      </p:grpSp>
      <p:sp>
        <p:nvSpPr>
          <p:cNvPr id="238" name="Google Shape;238;p17"/>
          <p:cNvSpPr txBox="1"/>
          <p:nvPr/>
        </p:nvSpPr>
        <p:spPr>
          <a:xfrm>
            <a:off x="2125750" y="1333675"/>
            <a:ext cx="277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F5496"/>
                </a:solidFill>
              </a:rPr>
              <a:t>Game</a:t>
            </a:r>
            <a:endParaRPr b="1" sz="2400">
              <a:solidFill>
                <a:srgbClr val="2F5496"/>
              </a:solidFill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7154938" y="1333675"/>
            <a:ext cx="277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F5496"/>
                </a:solidFill>
              </a:rPr>
              <a:t>A.I</a:t>
            </a:r>
            <a:endParaRPr b="1" sz="2400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8"/>
          <p:cNvGrpSpPr/>
          <p:nvPr/>
        </p:nvGrpSpPr>
        <p:grpSpPr>
          <a:xfrm>
            <a:off x="123825" y="152400"/>
            <a:ext cx="11944350" cy="6553200"/>
            <a:chOff x="123825" y="152400"/>
            <a:chExt cx="11944350" cy="6553200"/>
          </a:xfrm>
        </p:grpSpPr>
        <p:sp>
          <p:nvSpPr>
            <p:cNvPr id="245" name="Google Shape;245;p18"/>
            <p:cNvSpPr/>
            <p:nvPr/>
          </p:nvSpPr>
          <p:spPr>
            <a:xfrm>
              <a:off x="123825" y="152400"/>
              <a:ext cx="1194435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95262" y="219075"/>
              <a:ext cx="11801475" cy="6181725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25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8"/>
            <p:cNvGrpSpPr/>
            <p:nvPr/>
          </p:nvGrpSpPr>
          <p:grpSpPr>
            <a:xfrm>
              <a:off x="1839971" y="6438413"/>
              <a:ext cx="9803556" cy="215444"/>
              <a:chOff x="1820921" y="6363628"/>
              <a:chExt cx="9803556" cy="215444"/>
            </a:xfrm>
          </p:grpSpPr>
          <p:cxnSp>
            <p:nvCxnSpPr>
              <p:cNvPr id="248" name="Google Shape;248;p18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18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250" name="Google Shape;250;p18"/>
              <p:cNvGrpSpPr/>
              <p:nvPr/>
            </p:nvGrpSpPr>
            <p:grpSpPr>
              <a:xfrm>
                <a:off x="11147102" y="6425291"/>
                <a:ext cx="145274" cy="110757"/>
                <a:chOff x="3645" y="2013"/>
                <a:chExt cx="383" cy="292"/>
              </a:xfrm>
            </p:grpSpPr>
            <p:sp>
              <p:nvSpPr>
                <p:cNvPr id="251" name="Google Shape;251;p18"/>
                <p:cNvSpPr/>
                <p:nvPr/>
              </p:nvSpPr>
              <p:spPr>
                <a:xfrm>
                  <a:off x="3734" y="2261"/>
                  <a:ext cx="294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2" name="Google Shape;252;p18"/>
                <p:cNvSpPr/>
                <p:nvPr/>
              </p:nvSpPr>
              <p:spPr>
                <a:xfrm>
                  <a:off x="3734" y="2140"/>
                  <a:ext cx="294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3" name="Google Shape;253;p18"/>
                <p:cNvSpPr/>
                <p:nvPr/>
              </p:nvSpPr>
              <p:spPr>
                <a:xfrm>
                  <a:off x="3734" y="2018"/>
                  <a:ext cx="294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4" name="Google Shape;254;p18"/>
                <p:cNvSpPr/>
                <p:nvPr/>
              </p:nvSpPr>
              <p:spPr>
                <a:xfrm>
                  <a:off x="3645" y="2013"/>
                  <a:ext cx="51" cy="52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5" name="Google Shape;255;p18"/>
                <p:cNvSpPr/>
                <p:nvPr/>
              </p:nvSpPr>
              <p:spPr>
                <a:xfrm>
                  <a:off x="3645" y="2133"/>
                  <a:ext cx="51" cy="52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6" name="Google Shape;256;p18"/>
                <p:cNvSpPr/>
                <p:nvPr/>
              </p:nvSpPr>
              <p:spPr>
                <a:xfrm>
                  <a:off x="3645" y="2253"/>
                  <a:ext cx="51" cy="52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57" name="Google Shape;257;p18"/>
              <p:cNvSpPr/>
              <p:nvPr/>
            </p:nvSpPr>
            <p:spPr>
              <a:xfrm>
                <a:off x="10271380" y="6363628"/>
                <a:ext cx="51726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11541987" y="6425291"/>
                <a:ext cx="82490" cy="108861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 rot="5400000">
                <a:off x="1985942" y="6422448"/>
                <a:ext cx="116650" cy="10056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 rot="5400000">
                <a:off x="1794719" y="6426142"/>
                <a:ext cx="152964" cy="10056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rot="5400000">
                <a:off x="10791381" y="6434312"/>
                <a:ext cx="108863" cy="8508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00" y="1162050"/>
            <a:ext cx="9028975" cy="485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/>
          <p:nvPr/>
        </p:nvSpPr>
        <p:spPr>
          <a:xfrm>
            <a:off x="4378825" y="547350"/>
            <a:ext cx="343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MILESTONE</a:t>
            </a:r>
            <a:endParaRPr b="1" sz="3100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9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269" name="Google Shape;269;p19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19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272" name="Google Shape;272;p19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19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274" name="Google Shape;274;p19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275" name="Google Shape;275;p19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6" name="Google Shape;276;p19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7" name="Google Shape;277;p19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8" name="Google Shape;278;p19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9" name="Google Shape;279;p19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0" name="Google Shape;280;p19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81" name="Google Shape;281;p19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86" name="Google Shape;286;p19"/>
          <p:cNvSpPr txBox="1"/>
          <p:nvPr/>
        </p:nvSpPr>
        <p:spPr>
          <a:xfrm>
            <a:off x="4709100" y="5248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MILESTONE</a:t>
            </a:r>
            <a:endParaRPr b="1" sz="3100">
              <a:solidFill>
                <a:srgbClr val="2F5496"/>
              </a:solidFill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3658425" y="5497275"/>
            <a:ext cx="487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</a:rPr>
              <a:t>매 주 전체회의(수) / </a:t>
            </a:r>
            <a:r>
              <a:rPr b="1" lang="ko-KR" sz="2000">
                <a:solidFill>
                  <a:schemeClr val="dk1"/>
                </a:solidFill>
              </a:rPr>
              <a:t>팀</a:t>
            </a:r>
            <a:r>
              <a:rPr b="1" lang="ko-KR" sz="2000">
                <a:solidFill>
                  <a:schemeClr val="dk1"/>
                </a:solidFill>
              </a:rPr>
              <a:t>별회의(일) 진행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7460" r="-7459" t="0"/>
          <a:stretch/>
        </p:blipFill>
        <p:spPr>
          <a:xfrm>
            <a:off x="2689475" y="1284612"/>
            <a:ext cx="6813201" cy="402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0"/>
          <p:cNvGrpSpPr/>
          <p:nvPr/>
        </p:nvGrpSpPr>
        <p:grpSpPr>
          <a:xfrm>
            <a:off x="123825" y="152400"/>
            <a:ext cx="11944500" cy="6553200"/>
            <a:chOff x="123825" y="152400"/>
            <a:chExt cx="11944500" cy="6553200"/>
          </a:xfrm>
        </p:grpSpPr>
        <p:sp>
          <p:nvSpPr>
            <p:cNvPr id="294" name="Google Shape;294;p20"/>
            <p:cNvSpPr/>
            <p:nvPr/>
          </p:nvSpPr>
          <p:spPr>
            <a:xfrm>
              <a:off x="123825" y="152400"/>
              <a:ext cx="11944500" cy="6553200"/>
            </a:xfrm>
            <a:prstGeom prst="roundRect">
              <a:avLst>
                <a:gd fmla="val 1406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95262" y="219075"/>
              <a:ext cx="11801400" cy="6181800"/>
            </a:xfrm>
            <a:prstGeom prst="roundRect">
              <a:avLst>
                <a:gd fmla="val 970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t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20"/>
            <p:cNvGrpSpPr/>
            <p:nvPr/>
          </p:nvGrpSpPr>
          <p:grpSpPr>
            <a:xfrm>
              <a:off x="1840031" y="6438413"/>
              <a:ext cx="9803496" cy="215400"/>
              <a:chOff x="1820981" y="6363628"/>
              <a:chExt cx="9803496" cy="215400"/>
            </a:xfrm>
          </p:grpSpPr>
          <p:cxnSp>
            <p:nvCxnSpPr>
              <p:cNvPr id="297" name="Google Shape;297;p20"/>
              <p:cNvCxnSpPr/>
              <p:nvPr/>
            </p:nvCxnSpPr>
            <p:spPr>
              <a:xfrm>
                <a:off x="2264248" y="6465631"/>
                <a:ext cx="7956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20"/>
              <p:cNvCxnSpPr/>
              <p:nvPr/>
            </p:nvCxnSpPr>
            <p:spPr>
              <a:xfrm>
                <a:off x="2264248" y="6465810"/>
                <a:ext cx="6084000" cy="0"/>
              </a:xfrm>
              <a:prstGeom prst="straightConnector1">
                <a:avLst/>
              </a:prstGeom>
              <a:noFill/>
              <a:ln cap="flat" cmpd="sng" w="34925">
                <a:solidFill>
                  <a:srgbClr val="2F5496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grpSp>
            <p:nvGrpSpPr>
              <p:cNvPr id="299" name="Google Shape;299;p20"/>
              <p:cNvGrpSpPr/>
              <p:nvPr/>
            </p:nvGrpSpPr>
            <p:grpSpPr>
              <a:xfrm>
                <a:off x="11147102" y="6425291"/>
                <a:ext cx="144201" cy="110961"/>
                <a:chOff x="3645" y="2013"/>
                <a:chExt cx="380" cy="293"/>
              </a:xfrm>
            </p:grpSpPr>
            <p:sp>
              <p:nvSpPr>
                <p:cNvPr id="300" name="Google Shape;300;p20"/>
                <p:cNvSpPr/>
                <p:nvPr/>
              </p:nvSpPr>
              <p:spPr>
                <a:xfrm>
                  <a:off x="3734" y="2261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1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1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1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1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1" name="Google Shape;301;p20"/>
                <p:cNvSpPr/>
                <p:nvPr/>
              </p:nvSpPr>
              <p:spPr>
                <a:xfrm>
                  <a:off x="3734" y="2140"/>
                  <a:ext cx="291" cy="38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3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2"/>
                      </a:lnTo>
                      <a:lnTo>
                        <a:pt x="2607" y="62"/>
                      </a:lnTo>
                      <a:lnTo>
                        <a:pt x="2624" y="87"/>
                      </a:lnTo>
                      <a:lnTo>
                        <a:pt x="2636" y="114"/>
                      </a:lnTo>
                      <a:lnTo>
                        <a:pt x="2645" y="143"/>
                      </a:lnTo>
                      <a:lnTo>
                        <a:pt x="2647" y="174"/>
                      </a:lnTo>
                      <a:lnTo>
                        <a:pt x="2645" y="205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6"/>
                      </a:lnTo>
                      <a:lnTo>
                        <a:pt x="2586" y="307"/>
                      </a:lnTo>
                      <a:lnTo>
                        <a:pt x="2562" y="325"/>
                      </a:lnTo>
                      <a:lnTo>
                        <a:pt x="2535" y="338"/>
                      </a:lnTo>
                      <a:lnTo>
                        <a:pt x="2507" y="345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5"/>
                      </a:lnTo>
                      <a:lnTo>
                        <a:pt x="111" y="338"/>
                      </a:lnTo>
                      <a:lnTo>
                        <a:pt x="85" y="325"/>
                      </a:lnTo>
                      <a:lnTo>
                        <a:pt x="61" y="307"/>
                      </a:lnTo>
                      <a:lnTo>
                        <a:pt x="40" y="286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5"/>
                      </a:lnTo>
                      <a:lnTo>
                        <a:pt x="0" y="174"/>
                      </a:lnTo>
                      <a:lnTo>
                        <a:pt x="3" y="143"/>
                      </a:lnTo>
                      <a:lnTo>
                        <a:pt x="10" y="114"/>
                      </a:lnTo>
                      <a:lnTo>
                        <a:pt x="23" y="87"/>
                      </a:lnTo>
                      <a:lnTo>
                        <a:pt x="40" y="62"/>
                      </a:lnTo>
                      <a:lnTo>
                        <a:pt x="61" y="42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3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2" name="Google Shape;302;p20"/>
                <p:cNvSpPr/>
                <p:nvPr/>
              </p:nvSpPr>
              <p:spPr>
                <a:xfrm>
                  <a:off x="3734" y="2018"/>
                  <a:ext cx="291" cy="39"/>
                </a:xfrm>
                <a:custGeom>
                  <a:rect b="b" l="l" r="r" t="t"/>
                  <a:pathLst>
                    <a:path extrusionOk="0" h="348" w="2647">
                      <a:moveTo>
                        <a:pt x="172" y="0"/>
                      </a:moveTo>
                      <a:lnTo>
                        <a:pt x="2476" y="0"/>
                      </a:lnTo>
                      <a:lnTo>
                        <a:pt x="2507" y="2"/>
                      </a:lnTo>
                      <a:lnTo>
                        <a:pt x="2535" y="11"/>
                      </a:lnTo>
                      <a:lnTo>
                        <a:pt x="2562" y="24"/>
                      </a:lnTo>
                      <a:lnTo>
                        <a:pt x="2586" y="41"/>
                      </a:lnTo>
                      <a:lnTo>
                        <a:pt x="2607" y="62"/>
                      </a:lnTo>
                      <a:lnTo>
                        <a:pt x="2624" y="86"/>
                      </a:lnTo>
                      <a:lnTo>
                        <a:pt x="2636" y="113"/>
                      </a:lnTo>
                      <a:lnTo>
                        <a:pt x="2645" y="143"/>
                      </a:lnTo>
                      <a:lnTo>
                        <a:pt x="2647" y="175"/>
                      </a:lnTo>
                      <a:lnTo>
                        <a:pt x="2645" y="206"/>
                      </a:lnTo>
                      <a:lnTo>
                        <a:pt x="2636" y="235"/>
                      </a:lnTo>
                      <a:lnTo>
                        <a:pt x="2624" y="262"/>
                      </a:lnTo>
                      <a:lnTo>
                        <a:pt x="2607" y="287"/>
                      </a:lnTo>
                      <a:lnTo>
                        <a:pt x="2586" y="307"/>
                      </a:lnTo>
                      <a:lnTo>
                        <a:pt x="2562" y="324"/>
                      </a:lnTo>
                      <a:lnTo>
                        <a:pt x="2535" y="337"/>
                      </a:lnTo>
                      <a:lnTo>
                        <a:pt x="2507" y="346"/>
                      </a:lnTo>
                      <a:lnTo>
                        <a:pt x="2476" y="348"/>
                      </a:lnTo>
                      <a:lnTo>
                        <a:pt x="172" y="348"/>
                      </a:lnTo>
                      <a:lnTo>
                        <a:pt x="141" y="346"/>
                      </a:lnTo>
                      <a:lnTo>
                        <a:pt x="111" y="337"/>
                      </a:lnTo>
                      <a:lnTo>
                        <a:pt x="85" y="324"/>
                      </a:lnTo>
                      <a:lnTo>
                        <a:pt x="61" y="307"/>
                      </a:lnTo>
                      <a:lnTo>
                        <a:pt x="40" y="287"/>
                      </a:lnTo>
                      <a:lnTo>
                        <a:pt x="23" y="262"/>
                      </a:lnTo>
                      <a:lnTo>
                        <a:pt x="10" y="235"/>
                      </a:lnTo>
                      <a:lnTo>
                        <a:pt x="3" y="206"/>
                      </a:lnTo>
                      <a:lnTo>
                        <a:pt x="0" y="175"/>
                      </a:lnTo>
                      <a:lnTo>
                        <a:pt x="3" y="143"/>
                      </a:lnTo>
                      <a:lnTo>
                        <a:pt x="10" y="113"/>
                      </a:lnTo>
                      <a:lnTo>
                        <a:pt x="23" y="86"/>
                      </a:lnTo>
                      <a:lnTo>
                        <a:pt x="40" y="62"/>
                      </a:lnTo>
                      <a:lnTo>
                        <a:pt x="61" y="41"/>
                      </a:lnTo>
                      <a:lnTo>
                        <a:pt x="85" y="24"/>
                      </a:lnTo>
                      <a:lnTo>
                        <a:pt x="111" y="11"/>
                      </a:lnTo>
                      <a:lnTo>
                        <a:pt x="141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3" name="Google Shape;303;p20"/>
                <p:cNvSpPr/>
                <p:nvPr/>
              </p:nvSpPr>
              <p:spPr>
                <a:xfrm>
                  <a:off x="3645" y="201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8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59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59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8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4" name="Google Shape;304;p20"/>
                <p:cNvSpPr/>
                <p:nvPr/>
              </p:nvSpPr>
              <p:spPr>
                <a:xfrm>
                  <a:off x="3645" y="213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4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6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1"/>
                      </a:lnTo>
                      <a:lnTo>
                        <a:pt x="458" y="196"/>
                      </a:lnTo>
                      <a:lnTo>
                        <a:pt x="462" y="234"/>
                      </a:lnTo>
                      <a:lnTo>
                        <a:pt x="458" y="272"/>
                      </a:lnTo>
                      <a:lnTo>
                        <a:pt x="450" y="308"/>
                      </a:lnTo>
                      <a:lnTo>
                        <a:pt x="436" y="342"/>
                      </a:lnTo>
                      <a:lnTo>
                        <a:pt x="417" y="372"/>
                      </a:lnTo>
                      <a:lnTo>
                        <a:pt x="395" y="400"/>
                      </a:lnTo>
                      <a:lnTo>
                        <a:pt x="367" y="422"/>
                      </a:lnTo>
                      <a:lnTo>
                        <a:pt x="337" y="442"/>
                      </a:lnTo>
                      <a:lnTo>
                        <a:pt x="304" y="456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6"/>
                      </a:lnTo>
                      <a:lnTo>
                        <a:pt x="124" y="442"/>
                      </a:lnTo>
                      <a:lnTo>
                        <a:pt x="95" y="422"/>
                      </a:lnTo>
                      <a:lnTo>
                        <a:pt x="68" y="400"/>
                      </a:lnTo>
                      <a:lnTo>
                        <a:pt x="45" y="372"/>
                      </a:lnTo>
                      <a:lnTo>
                        <a:pt x="26" y="342"/>
                      </a:lnTo>
                      <a:lnTo>
                        <a:pt x="12" y="308"/>
                      </a:lnTo>
                      <a:lnTo>
                        <a:pt x="3" y="272"/>
                      </a:lnTo>
                      <a:lnTo>
                        <a:pt x="0" y="234"/>
                      </a:lnTo>
                      <a:lnTo>
                        <a:pt x="3" y="196"/>
                      </a:lnTo>
                      <a:lnTo>
                        <a:pt x="12" y="161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6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4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5" name="Google Shape;305;p20"/>
                <p:cNvSpPr/>
                <p:nvPr/>
              </p:nvSpPr>
              <p:spPr>
                <a:xfrm>
                  <a:off x="3645" y="2253"/>
                  <a:ext cx="51" cy="53"/>
                </a:xfrm>
                <a:custGeom>
                  <a:rect b="b" l="l" r="r" t="t"/>
                  <a:pathLst>
                    <a:path extrusionOk="0" h="467" w="462">
                      <a:moveTo>
                        <a:pt x="231" y="0"/>
                      </a:moveTo>
                      <a:lnTo>
                        <a:pt x="268" y="3"/>
                      </a:lnTo>
                      <a:lnTo>
                        <a:pt x="304" y="12"/>
                      </a:lnTo>
                      <a:lnTo>
                        <a:pt x="337" y="26"/>
                      </a:lnTo>
                      <a:lnTo>
                        <a:pt x="367" y="45"/>
                      </a:lnTo>
                      <a:lnTo>
                        <a:pt x="395" y="69"/>
                      </a:lnTo>
                      <a:lnTo>
                        <a:pt x="417" y="96"/>
                      </a:lnTo>
                      <a:lnTo>
                        <a:pt x="436" y="126"/>
                      </a:lnTo>
                      <a:lnTo>
                        <a:pt x="450" y="160"/>
                      </a:lnTo>
                      <a:lnTo>
                        <a:pt x="458" y="196"/>
                      </a:lnTo>
                      <a:lnTo>
                        <a:pt x="462" y="233"/>
                      </a:lnTo>
                      <a:lnTo>
                        <a:pt x="458" y="271"/>
                      </a:lnTo>
                      <a:lnTo>
                        <a:pt x="450" y="308"/>
                      </a:lnTo>
                      <a:lnTo>
                        <a:pt x="436" y="341"/>
                      </a:lnTo>
                      <a:lnTo>
                        <a:pt x="417" y="371"/>
                      </a:lnTo>
                      <a:lnTo>
                        <a:pt x="395" y="399"/>
                      </a:lnTo>
                      <a:lnTo>
                        <a:pt x="367" y="422"/>
                      </a:lnTo>
                      <a:lnTo>
                        <a:pt x="337" y="441"/>
                      </a:lnTo>
                      <a:lnTo>
                        <a:pt x="304" y="455"/>
                      </a:lnTo>
                      <a:lnTo>
                        <a:pt x="268" y="464"/>
                      </a:lnTo>
                      <a:lnTo>
                        <a:pt x="231" y="467"/>
                      </a:lnTo>
                      <a:lnTo>
                        <a:pt x="194" y="464"/>
                      </a:lnTo>
                      <a:lnTo>
                        <a:pt x="157" y="455"/>
                      </a:lnTo>
                      <a:lnTo>
                        <a:pt x="124" y="441"/>
                      </a:lnTo>
                      <a:lnTo>
                        <a:pt x="95" y="422"/>
                      </a:lnTo>
                      <a:lnTo>
                        <a:pt x="68" y="399"/>
                      </a:lnTo>
                      <a:lnTo>
                        <a:pt x="45" y="371"/>
                      </a:lnTo>
                      <a:lnTo>
                        <a:pt x="26" y="341"/>
                      </a:lnTo>
                      <a:lnTo>
                        <a:pt x="12" y="308"/>
                      </a:lnTo>
                      <a:lnTo>
                        <a:pt x="3" y="271"/>
                      </a:lnTo>
                      <a:lnTo>
                        <a:pt x="0" y="233"/>
                      </a:lnTo>
                      <a:lnTo>
                        <a:pt x="3" y="196"/>
                      </a:lnTo>
                      <a:lnTo>
                        <a:pt x="12" y="160"/>
                      </a:lnTo>
                      <a:lnTo>
                        <a:pt x="26" y="126"/>
                      </a:lnTo>
                      <a:lnTo>
                        <a:pt x="45" y="96"/>
                      </a:lnTo>
                      <a:lnTo>
                        <a:pt x="68" y="69"/>
                      </a:lnTo>
                      <a:lnTo>
                        <a:pt x="95" y="45"/>
                      </a:lnTo>
                      <a:lnTo>
                        <a:pt x="124" y="26"/>
                      </a:lnTo>
                      <a:lnTo>
                        <a:pt x="157" y="12"/>
                      </a:lnTo>
                      <a:lnTo>
                        <a:pt x="194" y="3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06" name="Google Shape;306;p20"/>
              <p:cNvSpPr/>
              <p:nvPr/>
            </p:nvSpPr>
            <p:spPr>
              <a:xfrm>
                <a:off x="10271380" y="6363628"/>
                <a:ext cx="51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8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21/</a:t>
                </a:r>
                <a:r>
                  <a:rPr b="0" i="0" lang="ko-KR" sz="400" u="none" cap="none" strike="noStrik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35p</a:t>
                </a:r>
                <a:endParaRPr b="0" i="0" sz="18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 flipH="1">
                <a:off x="11541990" y="6425291"/>
                <a:ext cx="82487" cy="108854"/>
              </a:xfrm>
              <a:custGeom>
                <a:rect b="b" l="l" r="r" t="t"/>
                <a:pathLst>
                  <a:path extrusionOk="0" h="12286" w="9310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8" name="Google Shape;308;p20"/>
              <p:cNvSpPr/>
              <p:nvPr/>
            </p:nvSpPr>
            <p:spPr>
              <a:xfrm rot="5400000">
                <a:off x="1985947" y="6422503"/>
                <a:ext cx="116700" cy="100500"/>
              </a:xfrm>
              <a:prstGeom prst="triangle">
                <a:avLst>
                  <a:gd fmla="val 50000" name="adj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20"/>
              <p:cNvSpPr/>
              <p:nvPr/>
            </p:nvSpPr>
            <p:spPr>
              <a:xfrm rot="5400000">
                <a:off x="1794731" y="6426190"/>
                <a:ext cx="153000" cy="100500"/>
              </a:xfrm>
              <a:prstGeom prst="mathEqual">
                <a:avLst>
                  <a:gd fmla="val 11681" name="adj1"/>
                  <a:gd fmla="val 11760" name="adj2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 rot="5400000">
                <a:off x="10791382" y="6434315"/>
                <a:ext cx="108865" cy="85077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1" name="Google Shape;311;p20"/>
          <p:cNvSpPr txBox="1"/>
          <p:nvPr/>
        </p:nvSpPr>
        <p:spPr>
          <a:xfrm>
            <a:off x="4709100" y="524825"/>
            <a:ext cx="2773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2F5496"/>
                </a:solidFill>
              </a:rPr>
              <a:t>STRUCTURE</a:t>
            </a:r>
            <a:endParaRPr b="1" sz="3100">
              <a:solidFill>
                <a:srgbClr val="2F5496"/>
              </a:solidFill>
            </a:endParaRPr>
          </a:p>
        </p:txBody>
      </p:sp>
      <p:pic>
        <p:nvPicPr>
          <p:cNvPr id="312" name="Google Shape;3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88" y="1367225"/>
            <a:ext cx="10606174" cy="45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/>
          <p:nvPr/>
        </p:nvSpPr>
        <p:spPr>
          <a:xfrm>
            <a:off x="3026100" y="2865500"/>
            <a:ext cx="779400" cy="2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1"/>
          <p:cNvGrpSpPr/>
          <p:nvPr/>
        </p:nvGrpSpPr>
        <p:grpSpPr>
          <a:xfrm>
            <a:off x="2667224" y="1095823"/>
            <a:ext cx="6857337" cy="3803183"/>
            <a:chOff x="123825" y="152398"/>
            <a:chExt cx="11944500" cy="6624600"/>
          </a:xfrm>
        </p:grpSpPr>
        <p:sp>
          <p:nvSpPr>
            <p:cNvPr id="319" name="Google Shape;319;p21"/>
            <p:cNvSpPr/>
            <p:nvPr/>
          </p:nvSpPr>
          <p:spPr>
            <a:xfrm>
              <a:off x="123825" y="152398"/>
              <a:ext cx="11944500" cy="6624600"/>
            </a:xfrm>
            <a:prstGeom prst="roundRect">
              <a:avLst>
                <a:gd fmla="val 4562" name="adj"/>
              </a:avLst>
            </a:prstGeom>
            <a:solidFill>
              <a:srgbClr val="BFBFBF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394911" y="338137"/>
              <a:ext cx="11402100" cy="6181800"/>
            </a:xfrm>
            <a:prstGeom prst="roundRect">
              <a:avLst>
                <a:gd fmla="val 3981" name="adj"/>
              </a:avLst>
            </a:prstGeom>
            <a:solidFill>
              <a:schemeClr val="lt1"/>
            </a:soli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762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10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 u="sng">
                  <a:solidFill>
                    <a:srgbClr val="3F3F3F"/>
                  </a:solidFill>
                </a:rPr>
                <a:t>Game Part</a:t>
              </a:r>
              <a:endParaRPr sz="6000" u="sng"/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2808661" y="5429646"/>
            <a:ext cx="6617338" cy="125033"/>
            <a:chOff x="2808661" y="5429646"/>
            <a:chExt cx="6617338" cy="125033"/>
          </a:xfrm>
        </p:grpSpPr>
        <p:cxnSp>
          <p:nvCxnSpPr>
            <p:cNvPr id="322" name="Google Shape;322;p21"/>
            <p:cNvCxnSpPr/>
            <p:nvPr/>
          </p:nvCxnSpPr>
          <p:spPr>
            <a:xfrm>
              <a:off x="3035320" y="5480874"/>
              <a:ext cx="5400000" cy="0"/>
            </a:xfrm>
            <a:prstGeom prst="straightConnector1">
              <a:avLst/>
            </a:prstGeom>
            <a:noFill/>
            <a:ln cap="flat" cmpd="sng" w="2540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21"/>
            <p:cNvCxnSpPr/>
            <p:nvPr/>
          </p:nvCxnSpPr>
          <p:spPr>
            <a:xfrm>
              <a:off x="3035320" y="5481053"/>
              <a:ext cx="1800000" cy="0"/>
            </a:xfrm>
            <a:prstGeom prst="straightConnector1">
              <a:avLst/>
            </a:prstGeom>
            <a:noFill/>
            <a:ln cap="flat" cmpd="sng" w="34925">
              <a:solidFill>
                <a:srgbClr val="92D050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324" name="Google Shape;324;p21"/>
            <p:cNvGrpSpPr/>
            <p:nvPr/>
          </p:nvGrpSpPr>
          <p:grpSpPr>
            <a:xfrm>
              <a:off x="8948624" y="5443718"/>
              <a:ext cx="144201" cy="110961"/>
              <a:chOff x="3645" y="2013"/>
              <a:chExt cx="380" cy="293"/>
            </a:xfrm>
          </p:grpSpPr>
          <p:sp>
            <p:nvSpPr>
              <p:cNvPr id="325" name="Google Shape;325;p21"/>
              <p:cNvSpPr/>
              <p:nvPr/>
            </p:nvSpPr>
            <p:spPr>
              <a:xfrm>
                <a:off x="3734" y="2261"/>
                <a:ext cx="291" cy="39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3734" y="2140"/>
                <a:ext cx="291" cy="38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3734" y="2018"/>
                <a:ext cx="291" cy="39"/>
              </a:xfrm>
              <a:custGeom>
                <a:rect b="b" l="l" r="r" t="t"/>
                <a:pathLst>
                  <a:path extrusionOk="0" h="348" w="2647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3645" y="2013"/>
                <a:ext cx="51" cy="53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3645" y="2133"/>
                <a:ext cx="51" cy="53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3645" y="2253"/>
                <a:ext cx="51" cy="53"/>
              </a:xfrm>
              <a:custGeom>
                <a:rect b="b" l="l" r="r" t="t"/>
                <a:pathLst>
                  <a:path extrusionOk="0" h="467" w="462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31" name="Google Shape;331;p21"/>
            <p:cNvSpPr/>
            <p:nvPr/>
          </p:nvSpPr>
          <p:spPr>
            <a:xfrm flipH="1">
              <a:off x="9343512" y="5443718"/>
              <a:ext cx="82487" cy="108854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 rot="5400000">
              <a:off x="2800561" y="5437746"/>
              <a:ext cx="116700" cy="100500"/>
            </a:xfrm>
            <a:prstGeom prst="triangle">
              <a:avLst>
                <a:gd fmla="val 50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 rot="5400000">
              <a:off x="8592904" y="5452742"/>
              <a:ext cx="108865" cy="85077"/>
            </a:xfrm>
            <a:custGeom>
              <a:rect b="b" l="l" r="r" t="t"/>
              <a:pathLst>
                <a:path extrusionOk="0" h="4293" w="5492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