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Do Hyeon" panose="020B0600000101010101" charset="-127"/>
      <p:regular r:id="rId28"/>
    </p:embeddedFont>
    <p:embeddedFont>
      <p:font typeface="Microsoft Yahei" panose="020B0503020204020204" pitchFamily="34" charset="-122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F5886-0801-4303-A5AC-BA7A3EF16FE9}">
  <a:tblStyle styleId="{2B8F5886-0801-4303-A5AC-BA7A3EF16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3451feb8f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223451feb8f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-KR"/>
              <a:t>Now we're going to start our QNA session.</a:t>
            </a:r>
            <a:endParaRPr/>
          </a:p>
        </p:txBody>
      </p:sp>
      <p:sp>
        <p:nvSpPr>
          <p:cNvPr id="58" name="Google Shape;58;g223451feb8f_13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Hello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I'm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Nayoung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Choi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and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I'm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charge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of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answering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questions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about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4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yolo</a:t>
            </a:r>
            <a:r>
              <a:rPr lang="ko-KR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4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Last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week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One of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student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asked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about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3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“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Why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chose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yolo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when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there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are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many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other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models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besides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yolo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to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object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detection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35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function</a:t>
            </a:r>
            <a:r>
              <a:rPr lang="ko-KR" sz="135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?”</a:t>
            </a:r>
            <a:endParaRPr sz="13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So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from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now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on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would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like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to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explain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why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we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chose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yolo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among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various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-KR" sz="1500" dirty="0" err="1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models</a:t>
            </a:r>
            <a:r>
              <a:rPr lang="ko-KR" sz="15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05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451feb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451feb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now, we will be comparing the three object detection models that are most commonly used in computer vision.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the comparison is based on three categories.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First, speed that is basically how fast the model can give the results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Second, accuracy  that is  how accurate those results are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and third is the ease of implementation that is how easy it is to implement these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451feb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451feb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we will be comparing the three most common models that are yolo/ ssd/ and faster rcnn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there are other models as well, but we will be focusing on most famous three models.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3451feb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3451feb8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 the first criteria of comparison was speed of inference that is how fast a model can give results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451feb8f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3451feb8f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This table is taken from a paper published in 2020. 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And you can see that ssd and yolo recorded fps 19 and above, while fast rcnn recorded a very slow number of fps 7.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3451feb8f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3451feb8f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Therefore, we can be sure that among this three models, Faster r-cnn shows poor performance in terms of speed.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//아래 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now you may ask what are these two short detectors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well, it basically means that the algorithm takes a look at the image twice once for extracting the features from the backbone network and the other for calculating the recent proposals even though the faster rcnn takes a bit different approach from other rcnn models it is still slow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451feb8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451feb8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And if you look at this video, you can see how slow 7 fps 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3451feb8f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3451feb8f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on the other hand,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both yolo and ssd algorithm were designed to work in real time.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451feb8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451feb8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and If you look at this video, you can see that it's definitely fast enough to use it in real time.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3451feb8f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3451feb8f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hence, the speed of both yolo and ssd is quite high compared to faster rcnn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now let’s talk about the second criteria of comparison which was accuracy of the models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on this criteria i would say that three models are kind of comparable.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but it is also important to note that all these models have some problems of their own.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3451feb8f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23451feb8f_1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are the questions we've got.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two main categories for our questions.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is whether our project can actually help autistic children, and the other is why we chose the YOLOv8 model for this project.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we would like to focus on these two things.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451feb8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3451feb8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For example, in the case of yolo, it is sometimes impossible to recognize the object behind it when objects overlap rapidly.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However, the objects we need to recognize in our planned program are one autistic child and one or two objects held by the autistic child.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Because there are not many obejcts and fast-moving movements are not required, it is judged that the undetected problem is not a major obstacle to the project.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451feb8f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3451feb8f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451feb8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3451feb8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Lastly, third consideration is ease of implementation.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3451feb8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3451feb8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now let’s talk about the least number of lins of code that you need to write in order to get your object detection model works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 assuming that you don’t have to do any fine tuning on a custom data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the minimum number of lines of code required for faster rcnn and ssd is going to be  around 10 to 15 lines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and for yolo it’s going to be either two or three lines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now assuming you have your own dataset and want to do fine tuning then ssd and faster rcnn will take anything more than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25 lines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but with yolo ultralytics v8 it will take less than five to six lines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3451feb8f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3451feb8f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 among these three models,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the clear winner is yolo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, with ssd at the second position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and faster rcnn at third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highlight>
                  <a:srgbClr val="FFFFFF"/>
                </a:highlight>
              </a:rPr>
              <a:t>  This is the end of my presentation. Thank you.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and If you have any questions, please let us know</a:t>
            </a:r>
            <a:endParaRPr sz="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help your understanding, I will shortly explain the background.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3451feb8f_1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23451feb8f_1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Autism refers to a condition in which it is difficult to communicate and interact with others.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Autistic children also got difficult for expressing and understanding "emotions."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considering the characteristics of these autistic children, special education has been continuously developed,</a:t>
            </a:r>
          </a:p>
          <a:p>
            <a:pPr fontAlgn="base" latinLnBrk="1"/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the previous education for autistic children, there are behavioral therapy, music therapy and physical therapy, etc.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Among them, PECS program is the very effective method at the communication area.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we will apply these proven education programs into our project.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Then, I will show our basic principle of therapy program.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PECS and ABA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ABA is Applied Behavior Analysis which is used wide in education for autism.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PECS is Picture Exchange Communication System.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451feb8f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23451feb8f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To help you understand them, let's first look at a video.</a:t>
            </a:r>
            <a:endParaRPr dirty="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3451feb8f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23451feb8f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This is 6 sequences of PECS.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451feb8f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23451feb8f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These are studies that have proven the effectiveness of PECS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first paper e</a:t>
            </a:r>
            <a:r>
              <a:rPr lang="en-US" altLang="ko-KR" dirty="0">
                <a:latin typeface="+mj-lt"/>
              </a:rPr>
              <a:t>xamines the effectiveness of PECS by </a:t>
            </a:r>
            <a:r>
              <a:rPr lang="en-US" altLang="ko-KR" b="0" i="0" dirty="0">
                <a:solidFill>
                  <a:srgbClr val="1C1D1E"/>
                </a:solidFill>
                <a:latin typeface="+mj-lt"/>
                <a:ea typeface="Open Sans"/>
                <a:cs typeface="Open Sans"/>
                <a:sym typeface="Open Sans"/>
              </a:rPr>
              <a:t>multiple baseline design.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="0" i="0" dirty="0">
                <a:solidFill>
                  <a:srgbClr val="1C1D1E"/>
                </a:solidFill>
                <a:latin typeface="+mj-lt"/>
                <a:ea typeface="Open Sans"/>
                <a:cs typeface="Open Sans"/>
                <a:sym typeface="Open Sans"/>
              </a:rPr>
              <a:t>The Second paper examines the effectiveness of PECS by using digital devices.</a:t>
            </a:r>
            <a:endParaRPr lang="en-US" altLang="ko-KR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634258" y="4441606"/>
            <a:ext cx="3875485" cy="38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3"/>
          </p:nvPr>
        </p:nvSpPr>
        <p:spPr>
          <a:xfrm>
            <a:off x="3028950" y="2706384"/>
            <a:ext cx="3086100" cy="389096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272727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 cap="none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63127" y="1834225"/>
            <a:ext cx="8617744" cy="61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028950" y="3455353"/>
            <a:ext cx="3086100" cy="31611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272727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109067" y="1177290"/>
            <a:ext cx="6925866" cy="198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R9HWbn2YO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JQLQlST9C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crJxHIp2zM&amp;t=372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284381/pdf/12365736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ecs-korea.com/%EA%B7%B8%EB%A6%BC%EA%B5%90%ED%99%98%EC%9D%98%EC%82%AC%EC%86%8C%ED%86%B5-%EC%B2%B4%EA%B3%84pecs/" TargetMode="External"/><Relationship Id="rId4" Type="http://schemas.openxmlformats.org/officeDocument/2006/relationships/hyperlink" Target="https://journals.sagepub.com/doi/pdf/10.1177/01454455198705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bstract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52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3125" y="2116624"/>
            <a:ext cx="8617744" cy="61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딥러닝을</a:t>
            </a:r>
            <a:r>
              <a:rPr lang="ko-KR" sz="2700" b="1">
                <a:solidFill>
                  <a:schemeClr val="lt1"/>
                </a:solidFill>
              </a:rPr>
              <a:t> </a:t>
            </a: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이용한</a:t>
            </a:r>
            <a:r>
              <a:rPr lang="ko-KR" sz="2700" b="1">
                <a:solidFill>
                  <a:schemeClr val="lt1"/>
                </a:solidFill>
              </a:rPr>
              <a:t> </a:t>
            </a: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자폐</a:t>
            </a:r>
            <a:r>
              <a:rPr lang="ko-KR" sz="2700" b="1">
                <a:solidFill>
                  <a:schemeClr val="lt1"/>
                </a:solidFill>
              </a:rPr>
              <a:t> </a:t>
            </a: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아동</a:t>
            </a:r>
            <a:r>
              <a:rPr lang="ko-KR" sz="2700" b="1">
                <a:solidFill>
                  <a:schemeClr val="lt1"/>
                </a:solidFill>
              </a:rPr>
              <a:t> </a:t>
            </a: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감정통합발달교육</a:t>
            </a:r>
            <a:r>
              <a:rPr lang="ko-KR" sz="2700" b="1">
                <a:solidFill>
                  <a:schemeClr val="lt1"/>
                </a:solidFill>
              </a:rPr>
              <a:t> </a:t>
            </a:r>
            <a:r>
              <a:rPr lang="ko-KR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ko-KR" b="1">
                <a:solidFill>
                  <a:schemeClr val="lt1"/>
                </a:solidFill>
              </a:rPr>
              <a:t> 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634258" y="4441606"/>
            <a:ext cx="3875485" cy="38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03.24.2023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3"/>
          </p:nvPr>
        </p:nvSpPr>
        <p:spPr>
          <a:xfrm>
            <a:off x="3028949" y="3305546"/>
            <a:ext cx="3086100" cy="389096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272727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Do Hyeon"/>
                <a:ea typeface="Do Hyeon"/>
                <a:cs typeface="Do Hyeon"/>
                <a:sym typeface="Do Hyeon"/>
              </a:rPr>
              <a:t>삼김이최고 :D조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2413011" y="3873634"/>
            <a:ext cx="4317975" cy="59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ko-KR" sz="1650" b="1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최나영 김세연 김지원 김용택 이종우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63125" y="1289632"/>
            <a:ext cx="861774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EMOTIONAL DEVELOPMENT EDUCATION PROGRAM FOR AUTISM SPECTRUM CHILDREN 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DEEP LEARNING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600">
                <a:latin typeface="Do Hyeon"/>
                <a:ea typeface="Do Hyeon"/>
                <a:cs typeface="Do Hyeon"/>
                <a:sym typeface="Do Hyeon"/>
              </a:rPr>
              <a:t>Why YOLO ?</a:t>
            </a:r>
            <a:endParaRPr sz="46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categories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Speed         -&gt; </a:t>
            </a:r>
            <a:r>
              <a:rPr lang="ko-KR" sz="2500" u="sng"/>
              <a:t>How fast?</a:t>
            </a:r>
            <a:endParaRPr sz="2500" u="sng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Accuracy    -&gt;</a:t>
            </a:r>
            <a:r>
              <a:rPr lang="ko-KR" sz="2500" u="sng"/>
              <a:t> Is it Correct?</a:t>
            </a:r>
            <a:endParaRPr sz="2500" u="sng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Ease of Implementation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Famous 3 models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YOLO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SSD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Faster-RCNN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" name="Google Shape;145;p26"/>
          <p:cNvSpPr/>
          <p:nvPr/>
        </p:nvSpPr>
        <p:spPr>
          <a:xfrm rot="1660704">
            <a:off x="3783783" y="635107"/>
            <a:ext cx="469529" cy="84995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FPS Comparision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l="38705" t="31721" r="20710" b="41064"/>
          <a:stretch/>
        </p:blipFill>
        <p:spPr>
          <a:xfrm>
            <a:off x="935375" y="1152475"/>
            <a:ext cx="7107576" cy="32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3821825" y="2858225"/>
            <a:ext cx="477600" cy="47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3724650" y="2332950"/>
            <a:ext cx="477600" cy="47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3768525" y="3335825"/>
            <a:ext cx="477600" cy="1063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62750" y="4533850"/>
            <a:ext cx="878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[Reference] </a:t>
            </a:r>
            <a:r>
              <a:rPr lang="ko-KR" sz="900"/>
              <a:t>https://www.researchgate.net/publication/342570032_A_review_Comparison_of_performance_metrics_of_pretrained_models_for_object_detection_using_the_TensorFlow_framework#pf11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faster-rcnn   (7FPS)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9" title="faster rcnn2 online video cutter co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703" y="1152475"/>
            <a:ext cx="60735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Famous 3 models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 b="1" u="sng"/>
              <a:t>YOLO</a:t>
            </a:r>
            <a:endParaRPr sz="2500" b="1" u="sng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 b="1" u="sng"/>
              <a:t>SSD</a:t>
            </a:r>
            <a:endParaRPr sz="2500" b="1" u="sng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ko-KR" sz="2500"/>
              <a:t>Faster-RCNN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3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YOLO(left) / SSD(right)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1" title="Object Detection best model   best algorithm in 2023   YOLO vs SSD vs Faster RCNN comparison Pyth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725" y="1152475"/>
            <a:ext cx="5980275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32"/>
          <p:cNvSpPr/>
          <p:nvPr/>
        </p:nvSpPr>
        <p:spPr>
          <a:xfrm>
            <a:off x="5126375" y="445025"/>
            <a:ext cx="535800" cy="102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>
                <a:latin typeface="Do Hyeon"/>
                <a:ea typeface="Do Hyeon"/>
                <a:cs typeface="Do Hyeon"/>
                <a:sym typeface="Do Hyeon"/>
              </a:rPr>
              <a:t>Questions from other teams</a:t>
            </a:r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3107165" cy="806954"/>
          </a:xfrm>
          <a:prstGeom prst="wedgeRectCallout">
            <a:avLst>
              <a:gd name="adj1" fmla="val -43883"/>
              <a:gd name="adj2" fmla="val 731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400"/>
              <a:t>I don't know it can actually help autistic children. I think it requires medical knowledge.</a:t>
            </a:r>
            <a:endParaRPr sz="1400"/>
          </a:p>
        </p:txBody>
      </p:sp>
      <p:sp>
        <p:nvSpPr>
          <p:cNvPr id="72" name="Google Shape;72;p15"/>
          <p:cNvSpPr/>
          <p:nvPr/>
        </p:nvSpPr>
        <p:spPr>
          <a:xfrm>
            <a:off x="905533" y="2439241"/>
            <a:ext cx="3107165" cy="806954"/>
          </a:xfrm>
          <a:prstGeom prst="wedgeRectCallout">
            <a:avLst>
              <a:gd name="adj1" fmla="val -40984"/>
              <a:gd name="adj2" fmla="val 753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function will make the autism kids use the application?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315374" y="1097671"/>
            <a:ext cx="3107165" cy="806954"/>
          </a:xfrm>
          <a:prstGeom prst="wedgeRectCallout">
            <a:avLst>
              <a:gd name="adj1" fmla="val 40634"/>
              <a:gd name="adj2" fmla="val 7254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YoLov8 for human expression detection?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697516" y="2439241"/>
            <a:ext cx="3107165" cy="806954"/>
          </a:xfrm>
          <a:prstGeom prst="wedgeRectCallout">
            <a:avLst>
              <a:gd name="adj1" fmla="val 40634"/>
              <a:gd name="adj2" fmla="val 7254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prior work or research?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881447" y="3860757"/>
            <a:ext cx="3107165" cy="806954"/>
          </a:xfrm>
          <a:prstGeom prst="wedgeRectCallout">
            <a:avLst>
              <a:gd name="adj1" fmla="val 40634"/>
              <a:gd name="adj2" fmla="val 7254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you guarantee this service will work for children with autism?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69658" y="3780811"/>
            <a:ext cx="3107165" cy="806954"/>
          </a:xfrm>
          <a:prstGeom prst="wedgeRectCallout">
            <a:avLst>
              <a:gd name="adj1" fmla="val -39679"/>
              <a:gd name="adj2" fmla="val 758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it enough for children to feel excited and get immersed in this service?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Undetected problem</a:t>
            </a:r>
            <a:r>
              <a:rPr lang="ko-KR" sz="3220"/>
              <a:t> </a:t>
            </a:r>
            <a:r>
              <a:rPr lang="ko-KR" sz="2720"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ko-KR" sz="2225">
                <a:highlight>
                  <a:srgbClr val="FDFDFD"/>
                </a:highlight>
                <a:latin typeface="Do Hyeon"/>
                <a:ea typeface="Do Hyeon"/>
                <a:cs typeface="Do Hyeon"/>
                <a:sym typeface="Do Hyeon"/>
              </a:rPr>
              <a:t>When two instances are overlapped</a:t>
            </a:r>
            <a:r>
              <a:rPr lang="ko-KR" sz="2720">
                <a:latin typeface="Do Hyeon"/>
                <a:ea typeface="Do Hyeon"/>
                <a:cs typeface="Do Hyeon"/>
                <a:sym typeface="Do Hyeon"/>
              </a:rPr>
              <a:t>)</a:t>
            </a:r>
            <a:endParaRPr sz="272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l="11813" t="8651" r="10924" b="11169"/>
          <a:stretch/>
        </p:blipFill>
        <p:spPr>
          <a:xfrm>
            <a:off x="311700" y="1123150"/>
            <a:ext cx="7437024" cy="36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35"/>
          <p:cNvSpPr/>
          <p:nvPr/>
        </p:nvSpPr>
        <p:spPr>
          <a:xfrm rot="6655946">
            <a:off x="7550311" y="686742"/>
            <a:ext cx="892610" cy="5948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Ease of Implementation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For Only inference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Faster-RCNN / ssd : </a:t>
            </a:r>
            <a:r>
              <a:rPr lang="ko-KR" sz="2000" b="1" u="sng">
                <a:solidFill>
                  <a:srgbClr val="FF0000"/>
                </a:solidFill>
              </a:rPr>
              <a:t>10 - 15</a:t>
            </a:r>
            <a:r>
              <a:rPr lang="ko-KR" sz="2000"/>
              <a:t> lines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yolo :</a:t>
            </a:r>
            <a:r>
              <a:rPr lang="ko-KR" sz="2000" u="sng"/>
              <a:t> </a:t>
            </a:r>
            <a:r>
              <a:rPr lang="ko-KR" sz="2000" b="1" u="sng">
                <a:solidFill>
                  <a:srgbClr val="0000FF"/>
                </a:solidFill>
              </a:rPr>
              <a:t>2 - 3</a:t>
            </a:r>
            <a:r>
              <a:rPr lang="ko-KR" sz="2000"/>
              <a:t> lines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For Fine Tuning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Faster-RCNN / ssd : </a:t>
            </a:r>
            <a:r>
              <a:rPr lang="ko-KR" sz="2000" b="1" u="sng">
                <a:solidFill>
                  <a:srgbClr val="FF0000"/>
                </a:solidFill>
              </a:rPr>
              <a:t>25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/>
              <a:t>lines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yolo :</a:t>
            </a:r>
            <a:r>
              <a:rPr lang="ko-KR" sz="2000" b="1" u="sng">
                <a:solidFill>
                  <a:srgbClr val="0000FF"/>
                </a:solidFill>
              </a:rPr>
              <a:t> 5 - 6</a:t>
            </a:r>
            <a:r>
              <a:rPr lang="ko-KR" sz="2000" u="sng"/>
              <a:t> </a:t>
            </a:r>
            <a:r>
              <a:rPr lang="ko-KR" sz="2000"/>
              <a:t>lines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sz="3220">
                <a:latin typeface="Do Hyeon"/>
                <a:ea typeface="Do Hyeon"/>
                <a:cs typeface="Do Hyeon"/>
                <a:sym typeface="Do Hyeon"/>
              </a:rPr>
              <a:t>Result</a:t>
            </a:r>
            <a:endParaRPr sz="322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5" name="Google Shape;225;p37"/>
          <p:cNvGraphicFramePr/>
          <p:nvPr/>
        </p:nvGraphicFramePr>
        <p:xfrm>
          <a:off x="952500" y="1607575"/>
          <a:ext cx="7239000" cy="2641300"/>
        </p:xfrm>
        <a:graphic>
          <a:graphicData uri="http://schemas.openxmlformats.org/drawingml/2006/table">
            <a:tbl>
              <a:tblPr>
                <a:noFill/>
                <a:tableStyleId>{2B8F5886-0801-4303-A5AC-BA7A3EF16FE9}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Speed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Ease Of Implementation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Faster R-CNN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SSD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FF0000"/>
                          </a:solidFill>
                        </a:rPr>
                        <a:t>BAD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YOLO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00FF"/>
                          </a:solidFill>
                        </a:rPr>
                        <a:t>GOOD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Google Shape;226;p37"/>
          <p:cNvSpPr/>
          <p:nvPr/>
        </p:nvSpPr>
        <p:spPr>
          <a:xfrm>
            <a:off x="1142700" y="3475275"/>
            <a:ext cx="7048800" cy="892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8" descr="close up of computer cod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5000"/>
          </a:blip>
          <a:srcRect t="7812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3028950" y="3455353"/>
            <a:ext cx="3086100" cy="31611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272727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6296"/>
              <a:buNone/>
            </a:pPr>
            <a:r>
              <a:rPr lang="ko-KR"/>
              <a:t>Thank YOU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1109067" y="1177290"/>
            <a:ext cx="6925866" cy="198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1805225"/>
            <a:ext cx="8520600" cy="18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600">
                <a:latin typeface="Do Hyeon"/>
                <a:ea typeface="Do Hyeon"/>
                <a:cs typeface="Do Hyeon"/>
                <a:sym typeface="Do Hyeon"/>
              </a:rPr>
              <a:t>Previous education</a:t>
            </a:r>
            <a:endParaRPr sz="46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600">
                <a:latin typeface="Do Hyeon"/>
                <a:ea typeface="Do Hyeon"/>
                <a:cs typeface="Do Hyeon"/>
                <a:sym typeface="Do Hyeon"/>
              </a:rPr>
              <a:t> for autistic children</a:t>
            </a:r>
            <a:endParaRPr sz="46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355DC-D08B-C63C-B4B6-BECD4352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Söhne"/>
              </a:rPr>
              <a:t>Autism - Difficult in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Communication, Interaction, Emotion</a:t>
            </a:r>
          </a:p>
          <a:p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Behavioral Therapy -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"/>
              </a:rPr>
              <a:t>To control inappropriate behavior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Music Therapy –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"/>
              </a:rPr>
              <a:t>To control emotions and improve sociality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Physical Therapy – To 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I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noto"/>
              </a:rPr>
              <a:t>mprove immature movements, sense of balance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Söhne"/>
              </a:rPr>
              <a:t>PECS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Söhne"/>
              </a:rPr>
              <a:t>(Picture Exchange Communication System)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 – communication and emotion</a:t>
            </a:r>
            <a:endParaRPr lang="ko-KR" altLang="en-US" dirty="0">
              <a:solidFill>
                <a:schemeClr val="tx1"/>
              </a:solidFill>
            </a:endParaRPr>
          </a:p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altLang="ko-KR" sz="2200" b="0" i="0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600">
                <a:latin typeface="Do Hyeon"/>
                <a:ea typeface="Do Hyeon"/>
                <a:cs typeface="Do Hyeon"/>
                <a:sym typeface="Do Hyeon"/>
              </a:rPr>
              <a:t>PECS/ABA</a:t>
            </a:r>
            <a:endParaRPr sz="46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4398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>
                <a:latin typeface="Do Hyeon"/>
                <a:ea typeface="Do Hyeon"/>
                <a:cs typeface="Do Hyeon"/>
                <a:sym typeface="Do Hyeon"/>
              </a:rPr>
              <a:t>PECS/ABA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54681" y="114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u="sng" dirty="0">
                <a:solidFill>
                  <a:schemeClr val="hlink"/>
                </a:solidFill>
                <a:hlinkClick r:id="rId3"/>
              </a:rPr>
              <a:t>[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EBS부모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] 아이를 위한 언어발달 소통 방법 2가지! - 'PECS', '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ABA기법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' –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YouTube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6:20</a:t>
            </a:r>
            <a:endParaRPr dirty="0"/>
          </a:p>
        </p:txBody>
      </p:sp>
      <p:pic>
        <p:nvPicPr>
          <p:cNvPr id="103" name="Google Shape;103;p19" title="[EBS부모] 아이를 위한 언어발달 소통 방법 2가지! -  'PECS', 'ABA기법'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123" y="574625"/>
            <a:ext cx="7417969" cy="419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19" title="[EBS부모] 아이를 위한 언어발달 소통 방법 2가지! -  'PECS', 'ABA기법'">
            <a:extLst>
              <a:ext uri="{FF2B5EF4-FFF2-40B4-BE49-F238E27FC236}">
                <a16:creationId xmlns:a16="http://schemas.microsoft.com/office/drawing/2014/main" id="{99A0AC9A-DE60-0F64-1F13-FF23DD2EF3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122" y="574625"/>
            <a:ext cx="7417969" cy="419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AE571E-45F4-AB8F-031E-8E9F9747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35" y="0"/>
            <a:ext cx="545433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600">
                <a:latin typeface="Do Hyeon"/>
                <a:ea typeface="Do Hyeon"/>
                <a:cs typeface="Do Hyeon"/>
                <a:sym typeface="Do Hyeon"/>
              </a:rPr>
              <a:t>Related papers</a:t>
            </a:r>
            <a:endParaRPr sz="46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000">
                <a:latin typeface="Do Hyeon"/>
                <a:ea typeface="Do Hyeon"/>
                <a:cs typeface="Do Hyeon"/>
                <a:sym typeface="Do Hyeon"/>
              </a:rPr>
              <a:t>Related papers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ko-KR" u="sng" dirty="0">
                <a:solidFill>
                  <a:schemeClr val="hlink"/>
                </a:solidFill>
                <a:hlinkClick r:id="rId3"/>
              </a:rPr>
              <a:t>USING THE PICTURE EXCHANGE COMMUNICATION SYSTEM (PECS) WITH CHILDREN WITH AUTISM: ASSESSMENT OF PECS ACQUISITION, SPEECH, SOCIAL‐COMMUNICATIVE BEHAVIOR, AND PROBLEM BEHAVIOR -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Charlop‐Christy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- 2002 -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Journal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of Applied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Behavior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Analysis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-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Wiley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Online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3"/>
              </a:rPr>
              <a:t>Library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 </a:t>
            </a:r>
            <a:r>
              <a:rPr lang="ko-KR" dirty="0"/>
              <a:t>– </a:t>
            </a:r>
            <a:r>
              <a:rPr lang="ko-KR" dirty="0" err="1"/>
              <a:t>Examine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effectiveness</a:t>
            </a:r>
            <a:r>
              <a:rPr lang="ko-KR" dirty="0"/>
              <a:t> of PECS </a:t>
            </a:r>
            <a:r>
              <a:rPr lang="ko-KR" dirty="0" err="1"/>
              <a:t>by</a:t>
            </a:r>
            <a:r>
              <a:rPr lang="ko-KR" dirty="0"/>
              <a:t> </a:t>
            </a:r>
            <a:r>
              <a:rPr lang="ko-KR" b="0" i="0" dirty="0" err="1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multiple</a:t>
            </a:r>
            <a:r>
              <a:rPr lang="ko-KR" b="0" i="0" dirty="0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b="0" i="0" dirty="0" err="1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baseline</a:t>
            </a:r>
            <a:r>
              <a:rPr lang="ko-KR" b="0" i="0" dirty="0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b="0" i="0" dirty="0" err="1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ko-KR" b="0" i="0" dirty="0">
                <a:solidFill>
                  <a:srgbClr val="1C1D1E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ko-KR" u="sng" dirty="0" err="1">
                <a:solidFill>
                  <a:schemeClr val="hlink"/>
                </a:solidFill>
                <a:hlinkClick r:id="rId4"/>
              </a:rPr>
              <a:t>Effects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of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an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iPad-based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Speech-Generating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Device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Infused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into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Instruction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with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the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Picture Exchange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Communication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System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for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Adolescents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and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Young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Adults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with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Severe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Autism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Spectrum 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Disorder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 (</a:t>
            </a:r>
            <a:r>
              <a:rPr lang="ko-KR" u="sng" dirty="0" err="1">
                <a:solidFill>
                  <a:schemeClr val="hlink"/>
                </a:solidFill>
                <a:hlinkClick r:id="rId4"/>
              </a:rPr>
              <a:t>sagepub.com</a:t>
            </a:r>
            <a:r>
              <a:rPr lang="ko-KR" u="sng" dirty="0">
                <a:solidFill>
                  <a:schemeClr val="hlink"/>
                </a:solidFill>
                <a:hlinkClick r:id="rId4"/>
              </a:rPr>
              <a:t>)</a:t>
            </a:r>
            <a:r>
              <a:rPr lang="ko-KR" dirty="0"/>
              <a:t> – </a:t>
            </a:r>
            <a:r>
              <a:rPr lang="ko-KR" dirty="0" err="1"/>
              <a:t>Effectiveness</a:t>
            </a:r>
            <a:r>
              <a:rPr lang="ko-KR" dirty="0"/>
              <a:t> of PECS </a:t>
            </a:r>
            <a:r>
              <a:rPr lang="ko-KR" dirty="0" err="1"/>
              <a:t>by</a:t>
            </a:r>
            <a:r>
              <a:rPr lang="ko-KR" dirty="0"/>
              <a:t> </a:t>
            </a:r>
            <a:r>
              <a:rPr lang="ko-KR" dirty="0" err="1"/>
              <a:t>using</a:t>
            </a:r>
            <a:r>
              <a:rPr lang="ko-KR" dirty="0"/>
              <a:t> </a:t>
            </a:r>
            <a:r>
              <a:rPr lang="ko-KR" dirty="0" err="1"/>
              <a:t>i-Pad</a:t>
            </a:r>
            <a:r>
              <a:rPr lang="ko-KR" dirty="0"/>
              <a:t> </a:t>
            </a:r>
            <a:r>
              <a:rPr lang="ko-KR" dirty="0" err="1"/>
              <a:t>app</a:t>
            </a:r>
            <a:r>
              <a:rPr lang="ko-KR" dirty="0"/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ko-KR" u="sng" dirty="0">
                <a:solidFill>
                  <a:schemeClr val="hlink"/>
                </a:solidFill>
                <a:hlinkClick r:id="rId5"/>
              </a:rPr>
              <a:t>그림교환의사소통 체계(PECS) - </a:t>
            </a:r>
            <a:r>
              <a:rPr lang="ko-KR" u="sng" dirty="0" err="1">
                <a:solidFill>
                  <a:schemeClr val="hlink"/>
                </a:solidFill>
                <a:hlinkClick r:id="rId5"/>
              </a:rPr>
              <a:t>Pyramid</a:t>
            </a:r>
            <a:r>
              <a:rPr lang="ko-KR" u="sng" dirty="0">
                <a:solidFill>
                  <a:schemeClr val="hlink"/>
                </a:solidFill>
                <a:hlinkClick r:id="rId5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5"/>
              </a:rPr>
              <a:t>Educational</a:t>
            </a:r>
            <a:r>
              <a:rPr lang="ko-KR" u="sng" dirty="0">
                <a:solidFill>
                  <a:schemeClr val="hlink"/>
                </a:solidFill>
                <a:hlinkClick r:id="rId5"/>
              </a:rPr>
              <a:t> </a:t>
            </a:r>
            <a:r>
              <a:rPr lang="ko-KR" u="sng" dirty="0" err="1">
                <a:solidFill>
                  <a:schemeClr val="hlink"/>
                </a:solidFill>
                <a:hlinkClick r:id="rId5"/>
              </a:rPr>
              <a:t>Consultants</a:t>
            </a:r>
            <a:r>
              <a:rPr lang="ko-KR" u="sng" dirty="0">
                <a:solidFill>
                  <a:schemeClr val="hlink"/>
                </a:solidFill>
                <a:hlinkClick r:id="rId5"/>
              </a:rPr>
              <a:t>, </a:t>
            </a:r>
            <a:r>
              <a:rPr lang="ko-KR" u="sng" dirty="0" err="1">
                <a:solidFill>
                  <a:schemeClr val="hlink"/>
                </a:solidFill>
                <a:hlinkClick r:id="rId5"/>
              </a:rPr>
              <a:t>Korea</a:t>
            </a:r>
            <a:r>
              <a:rPr lang="ko-KR" u="sng" dirty="0">
                <a:solidFill>
                  <a:schemeClr val="hlink"/>
                </a:solidFill>
                <a:hlinkClick r:id="rId5"/>
              </a:rPr>
              <a:t>, Inc. (</a:t>
            </a:r>
            <a:r>
              <a:rPr lang="ko-KR" u="sng" dirty="0" err="1">
                <a:solidFill>
                  <a:schemeClr val="hlink"/>
                </a:solidFill>
                <a:hlinkClick r:id="rId5"/>
              </a:rPr>
              <a:t>pecs-korea.com</a:t>
            </a:r>
            <a:r>
              <a:rPr lang="ko-KR" u="sng" dirty="0">
                <a:solidFill>
                  <a:schemeClr val="hlink"/>
                </a:solidFill>
                <a:hlinkClick r:id="rId5"/>
              </a:rPr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1480</Words>
  <Application>Microsoft Office PowerPoint</Application>
  <PresentationFormat>화면 슬라이드 쇼(16:9)</PresentationFormat>
  <Paragraphs>214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Microsoft Yahei</vt:lpstr>
      <vt:lpstr>Do Hyeon</vt:lpstr>
      <vt:lpstr>noto</vt:lpstr>
      <vt:lpstr>Söhne</vt:lpstr>
      <vt:lpstr>Arial</vt:lpstr>
      <vt:lpstr>Open Sans</vt:lpstr>
      <vt:lpstr>Simple Light</vt:lpstr>
      <vt:lpstr>딥러닝을 이용한 자폐 아동 감정통합발달교육 프로그램 </vt:lpstr>
      <vt:lpstr>Questions from other teams</vt:lpstr>
      <vt:lpstr>PowerPoint 프레젠테이션</vt:lpstr>
      <vt:lpstr>PowerPoint 프레젠테이션</vt:lpstr>
      <vt:lpstr>PowerPoint 프레젠테이션</vt:lpstr>
      <vt:lpstr>PECS/ABA</vt:lpstr>
      <vt:lpstr>PowerPoint 프레젠테이션</vt:lpstr>
      <vt:lpstr>Related papers</vt:lpstr>
      <vt:lpstr>Related papers</vt:lpstr>
      <vt:lpstr>Why YOLO ?</vt:lpstr>
      <vt:lpstr>categories</vt:lpstr>
      <vt:lpstr>Famous 3 models</vt:lpstr>
      <vt:lpstr>Result</vt:lpstr>
      <vt:lpstr>FPS Comparision</vt:lpstr>
      <vt:lpstr>Result</vt:lpstr>
      <vt:lpstr>faster-rcnn   (7FPS)</vt:lpstr>
      <vt:lpstr>Famous 3 models</vt:lpstr>
      <vt:lpstr>YOLO(left) / SSD(right)</vt:lpstr>
      <vt:lpstr>Result</vt:lpstr>
      <vt:lpstr>Undetected problem (When two instances are overlapped)</vt:lpstr>
      <vt:lpstr>Result</vt:lpstr>
      <vt:lpstr>Result</vt:lpstr>
      <vt:lpstr>Ease of Implementation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이용한 자폐 아동 감정통합발달교육 프로그램 </dc:title>
  <cp:lastModifiedBy>김지원</cp:lastModifiedBy>
  <cp:revision>4</cp:revision>
  <dcterms:modified xsi:type="dcterms:W3CDTF">2023-03-24T02:38:35Z</dcterms:modified>
</cp:coreProperties>
</file>