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74" r:id="rId4"/>
    <p:sldId id="275" r:id="rId5"/>
    <p:sldId id="284" r:id="rId6"/>
    <p:sldId id="287" r:id="rId7"/>
    <p:sldId id="277" r:id="rId8"/>
    <p:sldId id="285" r:id="rId9"/>
    <p:sldId id="286" r:id="rId10"/>
    <p:sldId id="288" r:id="rId11"/>
    <p:sldId id="280" r:id="rId12"/>
    <p:sldId id="278" r:id="rId13"/>
    <p:sldId id="281" r:id="rId14"/>
    <p:sldId id="283" r:id="rId15"/>
    <p:sldId id="279" r:id="rId16"/>
    <p:sldId id="282" r:id="rId17"/>
    <p:sldId id="273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DFF"/>
    <a:srgbClr val="3B3B3E"/>
    <a:srgbClr val="5869FF"/>
    <a:srgbClr val="EB6B40"/>
    <a:srgbClr val="EAEEF7"/>
    <a:srgbClr val="00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5992" y="1465756"/>
            <a:ext cx="205613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B3B3E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B3B3E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B3B3E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B3B3E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9D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6" y="747697"/>
            <a:ext cx="10358127" cy="11732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B3B3E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8762" y="3208020"/>
            <a:ext cx="9134475" cy="1828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-0-unicoop-nx562olfpi8ozh.sel3.cloudtype.ap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109" y="1478818"/>
            <a:ext cx="2181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UniCoop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97109" y="2217150"/>
            <a:ext cx="31254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5869FF"/>
                </a:solidFill>
                <a:latin typeface="Noto Sans KR"/>
                <a:cs typeface="Noto Sans KR"/>
              </a:rPr>
              <a:t>Uni</a:t>
            </a:r>
            <a:r>
              <a:rPr sz="2000" b="1" spc="-10" dirty="0">
                <a:solidFill>
                  <a:srgbClr val="3B3B3E"/>
                </a:solidFill>
                <a:latin typeface="Noto Sans KR"/>
                <a:cs typeface="Noto Sans KR"/>
              </a:rPr>
              <a:t>versity</a:t>
            </a:r>
            <a:r>
              <a:rPr sz="2000" b="1" spc="-15" dirty="0">
                <a:solidFill>
                  <a:srgbClr val="3B3B3E"/>
                </a:solidFill>
                <a:latin typeface="Noto Sans KR"/>
                <a:cs typeface="Noto Sans KR"/>
              </a:rPr>
              <a:t> </a:t>
            </a:r>
            <a:r>
              <a:rPr sz="2000" b="1" dirty="0">
                <a:solidFill>
                  <a:srgbClr val="171616"/>
                </a:solidFill>
                <a:latin typeface="Noto Sans KR"/>
                <a:cs typeface="Noto Sans KR"/>
              </a:rPr>
              <a:t>+</a:t>
            </a:r>
            <a:r>
              <a:rPr sz="2000" b="1" spc="-4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000" b="1" spc="-10" dirty="0">
                <a:solidFill>
                  <a:srgbClr val="5869FF"/>
                </a:solidFill>
                <a:latin typeface="Noto Sans KR"/>
                <a:cs typeface="Noto Sans KR"/>
              </a:rPr>
              <a:t>Coop</a:t>
            </a:r>
            <a:r>
              <a:rPr sz="2000" b="1" spc="-10" dirty="0">
                <a:solidFill>
                  <a:srgbClr val="3B3B3E"/>
                </a:solidFill>
                <a:latin typeface="Noto Sans KR"/>
                <a:cs typeface="Noto Sans KR"/>
              </a:rPr>
              <a:t>eration</a:t>
            </a:r>
            <a:endParaRPr sz="2000" dirty="0">
              <a:latin typeface="Noto Sans KR"/>
              <a:cs typeface="Noto Sans K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108" y="3432693"/>
            <a:ext cx="9418492" cy="13265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65"/>
              </a:spcBef>
            </a:pP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UniCoop</a:t>
            </a:r>
            <a:r>
              <a:rPr sz="2400" b="1" spc="-2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is</a:t>
            </a:r>
            <a:r>
              <a:rPr sz="2400" b="1" spc="-3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a</a:t>
            </a:r>
            <a:r>
              <a:rPr sz="2400" b="1" spc="-3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spc="-10" dirty="0">
                <a:solidFill>
                  <a:srgbClr val="171616"/>
                </a:solidFill>
                <a:latin typeface="Noto Sans KR"/>
                <a:cs typeface="Noto Sans KR"/>
              </a:rPr>
              <a:t>collaboration</a:t>
            </a:r>
            <a:r>
              <a:rPr sz="2400" b="1" spc="-4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service</a:t>
            </a:r>
            <a:r>
              <a:rPr sz="2400" b="1" spc="-10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that</a:t>
            </a:r>
            <a:r>
              <a:rPr sz="2400" b="1" spc="-2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supports</a:t>
            </a:r>
            <a:r>
              <a:rPr sz="2400" b="1" spc="-20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a</a:t>
            </a:r>
            <a:r>
              <a:rPr sz="2400" b="1" spc="-3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series</a:t>
            </a:r>
            <a:r>
              <a:rPr sz="2400" b="1" spc="-1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spc="-25" dirty="0">
                <a:solidFill>
                  <a:srgbClr val="171616"/>
                </a:solidFill>
                <a:latin typeface="Noto Sans KR"/>
                <a:cs typeface="Noto Sans KR"/>
              </a:rPr>
              <a:t>of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processes</a:t>
            </a:r>
            <a:r>
              <a:rPr sz="2400" b="1" spc="-40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from</a:t>
            </a:r>
            <a:r>
              <a:rPr sz="2400" b="1" spc="-5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team</a:t>
            </a:r>
            <a:r>
              <a:rPr sz="2400" b="1" spc="-40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building</a:t>
            </a:r>
            <a:r>
              <a:rPr sz="2400" b="1" spc="-6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dirty="0">
                <a:solidFill>
                  <a:srgbClr val="171616"/>
                </a:solidFill>
                <a:latin typeface="Noto Sans KR"/>
                <a:cs typeface="Noto Sans KR"/>
              </a:rPr>
              <a:t>to</a:t>
            </a:r>
            <a:r>
              <a:rPr sz="2400" b="1" spc="-55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400" b="1" spc="-10" dirty="0">
                <a:solidFill>
                  <a:srgbClr val="171616"/>
                </a:solidFill>
                <a:latin typeface="Noto Sans KR"/>
                <a:cs typeface="Noto Sans KR"/>
              </a:rPr>
              <a:t>collaboration</a:t>
            </a:r>
            <a:r>
              <a:rPr sz="2400" b="1" spc="-70" dirty="0">
                <a:solidFill>
                  <a:srgbClr val="171616"/>
                </a:solidFill>
                <a:latin typeface="Noto Sans KR"/>
                <a:cs typeface="Noto Sans KR"/>
              </a:rPr>
              <a:t> </a:t>
            </a:r>
            <a:r>
              <a:rPr sz="2500" b="1" i="1" dirty="0">
                <a:solidFill>
                  <a:srgbClr val="EB6B40"/>
                </a:solidFill>
                <a:latin typeface="Noto Sans KR"/>
                <a:cs typeface="Noto Sans KR"/>
              </a:rPr>
              <a:t>for</a:t>
            </a:r>
            <a:r>
              <a:rPr sz="2500" b="1" i="1" spc="25" dirty="0">
                <a:solidFill>
                  <a:srgbClr val="EB6B40"/>
                </a:solidFill>
                <a:latin typeface="Noto Sans KR"/>
                <a:cs typeface="Noto Sans KR"/>
              </a:rPr>
              <a:t> </a:t>
            </a:r>
            <a:r>
              <a:rPr sz="2500" b="1" i="1" spc="-10" dirty="0">
                <a:solidFill>
                  <a:srgbClr val="EB6B40"/>
                </a:solidFill>
                <a:latin typeface="Noto Sans KR"/>
                <a:cs typeface="Noto Sans KR"/>
              </a:rPr>
              <a:t>University </a:t>
            </a:r>
            <a:r>
              <a:rPr sz="2500" b="1" i="1" dirty="0">
                <a:solidFill>
                  <a:srgbClr val="EB6B40"/>
                </a:solidFill>
                <a:latin typeface="Noto Sans KR"/>
                <a:cs typeface="Noto Sans KR"/>
              </a:rPr>
              <a:t>team</a:t>
            </a:r>
            <a:r>
              <a:rPr sz="2500" b="1" i="1" spc="30" dirty="0">
                <a:solidFill>
                  <a:srgbClr val="EB6B40"/>
                </a:solidFill>
                <a:latin typeface="Noto Sans KR"/>
                <a:cs typeface="Noto Sans KR"/>
              </a:rPr>
              <a:t> </a:t>
            </a:r>
            <a:r>
              <a:rPr sz="2500" b="1" i="1" dirty="0">
                <a:solidFill>
                  <a:srgbClr val="EB6B40"/>
                </a:solidFill>
                <a:latin typeface="Noto Sans KR"/>
                <a:cs typeface="Noto Sans KR"/>
              </a:rPr>
              <a:t>project</a:t>
            </a:r>
            <a:r>
              <a:rPr sz="2500" b="1" i="1" spc="55" dirty="0">
                <a:solidFill>
                  <a:srgbClr val="EB6B40"/>
                </a:solidFill>
                <a:latin typeface="Noto Sans KR"/>
                <a:cs typeface="Noto Sans KR"/>
              </a:rPr>
              <a:t> </a:t>
            </a:r>
            <a:r>
              <a:rPr sz="2500" b="1" i="1" spc="-10" dirty="0">
                <a:solidFill>
                  <a:srgbClr val="EB6B40"/>
                </a:solidFill>
                <a:latin typeface="Noto Sans KR"/>
                <a:cs typeface="Noto Sans KR"/>
              </a:rPr>
              <a:t>classes.</a:t>
            </a:r>
            <a:endParaRPr sz="2500" b="1" dirty="0">
              <a:latin typeface="Noto Sans KR"/>
              <a:cs typeface="Noto Sans KR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777894E-9897-4239-B6CF-D4CAA13F94D8}"/>
              </a:ext>
            </a:extLst>
          </p:cNvPr>
          <p:cNvSpPr txBox="1">
            <a:spLocks/>
          </p:cNvSpPr>
          <p:nvPr/>
        </p:nvSpPr>
        <p:spPr>
          <a:xfrm>
            <a:off x="8610600" y="2149953"/>
            <a:ext cx="342900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3B3B3E"/>
                </a:solidFill>
                <a:latin typeface="Noto Sans KR"/>
                <a:ea typeface="+mj-ea"/>
                <a:cs typeface="Noto Sans KR"/>
              </a:defRPr>
            </a:lvl1pPr>
          </a:lstStyle>
          <a:p>
            <a:pPr marL="12700" algn="r">
              <a:spcBef>
                <a:spcPts val="100"/>
              </a:spcBef>
            </a:pPr>
            <a:r>
              <a:rPr lang="en-US" sz="2000"/>
              <a:t>Team F</a:t>
            </a:r>
          </a:p>
          <a:p>
            <a:pPr marL="12700" algn="r">
              <a:spcBef>
                <a:spcPts val="100"/>
              </a:spcBef>
            </a:pPr>
            <a:r>
              <a:rPr lang="ko-KR" altLang="en-US" sz="2000"/>
              <a:t>조명하 남하임 백준선 조재범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Design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E85E16-428E-2551-81C3-A0C53E85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27557"/>
            <a:ext cx="8686800" cy="50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403606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Implementation - DB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69B0668-AFB2-1D2C-6FF4-07EC3926F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05" y="914399"/>
            <a:ext cx="2229359" cy="524463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7F34627-CA91-E34E-68B1-A4193997B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3496423" cy="524463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3D09855-C9DB-8C30-CB89-99BA26FEC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26" y="914399"/>
            <a:ext cx="2978058" cy="524463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A7D4099-6F57-A95A-50F9-1802D69DE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285" y="4133280"/>
            <a:ext cx="2806844" cy="202575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6B5C20B2-CBB5-B654-3C43-B85C07327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99" y="914399"/>
            <a:ext cx="2602615" cy="31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0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403606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Implementation - API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pic>
        <p:nvPicPr>
          <p:cNvPr id="6" name="그림 5" descr="텍스트, 화면, 스크린샷, 컴퓨터이(가) 표시된 사진&#10;&#10;자동 생성된 설명">
            <a:extLst>
              <a:ext uri="{FF2B5EF4-FFF2-40B4-BE49-F238E27FC236}">
                <a16:creationId xmlns:a16="http://schemas.microsoft.com/office/drawing/2014/main" id="{AAAC5038-1512-F413-E338-5518063D1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14400"/>
            <a:ext cx="9067800" cy="5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3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4721862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Implementation - Algorithms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0D1B42-4E87-29B1-73DD-53ABD03B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81440"/>
              </p:ext>
            </p:extLst>
          </p:nvPr>
        </p:nvGraphicFramePr>
        <p:xfrm>
          <a:off x="202476" y="1033188"/>
          <a:ext cx="3380029" cy="2356597"/>
        </p:xfrm>
        <a:graphic>
          <a:graphicData uri="http://schemas.openxmlformats.org/drawingml/2006/table">
            <a:tbl>
              <a:tblPr firstRow="1" bandRow="1"/>
              <a:tblGrid>
                <a:gridCol w="1648705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1731324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</a:tblGrid>
              <a:tr h="365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Questions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Options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 vs Non-AI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 / NON-AI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Personality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Extrovert / Introvert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English Skills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Good / Average / Bad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Freshman / Sophomore / Junior / Senior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62C9D066-CB55-69D3-89F4-08DD2326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4739"/>
              </p:ext>
            </p:extLst>
          </p:nvPr>
        </p:nvGraphicFramePr>
        <p:xfrm>
          <a:off x="4758847" y="1036320"/>
          <a:ext cx="7196230" cy="1854200"/>
        </p:xfrm>
        <a:graphic>
          <a:graphicData uri="http://schemas.openxmlformats.org/drawingml/2006/table">
            <a:tbl>
              <a:tblPr firstRow="1" bandRow="1"/>
              <a:tblGrid>
                <a:gridCol w="1848168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  <a:gridCol w="517235">
                  <a:extLst>
                    <a:ext uri="{9D8B030D-6E8A-4147-A177-3AD203B41FA5}">
                      <a16:colId xmlns:a16="http://schemas.microsoft.com/office/drawing/2014/main" val="236094653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630830938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84512891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1415659690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343569181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56691198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356431152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1601170419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3739477774"/>
                    </a:ext>
                  </a:extLst>
                </a:gridCol>
                <a:gridCol w="668718">
                  <a:extLst>
                    <a:ext uri="{9D8B030D-6E8A-4147-A177-3AD203B41FA5}">
                      <a16:colId xmlns:a16="http://schemas.microsoft.com/office/drawing/2014/main" val="224911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Questions / students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 vs Non-AI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Personality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Ex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English Skills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91C44E2-D25E-F82B-92A5-EB1AEA6375A6}"/>
              </a:ext>
            </a:extLst>
          </p:cNvPr>
          <p:cNvSpPr/>
          <p:nvPr/>
        </p:nvSpPr>
        <p:spPr>
          <a:xfrm>
            <a:off x="3768247" y="1544320"/>
            <a:ext cx="803753" cy="665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AC48C90-5548-3BA2-E923-A2EFBAED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66697"/>
              </p:ext>
            </p:extLst>
          </p:nvPr>
        </p:nvGraphicFramePr>
        <p:xfrm>
          <a:off x="7010400" y="4135587"/>
          <a:ext cx="2133600" cy="2600960"/>
        </p:xfrm>
        <a:graphic>
          <a:graphicData uri="http://schemas.openxmlformats.org/drawingml/2006/table">
            <a:tbl>
              <a:tblPr firstRow="1" bandRow="1"/>
              <a:tblGrid>
                <a:gridCol w="749225">
                  <a:extLst>
                    <a:ext uri="{9D8B030D-6E8A-4147-A177-3AD203B41FA5}">
                      <a16:colId xmlns:a16="http://schemas.microsoft.com/office/drawing/2014/main" val="2778956936"/>
                    </a:ext>
                  </a:extLst>
                </a:gridCol>
                <a:gridCol w="509444">
                  <a:extLst>
                    <a:ext uri="{9D8B030D-6E8A-4147-A177-3AD203B41FA5}">
                      <a16:colId xmlns:a16="http://schemas.microsoft.com/office/drawing/2014/main" val="4018913145"/>
                    </a:ext>
                  </a:extLst>
                </a:gridCol>
                <a:gridCol w="874931">
                  <a:extLst>
                    <a:ext uri="{9D8B030D-6E8A-4147-A177-3AD203B41FA5}">
                      <a16:colId xmlns:a16="http://schemas.microsoft.com/office/drawing/2014/main" val="2978914750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From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To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Weight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5366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6261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0879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43442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3983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0992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0267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893663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467FEE7-C39E-35A0-86E8-2CE50BA5686F}"/>
              </a:ext>
            </a:extLst>
          </p:cNvPr>
          <p:cNvSpPr/>
          <p:nvPr/>
        </p:nvSpPr>
        <p:spPr>
          <a:xfrm>
            <a:off x="8763000" y="3191617"/>
            <a:ext cx="609600" cy="775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4959F3-2474-9A28-453D-06C352139E7C}"/>
              </a:ext>
            </a:extLst>
          </p:cNvPr>
          <p:cNvSpPr/>
          <p:nvPr/>
        </p:nvSpPr>
        <p:spPr>
          <a:xfrm rot="10800000">
            <a:off x="5334000" y="4577080"/>
            <a:ext cx="1066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110D07-FC0A-9030-3B92-6601DE62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753" y="4668253"/>
            <a:ext cx="1634647" cy="134764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B600689-2361-6414-164D-5B6611F54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16202"/>
              </p:ext>
            </p:extLst>
          </p:nvPr>
        </p:nvGraphicFramePr>
        <p:xfrm>
          <a:off x="990600" y="4167304"/>
          <a:ext cx="3380029" cy="1848597"/>
        </p:xfrm>
        <a:graphic>
          <a:graphicData uri="http://schemas.openxmlformats.org/drawingml/2006/table">
            <a:tbl>
              <a:tblPr firstRow="1" bandRow="1"/>
              <a:tblGrid>
                <a:gridCol w="1648705">
                  <a:extLst>
                    <a:ext uri="{9D8B030D-6E8A-4147-A177-3AD203B41FA5}">
                      <a16:colId xmlns:a16="http://schemas.microsoft.com/office/drawing/2014/main" val="3093357647"/>
                    </a:ext>
                  </a:extLst>
                </a:gridCol>
                <a:gridCol w="1731324">
                  <a:extLst>
                    <a:ext uri="{9D8B030D-6E8A-4147-A177-3AD203B41FA5}">
                      <a16:colId xmlns:a16="http://schemas.microsoft.com/office/drawing/2014/main" val="2454317358"/>
                    </a:ext>
                  </a:extLst>
                </a:gridCol>
              </a:tblGrid>
              <a:tr h="365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Team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Team B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Student 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Student B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8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Student 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Student 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9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Student 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Student 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Student 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Student 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1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84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472186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Implementation – Algorithms (</a:t>
            </a:r>
            <a:r>
              <a:rPr lang="en-US" altLang="ko-KR" sz="2500" dirty="0">
                <a:solidFill>
                  <a:srgbClr val="5869FF"/>
                </a:solidFill>
              </a:rPr>
              <a:t>Improvement</a:t>
            </a:r>
            <a:r>
              <a:rPr lang="ko-KR" altLang="en-US" sz="2500" dirty="0">
                <a:solidFill>
                  <a:srgbClr val="5869FF"/>
                </a:solidFill>
              </a:rPr>
              <a:t> </a:t>
            </a:r>
            <a:r>
              <a:rPr lang="en-US" altLang="ko-KR" sz="2500" dirty="0">
                <a:solidFill>
                  <a:srgbClr val="5869FF"/>
                </a:solidFill>
              </a:rPr>
              <a:t>Points</a:t>
            </a: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)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6E42FE8-659E-1C80-3562-F53622814544}"/>
              </a:ext>
            </a:extLst>
          </p:cNvPr>
          <p:cNvSpPr txBox="1"/>
          <p:nvPr/>
        </p:nvSpPr>
        <p:spPr>
          <a:xfrm>
            <a:off x="1066800" y="1981200"/>
            <a:ext cx="9525000" cy="3044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10000"/>
              </a:lnSpc>
              <a:spcBef>
                <a:spcPts val="100"/>
              </a:spcBef>
              <a:buAutoNum type="arabicPeriod"/>
            </a:pPr>
            <a:r>
              <a:rPr lang="en-US" sz="3200" b="1" dirty="0">
                <a:solidFill>
                  <a:srgbClr val="3B3B3E"/>
                </a:solidFill>
                <a:latin typeface="Noto Sans KR"/>
                <a:cs typeface="Noto Sans KR"/>
              </a:rPr>
              <a:t>Handle Exception</a:t>
            </a:r>
          </a:p>
          <a:p>
            <a:pPr marL="12700" marR="5080" lvl="1">
              <a:lnSpc>
                <a:spcPct val="11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3B3B3E"/>
                </a:solidFill>
                <a:latin typeface="Noto Sans KR"/>
                <a:cs typeface="Noto Sans KR"/>
              </a:rPr>
              <a:t>Ex)</a:t>
            </a:r>
            <a:r>
              <a:rPr lang="ko-KR" altLang="en-US" sz="2500" b="1" dirty="0">
                <a:solidFill>
                  <a:srgbClr val="3B3B3E"/>
                </a:solidFill>
                <a:latin typeface="Noto Sans KR"/>
                <a:cs typeface="Noto Sans KR"/>
              </a:rPr>
              <a:t> </a:t>
            </a:r>
            <a:r>
              <a:rPr lang="en-US" altLang="ko-KR" sz="2500" b="1" dirty="0">
                <a:solidFill>
                  <a:srgbClr val="3B3B3E"/>
                </a:solidFill>
                <a:latin typeface="Noto Sans KR"/>
                <a:cs typeface="Noto Sans KR"/>
              </a:rPr>
              <a:t>What</a:t>
            </a:r>
            <a:r>
              <a:rPr lang="ko-KR" altLang="en-US" sz="2500" b="1" dirty="0">
                <a:solidFill>
                  <a:srgbClr val="3B3B3E"/>
                </a:solidFill>
                <a:latin typeface="Noto Sans KR"/>
                <a:cs typeface="Noto Sans KR"/>
              </a:rPr>
              <a:t> </a:t>
            </a:r>
            <a:r>
              <a:rPr lang="en-US" altLang="ko-KR" sz="2500" b="1" dirty="0">
                <a:solidFill>
                  <a:srgbClr val="3B3B3E"/>
                </a:solidFill>
                <a:latin typeface="Noto Sans KR"/>
                <a:cs typeface="Noto Sans KR"/>
              </a:rPr>
              <a:t>if</a:t>
            </a:r>
            <a:r>
              <a:rPr lang="ko-KR" altLang="en-US" sz="2500" b="1" dirty="0">
                <a:solidFill>
                  <a:srgbClr val="3B3B3E"/>
                </a:solidFill>
                <a:latin typeface="Noto Sans KR"/>
                <a:cs typeface="Noto Sans KR"/>
              </a:rPr>
              <a:t> </a:t>
            </a:r>
            <a:r>
              <a:rPr lang="en-US" altLang="ko-KR" sz="2500" b="1" dirty="0">
                <a:solidFill>
                  <a:srgbClr val="3B3B3E"/>
                </a:solidFill>
                <a:latin typeface="Noto Sans KR"/>
                <a:cs typeface="Noto Sans KR"/>
              </a:rPr>
              <a:t>they</a:t>
            </a:r>
            <a:r>
              <a:rPr lang="ko-KR" altLang="en-US" sz="2500" b="1" dirty="0">
                <a:solidFill>
                  <a:srgbClr val="3B3B3E"/>
                </a:solidFill>
                <a:latin typeface="Noto Sans KR"/>
                <a:cs typeface="Noto Sans KR"/>
              </a:rPr>
              <a:t> </a:t>
            </a:r>
            <a:r>
              <a:rPr lang="en-US" altLang="ko-KR" sz="2500" b="1" dirty="0">
                <a:solidFill>
                  <a:srgbClr val="3B3B3E"/>
                </a:solidFill>
                <a:latin typeface="Noto Sans KR"/>
                <a:cs typeface="Noto Sans KR"/>
              </a:rPr>
              <a:t>all have the same weight?</a:t>
            </a:r>
          </a:p>
          <a:p>
            <a:pPr marL="12700" marR="5080" lvl="1">
              <a:lnSpc>
                <a:spcPct val="110000"/>
              </a:lnSpc>
              <a:spcBef>
                <a:spcPts val="100"/>
              </a:spcBef>
            </a:pPr>
            <a:endParaRPr lang="en-US" sz="3200" b="1" dirty="0">
              <a:solidFill>
                <a:srgbClr val="3B3B3E"/>
              </a:solidFill>
              <a:latin typeface="Noto Sans KR"/>
              <a:cs typeface="Noto Sans KR"/>
            </a:endParaRPr>
          </a:p>
          <a:p>
            <a:pPr marL="527050" marR="5080" indent="-514350">
              <a:lnSpc>
                <a:spcPct val="110000"/>
              </a:lnSpc>
              <a:spcBef>
                <a:spcPts val="100"/>
              </a:spcBef>
              <a:buAutoNum type="arabicPeriod"/>
            </a:pPr>
            <a:r>
              <a:rPr lang="en-US" sz="3200" b="1" dirty="0">
                <a:solidFill>
                  <a:srgbClr val="3B3B3E"/>
                </a:solidFill>
                <a:latin typeface="Noto Sans KR"/>
                <a:cs typeface="Noto Sans KR"/>
              </a:rPr>
              <a:t>Imbalance in teams</a:t>
            </a: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2500" b="1" dirty="0">
                <a:solidFill>
                  <a:srgbClr val="3B3B3E"/>
                </a:solidFill>
                <a:latin typeface="Noto Sans KR"/>
                <a:cs typeface="Noto Sans KR"/>
              </a:rPr>
              <a:t>Ex) what if particular team has too matching score?</a:t>
            </a:r>
          </a:p>
          <a:p>
            <a:pPr marL="527050" marR="5080" indent="-514350">
              <a:lnSpc>
                <a:spcPct val="110000"/>
              </a:lnSpc>
              <a:spcBef>
                <a:spcPts val="100"/>
              </a:spcBef>
              <a:buAutoNum type="arabicPeriod"/>
            </a:pPr>
            <a:endParaRPr lang="en-US" sz="3200" b="1" dirty="0">
              <a:latin typeface="Noto Sans KR"/>
              <a:cs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5638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622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Challenges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7F0DD4D-BCF2-B1CF-A544-274D661F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37266"/>
              </p:ext>
            </p:extLst>
          </p:nvPr>
        </p:nvGraphicFramePr>
        <p:xfrm>
          <a:off x="1035050" y="1371600"/>
          <a:ext cx="10121900" cy="4600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55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950" b="1" spc="-10" dirty="0">
                          <a:solidFill>
                            <a:srgbClr val="3B3B3E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Issue</a:t>
                      </a:r>
                      <a:endParaRPr sz="1950" b="1" dirty="0">
                        <a:solidFill>
                          <a:srgbClr val="3B3B3E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28575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950" b="1" spc="-2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Solved</a:t>
                      </a:r>
                      <a:endParaRPr sz="19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28575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569">
                <a:tc>
                  <a:txBody>
                    <a:bodyPr/>
                    <a:lstStyle/>
                    <a:p>
                      <a:pPr marL="91440" marR="1160780" algn="l">
                        <a:lnSpc>
                          <a:spcPct val="102200"/>
                        </a:lnSpc>
                        <a:spcBef>
                          <a:spcPts val="10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Unable to test before deployment due to </a:t>
                      </a:r>
                      <a:r>
                        <a:rPr lang="en-US" altLang="ko-KR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cors</a:t>
                      </a: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policy error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28575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Solved by Unifying client request domain and allow only that domain.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28575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marL="91440" marR="1160780" algn="l">
                        <a:lnSpc>
                          <a:spcPct val="102200"/>
                        </a:lnSpc>
                        <a:spcBef>
                          <a:spcPts val="10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Swagger API specification installation error</a:t>
                      </a:r>
                      <a:endParaRPr lang="en-US" altLang="ko-KR"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Solved by adding a library installation command for the development environment when deploying the server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115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Code duplication problem that checks the user's session in all APIs after login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Solved by creating a middleware that validate </a:t>
                      </a:r>
                      <a:r>
                        <a:rPr lang="en-US" altLang="ko-KR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jwt</a:t>
                      </a: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and linking it to all the necessary methods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4125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altLang="ko-KR" b="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The difficulty of creating users every time to do the team matching algorithm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71014" lvl="0" indent="0" algn="l" defTabSz="914400" eaLnBrk="1" fontAlgn="auto" latinLnBrk="0" hangingPunct="1">
                        <a:lnSpc>
                          <a:spcPct val="994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5780" algn="l"/>
                        </a:tabLst>
                        <a:defRPr/>
                      </a:pPr>
                      <a:r>
                        <a:rPr lang="en-US" altLang="ko-KR" b="0" dirty="0"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Solved by creating a method that randomly creates a user DB using question options and random numbers</a:t>
                      </a:r>
                      <a:endParaRPr lang="en-US" altLang="ko-KR"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80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Demo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sp>
        <p:nvSpPr>
          <p:cNvPr id="3" name="object 3">
            <a:hlinkClick r:id="rId2"/>
            <a:extLst>
              <a:ext uri="{FF2B5EF4-FFF2-40B4-BE49-F238E27FC236}">
                <a16:creationId xmlns:a16="http://schemas.microsoft.com/office/drawing/2014/main" id="{F30BDCAB-3BDA-8596-E97D-5B88B5C768D9}"/>
              </a:ext>
            </a:extLst>
          </p:cNvPr>
          <p:cNvSpPr txBox="1"/>
          <p:nvPr/>
        </p:nvSpPr>
        <p:spPr>
          <a:xfrm>
            <a:off x="2135510" y="2743200"/>
            <a:ext cx="7920980" cy="7972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3B3B3E"/>
                </a:solidFill>
                <a:latin typeface="Noto Sans KR"/>
                <a:cs typeface="Noto Sans KR"/>
              </a:rPr>
              <a:t>https://port-0-unicoop-nx562olfpi8ozh.sel3.cloudtype.app/</a:t>
            </a:r>
          </a:p>
        </p:txBody>
      </p:sp>
    </p:spTree>
    <p:extLst>
      <p:ext uri="{BB962C8B-B14F-4D97-AF65-F5344CB8AC3E}">
        <p14:creationId xmlns:p14="http://schemas.microsoft.com/office/powerpoint/2010/main" val="351847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396" y="2974964"/>
            <a:ext cx="32988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dirty="0"/>
              <a:t>Thank</a:t>
            </a:r>
            <a:r>
              <a:rPr sz="5000" spc="-165" dirty="0"/>
              <a:t> </a:t>
            </a:r>
            <a:r>
              <a:rPr sz="5000" spc="-25" dirty="0"/>
              <a:t>you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678"/>
            <a:ext cx="29210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Objective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620" y="1380552"/>
            <a:ext cx="4780280" cy="1058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3200" b="1" dirty="0" err="1">
                <a:solidFill>
                  <a:srgbClr val="3B3B3E"/>
                </a:solidFill>
                <a:latin typeface="Noto Sans KR"/>
                <a:cs typeface="Noto Sans KR"/>
              </a:rPr>
              <a:t>UniCoop</a:t>
            </a:r>
            <a:r>
              <a:rPr lang="en-US" sz="3200" b="1" spc="-155" dirty="0">
                <a:solidFill>
                  <a:srgbClr val="3B3B3E"/>
                </a:solidFill>
                <a:latin typeface="Noto Sans KR"/>
                <a:cs typeface="Noto Sans KR"/>
              </a:rPr>
              <a:t> </a:t>
            </a:r>
            <a:r>
              <a:rPr lang="en-US" sz="3200" b="1" spc="-10" dirty="0">
                <a:solidFill>
                  <a:srgbClr val="3B3B3E"/>
                </a:solidFill>
                <a:latin typeface="Noto Sans KR"/>
                <a:cs typeface="Noto Sans KR"/>
              </a:rPr>
              <a:t>has</a:t>
            </a:r>
            <a:r>
              <a:rPr lang="en-US" sz="3200" b="1" spc="-130" dirty="0">
                <a:solidFill>
                  <a:srgbClr val="3B3B3E"/>
                </a:solidFill>
                <a:latin typeface="Noto Sans KR"/>
                <a:cs typeface="Noto Sans KR"/>
              </a:rPr>
              <a:t> </a:t>
            </a:r>
            <a:r>
              <a:rPr lang="en-US" sz="3200" b="1" spc="-10" dirty="0">
                <a:solidFill>
                  <a:srgbClr val="3B3B3E"/>
                </a:solidFill>
                <a:latin typeface="Noto Sans KR"/>
                <a:cs typeface="Noto Sans KR"/>
              </a:rPr>
              <a:t>these objective</a:t>
            </a:r>
            <a:endParaRPr lang="en-US" sz="3200" dirty="0">
              <a:latin typeface="Noto Sans KR"/>
              <a:cs typeface="Noto Sans K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63782"/>
              </p:ext>
            </p:extLst>
          </p:nvPr>
        </p:nvGraphicFramePr>
        <p:xfrm>
          <a:off x="1566862" y="3208020"/>
          <a:ext cx="904494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765">
                <a:tc>
                  <a:txBody>
                    <a:bodyPr/>
                    <a:lstStyle/>
                    <a:p>
                      <a:pPr marL="1059180" marR="988694" indent="-6286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30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Register </a:t>
                      </a:r>
                      <a:r>
                        <a:rPr sz="2000" b="1" spc="-10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Project</a:t>
                      </a:r>
                      <a:endParaRPr sz="2000" dirty="0">
                        <a:latin typeface="Noto Sans KR"/>
                        <a:cs typeface="Noto Sans KR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31544" marR="925194" indent="23749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000" b="1" spc="-20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Team </a:t>
                      </a:r>
                      <a:r>
                        <a:rPr sz="2000" b="1" spc="-25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Matching</a:t>
                      </a:r>
                      <a:endParaRPr sz="2000" dirty="0">
                        <a:latin typeface="Noto Sans KR"/>
                        <a:cs typeface="Noto Sans KR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31544" marR="925194" indent="23749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lang="en-US" altLang="ko-KR" sz="2000" b="1" spc="-20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Team         </a:t>
                      </a:r>
                      <a:r>
                        <a:rPr lang="en-US" altLang="ko-KR" sz="2000" b="1" spc="-25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Chatting</a:t>
                      </a:r>
                      <a:endParaRPr lang="en-US" altLang="ko-KR" sz="2000" dirty="0">
                        <a:latin typeface="Noto Sans KR"/>
                        <a:cs typeface="Noto Sans KR"/>
                      </a:endParaRPr>
                    </a:p>
                  </a:txBody>
                  <a:tcPr marL="0" marR="0" marT="142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193800" marR="366395" indent="-82105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lang="en-US" altLang="ko-KR" sz="2000" b="1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Meeting</a:t>
                      </a:r>
                      <a:r>
                        <a:rPr lang="en-US" altLang="ko-KR" sz="2000" b="1" spc="-45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/</a:t>
                      </a:r>
                      <a:r>
                        <a:rPr lang="en-US" altLang="ko-KR" sz="2000" b="1" spc="-75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 </a:t>
                      </a:r>
                      <a:r>
                        <a:rPr lang="en-US" altLang="ko-KR" sz="2000" b="1" spc="-10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Working </a:t>
                      </a:r>
                      <a:r>
                        <a:rPr lang="en-US" altLang="ko-KR" sz="2000" b="1" spc="-20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Time</a:t>
                      </a:r>
                      <a:endParaRPr lang="en-US" altLang="ko-KR" sz="2000" dirty="0">
                        <a:latin typeface="Noto Sans KR"/>
                        <a:cs typeface="Noto Sans KR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31544" marR="925194" indent="23749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lang="en-US" altLang="ko-KR" sz="2000" b="1" spc="-20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Task         </a:t>
                      </a:r>
                      <a:r>
                        <a:rPr lang="en-US" altLang="ko-KR" sz="2000" b="1" spc="-25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Timeline</a:t>
                      </a:r>
                      <a:endParaRPr lang="en-US" altLang="ko-KR" sz="2000" dirty="0">
                        <a:latin typeface="Noto Sans KR"/>
                        <a:cs typeface="Noto Sans KR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89610" marR="681355" indent="3073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000" b="1" spc="-10" dirty="0">
                          <a:solidFill>
                            <a:srgbClr val="3B3B3E"/>
                          </a:solidFill>
                          <a:latin typeface="Noto Sans KR"/>
                          <a:cs typeface="Noto Sans KR"/>
                        </a:rPr>
                        <a:t>Projects Management</a:t>
                      </a:r>
                      <a:endParaRPr sz="2000" dirty="0">
                        <a:latin typeface="Noto Sans KR"/>
                        <a:cs typeface="Noto Sans KR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7678"/>
            <a:ext cx="29210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Milestone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620" y="1380552"/>
            <a:ext cx="4780280" cy="1058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3200" b="1" dirty="0" err="1">
                <a:solidFill>
                  <a:srgbClr val="3B3B3E"/>
                </a:solidFill>
                <a:latin typeface="Noto Sans KR"/>
                <a:cs typeface="Noto Sans KR"/>
              </a:rPr>
              <a:t>UniCoop</a:t>
            </a:r>
            <a:r>
              <a:rPr lang="en-US" sz="3200" b="1" spc="-155" dirty="0">
                <a:solidFill>
                  <a:srgbClr val="3B3B3E"/>
                </a:solidFill>
                <a:latin typeface="Noto Sans KR"/>
                <a:cs typeface="Noto Sans KR"/>
              </a:rPr>
              <a:t> </a:t>
            </a:r>
            <a:r>
              <a:rPr lang="en-US" sz="3200" b="1" spc="-10" dirty="0">
                <a:solidFill>
                  <a:srgbClr val="3B3B3E"/>
                </a:solidFill>
                <a:latin typeface="Noto Sans KR"/>
                <a:cs typeface="Noto Sans KR"/>
              </a:rPr>
              <a:t>has been in progress as schedule</a:t>
            </a:r>
            <a:endParaRPr lang="en-US" sz="3200" dirty="0">
              <a:latin typeface="Noto Sans KR"/>
              <a:cs typeface="Noto Sans KR"/>
            </a:endParaRPr>
          </a:p>
        </p:txBody>
      </p:sp>
      <p:graphicFrame>
        <p:nvGraphicFramePr>
          <p:cNvPr id="5" name="Google Shape;311;p18">
            <a:extLst>
              <a:ext uri="{FF2B5EF4-FFF2-40B4-BE49-F238E27FC236}">
                <a16:creationId xmlns:a16="http://schemas.microsoft.com/office/drawing/2014/main" id="{569003F1-C08D-34ED-0985-42B656DD7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878808"/>
              </p:ext>
            </p:extLst>
          </p:nvPr>
        </p:nvGraphicFramePr>
        <p:xfrm>
          <a:off x="1724100" y="2819400"/>
          <a:ext cx="8253600" cy="3426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8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Week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13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14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기획 및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DB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회원가입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생성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참여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UI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UX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디자인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빌딩 기능 구현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협업 기능 구현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테스트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퀄리티업</a:t>
                      </a: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6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60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Role of each member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0620" y="1380552"/>
            <a:ext cx="4780280" cy="527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3200" b="1">
                <a:latin typeface="Noto Sans KR"/>
                <a:cs typeface="Noto Sans KR"/>
              </a:rPr>
              <a:t>Roles and Participation</a:t>
            </a:r>
            <a:endParaRPr lang="en-US" sz="3200" b="1" dirty="0">
              <a:latin typeface="Noto Sans KR"/>
              <a:cs typeface="Noto Sans KR"/>
            </a:endParaRPr>
          </a:p>
        </p:txBody>
      </p:sp>
      <p:sp>
        <p:nvSpPr>
          <p:cNvPr id="18" name="Google Shape;330;p19">
            <a:extLst>
              <a:ext uri="{FF2B5EF4-FFF2-40B4-BE49-F238E27FC236}">
                <a16:creationId xmlns:a16="http://schemas.microsoft.com/office/drawing/2014/main" id="{E3EA6A5B-0629-59B8-0608-CDD2DBF663FC}"/>
              </a:ext>
            </a:extLst>
          </p:cNvPr>
          <p:cNvSpPr/>
          <p:nvPr/>
        </p:nvSpPr>
        <p:spPr>
          <a:xfrm>
            <a:off x="2355200" y="2916438"/>
            <a:ext cx="1326600" cy="505800"/>
          </a:xfrm>
          <a:prstGeom prst="roundRect">
            <a:avLst>
              <a:gd name="adj" fmla="val 16667"/>
            </a:avLst>
          </a:prstGeom>
          <a:solidFill>
            <a:srgbClr val="EAEE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B6B40"/>
                </a:solidFill>
              </a:rPr>
              <a:t>Frontend</a:t>
            </a:r>
          </a:p>
        </p:txBody>
      </p:sp>
      <p:sp>
        <p:nvSpPr>
          <p:cNvPr id="20" name="Google Shape;332;p19">
            <a:extLst>
              <a:ext uri="{FF2B5EF4-FFF2-40B4-BE49-F238E27FC236}">
                <a16:creationId xmlns:a16="http://schemas.microsoft.com/office/drawing/2014/main" id="{EA9A972B-9E2E-DAC0-B0B5-377311E008A6}"/>
              </a:ext>
            </a:extLst>
          </p:cNvPr>
          <p:cNvSpPr/>
          <p:nvPr/>
        </p:nvSpPr>
        <p:spPr>
          <a:xfrm>
            <a:off x="2355200" y="3555938"/>
            <a:ext cx="1326600" cy="505800"/>
          </a:xfrm>
          <a:prstGeom prst="roundRect">
            <a:avLst>
              <a:gd name="adj" fmla="val 16667"/>
            </a:avLst>
          </a:prstGeom>
          <a:solidFill>
            <a:srgbClr val="EAEE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B6B40"/>
                </a:solidFill>
              </a:rPr>
              <a:t>Frontend</a:t>
            </a:r>
            <a:endParaRPr b="1" dirty="0">
              <a:solidFill>
                <a:srgbClr val="EB6B40"/>
              </a:solidFill>
            </a:endParaRPr>
          </a:p>
        </p:txBody>
      </p:sp>
      <p:sp>
        <p:nvSpPr>
          <p:cNvPr id="22" name="Google Shape;334;p19">
            <a:extLst>
              <a:ext uri="{FF2B5EF4-FFF2-40B4-BE49-F238E27FC236}">
                <a16:creationId xmlns:a16="http://schemas.microsoft.com/office/drawing/2014/main" id="{61977570-38C3-D575-AB7D-9E5E81FF5204}"/>
              </a:ext>
            </a:extLst>
          </p:cNvPr>
          <p:cNvSpPr/>
          <p:nvPr/>
        </p:nvSpPr>
        <p:spPr>
          <a:xfrm>
            <a:off x="2355200" y="4195438"/>
            <a:ext cx="1326600" cy="505800"/>
          </a:xfrm>
          <a:prstGeom prst="roundRect">
            <a:avLst>
              <a:gd name="adj" fmla="val 16667"/>
            </a:avLst>
          </a:prstGeom>
          <a:solidFill>
            <a:srgbClr val="EAEE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EB6B40"/>
                </a:solidFill>
              </a:rPr>
              <a:t>Server</a:t>
            </a:r>
            <a:endParaRPr b="1" dirty="0">
              <a:solidFill>
                <a:srgbClr val="EB6B40"/>
              </a:solidFill>
            </a:endParaRPr>
          </a:p>
        </p:txBody>
      </p:sp>
      <p:sp>
        <p:nvSpPr>
          <p:cNvPr id="24" name="Google Shape;336;p19">
            <a:extLst>
              <a:ext uri="{FF2B5EF4-FFF2-40B4-BE49-F238E27FC236}">
                <a16:creationId xmlns:a16="http://schemas.microsoft.com/office/drawing/2014/main" id="{F1BBF1B4-C3C8-0A10-F19F-3A6A964426F7}"/>
              </a:ext>
            </a:extLst>
          </p:cNvPr>
          <p:cNvSpPr/>
          <p:nvPr/>
        </p:nvSpPr>
        <p:spPr>
          <a:xfrm>
            <a:off x="2355200" y="4834938"/>
            <a:ext cx="1326600" cy="505800"/>
          </a:xfrm>
          <a:prstGeom prst="roundRect">
            <a:avLst>
              <a:gd name="adj" fmla="val 16667"/>
            </a:avLst>
          </a:prstGeom>
          <a:solidFill>
            <a:srgbClr val="EAEE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B6B40"/>
                </a:solidFill>
              </a:rPr>
              <a:t>Server</a:t>
            </a:r>
            <a:endParaRPr b="1" dirty="0">
              <a:solidFill>
                <a:srgbClr val="EB6B40"/>
              </a:solidFill>
            </a:endParaRPr>
          </a:p>
        </p:txBody>
      </p:sp>
      <p:sp>
        <p:nvSpPr>
          <p:cNvPr id="26" name="Google Shape;338;p19">
            <a:extLst>
              <a:ext uri="{FF2B5EF4-FFF2-40B4-BE49-F238E27FC236}">
                <a16:creationId xmlns:a16="http://schemas.microsoft.com/office/drawing/2014/main" id="{C663DD6F-9559-C558-F6DE-0B002CF23EEA}"/>
              </a:ext>
            </a:extLst>
          </p:cNvPr>
          <p:cNvSpPr txBox="1"/>
          <p:nvPr/>
        </p:nvSpPr>
        <p:spPr>
          <a:xfrm>
            <a:off x="3925200" y="2938488"/>
            <a:ext cx="105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3B3B3E"/>
                </a:solidFill>
              </a:rPr>
              <a:t>남하임</a:t>
            </a:r>
            <a:endParaRPr sz="1800" b="1" dirty="0">
              <a:solidFill>
                <a:srgbClr val="3B3B3E"/>
              </a:solidFill>
            </a:endParaRPr>
          </a:p>
        </p:txBody>
      </p:sp>
      <p:sp>
        <p:nvSpPr>
          <p:cNvPr id="27" name="Google Shape;339;p19">
            <a:extLst>
              <a:ext uri="{FF2B5EF4-FFF2-40B4-BE49-F238E27FC236}">
                <a16:creationId xmlns:a16="http://schemas.microsoft.com/office/drawing/2014/main" id="{CB640C30-DB74-0FB6-1336-C56D27B864DC}"/>
              </a:ext>
            </a:extLst>
          </p:cNvPr>
          <p:cNvSpPr txBox="1"/>
          <p:nvPr/>
        </p:nvSpPr>
        <p:spPr>
          <a:xfrm>
            <a:off x="3925200" y="3578000"/>
            <a:ext cx="105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3B3B3E"/>
                </a:solidFill>
              </a:rPr>
              <a:t>조명하</a:t>
            </a:r>
            <a:endParaRPr sz="1800" b="1" dirty="0">
              <a:solidFill>
                <a:srgbClr val="3B3B3E"/>
              </a:solidFill>
            </a:endParaRPr>
          </a:p>
        </p:txBody>
      </p:sp>
      <p:sp>
        <p:nvSpPr>
          <p:cNvPr id="28" name="Google Shape;340;p19">
            <a:extLst>
              <a:ext uri="{FF2B5EF4-FFF2-40B4-BE49-F238E27FC236}">
                <a16:creationId xmlns:a16="http://schemas.microsoft.com/office/drawing/2014/main" id="{FD674E36-F85F-BFEE-4F9E-B04AB86EAAFC}"/>
              </a:ext>
            </a:extLst>
          </p:cNvPr>
          <p:cNvSpPr txBox="1"/>
          <p:nvPr/>
        </p:nvSpPr>
        <p:spPr>
          <a:xfrm>
            <a:off x="3925200" y="4217500"/>
            <a:ext cx="105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3B3B3E"/>
                </a:solidFill>
              </a:rPr>
              <a:t>백준선</a:t>
            </a:r>
            <a:endParaRPr sz="1800" b="1" dirty="0">
              <a:solidFill>
                <a:srgbClr val="3B3B3E"/>
              </a:solidFill>
            </a:endParaRPr>
          </a:p>
        </p:txBody>
      </p:sp>
      <p:sp>
        <p:nvSpPr>
          <p:cNvPr id="29" name="Google Shape;341;p19">
            <a:extLst>
              <a:ext uri="{FF2B5EF4-FFF2-40B4-BE49-F238E27FC236}">
                <a16:creationId xmlns:a16="http://schemas.microsoft.com/office/drawing/2014/main" id="{22CC1D2E-CBC0-DD40-5451-90AB29D19702}"/>
              </a:ext>
            </a:extLst>
          </p:cNvPr>
          <p:cNvSpPr txBox="1"/>
          <p:nvPr/>
        </p:nvSpPr>
        <p:spPr>
          <a:xfrm>
            <a:off x="3925200" y="4857000"/>
            <a:ext cx="105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solidFill>
                  <a:srgbClr val="3B3B3E"/>
                </a:solidFill>
              </a:rPr>
              <a:t>조재범</a:t>
            </a:r>
            <a:endParaRPr sz="1800" b="1" dirty="0">
              <a:solidFill>
                <a:srgbClr val="3B3B3E"/>
              </a:solidFill>
            </a:endParaRPr>
          </a:p>
        </p:txBody>
      </p:sp>
      <p:cxnSp>
        <p:nvCxnSpPr>
          <p:cNvPr id="30" name="Google Shape;342;p19">
            <a:extLst>
              <a:ext uri="{FF2B5EF4-FFF2-40B4-BE49-F238E27FC236}">
                <a16:creationId xmlns:a16="http://schemas.microsoft.com/office/drawing/2014/main" id="{9723AA8A-7DEC-4F99-BF16-27A9D6A93DAF}"/>
              </a:ext>
            </a:extLst>
          </p:cNvPr>
          <p:cNvCxnSpPr>
            <a:cxnSpLocks/>
          </p:cNvCxnSpPr>
          <p:nvPr/>
        </p:nvCxnSpPr>
        <p:spPr>
          <a:xfrm>
            <a:off x="5228200" y="2997600"/>
            <a:ext cx="0" cy="343500"/>
          </a:xfrm>
          <a:prstGeom prst="straightConnector1">
            <a:avLst/>
          </a:prstGeom>
          <a:noFill/>
          <a:ln w="19050" cap="flat" cmpd="sng">
            <a:solidFill>
              <a:srgbClr val="3B3B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43;p19">
            <a:extLst>
              <a:ext uri="{FF2B5EF4-FFF2-40B4-BE49-F238E27FC236}">
                <a16:creationId xmlns:a16="http://schemas.microsoft.com/office/drawing/2014/main" id="{10F89466-F540-B306-3F0B-FD3445FB96D7}"/>
              </a:ext>
            </a:extLst>
          </p:cNvPr>
          <p:cNvCxnSpPr>
            <a:cxnSpLocks/>
          </p:cNvCxnSpPr>
          <p:nvPr/>
        </p:nvCxnSpPr>
        <p:spPr>
          <a:xfrm>
            <a:off x="5228200" y="3637100"/>
            <a:ext cx="0" cy="343500"/>
          </a:xfrm>
          <a:prstGeom prst="straightConnector1">
            <a:avLst/>
          </a:prstGeom>
          <a:noFill/>
          <a:ln w="19050" cap="flat" cmpd="sng">
            <a:solidFill>
              <a:srgbClr val="3B3B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44;p19">
            <a:extLst>
              <a:ext uri="{FF2B5EF4-FFF2-40B4-BE49-F238E27FC236}">
                <a16:creationId xmlns:a16="http://schemas.microsoft.com/office/drawing/2014/main" id="{29E8304B-CDE8-8BD9-6587-CF2EB56E2642}"/>
              </a:ext>
            </a:extLst>
          </p:cNvPr>
          <p:cNvCxnSpPr>
            <a:cxnSpLocks/>
          </p:cNvCxnSpPr>
          <p:nvPr/>
        </p:nvCxnSpPr>
        <p:spPr>
          <a:xfrm>
            <a:off x="5228200" y="4276600"/>
            <a:ext cx="0" cy="343500"/>
          </a:xfrm>
          <a:prstGeom prst="straightConnector1">
            <a:avLst/>
          </a:prstGeom>
          <a:noFill/>
          <a:ln w="19050" cap="flat" cmpd="sng">
            <a:solidFill>
              <a:srgbClr val="3B3B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45;p19">
            <a:extLst>
              <a:ext uri="{FF2B5EF4-FFF2-40B4-BE49-F238E27FC236}">
                <a16:creationId xmlns:a16="http://schemas.microsoft.com/office/drawing/2014/main" id="{4284B899-B0FB-EFC8-8364-ECCA374C1AD6}"/>
              </a:ext>
            </a:extLst>
          </p:cNvPr>
          <p:cNvCxnSpPr>
            <a:cxnSpLocks/>
          </p:cNvCxnSpPr>
          <p:nvPr/>
        </p:nvCxnSpPr>
        <p:spPr>
          <a:xfrm>
            <a:off x="5228200" y="4916100"/>
            <a:ext cx="0" cy="343500"/>
          </a:xfrm>
          <a:prstGeom prst="straightConnector1">
            <a:avLst/>
          </a:prstGeom>
          <a:noFill/>
          <a:ln w="19050" cap="flat" cmpd="sng">
            <a:solidFill>
              <a:srgbClr val="3B3B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6;p19">
            <a:extLst>
              <a:ext uri="{FF2B5EF4-FFF2-40B4-BE49-F238E27FC236}">
                <a16:creationId xmlns:a16="http://schemas.microsoft.com/office/drawing/2014/main" id="{E31AB3AE-5AD9-AC30-A508-1D8929EF6AD2}"/>
              </a:ext>
            </a:extLst>
          </p:cNvPr>
          <p:cNvSpPr txBox="1"/>
          <p:nvPr/>
        </p:nvSpPr>
        <p:spPr>
          <a:xfrm>
            <a:off x="5715000" y="2796283"/>
            <a:ext cx="3980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3B3B3E"/>
                </a:solidFill>
              </a:rPr>
              <a:t>Reusable components, My Page, Apply, Group Activity</a:t>
            </a:r>
          </a:p>
        </p:txBody>
      </p:sp>
      <p:sp>
        <p:nvSpPr>
          <p:cNvPr id="35" name="Google Shape;347;p19">
            <a:extLst>
              <a:ext uri="{FF2B5EF4-FFF2-40B4-BE49-F238E27FC236}">
                <a16:creationId xmlns:a16="http://schemas.microsoft.com/office/drawing/2014/main" id="{DB05DF13-5AE0-10A2-F1E7-2E3171D04DC9}"/>
              </a:ext>
            </a:extLst>
          </p:cNvPr>
          <p:cNvSpPr txBox="1"/>
          <p:nvPr/>
        </p:nvSpPr>
        <p:spPr>
          <a:xfrm>
            <a:off x="5715000" y="4084552"/>
            <a:ext cx="5029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B3B3E"/>
                </a:solidFill>
              </a:rPr>
              <a:t>Class related APIs, Team matching algorithm, Server Test codes </a:t>
            </a:r>
            <a:endParaRPr b="1" dirty="0">
              <a:solidFill>
                <a:srgbClr val="3B3B3E"/>
              </a:solidFill>
            </a:endParaRPr>
          </a:p>
        </p:txBody>
      </p:sp>
      <p:sp>
        <p:nvSpPr>
          <p:cNvPr id="36" name="Google Shape;348;p19">
            <a:extLst>
              <a:ext uri="{FF2B5EF4-FFF2-40B4-BE49-F238E27FC236}">
                <a16:creationId xmlns:a16="http://schemas.microsoft.com/office/drawing/2014/main" id="{6FEBF079-9920-F032-C544-1F860BA35F0A}"/>
              </a:ext>
            </a:extLst>
          </p:cNvPr>
          <p:cNvSpPr txBox="1"/>
          <p:nvPr/>
        </p:nvSpPr>
        <p:spPr>
          <a:xfrm>
            <a:off x="5715000" y="3446190"/>
            <a:ext cx="3980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3B3B3E"/>
                </a:solidFill>
              </a:rPr>
              <a:t>Login/Register, Manage Projects, Register Projects</a:t>
            </a:r>
          </a:p>
        </p:txBody>
      </p:sp>
      <p:sp>
        <p:nvSpPr>
          <p:cNvPr id="37" name="Google Shape;349;p19">
            <a:extLst>
              <a:ext uri="{FF2B5EF4-FFF2-40B4-BE49-F238E27FC236}">
                <a16:creationId xmlns:a16="http://schemas.microsoft.com/office/drawing/2014/main" id="{E67B8738-FCE4-B306-6C7A-5B1282EDC24F}"/>
              </a:ext>
            </a:extLst>
          </p:cNvPr>
          <p:cNvSpPr txBox="1"/>
          <p:nvPr/>
        </p:nvSpPr>
        <p:spPr>
          <a:xfrm>
            <a:off x="5715000" y="4718460"/>
            <a:ext cx="5257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3B3B3E"/>
                </a:solidFill>
              </a:rPr>
              <a:t>DB</a:t>
            </a:r>
            <a:r>
              <a:rPr lang="en-US" altLang="ko" b="1" dirty="0">
                <a:solidFill>
                  <a:srgbClr val="3B3B3E"/>
                </a:solidFill>
              </a:rPr>
              <a:t> </a:t>
            </a:r>
            <a:r>
              <a:rPr lang="en-US" altLang="ko-KR" b="1" dirty="0">
                <a:solidFill>
                  <a:srgbClr val="3B3B3E"/>
                </a:solidFill>
              </a:rPr>
              <a:t>Schema, </a:t>
            </a:r>
            <a:r>
              <a:rPr lang="en-US" altLang="ko" b="1" dirty="0">
                <a:solidFill>
                  <a:srgbClr val="3B3B3E"/>
                </a:solidFill>
              </a:rPr>
              <a:t>Auth</a:t>
            </a:r>
            <a:r>
              <a:rPr lang="ko-KR" altLang="en-US" b="1" dirty="0">
                <a:solidFill>
                  <a:srgbClr val="3B3B3E"/>
                </a:solidFill>
              </a:rPr>
              <a:t> </a:t>
            </a:r>
            <a:r>
              <a:rPr lang="en-US" altLang="ko-KR" b="1" dirty="0">
                <a:solidFill>
                  <a:srgbClr val="3B3B3E"/>
                </a:solidFill>
              </a:rPr>
              <a:t>related</a:t>
            </a:r>
            <a:r>
              <a:rPr lang="ko-KR" altLang="en-US" b="1" dirty="0">
                <a:solidFill>
                  <a:srgbClr val="3B3B3E"/>
                </a:solidFill>
              </a:rPr>
              <a:t> </a:t>
            </a:r>
            <a:r>
              <a:rPr lang="en-US" altLang="ko-KR" b="1" dirty="0">
                <a:solidFill>
                  <a:srgbClr val="3B3B3E"/>
                </a:solidFill>
              </a:rPr>
              <a:t>APIs</a:t>
            </a:r>
            <a:r>
              <a:rPr lang="ko" altLang="ko-KR" b="1" dirty="0">
                <a:solidFill>
                  <a:srgbClr val="3B3B3E"/>
                </a:solidFill>
              </a:rPr>
              <a:t>, </a:t>
            </a:r>
            <a:r>
              <a:rPr lang="en-US" altLang="ko" b="1" dirty="0">
                <a:solidFill>
                  <a:srgbClr val="3B3B3E"/>
                </a:solidFill>
              </a:rPr>
              <a:t>Server</a:t>
            </a:r>
            <a:r>
              <a:rPr lang="ko-KR" altLang="en-US" b="1" dirty="0">
                <a:solidFill>
                  <a:srgbClr val="3B3B3E"/>
                </a:solidFill>
              </a:rPr>
              <a:t> </a:t>
            </a:r>
            <a:r>
              <a:rPr lang="en-US" altLang="ko-KR" b="1" dirty="0">
                <a:solidFill>
                  <a:srgbClr val="3B3B3E"/>
                </a:solidFill>
              </a:rPr>
              <a:t>building</a:t>
            </a:r>
            <a:endParaRPr b="1" dirty="0">
              <a:solidFill>
                <a:srgbClr val="3B3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1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Design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91621-9216-5066-4757-90A084E2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86" y="854699"/>
            <a:ext cx="5105400" cy="2730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0BA557-D846-E5F7-5C19-02492854F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8" y="3856474"/>
            <a:ext cx="5110948" cy="2730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705B33-56B7-2662-C477-40CFA30A2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56474"/>
            <a:ext cx="5114139" cy="27309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65D4FC-3177-4118-7569-2961E9E16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889096"/>
            <a:ext cx="5105400" cy="27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622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Challenges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7F0DD4D-BCF2-B1CF-A544-274D661F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11769"/>
              </p:ext>
            </p:extLst>
          </p:nvPr>
        </p:nvGraphicFramePr>
        <p:xfrm>
          <a:off x="457200" y="1524000"/>
          <a:ext cx="5943600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829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950" b="1" spc="-10" dirty="0">
                          <a:solidFill>
                            <a:srgbClr val="3B3B3E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Issue</a:t>
                      </a:r>
                      <a:endParaRPr sz="1950" b="1" dirty="0">
                        <a:solidFill>
                          <a:srgbClr val="3B3B3E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28575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lang="en-US" sz="1950" b="1" spc="-2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Solved</a:t>
                      </a:r>
                      <a:endParaRPr sz="195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28575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188">
                <a:tc>
                  <a:txBody>
                    <a:bodyPr/>
                    <a:lstStyle/>
                    <a:p>
                      <a:pPr marL="91440" marR="1160780" algn="l">
                        <a:lnSpc>
                          <a:spcPct val="102200"/>
                        </a:lnSpc>
                        <a:spcBef>
                          <a:spcPts val="105"/>
                        </a:spcBef>
                      </a:pPr>
                      <a:r>
                        <a:rPr lang="en-US" sz="18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Had</a:t>
                      </a:r>
                      <a:r>
                        <a:rPr lang="ko-KR" altLang="en-US" sz="18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 </a:t>
                      </a:r>
                      <a:r>
                        <a:rPr lang="en-US" altLang="ko-KR" sz="18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to</a:t>
                      </a:r>
                      <a:r>
                        <a:rPr lang="ko-KR" altLang="en-US" sz="18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 </a:t>
                      </a:r>
                      <a:r>
                        <a:rPr lang="en-US" altLang="ko-KR" sz="18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Noto Sans KR"/>
                        </a:rPr>
                        <a:t>put token every time to confirm the user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3335" marB="0" anchor="ctr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28575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Set config header to </a:t>
                      </a:r>
                      <a:r>
                        <a:rPr lang="en-US" altLang="ko-KR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axios.defaults.headers</a:t>
                      </a: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.</a:t>
                      </a:r>
                    </a:p>
                    <a:p>
                      <a:pPr marL="9144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common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9685" marB="0" anchor="ctr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28575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583">
                <a:tc>
                  <a:txBody>
                    <a:bodyPr/>
                    <a:lstStyle/>
                    <a:p>
                      <a:pPr marL="91440" marR="1160780" algn="l">
                        <a:lnSpc>
                          <a:spcPct val="102200"/>
                        </a:lnSpc>
                        <a:spcBef>
                          <a:spcPts val="10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Hard to track the </a:t>
                      </a:r>
                      <a:r>
                        <a:rPr lang="en-US" altLang="ko-KR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localStorage</a:t>
                      </a:r>
                      <a:endParaRPr lang="en-US" altLang="ko-KR"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9685" marB="0" anchor="ctr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altLang="ko-KR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Access the token value through </a:t>
                      </a:r>
                      <a:r>
                        <a:rPr lang="en-US" altLang="ko-KR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useContext</a:t>
                      </a:r>
                      <a:endParaRPr sz="18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Noto Sans KR"/>
                      </a:endParaRPr>
                    </a:p>
                  </a:txBody>
                  <a:tcPr marL="0" marR="0" marT="19685" marB="0" anchor="ctr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D840C3C-91C4-D4FF-FDDB-8B850169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94" y="2286000"/>
            <a:ext cx="4830136" cy="1800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41A84A-8DF6-332F-BBA7-D7D53149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77" y="4370439"/>
            <a:ext cx="4852259" cy="7881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3188A8-BC36-7C66-4B93-419DCA3C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5334000"/>
            <a:ext cx="483013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Design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4F81D0-6F4C-DA52-4851-012BD1A2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5486400" cy="29279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8AA2577-FFB6-7722-AA46-0533E56C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2" y="2438400"/>
            <a:ext cx="5486401" cy="29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Design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DE3FA99-B4DC-5269-2574-1297766ED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5867400" cy="31353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FEC708-BCD9-1EEE-E785-200CDF7A4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75" y="2286000"/>
            <a:ext cx="5882522" cy="31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37678"/>
            <a:ext cx="373126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500" b="1" dirty="0">
                <a:solidFill>
                  <a:srgbClr val="5869FF"/>
                </a:solidFill>
                <a:latin typeface="Noto Sans KR"/>
                <a:cs typeface="Noto Sans KR"/>
              </a:rPr>
              <a:t>Design</a:t>
            </a:r>
            <a:endParaRPr lang="en-US" altLang="ko-KR" sz="2500" dirty="0">
              <a:latin typeface="Noto Sans KR"/>
              <a:cs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36F5D9-B0CC-CE1E-2AD3-84F9D9BEC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"/>
          <a:stretch/>
        </p:blipFill>
        <p:spPr>
          <a:xfrm>
            <a:off x="6196412" y="2406376"/>
            <a:ext cx="5609303" cy="32644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801BAA-5CA4-994D-7AD9-D5A5188E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8" y="1981200"/>
            <a:ext cx="535821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1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488</Words>
  <Application>Microsoft Office PowerPoint</Application>
  <PresentationFormat>와이드스크린</PresentationFormat>
  <Paragraphs>190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Noto Sans KR</vt:lpstr>
      <vt:lpstr>맑은 고딕</vt:lpstr>
      <vt:lpstr>Calibri</vt:lpstr>
      <vt:lpstr>Office Theme</vt:lpstr>
      <vt:lpstr>UniCoop</vt:lpstr>
      <vt:lpstr>Objective</vt:lpstr>
      <vt:lpstr>Milestone</vt:lpstr>
      <vt:lpstr>Role of each member</vt:lpstr>
      <vt:lpstr>Design</vt:lpstr>
      <vt:lpstr>Challenges</vt:lpstr>
      <vt:lpstr>Design</vt:lpstr>
      <vt:lpstr>Design</vt:lpstr>
      <vt:lpstr>Design</vt:lpstr>
      <vt:lpstr>Design</vt:lpstr>
      <vt:lpstr>Implementation - DB</vt:lpstr>
      <vt:lpstr>Implementation - API</vt:lpstr>
      <vt:lpstr>Implementation - Algorithms</vt:lpstr>
      <vt:lpstr>Implementation – Algorithms (Improvement Points)</vt:lpstr>
      <vt:lpstr>Challenges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UniCoop</dc:title>
  <dc:creator>adminuser</dc:creator>
  <cp:lastModifiedBy>백준선</cp:lastModifiedBy>
  <cp:revision>76</cp:revision>
  <dcterms:created xsi:type="dcterms:W3CDTF">2023-04-26T14:43:30Z</dcterms:created>
  <dcterms:modified xsi:type="dcterms:W3CDTF">2023-04-28T03:37:59Z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2023-03-24T00:00:00Z</vt:filetime>
  </property>
  <property fmtid="{D5CDD505-2E9C-101B-9397-08002B2CF9AE}" pid="3" name="Creator">
    <vt:lpwstr>PowerPoint용 Acrobat PDFMaker 23</vt:lpwstr>
  </property>
  <property fmtid="{D5CDD505-2E9C-101B-9397-08002B2CF9AE}" pid="4" name="LastSaved">
    <vt:filetime>2023-04-26T00:00:00Z</vt:filetime>
  </property>
  <property fmtid="{D5CDD505-2E9C-101B-9397-08002B2CF9AE}" pid="5" name="Producer">
    <vt:lpwstr>Adobe PDF Library 23.1.125</vt:lpwstr>
  </property>
</Properties>
</file>