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313" r:id="rId4"/>
    <p:sldId id="327" r:id="rId5"/>
    <p:sldId id="328" r:id="rId6"/>
    <p:sldId id="331" r:id="rId7"/>
    <p:sldId id="329" r:id="rId8"/>
    <p:sldId id="330" r:id="rId9"/>
    <p:sldId id="314" r:id="rId10"/>
    <p:sldId id="264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298" r:id="rId2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badi" panose="020B0604020202020204" pitchFamily="34" charset="0"/>
        <a:ea typeface="Abadi" panose="020B0604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30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60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003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588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29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743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45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26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09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3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17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20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12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16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97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367319" y="1411950"/>
            <a:ext cx="709131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Weekly Progress</a:t>
            </a:r>
            <a:endParaRPr dirty="0"/>
          </a:p>
        </p:txBody>
      </p:sp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2298DCD6-91AA-9490-9CDC-F166D637ED60}"/>
              </a:ext>
            </a:extLst>
          </p:cNvPr>
          <p:cNvSpPr txBox="1">
            <a:spLocks/>
          </p:cNvSpPr>
          <p:nvPr/>
        </p:nvSpPr>
        <p:spPr>
          <a:xfrm>
            <a:off x="5414682" y="3402115"/>
            <a:ext cx="3729318" cy="92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  <a:latin typeface="+mn-ea"/>
                <a:ea typeface="+mn-ea"/>
              </a:rPr>
              <a:t>Team F</a:t>
            </a:r>
          </a:p>
          <a:p>
            <a:pPr algn="r"/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조명하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  <a:ea typeface="+mn-ea"/>
              </a:rPr>
              <a:t>조재범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 남하임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백준선</a:t>
            </a:r>
            <a:endParaRPr 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 Team Matching Algorithm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A3BA7E5-CB73-3107-A312-347983D8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49212"/>
              </p:ext>
            </p:extLst>
          </p:nvPr>
        </p:nvGraphicFramePr>
        <p:xfrm>
          <a:off x="893699" y="1746997"/>
          <a:ext cx="7205465" cy="250952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648705">
                  <a:extLst>
                    <a:ext uri="{9D8B030D-6E8A-4147-A177-3AD203B41FA5}">
                      <a16:colId xmlns:a16="http://schemas.microsoft.com/office/drawing/2014/main" val="3093357647"/>
                    </a:ext>
                  </a:extLst>
                </a:gridCol>
                <a:gridCol w="1731324">
                  <a:extLst>
                    <a:ext uri="{9D8B030D-6E8A-4147-A177-3AD203B41FA5}">
                      <a16:colId xmlns:a16="http://schemas.microsoft.com/office/drawing/2014/main" val="2454317358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4235277817"/>
                    </a:ext>
                  </a:extLst>
                </a:gridCol>
                <a:gridCol w="772046">
                  <a:extLst>
                    <a:ext uri="{9D8B030D-6E8A-4147-A177-3AD203B41FA5}">
                      <a16:colId xmlns:a16="http://schemas.microsoft.com/office/drawing/2014/main" val="606697033"/>
                    </a:ext>
                  </a:extLst>
                </a:gridCol>
                <a:gridCol w="1200911">
                  <a:extLst>
                    <a:ext uri="{9D8B030D-6E8A-4147-A177-3AD203B41FA5}">
                      <a16:colId xmlns:a16="http://schemas.microsoft.com/office/drawing/2014/main" val="1772858997"/>
                    </a:ext>
                  </a:extLst>
                </a:gridCol>
                <a:gridCol w="1200911">
                  <a:extLst>
                    <a:ext uri="{9D8B030D-6E8A-4147-A177-3AD203B41FA5}">
                      <a16:colId xmlns:a16="http://schemas.microsoft.com/office/drawing/2014/main" val="2563997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Is Mandatory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Count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Partial Points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 vs Non-AI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 / NON-AI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Personality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Extrovert / Introvert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Different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English Skills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Good / Average / Bad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20-21 / 22-23 / 24-25 / 26+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Different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110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 Team Matching Algorithm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A3BA7E5-CB73-3107-A312-347983D8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47273"/>
              </p:ext>
            </p:extLst>
          </p:nvPr>
        </p:nvGraphicFramePr>
        <p:xfrm>
          <a:off x="893699" y="1997313"/>
          <a:ext cx="7196230" cy="185420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848168">
                  <a:extLst>
                    <a:ext uri="{9D8B030D-6E8A-4147-A177-3AD203B41FA5}">
                      <a16:colId xmlns:a16="http://schemas.microsoft.com/office/drawing/2014/main" val="3093357647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454317358"/>
                    </a:ext>
                  </a:extLst>
                </a:gridCol>
                <a:gridCol w="517235">
                  <a:extLst>
                    <a:ext uri="{9D8B030D-6E8A-4147-A177-3AD203B41FA5}">
                      <a16:colId xmlns:a16="http://schemas.microsoft.com/office/drawing/2014/main" val="236094653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630830938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845128918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1415659690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343569181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56691198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564311525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1601170419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3739477774"/>
                    </a:ext>
                  </a:extLst>
                </a:gridCol>
                <a:gridCol w="668718">
                  <a:extLst>
                    <a:ext uri="{9D8B030D-6E8A-4147-A177-3AD203B41FA5}">
                      <a16:colId xmlns:a16="http://schemas.microsoft.com/office/drawing/2014/main" val="2249117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Questions / students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 vs Non-AI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Personality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English Skills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1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94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 Team Matching Algorithm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A3BA7E5-CB73-3107-A312-347983D8B3D5}"/>
              </a:ext>
            </a:extLst>
          </p:cNvPr>
          <p:cNvGraphicFramePr>
            <a:graphicFrameLocks noGrp="1"/>
          </p:cNvGraphicFramePr>
          <p:nvPr/>
        </p:nvGraphicFramePr>
        <p:xfrm>
          <a:off x="893699" y="1997313"/>
          <a:ext cx="7196230" cy="185420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848168">
                  <a:extLst>
                    <a:ext uri="{9D8B030D-6E8A-4147-A177-3AD203B41FA5}">
                      <a16:colId xmlns:a16="http://schemas.microsoft.com/office/drawing/2014/main" val="3093357647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454317358"/>
                    </a:ext>
                  </a:extLst>
                </a:gridCol>
                <a:gridCol w="517235">
                  <a:extLst>
                    <a:ext uri="{9D8B030D-6E8A-4147-A177-3AD203B41FA5}">
                      <a16:colId xmlns:a16="http://schemas.microsoft.com/office/drawing/2014/main" val="236094653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630830938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845128918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1415659690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343569181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56691198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564311525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1601170419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3739477774"/>
                    </a:ext>
                  </a:extLst>
                </a:gridCol>
                <a:gridCol w="668718">
                  <a:extLst>
                    <a:ext uri="{9D8B030D-6E8A-4147-A177-3AD203B41FA5}">
                      <a16:colId xmlns:a16="http://schemas.microsoft.com/office/drawing/2014/main" val="2249117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Questions / students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 vs Non-AI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Personality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English Skills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11037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E8D83F-3BA5-D6C8-79AA-A13558F92034}"/>
              </a:ext>
            </a:extLst>
          </p:cNvPr>
          <p:cNvCxnSpPr/>
          <p:nvPr/>
        </p:nvCxnSpPr>
        <p:spPr>
          <a:xfrm>
            <a:off x="6329082" y="1470212"/>
            <a:ext cx="0" cy="28687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5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 Team Matching Algorithm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A3BA7E5-CB73-3107-A312-347983D8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25757"/>
              </p:ext>
            </p:extLst>
          </p:nvPr>
        </p:nvGraphicFramePr>
        <p:xfrm>
          <a:off x="1637770" y="1728372"/>
          <a:ext cx="5412452" cy="148336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848168">
                  <a:extLst>
                    <a:ext uri="{9D8B030D-6E8A-4147-A177-3AD203B41FA5}">
                      <a16:colId xmlns:a16="http://schemas.microsoft.com/office/drawing/2014/main" val="3093357647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454317358"/>
                    </a:ext>
                  </a:extLst>
                </a:gridCol>
                <a:gridCol w="517235">
                  <a:extLst>
                    <a:ext uri="{9D8B030D-6E8A-4147-A177-3AD203B41FA5}">
                      <a16:colId xmlns:a16="http://schemas.microsoft.com/office/drawing/2014/main" val="236094653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630830938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845128918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1415659690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343569181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56691198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564311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Questions / students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Personality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English Skills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110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CE835D-8B8A-AA3E-F31F-CD340A300FDE}"/>
              </a:ext>
            </a:extLst>
          </p:cNvPr>
          <p:cNvSpPr txBox="1"/>
          <p:nvPr/>
        </p:nvSpPr>
        <p:spPr>
          <a:xfrm>
            <a:off x="3307976" y="3648116"/>
            <a:ext cx="2779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 Groups of 4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2165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 Team Matching Algorithm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A3BA7E5-CB73-3107-A312-347983D8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27268"/>
              </p:ext>
            </p:extLst>
          </p:nvPr>
        </p:nvGraphicFramePr>
        <p:xfrm>
          <a:off x="176523" y="1647690"/>
          <a:ext cx="5412452" cy="148336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848168">
                  <a:extLst>
                    <a:ext uri="{9D8B030D-6E8A-4147-A177-3AD203B41FA5}">
                      <a16:colId xmlns:a16="http://schemas.microsoft.com/office/drawing/2014/main" val="3093357647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454317358"/>
                    </a:ext>
                  </a:extLst>
                </a:gridCol>
                <a:gridCol w="517235">
                  <a:extLst>
                    <a:ext uri="{9D8B030D-6E8A-4147-A177-3AD203B41FA5}">
                      <a16:colId xmlns:a16="http://schemas.microsoft.com/office/drawing/2014/main" val="236094653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630830938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845128918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1415659690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343569181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56691198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564311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Questions / students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Personality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English Skills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110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CE835D-8B8A-AA3E-F31F-CD340A300FDE}"/>
              </a:ext>
            </a:extLst>
          </p:cNvPr>
          <p:cNvSpPr txBox="1"/>
          <p:nvPr/>
        </p:nvSpPr>
        <p:spPr>
          <a:xfrm>
            <a:off x="5914068" y="1507642"/>
            <a:ext cx="305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Weight Between A and B</a:t>
            </a:r>
          </a:p>
          <a:p>
            <a:endParaRPr lang="en-US" altLang="ko-KR" sz="3000" dirty="0"/>
          </a:p>
          <a:p>
            <a:r>
              <a:rPr lang="en-US" altLang="ko-KR" dirty="0"/>
              <a:t>Personality: Same = 2 * 0</a:t>
            </a:r>
          </a:p>
          <a:p>
            <a:r>
              <a:rPr lang="en-US" altLang="ko-KR" dirty="0"/>
              <a:t>English Skill: different = 1 * 0</a:t>
            </a:r>
          </a:p>
          <a:p>
            <a:r>
              <a:rPr lang="en-US" altLang="ko-KR" dirty="0"/>
              <a:t>Age: different = 3 * 1/3 </a:t>
            </a:r>
          </a:p>
          <a:p>
            <a:endParaRPr lang="en-US" altLang="ko-KR" dirty="0"/>
          </a:p>
          <a:p>
            <a:r>
              <a:rPr lang="en-US" altLang="ko-KR" b="1" dirty="0"/>
              <a:t>Total = 1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44F80-F17A-F53D-95AD-6C85E9AF9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79520"/>
              </p:ext>
            </p:extLst>
          </p:nvPr>
        </p:nvGraphicFramePr>
        <p:xfrm>
          <a:off x="176523" y="3370323"/>
          <a:ext cx="5612257" cy="156972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3501060975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89958868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36398116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75187862"/>
                    </a:ext>
                  </a:extLst>
                </a:gridCol>
                <a:gridCol w="1200911">
                  <a:extLst>
                    <a:ext uri="{9D8B030D-6E8A-4147-A177-3AD203B41FA5}">
                      <a16:colId xmlns:a16="http://schemas.microsoft.com/office/drawing/2014/main" val="1414931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Questions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Options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Weight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Count Score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Partial Points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Personality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Extrovert / Introvert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Different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4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English Skills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Good / Aver / Bad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20-21 / 22-23 / </a:t>
                      </a:r>
                    </a:p>
                    <a:p>
                      <a:pPr latinLnBrk="1"/>
                      <a:r>
                        <a:rPr lang="en-US" altLang="ko-KR" sz="1200" dirty="0"/>
                        <a:t>24-25 / 26+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Different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26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CA7787-CAF7-75AE-DAD4-8F87B9C3B4C5}"/>
              </a:ext>
            </a:extLst>
          </p:cNvPr>
          <p:cNvSpPr txBox="1"/>
          <p:nvPr/>
        </p:nvSpPr>
        <p:spPr>
          <a:xfrm>
            <a:off x="6120848" y="4300135"/>
            <a:ext cx="2744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[20-21]        [22-23]          [24-25]        [26+]</a:t>
            </a:r>
            <a:endParaRPr lang="ko-KR" altLang="en-US" sz="10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435F15-C373-3006-0704-33C9D265A4D8}"/>
              </a:ext>
            </a:extLst>
          </p:cNvPr>
          <p:cNvCxnSpPr>
            <a:cxnSpLocks/>
          </p:cNvCxnSpPr>
          <p:nvPr/>
        </p:nvCxnSpPr>
        <p:spPr>
          <a:xfrm>
            <a:off x="6419751" y="4289955"/>
            <a:ext cx="2103594" cy="10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6D0910-C4FC-4484-757E-1679A9061860}"/>
              </a:ext>
            </a:extLst>
          </p:cNvPr>
          <p:cNvSpPr txBox="1"/>
          <p:nvPr/>
        </p:nvSpPr>
        <p:spPr>
          <a:xfrm>
            <a:off x="7290934" y="4043734"/>
            <a:ext cx="564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 * 1</a:t>
            </a: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E8A6B-1C0F-3B5E-AB9D-FD486306B7E0}"/>
              </a:ext>
            </a:extLst>
          </p:cNvPr>
          <p:cNvSpPr txBox="1"/>
          <p:nvPr/>
        </p:nvSpPr>
        <p:spPr>
          <a:xfrm>
            <a:off x="6521038" y="4483216"/>
            <a:ext cx="2229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3*1/3             3*1/3           3*1/3</a:t>
            </a:r>
            <a:endParaRPr lang="ko-KR" altLang="en-US" sz="10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6F0A07-F726-6F17-85D3-5746F0592296}"/>
              </a:ext>
            </a:extLst>
          </p:cNvPr>
          <p:cNvCxnSpPr>
            <a:cxnSpLocks/>
          </p:cNvCxnSpPr>
          <p:nvPr/>
        </p:nvCxnSpPr>
        <p:spPr>
          <a:xfrm>
            <a:off x="6610054" y="4437617"/>
            <a:ext cx="292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2FB4D2-EDD0-0470-6761-AAA02021887C}"/>
              </a:ext>
            </a:extLst>
          </p:cNvPr>
          <p:cNvCxnSpPr>
            <a:cxnSpLocks/>
          </p:cNvCxnSpPr>
          <p:nvPr/>
        </p:nvCxnSpPr>
        <p:spPr>
          <a:xfrm>
            <a:off x="7345206" y="4436683"/>
            <a:ext cx="292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6A6F47-893F-DC3D-8C0D-1166183149A2}"/>
              </a:ext>
            </a:extLst>
          </p:cNvPr>
          <p:cNvCxnSpPr>
            <a:cxnSpLocks/>
          </p:cNvCxnSpPr>
          <p:nvPr/>
        </p:nvCxnSpPr>
        <p:spPr>
          <a:xfrm>
            <a:off x="8046646" y="4436683"/>
            <a:ext cx="292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42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 Team Matching Algorithm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A3BA7E5-CB73-3107-A312-347983D8B3D5}"/>
              </a:ext>
            </a:extLst>
          </p:cNvPr>
          <p:cNvGraphicFramePr>
            <a:graphicFrameLocks noGrp="1"/>
          </p:cNvGraphicFramePr>
          <p:nvPr/>
        </p:nvGraphicFramePr>
        <p:xfrm>
          <a:off x="176523" y="1647690"/>
          <a:ext cx="5412452" cy="148336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848168">
                  <a:extLst>
                    <a:ext uri="{9D8B030D-6E8A-4147-A177-3AD203B41FA5}">
                      <a16:colId xmlns:a16="http://schemas.microsoft.com/office/drawing/2014/main" val="3093357647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454317358"/>
                    </a:ext>
                  </a:extLst>
                </a:gridCol>
                <a:gridCol w="517235">
                  <a:extLst>
                    <a:ext uri="{9D8B030D-6E8A-4147-A177-3AD203B41FA5}">
                      <a16:colId xmlns:a16="http://schemas.microsoft.com/office/drawing/2014/main" val="236094653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630830938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845128918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1415659690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343569181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56691198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564311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Questions / students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Personality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English Skills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110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CE835D-8B8A-AA3E-F31F-CD340A300FDE}"/>
              </a:ext>
            </a:extLst>
          </p:cNvPr>
          <p:cNvSpPr txBox="1"/>
          <p:nvPr/>
        </p:nvSpPr>
        <p:spPr>
          <a:xfrm>
            <a:off x="5975866" y="1801387"/>
            <a:ext cx="305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Weight Between A and C</a:t>
            </a:r>
          </a:p>
          <a:p>
            <a:endParaRPr lang="en-US" altLang="ko-KR" sz="3000" dirty="0"/>
          </a:p>
          <a:p>
            <a:r>
              <a:rPr lang="en-US" altLang="ko-KR" dirty="0"/>
              <a:t>Personality: Different = 2 * 1</a:t>
            </a:r>
          </a:p>
          <a:p>
            <a:r>
              <a:rPr lang="en-US" altLang="ko-KR" dirty="0"/>
              <a:t>English Skill: different = 1 * 0</a:t>
            </a:r>
          </a:p>
          <a:p>
            <a:r>
              <a:rPr lang="en-US" altLang="ko-KR" dirty="0"/>
              <a:t>Age: different = 3 * 2/3 </a:t>
            </a:r>
          </a:p>
          <a:p>
            <a:endParaRPr lang="en-US" altLang="ko-KR" dirty="0"/>
          </a:p>
          <a:p>
            <a:r>
              <a:rPr lang="en-US" altLang="ko-KR" b="1" dirty="0"/>
              <a:t>Total = 4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44F80-F17A-F53D-95AD-6C85E9AF9040}"/>
              </a:ext>
            </a:extLst>
          </p:cNvPr>
          <p:cNvGraphicFramePr>
            <a:graphicFrameLocks noGrp="1"/>
          </p:cNvGraphicFramePr>
          <p:nvPr/>
        </p:nvGraphicFramePr>
        <p:xfrm>
          <a:off x="176523" y="3370323"/>
          <a:ext cx="5612257" cy="156972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3501060975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89958868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36398116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75187862"/>
                    </a:ext>
                  </a:extLst>
                </a:gridCol>
                <a:gridCol w="1200911">
                  <a:extLst>
                    <a:ext uri="{9D8B030D-6E8A-4147-A177-3AD203B41FA5}">
                      <a16:colId xmlns:a16="http://schemas.microsoft.com/office/drawing/2014/main" val="1414931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Questions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Options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Weight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Count Score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Partial Points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Personality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Extrovert / Introvert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Different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4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English Skills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Good / Aver / Bad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20-21 / 22-23 / </a:t>
                      </a:r>
                    </a:p>
                    <a:p>
                      <a:pPr latinLnBrk="1"/>
                      <a:r>
                        <a:rPr lang="en-US" altLang="ko-KR" sz="1200" dirty="0"/>
                        <a:t>24-25 / 26+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Different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2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2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 Team Matching Algorithm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A3BA7E5-CB73-3107-A312-347983D8B3D5}"/>
              </a:ext>
            </a:extLst>
          </p:cNvPr>
          <p:cNvGraphicFramePr>
            <a:graphicFrameLocks noGrp="1"/>
          </p:cNvGraphicFramePr>
          <p:nvPr/>
        </p:nvGraphicFramePr>
        <p:xfrm>
          <a:off x="176523" y="1647690"/>
          <a:ext cx="5412452" cy="148336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848168">
                  <a:extLst>
                    <a:ext uri="{9D8B030D-6E8A-4147-A177-3AD203B41FA5}">
                      <a16:colId xmlns:a16="http://schemas.microsoft.com/office/drawing/2014/main" val="3093357647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454317358"/>
                    </a:ext>
                  </a:extLst>
                </a:gridCol>
                <a:gridCol w="517235">
                  <a:extLst>
                    <a:ext uri="{9D8B030D-6E8A-4147-A177-3AD203B41FA5}">
                      <a16:colId xmlns:a16="http://schemas.microsoft.com/office/drawing/2014/main" val="236094653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630830938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845128918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1415659690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343569181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56691198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564311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Questions / students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Personality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English Skills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110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CE835D-8B8A-AA3E-F31F-CD340A300FDE}"/>
              </a:ext>
            </a:extLst>
          </p:cNvPr>
          <p:cNvSpPr txBox="1"/>
          <p:nvPr/>
        </p:nvSpPr>
        <p:spPr>
          <a:xfrm>
            <a:off x="5975866" y="1801387"/>
            <a:ext cx="305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Weight Between A and D</a:t>
            </a:r>
          </a:p>
          <a:p>
            <a:endParaRPr lang="en-US" altLang="ko-KR" sz="3000" dirty="0"/>
          </a:p>
          <a:p>
            <a:r>
              <a:rPr lang="en-US" altLang="ko-KR" dirty="0"/>
              <a:t>Personality: Different = 2 * 1</a:t>
            </a:r>
          </a:p>
          <a:p>
            <a:r>
              <a:rPr lang="en-US" altLang="ko-KR" dirty="0"/>
              <a:t>English Skill: Same = 1 * 1</a:t>
            </a:r>
          </a:p>
          <a:p>
            <a:r>
              <a:rPr lang="en-US" altLang="ko-KR" dirty="0"/>
              <a:t>Age: Different = 3 * 3/3 </a:t>
            </a:r>
          </a:p>
          <a:p>
            <a:endParaRPr lang="en-US" altLang="ko-KR" dirty="0"/>
          </a:p>
          <a:p>
            <a:r>
              <a:rPr lang="en-US" altLang="ko-KR" b="1" dirty="0"/>
              <a:t>Total = 6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44F80-F17A-F53D-95AD-6C85E9AF9040}"/>
              </a:ext>
            </a:extLst>
          </p:cNvPr>
          <p:cNvGraphicFramePr>
            <a:graphicFrameLocks noGrp="1"/>
          </p:cNvGraphicFramePr>
          <p:nvPr/>
        </p:nvGraphicFramePr>
        <p:xfrm>
          <a:off x="176523" y="3370323"/>
          <a:ext cx="5612257" cy="156972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3501060975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89958868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36398116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75187862"/>
                    </a:ext>
                  </a:extLst>
                </a:gridCol>
                <a:gridCol w="1200911">
                  <a:extLst>
                    <a:ext uri="{9D8B030D-6E8A-4147-A177-3AD203B41FA5}">
                      <a16:colId xmlns:a16="http://schemas.microsoft.com/office/drawing/2014/main" val="1414931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Questions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Options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Weight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Count Score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Partial Points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Personality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Extrovert / Introvert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Different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4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English Skills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Good / Aver / Bad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20-21 / 22-23 / </a:t>
                      </a:r>
                    </a:p>
                    <a:p>
                      <a:pPr latinLnBrk="1"/>
                      <a:r>
                        <a:rPr lang="en-US" altLang="ko-KR" sz="1200" dirty="0"/>
                        <a:t>24-25 / 26+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Different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2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6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 Team Matching Algorithm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E835D-8B8A-AA3E-F31F-CD340A300FDE}"/>
              </a:ext>
            </a:extLst>
          </p:cNvPr>
          <p:cNvSpPr txBox="1"/>
          <p:nvPr/>
        </p:nvSpPr>
        <p:spPr>
          <a:xfrm>
            <a:off x="893699" y="1758632"/>
            <a:ext cx="33914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Form a Graph</a:t>
            </a:r>
          </a:p>
          <a:p>
            <a:endParaRPr lang="en-US" altLang="ko-KR" sz="3000" dirty="0"/>
          </a:p>
          <a:p>
            <a:r>
              <a:rPr lang="en-US" altLang="ko-KR" dirty="0"/>
              <a:t>There will be lines between all students</a:t>
            </a:r>
          </a:p>
          <a:p>
            <a:r>
              <a:rPr lang="en-US" altLang="ko-KR" dirty="0"/>
              <a:t>There will be weights for all the</a:t>
            </a:r>
            <a:r>
              <a:rPr lang="ko-KR" altLang="en-US" dirty="0"/>
              <a:t> </a:t>
            </a:r>
            <a:r>
              <a:rPr lang="en-US" altLang="ko-KR" dirty="0"/>
              <a:t>lines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EEC426-C83A-0114-B91C-78660F2B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406" y="1610402"/>
            <a:ext cx="374384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 Team Matching Algorithm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E835D-8B8A-AA3E-F31F-CD340A300FDE}"/>
              </a:ext>
            </a:extLst>
          </p:cNvPr>
          <p:cNvSpPr txBox="1"/>
          <p:nvPr/>
        </p:nvSpPr>
        <p:spPr>
          <a:xfrm>
            <a:off x="893699" y="1758632"/>
            <a:ext cx="31493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Form a Team</a:t>
            </a:r>
          </a:p>
          <a:p>
            <a:endParaRPr lang="en-US" altLang="ko-KR" sz="3000" dirty="0"/>
          </a:p>
          <a:p>
            <a:pPr marL="342900" indent="-342900">
              <a:buAutoNum type="arabicPeriod"/>
            </a:pPr>
            <a:r>
              <a:rPr lang="en-US" altLang="ko-KR" dirty="0"/>
              <a:t>Order connection in descending order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Form team with Greedy Algorithm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0F2C6B0F-1BF7-DB47-05B5-AF29FF43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01584"/>
              </p:ext>
            </p:extLst>
          </p:nvPr>
        </p:nvGraphicFramePr>
        <p:xfrm>
          <a:off x="4043082" y="1758632"/>
          <a:ext cx="1836346" cy="290068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2778956936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4018913145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2978914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6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0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3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3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0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0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936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EC37E4-DA1B-48B2-2412-7CD8D6D150B8}"/>
              </a:ext>
            </a:extLst>
          </p:cNvPr>
          <p:cNvSpPr txBox="1"/>
          <p:nvPr/>
        </p:nvSpPr>
        <p:spPr>
          <a:xfrm>
            <a:off x="6087035" y="1550769"/>
            <a:ext cx="2941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Process</a:t>
            </a:r>
          </a:p>
          <a:p>
            <a:pPr algn="ctr"/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A-D (group1)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B-E (group2)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A-D-F (group1)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Skip D-E (both already in group)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B-E-H (group2)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A-D-F-G (group1)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Skip A-C (A already in group with full members)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B-E-H-C (group2)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74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D24C4-0992-FD3B-4099-FA89FA05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06" y="2143050"/>
            <a:ext cx="6462600" cy="857400"/>
          </a:xfrm>
        </p:spPr>
        <p:txBody>
          <a:bodyPr/>
          <a:lstStyle/>
          <a:p>
            <a:r>
              <a:rPr lang="en-US" altLang="ko-KR" sz="8000" dirty="0"/>
              <a:t>Thank you</a:t>
            </a:r>
            <a:endParaRPr lang="ko-KR" altLang="en-US" sz="8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2083B-DD1B-2BA9-3709-6A2D9E6CC2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911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Progress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 To-do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54050" y="1523401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Progress</a:t>
            </a:r>
          </a:p>
          <a:p>
            <a:pPr lvl="0" algn="ctr" rtl="0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 Trial and Error</a:t>
            </a:r>
          </a:p>
          <a:p>
            <a:pPr lvl="0" algn="ctr" rtl="0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 To-do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664707" y="2496471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/>
              <a:t>Frontend</a:t>
            </a:r>
            <a:endParaRPr sz="1000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Frontend: Progress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7DC360-D796-77FF-A5F8-8FD1CE17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9" y="1830826"/>
            <a:ext cx="4428258" cy="21472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E94512-C267-FE81-5B94-4388EE4A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291" y="1830825"/>
            <a:ext cx="4456984" cy="21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6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Frontend: Progress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BDFD43-DC89-F0C3-C8D8-37E533CC4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08" b="24241"/>
          <a:stretch/>
        </p:blipFill>
        <p:spPr>
          <a:xfrm>
            <a:off x="4616650" y="1973775"/>
            <a:ext cx="4434450" cy="1877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9DDEF2-7D96-6516-9CEC-700ADC506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7" y="1973775"/>
            <a:ext cx="3452293" cy="19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Frontend: Progress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086565" y="4895478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7D58B6-DEFC-A658-C012-B1E9ED62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455" y="1866895"/>
            <a:ext cx="4396328" cy="12140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4B851D-6BE8-C7F5-5E82-1581A8D7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94"/>
          <a:stretch/>
        </p:blipFill>
        <p:spPr>
          <a:xfrm>
            <a:off x="4205455" y="3175688"/>
            <a:ext cx="4396328" cy="10784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245B90-C6E7-932B-708E-DE7E0FE5E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37" y="1525988"/>
            <a:ext cx="3299399" cy="164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D66675-EC89-52B6-C723-DF114F6B0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36" y="3262275"/>
            <a:ext cx="3299399" cy="16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7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Frontend: Progress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3C93BB-0A11-730D-E2E1-217A5FB6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" y="1641400"/>
            <a:ext cx="4359279" cy="21092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9E3AA2-E76F-12B1-85A6-8A4F33AC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47" y="1622137"/>
            <a:ext cx="4413342" cy="21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7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699" y="434588"/>
            <a:ext cx="74459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Frontend: To-do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EB5F3-3B1B-3411-3EDA-169A737D6A42}"/>
              </a:ext>
            </a:extLst>
          </p:cNvPr>
          <p:cNvSpPr txBox="1"/>
          <p:nvPr/>
        </p:nvSpPr>
        <p:spPr>
          <a:xfrm>
            <a:off x="492230" y="1789410"/>
            <a:ext cx="81595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Backend interworking with</a:t>
            </a:r>
          </a:p>
          <a:p>
            <a:endParaRPr lang="en-US" altLang="ko-KR" sz="2000" dirty="0"/>
          </a:p>
          <a:p>
            <a:r>
              <a:rPr lang="en-US" altLang="ko-KR" sz="2000" dirty="0"/>
              <a:t>1. My Page (Projects Info, Delete Account)</a:t>
            </a:r>
          </a:p>
          <a:p>
            <a:r>
              <a:rPr lang="en-US" altLang="ko-KR" sz="2000" dirty="0"/>
              <a:t>2. Project Registration</a:t>
            </a:r>
          </a:p>
          <a:p>
            <a:r>
              <a:rPr lang="en-US" altLang="ko-KR" sz="2000" dirty="0"/>
              <a:t>3. Project Management (access with code)</a:t>
            </a:r>
          </a:p>
          <a:p>
            <a:r>
              <a:rPr lang="en-US" altLang="ko-KR" sz="2000" dirty="0"/>
              <a:t>4. Team Activity (Share messages, time scheduling, to-do list, and files)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086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664707" y="2496471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/>
              <a:t>Backend</a:t>
            </a:r>
            <a:endParaRPr sz="1000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87099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812</Words>
  <Application>Microsoft Office PowerPoint</Application>
  <PresentationFormat>화면 슬라이드 쇼(16:9)</PresentationFormat>
  <Paragraphs>478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Raleway</vt:lpstr>
      <vt:lpstr>맑은 고딕</vt:lpstr>
      <vt:lpstr>Lato</vt:lpstr>
      <vt:lpstr>Abadi</vt:lpstr>
      <vt:lpstr>Arial</vt:lpstr>
      <vt:lpstr>Antonio template</vt:lpstr>
      <vt:lpstr>Week 8 Weekly Progress</vt:lpstr>
      <vt:lpstr>Table of Contents</vt:lpstr>
      <vt:lpstr>Frontend</vt:lpstr>
      <vt:lpstr>Frontend: Progress</vt:lpstr>
      <vt:lpstr>Frontend: Progress</vt:lpstr>
      <vt:lpstr>Frontend: Progress</vt:lpstr>
      <vt:lpstr>Frontend: Progress</vt:lpstr>
      <vt:lpstr>Frontend: To-do</vt:lpstr>
      <vt:lpstr>Backend</vt:lpstr>
      <vt:lpstr>Backend: Team Matching Algorithm</vt:lpstr>
      <vt:lpstr>Backend: Team Matching Algorithm</vt:lpstr>
      <vt:lpstr>Backend: Team Matching Algorithm</vt:lpstr>
      <vt:lpstr>Backend: Team Matching Algorithm</vt:lpstr>
      <vt:lpstr>Backend: Team Matching Algorithm</vt:lpstr>
      <vt:lpstr>Backend: Team Matching Algorithm</vt:lpstr>
      <vt:lpstr>Backend: Team Matching Algorithm</vt:lpstr>
      <vt:lpstr>Backend: Team Matching Algorithm</vt:lpstr>
      <vt:lpstr>Backend: Team Matching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Background</dc:title>
  <dc:creator>백준선</dc:creator>
  <cp:lastModifiedBy>남하임</cp:lastModifiedBy>
  <cp:revision>21</cp:revision>
  <dcterms:modified xsi:type="dcterms:W3CDTF">2023-04-21T03:04:33Z</dcterms:modified>
</cp:coreProperties>
</file>