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embeddedFontLst>
    <p:embeddedFont>
      <p:font typeface="Do Hyeon" panose="020B0600000101010101" charset="-127"/>
      <p:regular r:id="rId21"/>
    </p:embeddedFont>
    <p:embeddedFont>
      <p:font typeface="Microsoft Yahei" panose="020B0503020204020204" pitchFamily="34" charset="-122"/>
      <p:regular r:id="rId22"/>
      <p:bold r:id="rId23"/>
    </p:embeddedFont>
    <p:embeddedFont>
      <p:font typeface="Malgun Gothic" panose="020B0503020000020004" pitchFamily="50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74b8f5189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2374b8f5189_1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signup pate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Given that user is a mother or father of child with an autism spectrum,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instead of their child, they can set id and password.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we’ve only created web page form, and we haven’t handled database yet.</a:t>
            </a:r>
            <a:endParaRPr/>
          </a:p>
        </p:txBody>
      </p:sp>
      <p:sp>
        <p:nvSpPr>
          <p:cNvPr id="243" name="Google Shape;243;g2374b8f5189_1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74b8f5189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374b8f5189_1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then next, When users are done logging in, users will be taken to the main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user can select one of “감정놀이방” “행동놀이방” “칭찬나무” and proceed with it</a:t>
            </a:r>
            <a:endParaRPr/>
          </a:p>
        </p:txBody>
      </p:sp>
      <p:sp>
        <p:nvSpPr>
          <p:cNvPr id="251" name="Google Shape;251;g2374b8f5189_1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next topic is Emotion Dataset.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35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Last week, We  found a problem that the precision of the happy class was very low</a:t>
            </a:r>
            <a:endParaRPr sz="135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35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35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So this week we've solved the problem by modifying original dataset.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7484d4b0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7484d4b0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you can see this graph,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If the confidence is 0.7 or higher,  the precision of all classes guarantees 0.8 or higher.</a:t>
            </a:r>
            <a:endParaRPr sz="135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In addition, two classes(disgust and neutral) were added to the existing five emotional classes.</a:t>
            </a:r>
            <a:endParaRPr sz="135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3" name="Google Shape;263;g237484d4b0d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7484d4b0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37484d4b0d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In addition, you can see that the F1 score, which is the average value of harmony between precision and accuracy, is generally high.</a:t>
            </a:r>
            <a:endParaRPr sz="135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2" name="Google Shape;272;g237484d4b0d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7484d4b0d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7484d4b0d_1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g237484d4b0d_1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7484d4b0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7484d4b0d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237484d4b0d_1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7484d4b0d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7484d4b0d_1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37484d4b0d_1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7484d4b0d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37484d4b0d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74b8f5189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2374b8f5189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행동 놀이방 부분에서 사용되는 DTT 기법에 대해 설명드리겠습니다.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DTT의 목적은 아이들이 지닌 기술과 개념을 일상 생활에 적용하는 힘을 기르는 것입니다.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먼저 선생님이 지시를 하여 아이들에게 자극(신호)를 줍니다. 만약 아이가 자극에 대해 잘 반응하게 된다면, positive reinforcement를 부여합니다.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그렇지 못한다면, 아이들이 적절한 행동을 할 수 있도록 도움을 주어야 하며, 이러한 과정을 “프롬프팅＂이라고 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DTT 기법에서 중요한 것은 아이들의 흥미를 이끌어내는 것으로, 즉 적절한 자극을 주어야 한다는 것입니다.</a:t>
            </a:r>
            <a:endParaRPr/>
          </a:p>
        </p:txBody>
      </p:sp>
      <p:sp>
        <p:nvSpPr>
          <p:cNvPr id="185" name="Google Shape;185;g2374b8f5189_6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74b8f5189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374b8f5189_6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DTT에서는 선생님의 지시에 따라 알맞은 시각적 자료를 매칭하여 답변합니다.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따라서, 지시와 시각적 자료는 아이들에게 친숙하고, 구별이 쉽고, 흥미로운 것이어야 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예시로는 토끼, 개와 같은 동물이 있고, 비행기나 버스와 같은 교통수단이 있으며, 과일 또한 대표적인 예시입니다.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동물이나 교통수단을 활용하는 것은 제한적이어서, 주로 인형이나 낱말 카드를 활용합니다.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그러나, 과일의 경우에는 실물을 사용할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 저희는 아이들에게 더욱 흥미를 줄 수 있는 실제 과일을 선택하였습니다.</a:t>
            </a:r>
            <a:endParaRPr/>
          </a:p>
        </p:txBody>
      </p:sp>
      <p:sp>
        <p:nvSpPr>
          <p:cNvPr id="192" name="Google Shape;192;g2374b8f5189_6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74b8f5189_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2374b8f5189_6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저희가 사용하고자 하는 과일의 셋은 5가지로, 사과, 오렌지, 포도, 바나나, 딸기입니다.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이들은 어렸을 때부터 접하기 쉬운 친숙한 과일이며, 마트에서 쉽게 접할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 이들은 뚜렷한 특징을 가진 외견으로 인해 구별이 쉽습니다.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이러한 실제 과일들을 사용하는 것은 낱말 카드를 사용하는 것에 비해 직관적입니다.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따라서, 이 과일들은 아이들에게 더 큰 흥미를 끌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DTT 기법에서 중요한 것은, 아이들이 이미 알고 있던 개념을 실제 생활에서 활용하는 힘을 기르는 것으로, 저희는 과일의 가짓수를 늘리기 보다 대표적인 과일에 대해 집중하는 것을 선택했습니다.</a:t>
            </a:r>
            <a:endParaRPr/>
          </a:p>
        </p:txBody>
      </p:sp>
      <p:sp>
        <p:nvSpPr>
          <p:cNvPr id="209" name="Google Shape;209;g2374b8f5189_6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74b8f5189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2374b8f5189_6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DTT 프로그램의 실제 활용 및 연구에 대한 논문들입니다.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DTT를 적용한 이름 매칭 학습은 자폐아동의 언어 및 개념 지도에 있어 유용합니다.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또한, DTT 프로그램을 사용시, 언어 및 이해 지도 시에는 주로 시각적인 자료를 활용하였으며, 그림카드가 대표적입니다.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그림카드보다 더욱 직관적인 실제 과일에 대해 컴퓨터 비전을 활용하려 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374b8f5189_6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7484d4b0d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37484d4b0d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hello, my name is nayoung choi.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8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From now on, I will present simple UI changes and emotion data sets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74b8f5189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2374b8f5189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login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users have an account, they can just log in, and if they don't, they can click the sign-up button to proceed with their signup process</a:t>
            </a:r>
            <a:endParaRPr/>
          </a:p>
        </p:txBody>
      </p:sp>
      <p:sp>
        <p:nvSpPr>
          <p:cNvPr id="233" name="Google Shape;233;g2374b8f5189_1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C0C0C"/>
              </a:gs>
              <a:gs pos="45000">
                <a:srgbClr val="0C0C0C">
                  <a:alpha val="0"/>
                </a:srgbClr>
              </a:gs>
              <a:gs pos="100000">
                <a:srgbClr val="0C0C0C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8" name="Google Shape;168;p26" descr="Light It Up Blue for Autism Awareness :: Ft. Carson :: US ..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312682" y="55324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D: 삼김이최고</a:t>
            </a:r>
            <a:endParaRPr sz="4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807" y="1048067"/>
            <a:ext cx="4238625" cy="49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6593840" y="2438400"/>
            <a:ext cx="4584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“account create” button</a:t>
            </a:r>
            <a:endParaRPr b="1"/>
          </a:p>
        </p:txBody>
      </p:sp>
      <p:sp>
        <p:nvSpPr>
          <p:cNvPr id="237" name="Google Shape;237;p34"/>
          <p:cNvSpPr txBox="1">
            <a:spLocks noGrp="1"/>
          </p:cNvSpPr>
          <p:nvPr>
            <p:ph type="ctrTitle" idx="4294967295"/>
          </p:nvPr>
        </p:nvSpPr>
        <p:spPr>
          <a:xfrm>
            <a:off x="283595" y="179109"/>
            <a:ext cx="11624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latin typeface="Do Hyeon"/>
                <a:ea typeface="Do Hyeon"/>
                <a:cs typeface="Do Hyeon"/>
                <a:sym typeface="Do Hyeon"/>
              </a:rPr>
              <a:t>Account Create</a:t>
            </a:r>
            <a:endParaRPr sz="4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1694325" y="5405725"/>
            <a:ext cx="941400" cy="595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34"/>
          <p:cNvCxnSpPr>
            <a:stCxn id="238" idx="3"/>
          </p:cNvCxnSpPr>
          <p:nvPr/>
        </p:nvCxnSpPr>
        <p:spPr>
          <a:xfrm rot="10800000" flipH="1">
            <a:off x="2635725" y="3292675"/>
            <a:ext cx="3841800" cy="2410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/>
          <p:nvPr/>
        </p:nvSpPr>
        <p:spPr>
          <a:xfrm>
            <a:off x="6543040" y="2567355"/>
            <a:ext cx="506984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signup.html</a:t>
            </a:r>
            <a:endParaRPr sz="2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signup.css</a:t>
            </a:r>
            <a:endParaRPr sz="2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signup.js </a:t>
            </a:r>
            <a:endParaRPr sz="17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020" y="1098550"/>
            <a:ext cx="4343400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>
            <a:spLocks noGrp="1"/>
          </p:cNvSpPr>
          <p:nvPr>
            <p:ph type="ctrTitle" idx="4294967295"/>
          </p:nvPr>
        </p:nvSpPr>
        <p:spPr>
          <a:xfrm>
            <a:off x="283595" y="179109"/>
            <a:ext cx="11624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latin typeface="Do Hyeon"/>
                <a:ea typeface="Do Hyeon"/>
                <a:cs typeface="Do Hyeon"/>
                <a:sym typeface="Do Hyeon"/>
              </a:rPr>
              <a:t>Account Create</a:t>
            </a:r>
            <a:endParaRPr sz="48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228" y="2040998"/>
            <a:ext cx="8498417" cy="324897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>
            <a:spLocks noGrp="1"/>
          </p:cNvSpPr>
          <p:nvPr>
            <p:ph type="ctrTitle" idx="4294967295"/>
          </p:nvPr>
        </p:nvSpPr>
        <p:spPr>
          <a:xfrm>
            <a:off x="283595" y="179109"/>
            <a:ext cx="11624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latin typeface="Do Hyeon"/>
                <a:ea typeface="Do Hyeon"/>
                <a:cs typeface="Do Hyeon"/>
                <a:sym typeface="Do Hyeon"/>
              </a:rPr>
              <a:t>Emotion Page</a:t>
            </a:r>
            <a:endParaRPr sz="48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>
                <a:latin typeface="Do Hyeon"/>
                <a:ea typeface="Do Hyeon"/>
                <a:cs typeface="Do Hyeon"/>
                <a:sym typeface="Do Hyeon"/>
              </a:rPr>
              <a:t>Emotion Dataset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600" y="927300"/>
            <a:ext cx="8605542" cy="57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283595" y="179109"/>
            <a:ext cx="11624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latin typeface="Do Hyeon"/>
                <a:ea typeface="Do Hyeon"/>
                <a:cs typeface="Do Hyeon"/>
                <a:sym typeface="Do Hyeon"/>
              </a:rPr>
              <a:t>precision</a:t>
            </a:r>
            <a:endParaRPr sz="48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986" y="1122375"/>
            <a:ext cx="8605522" cy="57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 txBox="1">
            <a:spLocks noGrp="1"/>
          </p:cNvSpPr>
          <p:nvPr>
            <p:ph type="ctrTitle"/>
          </p:nvPr>
        </p:nvSpPr>
        <p:spPr>
          <a:xfrm>
            <a:off x="283595" y="179109"/>
            <a:ext cx="11624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latin typeface="Do Hyeon"/>
                <a:ea typeface="Do Hyeon"/>
                <a:cs typeface="Do Hyeon"/>
                <a:sym typeface="Do Hyeon"/>
              </a:rPr>
              <a:t>f1 score</a:t>
            </a:r>
            <a:endParaRPr sz="48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0"/>
          <p:cNvSpPr txBox="1">
            <a:spLocks noGrp="1"/>
          </p:cNvSpPr>
          <p:nvPr>
            <p:ph type="ctrTitle"/>
          </p:nvPr>
        </p:nvSpPr>
        <p:spPr>
          <a:xfrm>
            <a:off x="283595" y="179109"/>
            <a:ext cx="11624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latin typeface="Do Hyeon"/>
                <a:ea typeface="Do Hyeon"/>
                <a:cs typeface="Do Hyeon"/>
                <a:sym typeface="Do Hyeon"/>
              </a:rPr>
              <a:t>test video</a:t>
            </a:r>
            <a:endParaRPr sz="48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283595" y="179109"/>
            <a:ext cx="11624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latin typeface="Do Hyeon"/>
                <a:ea typeface="Do Hyeon"/>
                <a:cs typeface="Do Hyeon"/>
                <a:sym typeface="Do Hyeon"/>
              </a:rPr>
              <a:t>Next Week Plan</a:t>
            </a:r>
            <a:endParaRPr sz="4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ctrTitle"/>
          </p:nvPr>
        </p:nvSpPr>
        <p:spPr>
          <a:xfrm>
            <a:off x="283650" y="1752326"/>
            <a:ext cx="116247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en-US" sz="3300"/>
              <a:t>과일데이터셋 모델 생성 및 테스트 트레이닝</a:t>
            </a:r>
            <a:endParaRPr sz="33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  <a:p>
            <a:pPr marL="457200" lvl="0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en-US" sz="3300"/>
              <a:t>webcam에서 실시간으로 object 인식 성공 여부 화면에 출력</a:t>
            </a:r>
            <a:endParaRPr sz="33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  <a:p>
            <a:pPr marL="457200" lvl="0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en-US" sz="3300"/>
              <a:t>Back-end(서버) 설계 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o Hyeon"/>
                <a:ea typeface="Do Hyeon"/>
                <a:cs typeface="Do Hyeon"/>
                <a:sym typeface="Do Hyeon"/>
              </a:rPr>
              <a:t>Index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-US" sz="2900"/>
              <a:t>object set</a:t>
            </a:r>
            <a:endParaRPr sz="2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2900"/>
              <a:t>Front-end</a:t>
            </a:r>
            <a:endParaRPr sz="2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2900"/>
              <a:t>emotion dataset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>
                <a:latin typeface="Do Hyeon"/>
                <a:ea typeface="Do Hyeon"/>
                <a:cs typeface="Do Hyeon"/>
                <a:sym typeface="Do Hyeon"/>
              </a:rPr>
              <a:t>Object Set 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42C3D-3DD9-25A2-D6A2-04E39F9F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270CA-8EB0-D171-6003-5B3CF00A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9FAE5A-0355-45D2-8648-E4319125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741"/>
            <a:ext cx="12192000" cy="55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ctrTitle"/>
          </p:nvPr>
        </p:nvSpPr>
        <p:spPr>
          <a:xfrm>
            <a:off x="0" y="-7951"/>
            <a:ext cx="6997148" cy="109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iscrete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rail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eaching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1"/>
          </p:nvPr>
        </p:nvSpPr>
        <p:spPr>
          <a:xfrm>
            <a:off x="556591" y="1717482"/>
            <a:ext cx="10111409" cy="442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Goal: Enable children to apply “skills” or “concepts” to their “daily lives”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1. Teacher gives “Order”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2. This provides “Stimulation”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3. If Child responds -&gt; positive reinforcement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4. Else -&gt; helps teach proper behavior: “Prompting”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Considering children’s “interests and preferences” -&gt; proper stimulation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 descr="과일, 베리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9059" y="4426940"/>
            <a:ext cx="1315507" cy="1455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 descr="과일, 포도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 l="17783" t="11278" r="7203"/>
          <a:stretch/>
        </p:blipFill>
        <p:spPr>
          <a:xfrm>
            <a:off x="10062289" y="2931229"/>
            <a:ext cx="1800520" cy="141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 descr="감귤류 과일, 과일, 오렌지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13487" r="5250" b="7962"/>
          <a:stretch/>
        </p:blipFill>
        <p:spPr>
          <a:xfrm>
            <a:off x="7821069" y="3086303"/>
            <a:ext cx="1373134" cy="116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 descr="과일, 오렌지, 신선한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 l="11653" t="11531" r="8703" b="10666"/>
          <a:stretch/>
        </p:blipFill>
        <p:spPr>
          <a:xfrm>
            <a:off x="8240417" y="4394272"/>
            <a:ext cx="1628405" cy="127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 descr="사과, 실내, 과일, 앉기이(가) 표시된 사진&#10;&#10;자동 생성된 설명"/>
          <p:cNvPicPr preferRelativeResize="0"/>
          <p:nvPr/>
        </p:nvPicPr>
        <p:blipFill rotWithShape="1">
          <a:blip r:embed="rId7">
            <a:alphaModFix/>
          </a:blip>
          <a:srcRect l="6323" r="5344"/>
          <a:stretch/>
        </p:blipFill>
        <p:spPr>
          <a:xfrm>
            <a:off x="9173590" y="2120161"/>
            <a:ext cx="1225485" cy="141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 descr="KTX 사상 사고 발생…일부 열차 운행 멈춰 | 아주경제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79839" y="1779810"/>
            <a:ext cx="2228948" cy="1230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 descr="20년 만에 새 옷 입은 천안시 시내버스, 새 디자인 확정! | 뉴스로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81963" y="3194295"/>
            <a:ext cx="2568320" cy="171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 descr="사진 화이트 제트 엔진 비행기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12337" y="4639597"/>
            <a:ext cx="2673774" cy="1781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 descr="사진 화이트에 토끼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6161" y="2172270"/>
            <a:ext cx="2189445" cy="1458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 descr="사진 시베리아 갈색 곰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96480" y="3733880"/>
            <a:ext cx="2007475" cy="203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 descr="사진 흰색 배경에 포메라니안 강아지입니다.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92463" y="2135740"/>
            <a:ext cx="2203984" cy="153152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0" y="-7951"/>
            <a:ext cx="6997148" cy="109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iscrete</a:t>
            </a: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rail</a:t>
            </a: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eaching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 descr="과일, 베리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956" y="4188400"/>
            <a:ext cx="1315507" cy="1455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 descr="과일, 포도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 l="17783" t="11278" r="7203"/>
          <a:stretch/>
        </p:blipFill>
        <p:spPr>
          <a:xfrm>
            <a:off x="2731186" y="2692689"/>
            <a:ext cx="1800520" cy="141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 descr="감귤류 과일, 과일, 오렌지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13487" r="5250" b="7962"/>
          <a:stretch/>
        </p:blipFill>
        <p:spPr>
          <a:xfrm>
            <a:off x="489966" y="2847763"/>
            <a:ext cx="1373134" cy="116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 descr="과일, 오렌지, 신선한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 l="11653" t="11531" r="8703" b="10666"/>
          <a:stretch/>
        </p:blipFill>
        <p:spPr>
          <a:xfrm>
            <a:off x="909314" y="4155732"/>
            <a:ext cx="1628405" cy="127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 descr="사과, 실내, 과일, 앉기이(가) 표시된 사진&#10;&#10;자동 생성된 설명"/>
          <p:cNvPicPr preferRelativeResize="0"/>
          <p:nvPr/>
        </p:nvPicPr>
        <p:blipFill rotWithShape="1">
          <a:blip r:embed="rId7">
            <a:alphaModFix/>
          </a:blip>
          <a:srcRect l="6323" r="5344"/>
          <a:stretch/>
        </p:blipFill>
        <p:spPr>
          <a:xfrm>
            <a:off x="1842487" y="1881621"/>
            <a:ext cx="1225485" cy="141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0" y="-7951"/>
            <a:ext cx="6997148" cy="109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iscrete</a:t>
            </a: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rail</a:t>
            </a: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eaching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5348942" y="2012031"/>
            <a:ext cx="6353092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Familiarity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Accessibility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Distinctive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Intuitive (than a word card)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can interest children more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556591" y="1717482"/>
            <a:ext cx="10111409" cy="442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“DTT 프로그램 제공 시 사용하는 교수 자료 중 언어 및 이해 지도 시에는 주로 그림카드를 활용하는 것으로 나타났다.”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</a:pPr>
            <a:r>
              <a:rPr lang="en-US" sz="1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-김다미 ( Kim Da Mi ),and 김우리 ( Kim Woori ). “발달장애인을 대상으로 한 비연속 개별시도 교수(DTT)의 효과 분석.” 정서ㆍ행동장애연구 36.4 (2020): 53-69.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 sz="10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 sz="10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“DTT를 적용한 “변별학습”과 “명명학습”이 자폐유아의 개념 지도에 유용하다.”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</a:pPr>
            <a:r>
              <a:rPr lang="en-US" sz="1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-이소현 ( So Hyun Lee ),홍경 ( Kyoung Hong ),and 강수연 ( Su Yeon Kang ). "자폐 범주성 장애 아동 대상 비연속 개별시도 교수(DTT)에 대한 고찰: 중재 성과 및 실행자 변인을 중심으로." 정서ㆍ행동장애연구 28.3 (2012): 523-549.</a:t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0" y="-7951"/>
            <a:ext cx="6997148" cy="109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iscrete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rail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eaching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>
                <a:latin typeface="Do Hyeon"/>
                <a:ea typeface="Do Hyeon"/>
                <a:cs typeface="Do Hyeon"/>
                <a:sym typeface="Do Hyeon"/>
              </a:rPr>
              <a:t>Front-end 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와이드스크린</PresentationFormat>
  <Paragraphs>104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Arial</vt:lpstr>
      <vt:lpstr>Malgun Gothic</vt:lpstr>
      <vt:lpstr>Do Hyeon</vt:lpstr>
      <vt:lpstr>Calibri</vt:lpstr>
      <vt:lpstr>Microsoft Yahei</vt:lpstr>
      <vt:lpstr>Office 테마</vt:lpstr>
      <vt:lpstr>Office 테마</vt:lpstr>
      <vt:lpstr>PowerPoint 프레젠테이션</vt:lpstr>
      <vt:lpstr>Index</vt:lpstr>
      <vt:lpstr>Object Set </vt:lpstr>
      <vt:lpstr>PowerPoint 프레젠테이션</vt:lpstr>
      <vt:lpstr>Discrete Trail Teaching</vt:lpstr>
      <vt:lpstr>PowerPoint 프레젠테이션</vt:lpstr>
      <vt:lpstr>PowerPoint 프레젠테이션</vt:lpstr>
      <vt:lpstr>PowerPoint 프레젠테이션</vt:lpstr>
      <vt:lpstr>Front-end </vt:lpstr>
      <vt:lpstr>Account Create</vt:lpstr>
      <vt:lpstr>Account Create</vt:lpstr>
      <vt:lpstr>Emotion Page</vt:lpstr>
      <vt:lpstr>Emotion Dataset</vt:lpstr>
      <vt:lpstr>PowerPoint 프레젠테이션</vt:lpstr>
      <vt:lpstr>PowerPoint 프레젠테이션</vt:lpstr>
      <vt:lpstr>PowerPoint 프레젠테이션</vt:lpstr>
      <vt:lpstr>Next Week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김지원</cp:lastModifiedBy>
  <cp:revision>1</cp:revision>
  <dcterms:modified xsi:type="dcterms:W3CDTF">2023-04-21T03:13:23Z</dcterms:modified>
</cp:coreProperties>
</file>