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41" r:id="rId2"/>
    <p:sldId id="465" r:id="rId3"/>
    <p:sldId id="462" r:id="rId4"/>
    <p:sldId id="466" r:id="rId5"/>
    <p:sldId id="459" r:id="rId6"/>
    <p:sldId id="467" r:id="rId7"/>
    <p:sldId id="468" r:id="rId8"/>
    <p:sldId id="470" r:id="rId9"/>
    <p:sldId id="464" r:id="rId10"/>
    <p:sldId id="469" r:id="rId11"/>
    <p:sldId id="453" r:id="rId12"/>
    <p:sldId id="454" r:id="rId13"/>
    <p:sldId id="455" r:id="rId14"/>
    <p:sldId id="458" r:id="rId15"/>
    <p:sldId id="456" r:id="rId16"/>
    <p:sldId id="457" r:id="rId17"/>
    <p:sldId id="397" r:id="rId18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1"/>
    </p:embeddedFont>
    <p:embeddedFont>
      <p:font typeface="나눔스퀘어 네오 Heavy" panose="00000A00000000000000" pitchFamily="2" charset="-127"/>
      <p:bold r:id="rId22"/>
    </p:embeddedFont>
    <p:embeddedFont>
      <p:font typeface="나눔스퀘어 네오 ExtraBold" panose="00000900000000000000" pitchFamily="2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" panose="020B0600000101010101" pitchFamily="50" charset="-127"/>
      <p:regular r:id="rId25"/>
    </p:embeddedFont>
    <p:embeddedFont>
      <p:font typeface="나눔스퀘어 Light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228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E29"/>
    <a:srgbClr val="EA0000"/>
    <a:srgbClr val="FFC000"/>
    <a:srgbClr val="70AD47"/>
    <a:srgbClr val="E2F0D9"/>
    <a:srgbClr val="61943E"/>
    <a:srgbClr val="375623"/>
    <a:srgbClr val="A09C9C"/>
    <a:srgbClr val="304A1E"/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>
        <p:scale>
          <a:sx n="50" d="100"/>
          <a:sy n="50" d="100"/>
        </p:scale>
        <p:origin x="1613" y="629"/>
      </p:cViewPr>
      <p:guideLst>
        <p:guide orient="horz" pos="2160"/>
        <p:guide pos="7333"/>
        <p:guide orient="horz" pos="228"/>
        <p:guide pos="7446"/>
        <p:guide orient="horz" pos="4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C9F607-E44A-DA76-02D5-26D829D1FC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09E55-8A0B-8297-D418-289EE2903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838-9FCD-4B30-A3B5-9CBC0FA5D5F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083EDD-0CF2-4073-74EF-B84EDFF48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F4E73-80D4-4B46-536B-AC4E74F42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52F6-ADE6-43C5-A6F8-15A17700C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2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8BD1D-6A05-4E97-A624-0D1F6FEDB859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21E1-50FB-4A3F-ABB0-AE43A1F1F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3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BF42-5368-4EFB-81C9-CF1D0E06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FFA5F-EECD-4C6E-A1C3-B83E74C0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64B08-9214-4817-AD1C-9F072A0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6A2-3D65-469C-B214-71C71A2FB257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98DA-E206-477C-A334-319F9D5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E7416-5109-430E-89BC-7EC6A875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1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5356B-ACDA-42DF-B521-E2D2EAAD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80E53-2132-4C21-9B7B-36EF033E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4E450-A51B-4124-837A-DC943E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58C1-A6CE-4B6B-868E-E49553F4B862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A71E4-FA23-468E-ABC7-D2F5C9C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A4DA4-891D-4CEA-B200-5285FD64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26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BB6D8-DDDD-4033-B680-A96EC9138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59A7F-F545-4DF8-8853-8E49E50A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7B4A5-DFD0-402F-93C6-768306FF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DDD7-7A67-496B-B4C5-4B0E9C689CD4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DE06D-2029-4E59-8517-458D9807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B6B9-063D-4046-B8D9-180F4647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87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A03E2-8845-441F-94AC-5E2D4C71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F06E-15F5-4145-9150-EB02C26E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C9266-DFA9-449E-B7D5-A258D8AF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885-FE14-4B63-9C76-FF02553266B7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DD8D2-014C-49D1-989E-BE5C5F5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910A7-42D1-4153-AC34-5C64D47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9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FB103-3C30-491E-A999-8642506E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0823-D7A5-432E-A9BF-8B6997EE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0A504-796D-4925-B725-6D12ECEF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D3A-DCDC-4AD3-AC28-B38F0AE66AF3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B69CE-7D90-4C10-9539-17A54BF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51892-69EF-4743-8BB1-FADAD0D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6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0A34-38A1-45AD-A600-2742FFF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2ABEB-7E00-4509-B877-5D39FBD3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BDBB8-2560-4C46-8948-493ABC432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833F1-67B4-4554-B160-E5339696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6A6-9CAE-40D0-81E8-25DE76C4C500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69C68-90CD-45CE-9185-56AE98B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92EB2-10ED-4E01-A1C3-64D34F49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1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A4A1-6EC6-49C4-AA1F-0625B583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3B4B6-1067-4FA8-9E16-3C6FAE25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59007-04A9-4F2A-A694-8D9D34E0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6E72-D31D-4F4D-93DA-FE6DD60A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41EA1-61B1-4287-B748-EDC969009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DC882-FAA1-4234-96D8-8B82A30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8CFF-A801-4AE0-B29D-D6A67D29EC2D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AAAF08-0C71-49D2-8447-5EDC4D6C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B390C-8BBD-44B5-9F3C-5AF703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2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E06C-B113-40E1-9AFB-0959FFBD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DD817-27E8-49DE-A714-F489B1E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4172-4A72-4211-AEC7-E180558706D3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C116C-322C-4498-83A8-44F16395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D3FDA-B5BB-4C61-9622-BE2AA6EB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2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3304A-4057-4776-9EBA-22FFE118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AC97-D74E-4CA7-98A5-FC31BB30048A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4D3F9E-C939-47AF-9AA5-5C4A7D2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2F0C-D9E0-45EE-A257-DBB08708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37246-4E4E-465C-8403-1CEBCC58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FAB67-03F2-4D08-B947-61BA5ADB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4245C-E569-4F2B-B956-0AEB209D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686F-2CFE-4780-89FB-174EE331B7E6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1FF13-7F19-4F65-9D7B-3094F99E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5DD03-3445-4020-B0CF-CE53E69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9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D5FE-6B41-4A06-B0C8-D6643CCB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40B2B-E149-4257-91F9-907E8F18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E0620-2D97-491F-9EB3-D5088D78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543D7-6D3D-4DD1-A02E-01A52E46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6F98-4C54-4759-8808-7026C8629571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86481-30E9-41BD-9DAC-21576B7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D3C6-55A3-41CF-8184-723F96E2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4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2AF8A-A0BF-4F6B-83E9-E7F71671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B36F0-131D-4D01-A3BB-F3B12446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0A049-E795-4479-8A01-BA5595459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9BFB-D13D-43ED-92F0-14985F629833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61A66-73D4-40E6-8FCC-F2540C8C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AE7D855B-8190-5E0D-78E2-D5BAA5A67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1336" y="6356350"/>
            <a:ext cx="868392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57F1C42F-623A-4913-A961-0477D0E33F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9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reamgonfly.github.io/blog/understanding-rnn/" TargetMode="External"/><Relationship Id="rId13" Type="http://schemas.openxmlformats.org/officeDocument/2006/relationships/hyperlink" Target="https://velog.io/@sjinu/Few-Shot-Learning" TargetMode="External"/><Relationship Id="rId3" Type="http://schemas.openxmlformats.org/officeDocument/2006/relationships/hyperlink" Target="https://smilegate.ai/2022/05/31/korean-tokenizer/" TargetMode="External"/><Relationship Id="rId7" Type="http://schemas.openxmlformats.org/officeDocument/2006/relationships/hyperlink" Target="https://wikidocs.net/22886" TargetMode="External"/><Relationship Id="rId12" Type="http://schemas.openxmlformats.org/officeDocument/2006/relationships/hyperlink" Target="https://velog.io/@jus6886/%EB%85%BC%EB%AC%B8%EB%A6%AC%EB%B7%B0-GPT1-GPT2-GPT3-%EC%B0%A8%EC%9D%B4%EC%99%80-%ED%95%9C%EA%B3%8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epestdocs.readthedocs.io/en/latest/004_deep_learning_part_2/0040/" TargetMode="External"/><Relationship Id="rId11" Type="http://schemas.openxmlformats.org/officeDocument/2006/relationships/hyperlink" Target="https://hyen4110.tistory.com/40" TargetMode="External"/><Relationship Id="rId5" Type="http://schemas.openxmlformats.org/officeDocument/2006/relationships/hyperlink" Target="https://m.blog.naver.com/samsjang/221030487369" TargetMode="External"/><Relationship Id="rId10" Type="http://schemas.openxmlformats.org/officeDocument/2006/relationships/hyperlink" Target="https://github.com/ndb796/Deep-Learning-Paper-Review-and-Practice/blob/master/lecture_notes/Transformer.pdf" TargetMode="External"/><Relationship Id="rId4" Type="http://schemas.openxmlformats.org/officeDocument/2006/relationships/hyperlink" Target="https://wikidocs.net/24996" TargetMode="External"/><Relationship Id="rId9" Type="http://schemas.openxmlformats.org/officeDocument/2006/relationships/hyperlink" Target="https://wikidocs.net/2289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8187BD-0C30-EB58-EB6A-B562DD06C0A8}"/>
              </a:ext>
            </a:extLst>
          </p:cNvPr>
          <p:cNvSpPr txBox="1"/>
          <p:nvPr/>
        </p:nvSpPr>
        <p:spPr>
          <a:xfrm>
            <a:off x="3877380" y="3002047"/>
            <a:ext cx="443724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6000" spc="-150" dirty="0">
                <a:solidFill>
                  <a:schemeClr val="accent4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SKKUEXS</a:t>
            </a:r>
            <a:endParaRPr lang="ko-KR" altLang="en-US" sz="6000" spc="-150" dirty="0">
              <a:solidFill>
                <a:schemeClr val="accent4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77681-4371-CBB3-6BE3-64212FAD3FE3}"/>
              </a:ext>
            </a:extLst>
          </p:cNvPr>
          <p:cNvSpPr txBox="1"/>
          <p:nvPr/>
        </p:nvSpPr>
        <p:spPr>
          <a:xfrm>
            <a:off x="4302955" y="5616643"/>
            <a:ext cx="3586089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김주원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서현원</a:t>
            </a:r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이하은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한희근</a:t>
            </a:r>
            <a:endParaRPr lang="en-US" altLang="ko-KR" sz="21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7034" y="2449094"/>
            <a:ext cx="5117932" cy="878175"/>
            <a:chOff x="3769667" y="2449094"/>
            <a:chExt cx="4652665" cy="878175"/>
          </a:xfrm>
        </p:grpSpPr>
        <p:sp>
          <p:nvSpPr>
            <p:cNvPr id="2" name="직사각형 1"/>
            <p:cNvSpPr/>
            <p:nvPr/>
          </p:nvSpPr>
          <p:spPr>
            <a:xfrm>
              <a:off x="3918105" y="2449094"/>
              <a:ext cx="4355788" cy="5593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D0BE4C-6A17-B8D6-CE99-8DA149D51F08}"/>
                </a:ext>
              </a:extLst>
            </p:cNvPr>
            <p:cNvSpPr txBox="1"/>
            <p:nvPr/>
          </p:nvSpPr>
          <p:spPr>
            <a:xfrm>
              <a:off x="3769667" y="2496272"/>
              <a:ext cx="46526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400" spc="-150" dirty="0">
                  <a:solidFill>
                    <a:srgbClr val="3756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Project for Exchange Student</a:t>
              </a:r>
              <a:endParaRPr lang="ko-KR" altLang="en-US" sz="2400" spc="-150" dirty="0">
                <a:solidFill>
                  <a:srgbClr val="3756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" name="직각 삼각형 28"/>
          <p:cNvSpPr/>
          <p:nvPr/>
        </p:nvSpPr>
        <p:spPr>
          <a:xfrm rot="5400000">
            <a:off x="0" y="0"/>
            <a:ext cx="900000" cy="900000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16200000">
            <a:off x="11268074" y="5915015"/>
            <a:ext cx="923926" cy="923926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12" y="4268489"/>
            <a:ext cx="109737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Network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104387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10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4" name="Picture 4" descr="https://wikidocs.net/images/page/22886/rnn_image4_v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86" y="2692974"/>
            <a:ext cx="11620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102" y="1629747"/>
            <a:ext cx="5519367" cy="4139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97" y="3052950"/>
            <a:ext cx="3674603" cy="91415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798560" y="3468296"/>
            <a:ext cx="10160" cy="1053995"/>
          </a:xfrm>
          <a:prstGeom prst="straightConnector1">
            <a:avLst/>
          </a:prstGeom>
          <a:ln w="38100">
            <a:solidFill>
              <a:srgbClr val="EA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98080" y="4701980"/>
            <a:ext cx="2621280" cy="47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Previous hidden state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2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make one sequence to another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190468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Seq2Seq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11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9850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8312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차트이(가) 표시된 사진&#10;&#10;자동 생성된 설명">
            <a:extLst>
              <a:ext uri="{FF2B5EF4-FFF2-40B4-BE49-F238E27FC236}">
                <a16:creationId xmlns:a16="http://schemas.microsoft.com/office/drawing/2014/main" id="{9C8F4CA3-2836-E81B-2177-9EC76B280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" t="35358" r="4143" b="20117"/>
          <a:stretch/>
        </p:blipFill>
        <p:spPr>
          <a:xfrm>
            <a:off x="360000" y="2472031"/>
            <a:ext cx="11473842" cy="275758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DA51E4-AC74-E9FF-DB16-0366A0FE050C}"/>
              </a:ext>
            </a:extLst>
          </p:cNvPr>
          <p:cNvSpPr/>
          <p:nvPr/>
        </p:nvSpPr>
        <p:spPr>
          <a:xfrm>
            <a:off x="304112" y="2517751"/>
            <a:ext cx="5456608" cy="30890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7E38A1-3B90-09E6-7EC2-D85D456C1FB3}"/>
              </a:ext>
            </a:extLst>
          </p:cNvPr>
          <p:cNvSpPr/>
          <p:nvPr/>
        </p:nvSpPr>
        <p:spPr>
          <a:xfrm>
            <a:off x="7795260" y="2517751"/>
            <a:ext cx="4257079" cy="30890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A436B-31DC-D392-5AFA-5E5D67DC73D7}"/>
              </a:ext>
            </a:extLst>
          </p:cNvPr>
          <p:cNvSpPr txBox="1"/>
          <p:nvPr/>
        </p:nvSpPr>
        <p:spPr>
          <a:xfrm>
            <a:off x="1712251" y="5878444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5E748-6A3E-6CB8-1ABB-122E4998424F}"/>
              </a:ext>
            </a:extLst>
          </p:cNvPr>
          <p:cNvSpPr txBox="1"/>
          <p:nvPr/>
        </p:nvSpPr>
        <p:spPr>
          <a:xfrm>
            <a:off x="8603634" y="5797465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9E14FA-CAB4-C2E0-FAA6-DE8F15AD3E00}"/>
              </a:ext>
            </a:extLst>
          </p:cNvPr>
          <p:cNvSpPr/>
          <p:nvPr/>
        </p:nvSpPr>
        <p:spPr>
          <a:xfrm>
            <a:off x="5993704" y="4603315"/>
            <a:ext cx="1734855" cy="350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9E01AA-134F-FAF0-BC33-BAA6EFF25F24}"/>
              </a:ext>
            </a:extLst>
          </p:cNvPr>
          <p:cNvCxnSpPr>
            <a:cxnSpLocks/>
          </p:cNvCxnSpPr>
          <p:nvPr/>
        </p:nvCxnSpPr>
        <p:spPr>
          <a:xfrm>
            <a:off x="7280031" y="4100732"/>
            <a:ext cx="1104314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F7C0FC-799B-D4D2-BFEE-0512A1F758A9}"/>
              </a:ext>
            </a:extLst>
          </p:cNvPr>
          <p:cNvSpPr/>
          <p:nvPr/>
        </p:nvSpPr>
        <p:spPr>
          <a:xfrm>
            <a:off x="927053" y="4785713"/>
            <a:ext cx="4607170" cy="33492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648819-FC74-D977-86BE-116EB32E42FF}"/>
              </a:ext>
            </a:extLst>
          </p:cNvPr>
          <p:cNvCxnSpPr>
            <a:stCxn id="12" idx="3"/>
          </p:cNvCxnSpPr>
          <p:nvPr/>
        </p:nvCxnSpPr>
        <p:spPr>
          <a:xfrm flipV="1">
            <a:off x="5534223" y="4157003"/>
            <a:ext cx="950983" cy="7961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8D36CF-9F0F-08F1-AFE1-B41DD7811720}"/>
              </a:ext>
            </a:extLst>
          </p:cNvPr>
          <p:cNvCxnSpPr/>
          <p:nvPr/>
        </p:nvCxnSpPr>
        <p:spPr>
          <a:xfrm>
            <a:off x="9066626" y="2876843"/>
            <a:ext cx="745588" cy="1969477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D76D65-8377-37AE-5996-CA3EFE98C670}"/>
              </a:ext>
            </a:extLst>
          </p:cNvPr>
          <p:cNvCxnSpPr/>
          <p:nvPr/>
        </p:nvCxnSpPr>
        <p:spPr>
          <a:xfrm>
            <a:off x="10280796" y="2876843"/>
            <a:ext cx="745588" cy="1969477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DFCF5E-E0BC-41BB-7983-72BD5E427BF7}"/>
              </a:ext>
            </a:extLst>
          </p:cNvPr>
          <p:cNvCxnSpPr>
            <a:cxnSpLocks/>
          </p:cNvCxnSpPr>
          <p:nvPr/>
        </p:nvCxnSpPr>
        <p:spPr>
          <a:xfrm flipV="1">
            <a:off x="10023231" y="4445391"/>
            <a:ext cx="0" cy="35439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7372D8-EAA3-F543-283E-80F001470151}"/>
              </a:ext>
            </a:extLst>
          </p:cNvPr>
          <p:cNvCxnSpPr>
            <a:cxnSpLocks/>
          </p:cNvCxnSpPr>
          <p:nvPr/>
        </p:nvCxnSpPr>
        <p:spPr>
          <a:xfrm flipV="1">
            <a:off x="11276789" y="4445391"/>
            <a:ext cx="0" cy="35439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 animBg="1"/>
      <p:bldP spid="18" grpId="0"/>
      <p:bldP spid="19" grpId="0"/>
      <p:bldP spid="2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focus on what to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2027991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Attention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12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9850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8312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도표이(가) 표시된 사진&#10;&#10;자동 생성된 설명">
            <a:extLst>
              <a:ext uri="{FF2B5EF4-FFF2-40B4-BE49-F238E27FC236}">
                <a16:creationId xmlns:a16="http://schemas.microsoft.com/office/drawing/2014/main" id="{5A83F043-0991-DD1C-0EC7-7B2594AE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27" y="1501393"/>
            <a:ext cx="8416756" cy="476318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4857EE-5954-B27B-29BB-00C648E5D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882733"/>
            <a:ext cx="8229600" cy="4000500"/>
          </a:xfrm>
          <a:prstGeom prst="rect">
            <a:avLst/>
          </a:prstGeom>
        </p:spPr>
      </p:pic>
      <p:pic>
        <p:nvPicPr>
          <p:cNvPr id="6" name="그림 5" descr="차트, 도표이(가) 표시된 사진&#10;&#10;자동 생성된 설명">
            <a:extLst>
              <a:ext uri="{FF2B5EF4-FFF2-40B4-BE49-F238E27FC236}">
                <a16:creationId xmlns:a16="http://schemas.microsoft.com/office/drawing/2014/main" id="{7CBCA9AD-66D5-F1F7-FE88-63C037B5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49" t="25371" r="15156" b="17950"/>
          <a:stretch/>
        </p:blipFill>
        <p:spPr>
          <a:xfrm>
            <a:off x="1291590" y="1762489"/>
            <a:ext cx="9155430" cy="355761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37B2BFB-8695-A39F-9C15-C9CE8EF86811}"/>
              </a:ext>
            </a:extLst>
          </p:cNvPr>
          <p:cNvSpPr/>
          <p:nvPr/>
        </p:nvSpPr>
        <p:spPr>
          <a:xfrm>
            <a:off x="9760566" y="1741397"/>
            <a:ext cx="686454" cy="457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745E761-4F37-B9FC-2953-D0AEE3C93802}"/>
              </a:ext>
            </a:extLst>
          </p:cNvPr>
          <p:cNvSpPr/>
          <p:nvPr/>
        </p:nvSpPr>
        <p:spPr>
          <a:xfrm>
            <a:off x="3219273" y="4814610"/>
            <a:ext cx="831234" cy="457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42E8F8-08C2-A1E9-61A1-7AE3EC7DA03E}"/>
              </a:ext>
            </a:extLst>
          </p:cNvPr>
          <p:cNvSpPr/>
          <p:nvPr/>
        </p:nvSpPr>
        <p:spPr>
          <a:xfrm>
            <a:off x="3421788" y="3328987"/>
            <a:ext cx="335825" cy="3286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attention is all you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261462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Transformer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13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9850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8312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DF3CB330-7F7B-DDD2-6763-0C27C7D6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93" y="579767"/>
            <a:ext cx="3923519" cy="5777672"/>
          </a:xfrm>
          <a:prstGeom prst="rect">
            <a:avLst/>
          </a:prstGeom>
        </p:spPr>
      </p:pic>
      <p:pic>
        <p:nvPicPr>
          <p:cNvPr id="10" name="그림 9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B4A80750-B460-0BFA-2A48-072F3024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4" y="3429000"/>
            <a:ext cx="5762380" cy="19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FA0BF39C-F5AB-29DC-5C3E-F871B665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6" y="1787369"/>
            <a:ext cx="6505575" cy="4162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attention is all you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261462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Transformer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14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9850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8312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15D662F2-132F-44FF-FF49-26049F1D3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" t="1274" r="16487" b="64712"/>
          <a:stretch/>
        </p:blipFill>
        <p:spPr>
          <a:xfrm>
            <a:off x="4972050" y="3329944"/>
            <a:ext cx="6965024" cy="983312"/>
          </a:xfrm>
          <a:prstGeom prst="rect">
            <a:avLst/>
          </a:prstGeom>
        </p:spPr>
      </p:pic>
      <p:pic>
        <p:nvPicPr>
          <p:cNvPr id="19" name="그림 18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0E0F8865-9B56-8640-210C-EA62DF0A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72" y="1375663"/>
            <a:ext cx="10868025" cy="50673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B61B83-3349-4D85-02AC-B902F94EA52A}"/>
              </a:ext>
            </a:extLst>
          </p:cNvPr>
          <p:cNvSpPr/>
          <p:nvPr/>
        </p:nvSpPr>
        <p:spPr>
          <a:xfrm>
            <a:off x="672972" y="2464986"/>
            <a:ext cx="4927728" cy="375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도표이(가) 표시된 사진&#10;&#10;자동 생성된 설명">
            <a:extLst>
              <a:ext uri="{FF2B5EF4-FFF2-40B4-BE49-F238E27FC236}">
                <a16:creationId xmlns:a16="http://schemas.microsoft.com/office/drawing/2014/main" id="{052A9992-72E4-2870-B0EE-D07602E85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" t="39464" r="17947" b="32594"/>
          <a:stretch/>
        </p:blipFill>
        <p:spPr>
          <a:xfrm>
            <a:off x="651003" y="4442075"/>
            <a:ext cx="5444998" cy="647447"/>
          </a:xfrm>
          <a:prstGeom prst="rect">
            <a:avLst/>
          </a:prstGeom>
        </p:spPr>
      </p:pic>
      <p:pic>
        <p:nvPicPr>
          <p:cNvPr id="23" name="그림 22" descr="도표이(가) 표시된 사진&#10;&#10;자동 생성된 설명">
            <a:extLst>
              <a:ext uri="{FF2B5EF4-FFF2-40B4-BE49-F238E27FC236}">
                <a16:creationId xmlns:a16="http://schemas.microsoft.com/office/drawing/2014/main" id="{A391FEAD-B89B-5AD3-4950-91A5E4400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548" r="265"/>
          <a:stretch/>
        </p:blipFill>
        <p:spPr>
          <a:xfrm>
            <a:off x="254926" y="2989033"/>
            <a:ext cx="5819268" cy="5927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5016D4-61D8-960E-B496-56C1623A22CE}"/>
              </a:ext>
            </a:extLst>
          </p:cNvPr>
          <p:cNvSpPr/>
          <p:nvPr/>
        </p:nvSpPr>
        <p:spPr>
          <a:xfrm>
            <a:off x="5860583" y="135436"/>
            <a:ext cx="6098459" cy="63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F8A487-0169-66C4-178A-40FAE2B8D9D7}"/>
              </a:ext>
            </a:extLst>
          </p:cNvPr>
          <p:cNvGrpSpPr/>
          <p:nvPr/>
        </p:nvGrpSpPr>
        <p:grpSpPr>
          <a:xfrm>
            <a:off x="2078831" y="2100262"/>
            <a:ext cx="2228850" cy="1431533"/>
            <a:chOff x="2078831" y="2100262"/>
            <a:chExt cx="2228850" cy="1431533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E0F60D5-D8F9-0A3D-E78E-826F447422D1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07" y="2121694"/>
              <a:ext cx="364332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CAE533A-BF0C-2E07-424E-363BE4D19898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2100262"/>
              <a:ext cx="7144" cy="1431533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E4B6504-E8B7-34BE-48E1-59E918E9EC05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31" y="3531795"/>
              <a:ext cx="222885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F9F29F-50F5-96C2-C7E4-A969D9F561EF}"/>
              </a:ext>
            </a:extLst>
          </p:cNvPr>
          <p:cNvCxnSpPr>
            <a:cxnSpLocks/>
          </p:cNvCxnSpPr>
          <p:nvPr/>
        </p:nvCxnSpPr>
        <p:spPr>
          <a:xfrm flipV="1">
            <a:off x="4307681" y="2401556"/>
            <a:ext cx="0" cy="2630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43813D-918C-D2D9-8793-3F1C5F80A416}"/>
              </a:ext>
            </a:extLst>
          </p:cNvPr>
          <p:cNvSpPr txBox="1"/>
          <p:nvPr/>
        </p:nvSpPr>
        <p:spPr>
          <a:xfrm>
            <a:off x="131634" y="2544539"/>
            <a:ext cx="295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Residual learning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2" grpId="1" animBg="1"/>
      <p:bldP spid="35" grpId="0"/>
      <p:bldP spid="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generative pre-trained transformer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95250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GPT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15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9850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8312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2F165-985A-6842-96E1-9ED8A5C30B21}"/>
              </a:ext>
            </a:extLst>
          </p:cNvPr>
          <p:cNvSpPr txBox="1"/>
          <p:nvPr/>
        </p:nvSpPr>
        <p:spPr>
          <a:xfrm>
            <a:off x="742949" y="1965960"/>
            <a:ext cx="9514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GPT</a:t>
            </a:r>
            <a:r>
              <a:rPr lang="en-US" altLang="ko-KR" sz="3000" dirty="0"/>
              <a:t>:  pre-training without labeling, then fine-tuning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5B2ED-D9E1-CBEB-FC50-1DA41F1A97FA}"/>
              </a:ext>
            </a:extLst>
          </p:cNvPr>
          <p:cNvSpPr txBox="1"/>
          <p:nvPr/>
        </p:nvSpPr>
        <p:spPr>
          <a:xfrm>
            <a:off x="742950" y="2824758"/>
            <a:ext cx="3232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GPT2</a:t>
            </a:r>
            <a:r>
              <a:rPr lang="en-US" altLang="ko-KR" sz="3000" dirty="0"/>
              <a:t>:  zero-shot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5F111-50A9-EE40-A9F8-D778777C394F}"/>
              </a:ext>
            </a:extLst>
          </p:cNvPr>
          <p:cNvSpPr txBox="1"/>
          <p:nvPr/>
        </p:nvSpPr>
        <p:spPr>
          <a:xfrm>
            <a:off x="742949" y="3683556"/>
            <a:ext cx="9514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GPT3</a:t>
            </a:r>
            <a:r>
              <a:rPr lang="en-US" altLang="ko-KR" sz="3000" dirty="0"/>
              <a:t>:  change of structure, few-shot, lots of variable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08558-FC62-B21B-BA8B-D36F708F06A4}"/>
              </a:ext>
            </a:extLst>
          </p:cNvPr>
          <p:cNvSpPr txBox="1"/>
          <p:nvPr/>
        </p:nvSpPr>
        <p:spPr>
          <a:xfrm>
            <a:off x="742949" y="5033844"/>
            <a:ext cx="5537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GPT4</a:t>
            </a:r>
            <a:r>
              <a:rPr lang="en-US" altLang="ko-KR" sz="3000" dirty="0"/>
              <a:t>,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InstructGPT</a:t>
            </a:r>
            <a:r>
              <a:rPr lang="en-US" altLang="ko-KR" sz="3000" dirty="0"/>
              <a:t>,</a:t>
            </a:r>
            <a:r>
              <a:rPr lang="en-US" altLang="ko-KR" sz="3000" b="1" dirty="0"/>
              <a:t> </a:t>
            </a:r>
            <a:r>
              <a:rPr lang="en-US" altLang="ko-KR" sz="3000" b="1" dirty="0" err="1"/>
              <a:t>ChatGPT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236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217636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16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9850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8312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8B8C6-8851-1E82-65FE-63B810E18309}"/>
              </a:ext>
            </a:extLst>
          </p:cNvPr>
          <p:cNvSpPr txBox="1"/>
          <p:nvPr/>
        </p:nvSpPr>
        <p:spPr>
          <a:xfrm>
            <a:off x="463826" y="975553"/>
            <a:ext cx="110552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Tokenization</a:t>
            </a:r>
            <a:br>
              <a:rPr lang="en-US" altLang="ko-KR" sz="1600" dirty="0" smtClean="0"/>
            </a:br>
            <a:r>
              <a:rPr lang="en-US" altLang="ko-KR" sz="1600" dirty="0">
                <a:hlinkClick r:id="rId3"/>
              </a:rPr>
              <a:t>https://smilegate.ai/2022/05/31/korean-tokenizer/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Embedding</a:t>
            </a:r>
            <a:br>
              <a:rPr lang="en-US" altLang="ko-KR" sz="1600" dirty="0"/>
            </a:b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wikidocs.net/24996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MLP</a:t>
            </a:r>
            <a:br>
              <a:rPr lang="en-US" altLang="ko-KR" sz="1600" dirty="0"/>
            </a:br>
            <a:r>
              <a:rPr lang="en-US" altLang="ko-KR" sz="1600" dirty="0">
                <a:hlinkClick r:id="rId5"/>
              </a:rPr>
              <a:t>https://</a:t>
            </a:r>
            <a:r>
              <a:rPr lang="en-US" altLang="ko-KR" sz="1600" dirty="0" smtClean="0">
                <a:hlinkClick r:id="rId5"/>
              </a:rPr>
              <a:t>m.blog.naver.com/samsjang/221030487369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hlinkClick r:id="rId6"/>
              </a:rPr>
              <a:t>https://deepestdocs.readthedocs.io/en/latest/004_deep_learning_part_2/0040</a:t>
            </a:r>
            <a:r>
              <a:rPr lang="en-US" altLang="ko-KR" sz="1600" dirty="0" smtClean="0">
                <a:hlinkClick r:id="rId6"/>
              </a:rPr>
              <a:t>/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RNN</a:t>
            </a:r>
            <a:br>
              <a:rPr lang="en-US" altLang="ko-KR" sz="1600" dirty="0"/>
            </a:br>
            <a:r>
              <a:rPr lang="en-US" altLang="ko-KR" sz="1600" dirty="0">
                <a:hlinkClick r:id="rId7"/>
              </a:rPr>
              <a:t>https://</a:t>
            </a:r>
            <a:r>
              <a:rPr lang="en-US" altLang="ko-KR" sz="1600" dirty="0" smtClean="0">
                <a:hlinkClick r:id="rId7"/>
              </a:rPr>
              <a:t>wikidocs.net/22886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hlinkClick r:id="rId8"/>
              </a:rPr>
              <a:t>https://dreamgonfly.github.io/blog/understanding-rnn</a:t>
            </a:r>
            <a:r>
              <a:rPr lang="en-US" altLang="ko-KR" sz="1600" dirty="0" smtClean="0">
                <a:hlinkClick r:id="rId8"/>
              </a:rPr>
              <a:t>/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Seq2Seq</a:t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</a:t>
            </a:r>
            <a:r>
              <a:rPr lang="en-US" altLang="ko-KR" sz="1600" dirty="0" smtClean="0">
                <a:hlinkClick r:id="rId4"/>
              </a:rPr>
              <a:t>wikidocs.net/24996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Attention</a:t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9"/>
              </a:rPr>
              <a:t>https</a:t>
            </a:r>
            <a:r>
              <a:rPr lang="en-US" altLang="ko-KR" sz="1600" dirty="0">
                <a:hlinkClick r:id="rId9"/>
              </a:rPr>
              <a:t>://</a:t>
            </a:r>
            <a:r>
              <a:rPr lang="en-US" altLang="ko-KR" sz="1600" dirty="0" smtClean="0">
                <a:hlinkClick r:id="rId9"/>
              </a:rPr>
              <a:t>wikidocs.net/22893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Transformer</a:t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10"/>
              </a:rPr>
              <a:t>https</a:t>
            </a:r>
            <a:r>
              <a:rPr lang="en-US" altLang="ko-KR" sz="1600" dirty="0">
                <a:hlinkClick r:id="rId10"/>
              </a:rPr>
              <a:t>://</a:t>
            </a:r>
            <a:r>
              <a:rPr lang="en-US" altLang="ko-KR" sz="1600" dirty="0" smtClean="0">
                <a:hlinkClick r:id="rId10"/>
              </a:rPr>
              <a:t>github.com/ndb796/Deep-Learning-Paper-Review-and-Practice/blob/master/lecture_notes/Transformer.pdf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>
                <a:hlinkClick r:id="rId11"/>
              </a:rPr>
              <a:t>https</a:t>
            </a:r>
            <a:r>
              <a:rPr lang="en-US" altLang="ko-KR" sz="1600" dirty="0">
                <a:hlinkClick r:id="rId11"/>
              </a:rPr>
              <a:t>://</a:t>
            </a:r>
            <a:r>
              <a:rPr lang="en-US" altLang="ko-KR" sz="1600" dirty="0" smtClean="0">
                <a:hlinkClick r:id="rId11"/>
              </a:rPr>
              <a:t>hyen4110.tistory.com/40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GPT</a:t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12"/>
              </a:rPr>
              <a:t>https</a:t>
            </a:r>
            <a:r>
              <a:rPr lang="en-US" altLang="ko-KR" sz="1600" dirty="0">
                <a:hlinkClick r:id="rId12"/>
              </a:rPr>
              <a:t>://velog.io/@jus6886/%EB%85%BC%EB%AC%B8%EB%A6%AC%EB%B7%B0-GPT1-GPT2-GPT3-%EC%B0%A8%EC%9D%B4%EC%99%80-%</a:t>
            </a:r>
            <a:r>
              <a:rPr lang="en-US" altLang="ko-KR" sz="1600" dirty="0" smtClean="0">
                <a:hlinkClick r:id="rId12"/>
              </a:rPr>
              <a:t>ED%95%9C%EA%B3%84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>
                <a:hlinkClick r:id="rId13"/>
              </a:rPr>
              <a:t>https</a:t>
            </a:r>
            <a:r>
              <a:rPr lang="en-US" altLang="ko-KR" sz="1600" dirty="0">
                <a:hlinkClick r:id="rId13"/>
              </a:rPr>
              <a:t>://velog.io/@</a:t>
            </a:r>
            <a:r>
              <a:rPr lang="en-US" altLang="ko-KR" sz="1600" dirty="0" smtClean="0">
                <a:hlinkClick r:id="rId13"/>
              </a:rPr>
              <a:t>sjinu/Few-Shot-Learning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540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5514148" y="3134930"/>
            <a:ext cx="120097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2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갈매기형 수장 23"/>
          <p:cNvSpPr/>
          <p:nvPr/>
        </p:nvSpPr>
        <p:spPr>
          <a:xfrm>
            <a:off x="464704" y="3947691"/>
            <a:ext cx="2971057" cy="1209373"/>
          </a:xfrm>
          <a:prstGeom prst="chevron">
            <a:avLst>
              <a:gd name="adj" fmla="val 2479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991631" y="3947691"/>
            <a:ext cx="2971057" cy="1209373"/>
          </a:xfrm>
          <a:prstGeom prst="chevron">
            <a:avLst>
              <a:gd name="adj" fmla="val 2479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68513" y="2667795"/>
            <a:ext cx="2971057" cy="1209373"/>
            <a:chOff x="468513" y="2667795"/>
            <a:chExt cx="2971057" cy="1209373"/>
          </a:xfrm>
        </p:grpSpPr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8513" y="2667795"/>
              <a:ext cx="2971057" cy="1209373"/>
            </a:xfrm>
            <a:prstGeom prst="rect">
              <a:avLst/>
            </a:prstGeom>
          </p:spPr>
        </p:pic>
        <p:sp>
          <p:nvSpPr>
            <p:cNvPr id="4" name="Object 3"/>
            <p:cNvSpPr/>
            <p:nvPr/>
          </p:nvSpPr>
          <p:spPr>
            <a:xfrm>
              <a:off x="552312" y="3157822"/>
              <a:ext cx="2513971" cy="25587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2016"/>
                </a:lnSpc>
                <a:buNone/>
              </a:pPr>
              <a:r>
                <a:rPr lang="en-US" sz="1800" b="1" dirty="0" smtClean="0">
                  <a:solidFill>
                    <a:srgbClr val="3E5E2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SquareOTF_ac" pitchFamily="34" charset="-120"/>
                </a:rPr>
                <a:t>Tokenization</a:t>
              </a:r>
              <a:endParaRPr lang="en-US" b="1" dirty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30072" y="2667795"/>
            <a:ext cx="2981532" cy="1215031"/>
            <a:chOff x="3230072" y="2667795"/>
            <a:chExt cx="2981532" cy="1215031"/>
          </a:xfrm>
        </p:grpSpPr>
        <p:sp>
          <p:nvSpPr>
            <p:cNvPr id="21" name="갈매기형 수장 20"/>
            <p:cNvSpPr/>
            <p:nvPr/>
          </p:nvSpPr>
          <p:spPr>
            <a:xfrm>
              <a:off x="3230072" y="2667795"/>
              <a:ext cx="2971057" cy="1209373"/>
            </a:xfrm>
            <a:prstGeom prst="chevron">
              <a:avLst>
                <a:gd name="adj" fmla="val 2479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40547" y="2673453"/>
              <a:ext cx="2971057" cy="1209373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3613834" y="3157822"/>
              <a:ext cx="2199725" cy="25587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2016"/>
                </a:lnSpc>
                <a:buNone/>
              </a:pPr>
              <a:r>
                <a:rPr lang="en-US" sz="1800" b="1" dirty="0" smtClean="0">
                  <a:solidFill>
                    <a:srgbClr val="3E5E2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SquareOTF_ac" pitchFamily="34" charset="-120"/>
                </a:rPr>
                <a:t>Embedding</a:t>
              </a:r>
              <a:endParaRPr lang="en-US" b="1" dirty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91632" y="2667795"/>
            <a:ext cx="2971057" cy="1209373"/>
            <a:chOff x="5991632" y="2667795"/>
            <a:chExt cx="2971057" cy="1209373"/>
          </a:xfrm>
        </p:grpSpPr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991632" y="2667795"/>
              <a:ext cx="2971057" cy="1209373"/>
            </a:xfrm>
            <a:prstGeom prst="rect">
              <a:avLst/>
            </a:prstGeom>
          </p:spPr>
        </p:pic>
        <p:sp>
          <p:nvSpPr>
            <p:cNvPr id="8" name="Object 7"/>
            <p:cNvSpPr/>
            <p:nvPr/>
          </p:nvSpPr>
          <p:spPr>
            <a:xfrm>
              <a:off x="6375393" y="3157822"/>
              <a:ext cx="2199725" cy="25587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2016"/>
                </a:lnSpc>
                <a:buNone/>
              </a:pPr>
              <a:r>
                <a:rPr lang="en-US" sz="1800" b="1" dirty="0" smtClean="0">
                  <a:solidFill>
                    <a:srgbClr val="3E5E2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SquareOTF_ac" pitchFamily="34" charset="-120"/>
                </a:rPr>
                <a:t>MLP</a:t>
              </a:r>
              <a:endParaRPr lang="en-US" b="1" dirty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53191" y="2667795"/>
            <a:ext cx="2971057" cy="1209373"/>
            <a:chOff x="8753191" y="2667795"/>
            <a:chExt cx="2971057" cy="1209373"/>
          </a:xfrm>
        </p:grpSpPr>
        <p:sp>
          <p:nvSpPr>
            <p:cNvPr id="22" name="갈매기형 수장 21"/>
            <p:cNvSpPr/>
            <p:nvPr/>
          </p:nvSpPr>
          <p:spPr>
            <a:xfrm>
              <a:off x="8753191" y="2667795"/>
              <a:ext cx="2971057" cy="1209373"/>
            </a:xfrm>
            <a:prstGeom prst="chevron">
              <a:avLst>
                <a:gd name="adj" fmla="val 2479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3" name="Object 4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8753191" y="2667795"/>
              <a:ext cx="2971057" cy="1209373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53191" y="2667795"/>
              <a:ext cx="2971057" cy="1209373"/>
            </a:xfrm>
            <a:prstGeom prst="rect">
              <a:avLst/>
            </a:prstGeom>
          </p:spPr>
        </p:pic>
        <p:sp>
          <p:nvSpPr>
            <p:cNvPr id="10" name="Object 9"/>
            <p:cNvSpPr/>
            <p:nvPr/>
          </p:nvSpPr>
          <p:spPr>
            <a:xfrm>
              <a:off x="9136953" y="3157822"/>
              <a:ext cx="2199725" cy="25587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2016"/>
                </a:lnSpc>
                <a:buNone/>
              </a:pPr>
              <a:r>
                <a:rPr lang="en-US" sz="1800" b="1" dirty="0" smtClean="0">
                  <a:solidFill>
                    <a:srgbClr val="3E5E2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SquareOTF_ac" pitchFamily="34" charset="-120"/>
                </a:rPr>
                <a:t>RNN</a:t>
              </a:r>
              <a:endParaRPr lang="en-US" b="1" dirty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68513" y="3953349"/>
            <a:ext cx="2971057" cy="1209373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852274" y="4443375"/>
            <a:ext cx="2199725" cy="2558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800" b="1" dirty="0" smtClean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Seq2Seq</a:t>
            </a:r>
            <a:endParaRPr lang="en-US" b="1" dirty="0">
              <a:solidFill>
                <a:srgbClr val="3E5E2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230072" y="3953349"/>
            <a:ext cx="2971057" cy="1209373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3613834" y="4443375"/>
            <a:ext cx="2199725" cy="2558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800" b="1" dirty="0" smtClean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Attention</a:t>
            </a:r>
            <a:endParaRPr lang="en-US" b="1" dirty="0">
              <a:solidFill>
                <a:srgbClr val="3E5E2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991632" y="3953349"/>
            <a:ext cx="2971057" cy="1209373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6375393" y="4443375"/>
            <a:ext cx="2199725" cy="2558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800" b="1" dirty="0" smtClean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Transformer</a:t>
            </a:r>
            <a:endParaRPr lang="en-US" b="1" dirty="0">
              <a:solidFill>
                <a:srgbClr val="3E5E2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753191" y="3953349"/>
            <a:ext cx="2971057" cy="1209373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9136953" y="4443375"/>
            <a:ext cx="2199725" cy="2558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800" b="1" dirty="0" smtClean="0">
                <a:solidFill>
                  <a:srgbClr val="3E5E2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OTF_ac" pitchFamily="34" charset="-120"/>
              </a:rPr>
              <a:t>GPT</a:t>
            </a:r>
            <a:endParaRPr lang="en-US" b="1" dirty="0">
              <a:solidFill>
                <a:srgbClr val="3E5E2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187BD-0C30-EB58-EB6A-B562DD06C0A8}"/>
              </a:ext>
            </a:extLst>
          </p:cNvPr>
          <p:cNvSpPr txBox="1"/>
          <p:nvPr/>
        </p:nvSpPr>
        <p:spPr>
          <a:xfrm>
            <a:off x="1657220" y="1181353"/>
            <a:ext cx="88775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800" spc="-150" dirty="0">
                <a:solidFill>
                  <a:srgbClr val="375623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Natural Language Processing using </a:t>
            </a:r>
            <a:r>
              <a:rPr lang="en-US" altLang="ko-KR" sz="2800" spc="-150" dirty="0" smtClean="0">
                <a:solidFill>
                  <a:srgbClr val="375623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Deep Learning</a:t>
            </a:r>
            <a:endParaRPr lang="ko-KR" altLang="en-US" sz="2800" spc="-150" dirty="0">
              <a:solidFill>
                <a:srgbClr val="375623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574357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ividing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sentence </a:t>
            </a:r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into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small units called tokens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264187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Tokenization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3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81304" y="3064747"/>
            <a:ext cx="4029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0401" y="4114473"/>
            <a:ext cx="10451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Smallest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that make up a sentence,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usually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consisting of words, punctuation marks, and other elements.</a:t>
            </a:r>
          </a:p>
        </p:txBody>
      </p:sp>
    </p:spTree>
    <p:extLst>
      <p:ext uri="{BB962C8B-B14F-4D97-AF65-F5344CB8AC3E}">
        <p14:creationId xmlns:p14="http://schemas.microsoft.com/office/powerpoint/2010/main" val="14199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574357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ividing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sentence </a:t>
            </a:r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into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small units called tokens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264187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Tokenization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4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0260" y="3064747"/>
            <a:ext cx="4029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like to eat apples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874936" y="3896523"/>
            <a:ext cx="442127" cy="508863"/>
          </a:xfrm>
          <a:prstGeom prst="downArrow">
            <a:avLst/>
          </a:prstGeom>
          <a:solidFill>
            <a:srgbClr val="3E5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54440" y="4642304"/>
            <a:ext cx="6883121" cy="604941"/>
            <a:chOff x="2401556" y="4642304"/>
            <a:chExt cx="6883121" cy="604941"/>
          </a:xfrm>
        </p:grpSpPr>
        <p:sp>
          <p:nvSpPr>
            <p:cNvPr id="11" name="타원 10"/>
            <p:cNvSpPr/>
            <p:nvPr/>
          </p:nvSpPr>
          <p:spPr>
            <a:xfrm>
              <a:off x="3386295" y="4642304"/>
              <a:ext cx="1004835" cy="59485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775548" y="4642304"/>
              <a:ext cx="1004835" cy="59485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48437" y="4642304"/>
              <a:ext cx="1004835" cy="59485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593397" y="4652387"/>
              <a:ext cx="1691280" cy="59485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401556" y="4642304"/>
              <a:ext cx="600321" cy="59485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8177" y="4652387"/>
              <a:ext cx="6736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   like   to   eat   apples</a:t>
              </a:r>
              <a:endPara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3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2076188" y="2581468"/>
            <a:ext cx="1909187" cy="8977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Converting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words or text into a numerical format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239405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Embedding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5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9960" y="2368921"/>
            <a:ext cx="5304725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Apple   = [0.2, -0.5, 0.4 ]</a:t>
            </a:r>
          </a:p>
          <a:p>
            <a:pPr algn="r">
              <a:lnSpc>
                <a:spcPct val="150000"/>
              </a:lnSpc>
            </a:pP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Banana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[-0.1, 0.3, 0.2 ]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blog.kakaocdn.net/dn/ck0a4Q/btrbR4xDxYF/3eM5xxKUiG8BM5BdJOgkx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68" y="4361622"/>
            <a:ext cx="7528751" cy="10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8197" y="2812565"/>
            <a:ext cx="168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Word2Vec</a:t>
            </a:r>
          </a:p>
        </p:txBody>
      </p:sp>
      <p:sp>
        <p:nvSpPr>
          <p:cNvPr id="30" name="타원 29"/>
          <p:cNvSpPr/>
          <p:nvPr/>
        </p:nvSpPr>
        <p:spPr>
          <a:xfrm>
            <a:off x="2361363" y="4361622"/>
            <a:ext cx="1306286" cy="897771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Multi-Layer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102944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MLP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6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ml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46" y="2093693"/>
            <a:ext cx="381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1979526" y="2689790"/>
            <a:ext cx="1286189" cy="361741"/>
          </a:xfrm>
          <a:prstGeom prst="ellipse">
            <a:avLst/>
          </a:prstGeom>
          <a:noFill/>
          <a:ln w="19050">
            <a:solidFill>
              <a:srgbClr val="3E5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9449" y="5208758"/>
            <a:ext cx="2449021" cy="361741"/>
          </a:xfrm>
          <a:prstGeom prst="ellipse">
            <a:avLst/>
          </a:prstGeom>
          <a:noFill/>
          <a:ln w="19050">
            <a:solidFill>
              <a:srgbClr val="3E5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90206" y="2971143"/>
            <a:ext cx="4562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Artificial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network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composed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800" u="sng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</a:t>
            </a:r>
            <a:r>
              <a:rPr lang="en-US" altLang="ko-KR" sz="28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of neurons</a:t>
            </a:r>
          </a:p>
          <a:p>
            <a:pPr algn="ctr"/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9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Multi-Layer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102944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MLP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7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26" y="1689766"/>
            <a:ext cx="6018445" cy="443240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892847" y="5335953"/>
            <a:ext cx="39276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Learned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during the training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process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583287" y="5347230"/>
            <a:ext cx="1025426" cy="391886"/>
          </a:xfrm>
          <a:prstGeom prst="ellipse">
            <a:avLst/>
          </a:prstGeom>
          <a:solidFill>
            <a:schemeClr val="accent4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5400000" flipH="1" flipV="1">
            <a:off x="7965066" y="3824942"/>
            <a:ext cx="22554" cy="3760686"/>
          </a:xfrm>
          <a:prstGeom prst="curvedConnector3">
            <a:avLst>
              <a:gd name="adj1" fmla="val -3196635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960106" y="2090059"/>
            <a:ext cx="1209960" cy="410171"/>
          </a:xfrm>
          <a:prstGeom prst="ellipse">
            <a:avLst/>
          </a:prstGeom>
          <a:solidFill>
            <a:schemeClr val="accent4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46767" y="1605134"/>
            <a:ext cx="1411421" cy="394492"/>
          </a:xfrm>
          <a:prstGeom prst="ellipse">
            <a:avLst/>
          </a:prstGeom>
          <a:solidFill>
            <a:schemeClr val="accent4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472970" y="1605134"/>
            <a:ext cx="1411421" cy="394492"/>
          </a:xfrm>
          <a:prstGeom prst="ellipse">
            <a:avLst/>
          </a:prstGeom>
          <a:solidFill>
            <a:schemeClr val="accent4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624982" y="1917924"/>
            <a:ext cx="1061263" cy="439758"/>
          </a:xfrm>
          <a:prstGeom prst="ellipse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88115" y="1206355"/>
            <a:ext cx="33466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Non-linearity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into the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5" name="구부러진 연결선 34"/>
          <p:cNvCxnSpPr>
            <a:endCxn id="34" idx="2"/>
          </p:cNvCxnSpPr>
          <p:nvPr/>
        </p:nvCxnSpPr>
        <p:spPr>
          <a:xfrm flipV="1">
            <a:off x="8686245" y="1575687"/>
            <a:ext cx="1375213" cy="562117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061457" y="1575687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ReLU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sigmoid, </a:t>
            </a:r>
            <a:r>
              <a:rPr lang="en-US" altLang="ko-KR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tanh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682404" y="2950286"/>
            <a:ext cx="1411421" cy="394492"/>
          </a:xfrm>
          <a:prstGeom prst="ellipse">
            <a:avLst/>
          </a:prstGeom>
          <a:solidFill>
            <a:schemeClr val="accent4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Network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104387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8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146" name="Picture 2" descr="순환 신경망(RNN) - 순차 데이터의 이해 | DataLatte's IT 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28759" r="-797" b="21692"/>
          <a:stretch/>
        </p:blipFill>
        <p:spPr bwMode="auto">
          <a:xfrm>
            <a:off x="2416437" y="3541852"/>
            <a:ext cx="7770642" cy="21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L] Sequence Model이란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8" b="88187"/>
          <a:stretch/>
        </p:blipFill>
        <p:spPr bwMode="auto">
          <a:xfrm>
            <a:off x="2416437" y="2497238"/>
            <a:ext cx="7896607" cy="4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0989" y="5063963"/>
            <a:ext cx="2122998" cy="244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DNA Nucleic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8019" y="5086933"/>
            <a:ext cx="23352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Temperature Difference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7349" y="5086933"/>
            <a:ext cx="23352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Sampled Sound Signal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5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Recurrent Neural Network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104387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9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70" y="1911994"/>
            <a:ext cx="7211261" cy="37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13592</TotalTime>
  <Words>241</Words>
  <Application>Microsoft Office PowerPoint</Application>
  <PresentationFormat>와이드스크린</PresentationFormat>
  <Paragraphs>89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나눔스퀘어 ExtraBold</vt:lpstr>
      <vt:lpstr>Arial</vt:lpstr>
      <vt:lpstr>나눔스퀘어 네오 Heavy</vt:lpstr>
      <vt:lpstr>나눔스퀘어 네오 ExtraBold</vt:lpstr>
      <vt:lpstr>나눔스퀘어 Bold</vt:lpstr>
      <vt:lpstr>나눔스퀘어</vt:lpstr>
      <vt:lpstr>NanumSquareOTF_ac</vt:lpstr>
      <vt:lpstr>나눔스퀘어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디오</dc:creator>
  <cp:lastModifiedBy>hb.lee@tmaxsoft.com 이Waq37183</cp:lastModifiedBy>
  <cp:revision>271</cp:revision>
  <dcterms:created xsi:type="dcterms:W3CDTF">2020-06-15T03:45:15Z</dcterms:created>
  <dcterms:modified xsi:type="dcterms:W3CDTF">2023-03-31T01:24:03Z</dcterms:modified>
</cp:coreProperties>
</file>