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41" r:id="rId2"/>
    <p:sldId id="453" r:id="rId3"/>
    <p:sldId id="431" r:id="rId4"/>
    <p:sldId id="432" r:id="rId5"/>
    <p:sldId id="444" r:id="rId6"/>
    <p:sldId id="315" r:id="rId7"/>
    <p:sldId id="433" r:id="rId8"/>
    <p:sldId id="312" r:id="rId9"/>
    <p:sldId id="443" r:id="rId10"/>
    <p:sldId id="449" r:id="rId11"/>
    <p:sldId id="452" r:id="rId12"/>
    <p:sldId id="447" r:id="rId13"/>
    <p:sldId id="450" r:id="rId14"/>
    <p:sldId id="448" r:id="rId15"/>
    <p:sldId id="445" r:id="rId16"/>
    <p:sldId id="436" r:id="rId17"/>
    <p:sldId id="438" r:id="rId18"/>
    <p:sldId id="397" r:id="rId19"/>
  </p:sldIdLst>
  <p:sldSz cx="12192000" cy="6858000"/>
  <p:notesSz cx="6858000" cy="9144000"/>
  <p:embeddedFontLst>
    <p:embeddedFont>
      <p:font typeface="나눔스퀘어" panose="020B0600000101010101" pitchFamily="50" charset="-127"/>
      <p:regular r:id="rId22"/>
    </p:embeddedFont>
    <p:embeddedFont>
      <p:font typeface="나눔스퀘어 ExtraBold" panose="020B0600000101010101" pitchFamily="50" charset="-127"/>
      <p:bold r:id="rId23"/>
    </p:embeddedFont>
    <p:embeddedFont>
      <p:font typeface="나눔스퀘어 Bold" panose="020B0600000101010101" pitchFamily="50" charset="-127"/>
      <p:bold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나눔스퀘어 네오 ExtraBold" panose="00000900000000000000" pitchFamily="2" charset="-127"/>
      <p:bold r:id="rId27"/>
    </p:embeddedFont>
    <p:embeddedFont>
      <p:font typeface="나눔고딕" panose="020D0604000000000000" pitchFamily="50" charset="-127"/>
      <p:regular r:id="rId28"/>
      <p:bold r:id="rId29"/>
    </p:embeddedFont>
    <p:embeddedFont>
      <p:font typeface="나눔스퀘어 네오 Heavy" panose="00000A00000000000000" pitchFamily="2" charset="-127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22" userDrawn="1">
          <p15:clr>
            <a:srgbClr val="A4A3A4"/>
          </p15:clr>
        </p15:guide>
        <p15:guide id="4" orient="horz" pos="228" userDrawn="1">
          <p15:clr>
            <a:srgbClr val="A4A3A4"/>
          </p15:clr>
        </p15:guide>
        <p15:guide id="5" pos="7446" userDrawn="1">
          <p15:clr>
            <a:srgbClr val="A4A3A4"/>
          </p15:clr>
        </p15:guide>
        <p15:guide id="6" orient="horz" pos="40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943E"/>
    <a:srgbClr val="375623"/>
    <a:srgbClr val="A09C9C"/>
    <a:srgbClr val="304A1E"/>
    <a:srgbClr val="FF1D1D"/>
    <a:srgbClr val="EA0000"/>
    <a:srgbClr val="273C18"/>
    <a:srgbClr val="FFD966"/>
    <a:srgbClr val="15210D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DE022D-E96C-4801-B7D1-220DEE280F5D}" v="2685" dt="2022-12-22T04:18:53.733"/>
  </p1510:revLst>
</p1510:revInfo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94" autoAdjust="0"/>
    <p:restoredTop sz="94660"/>
  </p:normalViewPr>
  <p:slideViewPr>
    <p:cSldViewPr snapToGrid="0">
      <p:cViewPr varScale="1">
        <p:scale>
          <a:sx n="76" d="100"/>
          <a:sy n="76" d="100"/>
        </p:scale>
        <p:origin x="605" y="67"/>
      </p:cViewPr>
      <p:guideLst>
        <p:guide orient="horz" pos="2160"/>
        <p:guide pos="3840"/>
        <p:guide pos="222"/>
        <p:guide orient="horz" pos="228"/>
        <p:guide pos="7446"/>
        <p:guide orient="horz" pos="40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361E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6A-4FF9-8541-B99512FE94AD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6A-4FF9-8541-B99512FE94AD}"/>
              </c:ext>
            </c:extLst>
          </c:dPt>
          <c:dPt>
            <c:idx val="2"/>
            <c:bubble3D val="0"/>
            <c:spPr>
              <a:solidFill>
                <a:srgbClr val="4CC9F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6A-4FF9-8541-B99512FE94AD}"/>
              </c:ext>
            </c:extLst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6A-4FF9-8541-B99512FE94AD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71.900000000000006</c:v>
                </c:pt>
                <c:pt idx="1">
                  <c:v>16.7</c:v>
                </c:pt>
                <c:pt idx="2">
                  <c:v>7.9</c:v>
                </c:pt>
                <c:pt idx="3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6A-4FF9-8541-B99512FE94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Excellent</c:v>
                </c:pt>
                <c:pt idx="1">
                  <c:v>Very Good</c:v>
                </c:pt>
                <c:pt idx="2">
                  <c:v>Good</c:v>
                </c:pt>
                <c:pt idx="3">
                  <c:v>Fair</c:v>
                </c:pt>
                <c:pt idx="4">
                  <c:v>Poor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54</c:v>
                </c:pt>
                <c:pt idx="1">
                  <c:v>87</c:v>
                </c:pt>
                <c:pt idx="2">
                  <c:v>19</c:v>
                </c:pt>
                <c:pt idx="3">
                  <c:v>3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88-42B4-AB3A-E4988D085C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Excellent</c:v>
                </c:pt>
                <c:pt idx="1">
                  <c:v>Very Good</c:v>
                </c:pt>
                <c:pt idx="2">
                  <c:v>Good</c:v>
                </c:pt>
                <c:pt idx="3">
                  <c:v>Fair</c:v>
                </c:pt>
                <c:pt idx="4">
                  <c:v>Poor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0B88-42B4-AB3A-E4988D085C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Excellent</c:v>
                </c:pt>
                <c:pt idx="1">
                  <c:v>Very Good</c:v>
                </c:pt>
                <c:pt idx="2">
                  <c:v>Good</c:v>
                </c:pt>
                <c:pt idx="3">
                  <c:v>Fair</c:v>
                </c:pt>
                <c:pt idx="4">
                  <c:v>Poor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0B88-42B4-AB3A-E4988D085C3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64377328"/>
        <c:axId val="1348944816"/>
      </c:barChart>
      <c:catAx>
        <c:axId val="764377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pPr>
            <a:endParaRPr lang="ko-KR"/>
          </a:p>
        </c:txPr>
        <c:crossAx val="1348944816"/>
        <c:crosses val="autoZero"/>
        <c:auto val="1"/>
        <c:lblAlgn val="ctr"/>
        <c:lblOffset val="100"/>
        <c:noMultiLvlLbl val="0"/>
      </c:catAx>
      <c:valAx>
        <c:axId val="13489448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4377328"/>
        <c:crosses val="autoZero"/>
        <c:crossBetween val="between"/>
      </c:valAx>
      <c:spPr>
        <a:solidFill>
          <a:schemeClr val="bg2">
            <a:lumMod val="90000"/>
          </a:schemeClr>
        </a:solidFill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FC9F607-E44A-DA76-02D5-26D829D1FC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209E55-8A0B-8297-D418-289EE29034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838-9FCD-4B30-A3B5-9CBC0FA5D5F6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083EDD-0CF2-4073-74EF-B84EDFF480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3F4E73-80D4-4B46-536B-AC4E74F427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752F6-ADE6-43C5-A6F8-15A17700C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7822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8BD1D-6A05-4E97-A624-0D1F6FEDB859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A21E1-50FB-4A3F-ABB0-AE43A1F1F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93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8BF42-5368-4EFB-81C9-CF1D0E062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AFFA5F-EECD-4C6E-A1C3-B83E74C0B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E64B08-9214-4817-AD1C-9F072A0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A6A2-3D65-469C-B214-71C71A2FB257}" type="datetime1">
              <a:rPr lang="ko-KR" altLang="en-US" smtClean="0"/>
              <a:t>2023-03-17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898DA-E206-477C-A334-319F9D5CD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0E7416-5109-430E-89BC-7EC6A875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5940"/>
            <a:ext cx="2743200" cy="365125"/>
          </a:xfrm>
          <a:prstGeom prst="rect">
            <a:avLst/>
          </a:prstGeom>
        </p:spPr>
        <p:txBody>
          <a:bodyPr/>
          <a:lstStyle/>
          <a:p>
            <a:fld id="{57F1C42F-623A-4913-A961-0477D0E33F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181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5356B-ACDA-42DF-B521-E2D2EAAD2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D80E53-2132-4C21-9B7B-36EF033E3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4E450-A51B-4124-837A-DC943EF7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58C1-A6CE-4B6B-868E-E49553F4B862}" type="datetime1">
              <a:rPr lang="ko-KR" altLang="en-US" smtClean="0"/>
              <a:t>2023-03-17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EA71E4-FA23-468E-ABC7-D2F5C9C4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3A4DA4-891D-4CEA-B200-5285FD64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5940"/>
            <a:ext cx="2743200" cy="365125"/>
          </a:xfrm>
          <a:prstGeom prst="rect">
            <a:avLst/>
          </a:prstGeom>
        </p:spPr>
        <p:txBody>
          <a:bodyPr/>
          <a:lstStyle/>
          <a:p>
            <a:fld id="{57F1C42F-623A-4913-A961-0477D0E33F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26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CBB6D8-DDDD-4033-B680-A96EC9138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D59A7F-F545-4DF8-8853-8E49E50A5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87B4A5-DFD0-402F-93C6-768306FF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DDD7-7A67-496B-B4C5-4B0E9C689CD4}" type="datetime1">
              <a:rPr lang="ko-KR" altLang="en-US" smtClean="0"/>
              <a:t>2023-03-17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DE06D-2029-4E59-8517-458D98075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41B6B9-063D-4046-B8D9-180F4647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5940"/>
            <a:ext cx="2743200" cy="365125"/>
          </a:xfrm>
          <a:prstGeom prst="rect">
            <a:avLst/>
          </a:prstGeom>
        </p:spPr>
        <p:txBody>
          <a:bodyPr/>
          <a:lstStyle/>
          <a:p>
            <a:fld id="{57F1C42F-623A-4913-A961-0477D0E33F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87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A03E2-8845-441F-94AC-5E2D4C71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AAF06E-15F5-4145-9150-EB02C26E7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1C9266-DFA9-449E-B7D5-A258D8AF3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C885-FE14-4B63-9C76-FF02553266B7}" type="datetime1">
              <a:rPr lang="ko-KR" altLang="en-US" smtClean="0"/>
              <a:t>2023-03-17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DD8D2-014C-49D1-989E-BE5C5F5B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910A7-42D1-4153-AC34-5C64D472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5940"/>
            <a:ext cx="2743200" cy="365125"/>
          </a:xfrm>
          <a:prstGeom prst="rect">
            <a:avLst/>
          </a:prstGeom>
        </p:spPr>
        <p:txBody>
          <a:bodyPr/>
          <a:lstStyle/>
          <a:p>
            <a:fld id="{57F1C42F-623A-4913-A961-0477D0E33F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59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FB103-3C30-491E-A999-8642506EA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7D0823-D7A5-432E-A9BF-8B6997EE0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A0A504-796D-4925-B725-6D12ECEF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4D3A-DCDC-4AD3-AC28-B38F0AE66AF3}" type="datetime1">
              <a:rPr lang="ko-KR" altLang="en-US" smtClean="0"/>
              <a:t>2023-03-17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B69CE-7D90-4C10-9539-17A54BFB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151892-69EF-4743-8BB1-FADAD0D4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5940"/>
            <a:ext cx="2743200" cy="365125"/>
          </a:xfrm>
          <a:prstGeom prst="rect">
            <a:avLst/>
          </a:prstGeom>
        </p:spPr>
        <p:txBody>
          <a:bodyPr/>
          <a:lstStyle/>
          <a:p>
            <a:fld id="{57F1C42F-623A-4913-A961-0477D0E33F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66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20A34-38A1-45AD-A600-2742FFF33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42ABEB-7E00-4509-B877-5D39FBD3F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5BDBB8-2560-4C46-8948-493ABC432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2833F1-67B4-4554-B160-E5339696D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76A6-9CAE-40D0-81E8-25DE76C4C500}" type="datetime1">
              <a:rPr lang="ko-KR" altLang="en-US" smtClean="0"/>
              <a:t>2023-03-17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F69C68-90CD-45CE-9185-56AE98BC1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892EB2-10ED-4E01-A1C3-64D34F49A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5940"/>
            <a:ext cx="2743200" cy="365125"/>
          </a:xfrm>
          <a:prstGeom prst="rect">
            <a:avLst/>
          </a:prstGeom>
        </p:spPr>
        <p:txBody>
          <a:bodyPr/>
          <a:lstStyle/>
          <a:p>
            <a:fld id="{57F1C42F-623A-4913-A961-0477D0E33F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71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AA4A1-6EC6-49C4-AA1F-0625B5836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F3B4B6-1067-4FA8-9E16-3C6FAE252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A59007-04A9-4F2A-A694-8D9D34E0D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156E72-D31D-4F4D-93DA-FE6DD60A7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D41EA1-61B1-4287-B748-EDC969009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4DC882-FAA1-4234-96D8-8B82A30D8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8CFF-A801-4AE0-B29D-D6A67D29EC2D}" type="datetime1">
              <a:rPr lang="ko-KR" altLang="en-US" smtClean="0"/>
              <a:t>2023-03-17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AAAF08-0C71-49D2-8447-5EDC4D6C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3B390C-8BBD-44B5-9F3C-5AF703EB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5940"/>
            <a:ext cx="2743200" cy="365125"/>
          </a:xfrm>
          <a:prstGeom prst="rect">
            <a:avLst/>
          </a:prstGeom>
        </p:spPr>
        <p:txBody>
          <a:bodyPr/>
          <a:lstStyle/>
          <a:p>
            <a:fld id="{57F1C42F-623A-4913-A961-0477D0E33F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928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5E06C-B113-40E1-9AFB-0959FFBD3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DDD817-27E8-49DE-A714-F489B1E8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4172-4A72-4211-AEC7-E180558706D3}" type="datetime1">
              <a:rPr lang="ko-KR" altLang="en-US" smtClean="0"/>
              <a:t>2023-03-17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1C116C-322C-4498-83A8-44F163956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ED3FDA-B5BB-4C61-9622-BE2AA6EB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5940"/>
            <a:ext cx="2743200" cy="365125"/>
          </a:xfrm>
          <a:prstGeom prst="rect">
            <a:avLst/>
          </a:prstGeom>
        </p:spPr>
        <p:txBody>
          <a:bodyPr/>
          <a:lstStyle/>
          <a:p>
            <a:fld id="{57F1C42F-623A-4913-A961-0477D0E33F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223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33304A-4057-4776-9EBA-22FFE118D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AC97-D74E-4CA7-98A5-FC31BB30048A}" type="datetime1">
              <a:rPr lang="ko-KR" altLang="en-US" smtClean="0"/>
              <a:t>2023-03-17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4D3F9E-C939-47AF-9AA5-5C4A7D23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292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D2F0C-D9E0-45EE-A257-DBB08708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F37246-4E4E-465C-8403-1CEBCC58B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4FAB67-03F2-4D08-B947-61BA5ADB3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14245C-E569-4F2B-B956-0AEB209D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686F-2CFE-4780-89FB-174EE331B7E6}" type="datetime1">
              <a:rPr lang="ko-KR" altLang="en-US" smtClean="0"/>
              <a:t>2023-03-17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D1FF13-7F19-4F65-9D7B-3094F99EF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A5DD03-3445-4020-B0CF-CE53E697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5940"/>
            <a:ext cx="2743200" cy="365125"/>
          </a:xfrm>
          <a:prstGeom prst="rect">
            <a:avLst/>
          </a:prstGeom>
        </p:spPr>
        <p:txBody>
          <a:bodyPr/>
          <a:lstStyle/>
          <a:p>
            <a:fld id="{57F1C42F-623A-4913-A961-0477D0E33F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290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3D5FE-6B41-4A06-B0C8-D6643CCB5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140B2B-E149-4257-91F9-907E8F18E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E0620-2D97-491F-9EB3-D5088D781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3543D7-6D3D-4DD1-A02E-01A52E461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6F98-4C54-4759-8808-7026C8629571}" type="datetime1">
              <a:rPr lang="ko-KR" altLang="en-US" smtClean="0"/>
              <a:t>2023-03-17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886481-30E9-41BD-9DAC-21576B75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76D3C6-55A3-41CF-8184-723F96E2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5940"/>
            <a:ext cx="2743200" cy="365125"/>
          </a:xfrm>
          <a:prstGeom prst="rect">
            <a:avLst/>
          </a:prstGeom>
        </p:spPr>
        <p:txBody>
          <a:bodyPr/>
          <a:lstStyle/>
          <a:p>
            <a:fld id="{57F1C42F-623A-4913-A961-0477D0E33F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447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22AF8A-A0BF-4F6B-83E9-E7F71671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8B36F0-131D-4D01-A3BB-F3B12446C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0A049-E795-4479-8A01-BA5595459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39BFB-D13D-43ED-92F0-14985F629833}" type="datetime1">
              <a:rPr lang="ko-KR" altLang="en-US" smtClean="0"/>
              <a:t>2023-03-17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61A66-73D4-40E6-8FCC-F2540C8CB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AE7D855B-8190-5E0D-78E2-D5BAA5A67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1336" y="6356350"/>
            <a:ext cx="868392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fld id="{57F1C42F-623A-4913-A961-0477D0E33F8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196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3.png"/><Relationship Id="rId7" Type="http://schemas.openxmlformats.org/officeDocument/2006/relationships/image" Target="../media/image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24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yonsei-exchange.netlify.app/" TargetMode="External"/><Relationship Id="rId7" Type="http://schemas.openxmlformats.org/officeDocument/2006/relationships/hyperlink" Target="https://dcollection.korea.ac.kr/public_resource/pdf/000000083942_20230315092420.pdf" TargetMode="External"/><Relationship Id="rId2" Type="http://schemas.openxmlformats.org/officeDocument/2006/relationships/hyperlink" Target="https://www.skku.edu/skku/international/globalComm/international_list03.do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ikidocs.net/153174" TargetMode="External"/><Relationship Id="rId5" Type="http://schemas.openxmlformats.org/officeDocument/2006/relationships/hyperlink" Target="https://python-docx.readthedocs.io/en/latest" TargetMode="External"/><Relationship Id="rId4" Type="http://schemas.openxmlformats.org/officeDocument/2006/relationships/hyperlink" Target="https://everytime.kr/386599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chart" Target="../charts/char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56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B8187BD-0C30-EB58-EB6A-B562DD06C0A8}"/>
              </a:ext>
            </a:extLst>
          </p:cNvPr>
          <p:cNvSpPr txBox="1"/>
          <p:nvPr/>
        </p:nvSpPr>
        <p:spPr>
          <a:xfrm>
            <a:off x="3877380" y="3002047"/>
            <a:ext cx="443724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en-US" altLang="ko-KR" sz="6000" spc="-150" dirty="0">
                <a:solidFill>
                  <a:schemeClr val="accent4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SKKUEXS</a:t>
            </a:r>
            <a:endParaRPr lang="ko-KR" altLang="en-US" sz="6000" spc="-150" dirty="0">
              <a:solidFill>
                <a:schemeClr val="accent4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377681-4371-CBB3-6BE3-64212FAD3FE3}"/>
              </a:ext>
            </a:extLst>
          </p:cNvPr>
          <p:cNvSpPr txBox="1"/>
          <p:nvPr/>
        </p:nvSpPr>
        <p:spPr>
          <a:xfrm>
            <a:off x="4302955" y="5616643"/>
            <a:ext cx="3586089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ko-KR" altLang="en-US" sz="21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김주원 </a:t>
            </a:r>
            <a:r>
              <a:rPr lang="en-US" altLang="ko-KR" sz="21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</a:t>
            </a:r>
            <a:r>
              <a:rPr lang="ko-KR" altLang="en-US" sz="2100" spc="-15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서현원</a:t>
            </a:r>
            <a:r>
              <a:rPr lang="ko-KR" altLang="en-US" sz="21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1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</a:t>
            </a:r>
            <a:r>
              <a:rPr lang="ko-KR" altLang="en-US" sz="21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이하은 </a:t>
            </a:r>
            <a:r>
              <a:rPr lang="en-US" altLang="ko-KR" sz="21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</a:t>
            </a:r>
            <a:r>
              <a:rPr lang="ko-KR" altLang="en-US" sz="2100" spc="-15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한희근</a:t>
            </a:r>
            <a:endParaRPr lang="en-US" altLang="ko-KR" sz="21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537034" y="2449094"/>
            <a:ext cx="5117932" cy="878175"/>
            <a:chOff x="3769667" y="2449094"/>
            <a:chExt cx="4652665" cy="878175"/>
          </a:xfrm>
        </p:grpSpPr>
        <p:sp>
          <p:nvSpPr>
            <p:cNvPr id="2" name="직사각형 1"/>
            <p:cNvSpPr/>
            <p:nvPr/>
          </p:nvSpPr>
          <p:spPr>
            <a:xfrm>
              <a:off x="3918105" y="2449094"/>
              <a:ext cx="4355788" cy="55931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4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D0BE4C-6A17-B8D6-CE99-8DA149D51F08}"/>
                </a:ext>
              </a:extLst>
            </p:cNvPr>
            <p:cNvSpPr txBox="1"/>
            <p:nvPr/>
          </p:nvSpPr>
          <p:spPr>
            <a:xfrm>
              <a:off x="3769667" y="2496272"/>
              <a:ext cx="465266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2400" spc="-150" dirty="0">
                  <a:solidFill>
                    <a:srgbClr val="37562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Web Project for Exchange Student</a:t>
              </a:r>
              <a:endParaRPr lang="ko-KR" altLang="en-US" sz="2400" spc="-150" dirty="0">
                <a:solidFill>
                  <a:srgbClr val="3756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9" name="직각 삼각형 28"/>
          <p:cNvSpPr/>
          <p:nvPr/>
        </p:nvSpPr>
        <p:spPr>
          <a:xfrm rot="5400000">
            <a:off x="0" y="0"/>
            <a:ext cx="900000" cy="900000"/>
          </a:xfrm>
          <a:prstGeom prst="rtTriangle">
            <a:avLst/>
          </a:prstGeom>
          <a:solidFill>
            <a:srgbClr val="304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16200000">
            <a:off x="11268074" y="5915015"/>
            <a:ext cx="923926" cy="923926"/>
          </a:xfrm>
          <a:prstGeom prst="rtTriangle">
            <a:avLst/>
          </a:prstGeom>
          <a:solidFill>
            <a:srgbClr val="304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312" y="4268489"/>
            <a:ext cx="1097375" cy="10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0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A66967-CE0F-C580-96B4-092E0162F024}"/>
              </a:ext>
            </a:extLst>
          </p:cNvPr>
          <p:cNvSpPr txBox="1"/>
          <p:nvPr/>
        </p:nvSpPr>
        <p:spPr>
          <a:xfrm>
            <a:off x="360000" y="360000"/>
            <a:ext cx="209704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Functions</a:t>
            </a:r>
            <a:endParaRPr lang="ko-KR" altLang="en-US" sz="3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1908B6-AE1D-1BCE-C89D-65802727CF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0000"/>
            <a:ext cx="304112" cy="1177516"/>
          </a:xfrm>
          <a:prstGeom prst="rect">
            <a:avLst/>
          </a:prstGeom>
        </p:spPr>
      </p:pic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9D5C42C3-6770-117F-1EFE-6BCC1909FA7E}"/>
              </a:ext>
            </a:extLst>
          </p:cNvPr>
          <p:cNvSpPr txBox="1">
            <a:spLocks/>
          </p:cNvSpPr>
          <p:nvPr/>
        </p:nvSpPr>
        <p:spPr>
          <a:xfrm>
            <a:off x="11390811" y="6357439"/>
            <a:ext cx="687979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1C42F-623A-4913-A961-0477D0E33F84}" type="slidenum">
              <a:rPr lang="ko-KR" altLang="en-US" sz="2000" smtClean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10</a:t>
            </a:fld>
            <a:endParaRPr lang="ko-KR" altLang="en-US" sz="2000" dirty="0">
              <a:solidFill>
                <a:srgbClr val="3756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4352CE-D817-95CA-D31B-C451AC022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7" y="1900369"/>
            <a:ext cx="743902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ED1F3491-32EC-49FB-A010-A5AF0A560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117806"/>
              </p:ext>
            </p:extLst>
          </p:nvPr>
        </p:nvGraphicFramePr>
        <p:xfrm>
          <a:off x="4752143" y="3037923"/>
          <a:ext cx="2687711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87711">
                  <a:extLst>
                    <a:ext uri="{9D8B030D-6E8A-4147-A177-3AD203B41FA5}">
                      <a16:colId xmlns:a16="http://schemas.microsoft.com/office/drawing/2014/main" val="350925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University of Leeds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657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IESED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816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Singapore Management University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854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Sabanci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University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82783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52425" y="898184"/>
            <a:ext cx="3892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80" dirty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Categorize country and university</a:t>
            </a:r>
          </a:p>
        </p:txBody>
      </p:sp>
    </p:spTree>
    <p:extLst>
      <p:ext uri="{BB962C8B-B14F-4D97-AF65-F5344CB8AC3E}">
        <p14:creationId xmlns:p14="http://schemas.microsoft.com/office/powerpoint/2010/main" val="86161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A66967-CE0F-C580-96B4-092E0162F024}"/>
              </a:ext>
            </a:extLst>
          </p:cNvPr>
          <p:cNvSpPr txBox="1"/>
          <p:nvPr/>
        </p:nvSpPr>
        <p:spPr>
          <a:xfrm>
            <a:off x="360000" y="360000"/>
            <a:ext cx="209704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Functions</a:t>
            </a:r>
            <a:endParaRPr lang="ko-KR" altLang="en-US" sz="3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1908B6-AE1D-1BCE-C89D-65802727CF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0000"/>
            <a:ext cx="304112" cy="1177516"/>
          </a:xfrm>
          <a:prstGeom prst="rect">
            <a:avLst/>
          </a:prstGeom>
        </p:spPr>
      </p:pic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9D5C42C3-6770-117F-1EFE-6BCC1909FA7E}"/>
              </a:ext>
            </a:extLst>
          </p:cNvPr>
          <p:cNvSpPr txBox="1">
            <a:spLocks/>
          </p:cNvSpPr>
          <p:nvPr/>
        </p:nvSpPr>
        <p:spPr>
          <a:xfrm>
            <a:off x="11390811" y="6357439"/>
            <a:ext cx="687979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1C42F-623A-4913-A961-0477D0E33F84}" type="slidenum">
              <a:rPr lang="ko-KR" altLang="en-US" sz="2000" smtClean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11</a:t>
            </a:fld>
            <a:endParaRPr lang="ko-KR" altLang="en-US" sz="2000" dirty="0">
              <a:solidFill>
                <a:srgbClr val="3756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E4A454EF-CA1C-1C7F-BC69-C0E15E101B82}"/>
              </a:ext>
            </a:extLst>
          </p:cNvPr>
          <p:cNvSpPr/>
          <p:nvPr/>
        </p:nvSpPr>
        <p:spPr>
          <a:xfrm>
            <a:off x="763583" y="1920240"/>
            <a:ext cx="4687476" cy="3254327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문서 8">
            <a:extLst>
              <a:ext uri="{FF2B5EF4-FFF2-40B4-BE49-F238E27FC236}">
                <a16:creationId xmlns:a16="http://schemas.microsoft.com/office/drawing/2014/main" id="{809560F2-16E6-BA86-96DC-9AFB39C31113}"/>
              </a:ext>
            </a:extLst>
          </p:cNvPr>
          <p:cNvSpPr/>
          <p:nvPr/>
        </p:nvSpPr>
        <p:spPr>
          <a:xfrm>
            <a:off x="634629" y="2065606"/>
            <a:ext cx="4687476" cy="3254327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문서 9">
            <a:extLst>
              <a:ext uri="{FF2B5EF4-FFF2-40B4-BE49-F238E27FC236}">
                <a16:creationId xmlns:a16="http://schemas.microsoft.com/office/drawing/2014/main" id="{D65FDB78-D7F3-3228-9523-9E46F12007C5}"/>
              </a:ext>
            </a:extLst>
          </p:cNvPr>
          <p:cNvSpPr/>
          <p:nvPr/>
        </p:nvSpPr>
        <p:spPr>
          <a:xfrm>
            <a:off x="505086" y="2210972"/>
            <a:ext cx="4687476" cy="3254327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7565015-B1EF-38B1-D7B8-7D84139239EE}"/>
              </a:ext>
            </a:extLst>
          </p:cNvPr>
          <p:cNvSpPr/>
          <p:nvPr/>
        </p:nvSpPr>
        <p:spPr>
          <a:xfrm>
            <a:off x="5603631" y="3165231"/>
            <a:ext cx="984738" cy="527538"/>
          </a:xfrm>
          <a:prstGeom prst="rightArrow">
            <a:avLst/>
          </a:prstGeom>
          <a:solidFill>
            <a:srgbClr val="61943E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EFF1AE-5FE8-6827-5550-ECCFCD1E8E48}"/>
              </a:ext>
            </a:extLst>
          </p:cNvPr>
          <p:cNvSpPr txBox="1"/>
          <p:nvPr/>
        </p:nvSpPr>
        <p:spPr>
          <a:xfrm>
            <a:off x="6805425" y="2610433"/>
            <a:ext cx="51732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에딘버러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대학의 캠퍼스는 시내 곳곳에 캠퍼스가 위치해 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캠퍼스가 시내 중심부에 주로 위치해 있기 때문에 주변에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식당가가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많이 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학교 캠퍼스 주변에는 관광객이 많이 다니는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royal mile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정도가 있지만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에딘버러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기차역을 지나면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princes street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라는 최대 번화가가 나옵니다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솔직히 대학이 시내에 위치하다 보니 놀거리는 매우 많습니다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5C639EB-C6AC-1EC0-3C98-11ADA277E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68" y="2458360"/>
            <a:ext cx="4889039" cy="17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D18537D-19B8-2D85-65CF-752EB1820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68" y="2851956"/>
            <a:ext cx="4889039" cy="32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95BD17C-9A18-7759-B7CF-08A060A8E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68" y="3536657"/>
            <a:ext cx="4889039" cy="44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687A73D1-2CD3-96CF-E798-F1EE4ECC0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68" y="4343779"/>
            <a:ext cx="4889039" cy="16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60000" y="863570"/>
            <a:ext cx="7809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80" dirty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Summarize objective information ; Visa, dormitory, resister courses etc.</a:t>
            </a:r>
            <a:endParaRPr lang="en-US" altLang="ko-KR" b="1" spc="-80" dirty="0">
              <a:solidFill>
                <a:srgbClr val="3756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449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A66967-CE0F-C580-96B4-092E0162F024}"/>
              </a:ext>
            </a:extLst>
          </p:cNvPr>
          <p:cNvSpPr txBox="1"/>
          <p:nvPr/>
        </p:nvSpPr>
        <p:spPr>
          <a:xfrm>
            <a:off x="360000" y="360000"/>
            <a:ext cx="209704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Functions</a:t>
            </a:r>
            <a:endParaRPr lang="ko-KR" altLang="en-US" sz="3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1908B6-AE1D-1BCE-C89D-65802727CF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0000"/>
            <a:ext cx="304112" cy="1177516"/>
          </a:xfrm>
          <a:prstGeom prst="rect">
            <a:avLst/>
          </a:prstGeom>
        </p:spPr>
      </p:pic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9D5C42C3-6770-117F-1EFE-6BCC1909FA7E}"/>
              </a:ext>
            </a:extLst>
          </p:cNvPr>
          <p:cNvSpPr txBox="1">
            <a:spLocks/>
          </p:cNvSpPr>
          <p:nvPr/>
        </p:nvSpPr>
        <p:spPr>
          <a:xfrm>
            <a:off x="11390811" y="6357439"/>
            <a:ext cx="687979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1C42F-623A-4913-A961-0477D0E33F84}" type="slidenum">
              <a:rPr lang="ko-KR" altLang="en-US" sz="2000" smtClean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12</a:t>
            </a:fld>
            <a:endParaRPr lang="ko-KR" altLang="en-US" sz="2000" dirty="0">
              <a:solidFill>
                <a:srgbClr val="3756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E4A454EF-CA1C-1C7F-BC69-C0E15E101B82}"/>
              </a:ext>
            </a:extLst>
          </p:cNvPr>
          <p:cNvSpPr/>
          <p:nvPr/>
        </p:nvSpPr>
        <p:spPr>
          <a:xfrm>
            <a:off x="763583" y="1920240"/>
            <a:ext cx="4687476" cy="3254327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문서 8">
            <a:extLst>
              <a:ext uri="{FF2B5EF4-FFF2-40B4-BE49-F238E27FC236}">
                <a16:creationId xmlns:a16="http://schemas.microsoft.com/office/drawing/2014/main" id="{809560F2-16E6-BA86-96DC-9AFB39C31113}"/>
              </a:ext>
            </a:extLst>
          </p:cNvPr>
          <p:cNvSpPr/>
          <p:nvPr/>
        </p:nvSpPr>
        <p:spPr>
          <a:xfrm>
            <a:off x="634629" y="2065606"/>
            <a:ext cx="4687476" cy="3254327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문서 9">
            <a:extLst>
              <a:ext uri="{FF2B5EF4-FFF2-40B4-BE49-F238E27FC236}">
                <a16:creationId xmlns:a16="http://schemas.microsoft.com/office/drawing/2014/main" id="{D65FDB78-D7F3-3228-9523-9E46F12007C5}"/>
              </a:ext>
            </a:extLst>
          </p:cNvPr>
          <p:cNvSpPr/>
          <p:nvPr/>
        </p:nvSpPr>
        <p:spPr>
          <a:xfrm>
            <a:off x="505086" y="2210972"/>
            <a:ext cx="4687476" cy="3254327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7565015-B1EF-38B1-D7B8-7D84139239EE}"/>
              </a:ext>
            </a:extLst>
          </p:cNvPr>
          <p:cNvSpPr/>
          <p:nvPr/>
        </p:nvSpPr>
        <p:spPr>
          <a:xfrm>
            <a:off x="5603631" y="3165231"/>
            <a:ext cx="984738" cy="527538"/>
          </a:xfrm>
          <a:prstGeom prst="rightArrow">
            <a:avLst/>
          </a:prstGeom>
          <a:solidFill>
            <a:srgbClr val="61943E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EFF1AE-5FE8-6827-5550-ECCFCD1E8E48}"/>
              </a:ext>
            </a:extLst>
          </p:cNvPr>
          <p:cNvSpPr txBox="1"/>
          <p:nvPr/>
        </p:nvSpPr>
        <p:spPr>
          <a:xfrm>
            <a:off x="6755009" y="2090798"/>
            <a:ext cx="488148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Overall rating</a:t>
            </a:r>
          </a:p>
          <a:p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교환을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갔다오기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전 저에게 스위스는 그다지 친근하지 않은 나라였지만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로잔대학교에서의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한학기는 스위스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나라 자체에 애정이 생기게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할만큼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정말 행복했습니다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혼자 계속 다니면 너무 할 게 없으니 스위스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친구든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교환학생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친구든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다가가서 친해지면 학기를 재미있게 보내는 데에 도움이 될 것 같습니다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로잔에서의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생활은 완벽했습니다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한국의 바쁜 일상에서도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로잔의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한 학기 생각을 하면 마음이 평화로워진다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많은 나라를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여행다니기보다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한 곳에서 생활해보는 것이 목표였던 내게 스위스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로잔은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좋은 선택이었던 것 같다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7D825E-861E-1BF6-F3EA-88D0F6E50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38" y="2322006"/>
            <a:ext cx="4302807" cy="99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4C21700-4198-FB0E-753F-AB0AABE51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38" y="3419361"/>
            <a:ext cx="4302807" cy="67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A341BB6-7A7D-FF28-D4C2-74690547A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38" y="4303834"/>
            <a:ext cx="4302807" cy="35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60000" y="886057"/>
            <a:ext cx="6993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80" dirty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Summarize subjective information ; Impression/thought/review</a:t>
            </a:r>
            <a:endParaRPr lang="en-US" altLang="ko-KR" b="1" spc="-80" dirty="0">
              <a:solidFill>
                <a:srgbClr val="3756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51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A66967-CE0F-C580-96B4-092E0162F024}"/>
              </a:ext>
            </a:extLst>
          </p:cNvPr>
          <p:cNvSpPr txBox="1"/>
          <p:nvPr/>
        </p:nvSpPr>
        <p:spPr>
          <a:xfrm>
            <a:off x="360000" y="360000"/>
            <a:ext cx="209704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Functions</a:t>
            </a:r>
            <a:endParaRPr lang="ko-KR" altLang="en-US" sz="3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1908B6-AE1D-1BCE-C89D-65802727CF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0000"/>
            <a:ext cx="304112" cy="1177516"/>
          </a:xfrm>
          <a:prstGeom prst="rect">
            <a:avLst/>
          </a:prstGeom>
        </p:spPr>
      </p:pic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9D5C42C3-6770-117F-1EFE-6BCC1909FA7E}"/>
              </a:ext>
            </a:extLst>
          </p:cNvPr>
          <p:cNvSpPr txBox="1">
            <a:spLocks/>
          </p:cNvSpPr>
          <p:nvPr/>
        </p:nvSpPr>
        <p:spPr>
          <a:xfrm>
            <a:off x="11390811" y="6357439"/>
            <a:ext cx="687979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1C42F-623A-4913-A961-0477D0E33F84}" type="slidenum">
              <a:rPr lang="ko-KR" altLang="en-US" sz="2000" smtClean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13</a:t>
            </a:fld>
            <a:endParaRPr lang="ko-KR" altLang="en-US" sz="2000" dirty="0">
              <a:solidFill>
                <a:srgbClr val="3756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AAEDD8A-E550-29B5-3340-B37017834D00}"/>
              </a:ext>
            </a:extLst>
          </p:cNvPr>
          <p:cNvSpPr/>
          <p:nvPr/>
        </p:nvSpPr>
        <p:spPr>
          <a:xfrm>
            <a:off x="5240214" y="2715065"/>
            <a:ext cx="984738" cy="527538"/>
          </a:xfrm>
          <a:prstGeom prst="rightArrow">
            <a:avLst/>
          </a:prstGeom>
          <a:solidFill>
            <a:srgbClr val="61943E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3A15D1-7B32-A720-C000-E92019255ABC}"/>
              </a:ext>
            </a:extLst>
          </p:cNvPr>
          <p:cNvSpPr txBox="1"/>
          <p:nvPr/>
        </p:nvSpPr>
        <p:spPr>
          <a:xfrm>
            <a:off x="414995" y="4958862"/>
            <a:ext cx="4761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Raw Data</a:t>
            </a:r>
          </a:p>
          <a:p>
            <a:pPr algn="ctr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Python – Requests,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BeautifulSoup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Selenium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914CF3-0034-FA42-E433-CBFC5DC00290}"/>
              </a:ext>
            </a:extLst>
          </p:cNvPr>
          <p:cNvSpPr txBox="1"/>
          <p:nvPr/>
        </p:nvSpPr>
        <p:spPr>
          <a:xfrm>
            <a:off x="6806082" y="4958862"/>
            <a:ext cx="4761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 Collection</a:t>
            </a:r>
          </a:p>
          <a:p>
            <a:pPr algn="ctr"/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.docx File </a:t>
            </a:r>
            <a:r>
              <a:rPr lang="ko-KR" altLang="en-US" sz="180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→ 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Python docx Library</a:t>
            </a:r>
          </a:p>
          <a:p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.</a:t>
            </a:r>
            <a:r>
              <a:rPr lang="en-US" altLang="ko-KR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hwp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File  </a:t>
            </a:r>
            <a:r>
              <a:rPr lang="ko-KR" altLang="en-US" sz="180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→ </a:t>
            </a:r>
            <a:r>
              <a:rPr lang="en-US" altLang="ko-KR" sz="180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win32com.client Module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A6F788C5-B6EE-7BB7-A8E1-72CBA1701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75" b="36263"/>
          <a:stretch/>
        </p:blipFill>
        <p:spPr bwMode="auto">
          <a:xfrm>
            <a:off x="315587" y="1220861"/>
            <a:ext cx="4810890" cy="360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231B7A8-48CD-AFDA-1099-6641B05A5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000" y="2265237"/>
            <a:ext cx="5685790" cy="151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05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A66967-CE0F-C580-96B4-092E0162F024}"/>
              </a:ext>
            </a:extLst>
          </p:cNvPr>
          <p:cNvSpPr txBox="1"/>
          <p:nvPr/>
        </p:nvSpPr>
        <p:spPr>
          <a:xfrm>
            <a:off x="360000" y="360000"/>
            <a:ext cx="209704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Functions</a:t>
            </a:r>
            <a:endParaRPr lang="ko-KR" altLang="en-US" sz="3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1908B6-AE1D-1BCE-C89D-65802727CF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0000"/>
            <a:ext cx="304112" cy="1177516"/>
          </a:xfrm>
          <a:prstGeom prst="rect">
            <a:avLst/>
          </a:prstGeom>
        </p:spPr>
      </p:pic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9D5C42C3-6770-117F-1EFE-6BCC1909FA7E}"/>
              </a:ext>
            </a:extLst>
          </p:cNvPr>
          <p:cNvSpPr txBox="1">
            <a:spLocks/>
          </p:cNvSpPr>
          <p:nvPr/>
        </p:nvSpPr>
        <p:spPr>
          <a:xfrm>
            <a:off x="11390811" y="6357439"/>
            <a:ext cx="687979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1C42F-623A-4913-A961-0477D0E33F84}" type="slidenum">
              <a:rPr lang="ko-KR" altLang="en-US" sz="2000" smtClean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14</a:t>
            </a:fld>
            <a:endParaRPr lang="ko-KR" altLang="en-US" sz="2000" dirty="0">
              <a:solidFill>
                <a:srgbClr val="3756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5A10128B-6CCF-9D89-DF4E-AA7F500C08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3012510"/>
              </p:ext>
            </p:extLst>
          </p:nvPr>
        </p:nvGraphicFramePr>
        <p:xfrm>
          <a:off x="3117672" y="1589696"/>
          <a:ext cx="5956655" cy="4095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B236750-D5A1-4B46-FD76-1F9D7FA16DDC}"/>
              </a:ext>
            </a:extLst>
          </p:cNvPr>
          <p:cNvSpPr txBox="1"/>
          <p:nvPr/>
        </p:nvSpPr>
        <p:spPr>
          <a:xfrm>
            <a:off x="4763671" y="5793361"/>
            <a:ext cx="266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satisfaction score 84%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860" y="814591"/>
            <a:ext cx="8177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80" dirty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Visualize satisfaction of exchange program and keywords of each university</a:t>
            </a:r>
          </a:p>
        </p:txBody>
      </p:sp>
    </p:spTree>
    <p:extLst>
      <p:ext uri="{BB962C8B-B14F-4D97-AF65-F5344CB8AC3E}">
        <p14:creationId xmlns:p14="http://schemas.microsoft.com/office/powerpoint/2010/main" val="269847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4CE1582-6B31-64DD-228C-CF0F4947FA6B}"/>
              </a:ext>
            </a:extLst>
          </p:cNvPr>
          <p:cNvGraphicFramePr>
            <a:graphicFrameLocks noGrp="1"/>
          </p:cNvGraphicFramePr>
          <p:nvPr/>
        </p:nvGraphicFramePr>
        <p:xfrm>
          <a:off x="524934" y="1634066"/>
          <a:ext cx="11142128" cy="4549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9204">
                  <a:extLst>
                    <a:ext uri="{9D8B030D-6E8A-4147-A177-3AD203B41FA5}">
                      <a16:colId xmlns:a16="http://schemas.microsoft.com/office/drawing/2014/main" val="402642526"/>
                    </a:ext>
                  </a:extLst>
                </a:gridCol>
                <a:gridCol w="732084">
                  <a:extLst>
                    <a:ext uri="{9D8B030D-6E8A-4147-A177-3AD203B41FA5}">
                      <a16:colId xmlns:a16="http://schemas.microsoft.com/office/drawing/2014/main" val="510305960"/>
                    </a:ext>
                  </a:extLst>
                </a:gridCol>
                <a:gridCol w="732084">
                  <a:extLst>
                    <a:ext uri="{9D8B030D-6E8A-4147-A177-3AD203B41FA5}">
                      <a16:colId xmlns:a16="http://schemas.microsoft.com/office/drawing/2014/main" val="2280562180"/>
                    </a:ext>
                  </a:extLst>
                </a:gridCol>
                <a:gridCol w="732084">
                  <a:extLst>
                    <a:ext uri="{9D8B030D-6E8A-4147-A177-3AD203B41FA5}">
                      <a16:colId xmlns:a16="http://schemas.microsoft.com/office/drawing/2014/main" val="945925274"/>
                    </a:ext>
                  </a:extLst>
                </a:gridCol>
                <a:gridCol w="732084">
                  <a:extLst>
                    <a:ext uri="{9D8B030D-6E8A-4147-A177-3AD203B41FA5}">
                      <a16:colId xmlns:a16="http://schemas.microsoft.com/office/drawing/2014/main" val="948180746"/>
                    </a:ext>
                  </a:extLst>
                </a:gridCol>
                <a:gridCol w="732084">
                  <a:extLst>
                    <a:ext uri="{9D8B030D-6E8A-4147-A177-3AD203B41FA5}">
                      <a16:colId xmlns:a16="http://schemas.microsoft.com/office/drawing/2014/main" val="3685275659"/>
                    </a:ext>
                  </a:extLst>
                </a:gridCol>
                <a:gridCol w="732084">
                  <a:extLst>
                    <a:ext uri="{9D8B030D-6E8A-4147-A177-3AD203B41FA5}">
                      <a16:colId xmlns:a16="http://schemas.microsoft.com/office/drawing/2014/main" val="3082560796"/>
                    </a:ext>
                  </a:extLst>
                </a:gridCol>
                <a:gridCol w="732084">
                  <a:extLst>
                    <a:ext uri="{9D8B030D-6E8A-4147-A177-3AD203B41FA5}">
                      <a16:colId xmlns:a16="http://schemas.microsoft.com/office/drawing/2014/main" val="348396470"/>
                    </a:ext>
                  </a:extLst>
                </a:gridCol>
                <a:gridCol w="732084">
                  <a:extLst>
                    <a:ext uri="{9D8B030D-6E8A-4147-A177-3AD203B41FA5}">
                      <a16:colId xmlns:a16="http://schemas.microsoft.com/office/drawing/2014/main" val="1217340257"/>
                    </a:ext>
                  </a:extLst>
                </a:gridCol>
                <a:gridCol w="732084">
                  <a:extLst>
                    <a:ext uri="{9D8B030D-6E8A-4147-A177-3AD203B41FA5}">
                      <a16:colId xmlns:a16="http://schemas.microsoft.com/office/drawing/2014/main" val="4036170848"/>
                    </a:ext>
                  </a:extLst>
                </a:gridCol>
                <a:gridCol w="732084">
                  <a:extLst>
                    <a:ext uri="{9D8B030D-6E8A-4147-A177-3AD203B41FA5}">
                      <a16:colId xmlns:a16="http://schemas.microsoft.com/office/drawing/2014/main" val="2840169613"/>
                    </a:ext>
                  </a:extLst>
                </a:gridCol>
                <a:gridCol w="732084">
                  <a:extLst>
                    <a:ext uri="{9D8B030D-6E8A-4147-A177-3AD203B41FA5}">
                      <a16:colId xmlns:a16="http://schemas.microsoft.com/office/drawing/2014/main" val="2282122922"/>
                    </a:ext>
                  </a:extLst>
                </a:gridCol>
              </a:tblGrid>
              <a:tr h="649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 – do                 Week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12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13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375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285088"/>
                  </a:ext>
                </a:extLst>
              </a:tr>
              <a:tr h="649914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Proposal &amp; Study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67037"/>
                  </a:ext>
                </a:extLst>
              </a:tr>
              <a:tr h="649914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Data Collecting</a:t>
                      </a:r>
                      <a:endParaRPr lang="en-US" altLang="ko-KR" b="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519393"/>
                  </a:ext>
                </a:extLst>
              </a:tr>
              <a:tr h="649914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Data Processing (NLP)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144680"/>
                  </a:ext>
                </a:extLst>
              </a:tr>
              <a:tr h="649914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Front-end</a:t>
                      </a:r>
                      <a:endParaRPr lang="en-US" altLang="ko-KR" b="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rtl="0"/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(Planning &amp; UI/UX) </a:t>
                      </a:r>
                      <a:endParaRPr lang="en-US" altLang="ko-KR" b="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609638"/>
                  </a:ext>
                </a:extLst>
              </a:tr>
              <a:tr h="649914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Back-end</a:t>
                      </a:r>
                      <a:endParaRPr lang="en-US" altLang="ko-KR" b="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rtl="0"/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(Server &amp; DB Design)</a:t>
                      </a:r>
                      <a:endParaRPr lang="en-US" altLang="ko-KR" b="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093369"/>
                  </a:ext>
                </a:extLst>
              </a:tr>
              <a:tr h="649914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Beta Test</a:t>
                      </a:r>
                      <a:endParaRPr lang="en-US" altLang="ko-KR" b="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01315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EA66967-CE0F-C580-96B4-092E0162F024}"/>
              </a:ext>
            </a:extLst>
          </p:cNvPr>
          <p:cNvSpPr txBox="1"/>
          <p:nvPr/>
        </p:nvSpPr>
        <p:spPr>
          <a:xfrm>
            <a:off x="360000" y="360000"/>
            <a:ext cx="3362844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 Planning</a:t>
            </a:r>
            <a:endParaRPr lang="ko-KR" altLang="en-US" sz="3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1908B6-AE1D-1BCE-C89D-65802727CF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0000"/>
            <a:ext cx="304112" cy="1177516"/>
          </a:xfrm>
          <a:prstGeom prst="rect">
            <a:avLst/>
          </a:prstGeom>
        </p:spPr>
      </p:pic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9D5C42C3-6770-117F-1EFE-6BCC1909FA7E}"/>
              </a:ext>
            </a:extLst>
          </p:cNvPr>
          <p:cNvSpPr txBox="1">
            <a:spLocks/>
          </p:cNvSpPr>
          <p:nvPr/>
        </p:nvSpPr>
        <p:spPr>
          <a:xfrm>
            <a:off x="11390811" y="6357439"/>
            <a:ext cx="687979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1C42F-623A-4913-A961-0477D0E33F84}" type="slidenum">
              <a:rPr lang="ko-KR" altLang="en-US" sz="2000" smtClean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15</a:t>
            </a:fld>
            <a:endParaRPr lang="ko-KR" altLang="en-US" sz="2000" dirty="0">
              <a:solidFill>
                <a:srgbClr val="3756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570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29820" y="1897182"/>
            <a:ext cx="2455200" cy="3668054"/>
            <a:chOff x="616674" y="1861753"/>
            <a:chExt cx="2455200" cy="370348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CFBEF-FABD-A303-AE07-F1B34AD0883F}"/>
                </a:ext>
              </a:extLst>
            </p:cNvPr>
            <p:cNvSpPr txBox="1"/>
            <p:nvPr/>
          </p:nvSpPr>
          <p:spPr>
            <a:xfrm>
              <a:off x="616674" y="4641906"/>
              <a:ext cx="245520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800" b="0" i="0" u="none" strike="noStrike" dirty="0">
                  <a:solidFill>
                    <a:srgbClr val="375623"/>
                  </a:solidFill>
                  <a:effectLst/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Juwon Kim</a:t>
              </a:r>
            </a:p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dirty="0"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Web Crawling</a:t>
              </a:r>
              <a:endParaRPr lang="en-US" altLang="ko-KR" sz="180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 rtl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800" i="0" u="none" strike="noStrike" dirty="0">
                  <a:solidFill>
                    <a:srgbClr val="000000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Server &amp; DB Design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3B6DB8F-5BFE-8579-5D16-D308C924E5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4274" y="1861753"/>
              <a:ext cx="1800000" cy="237860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19050">
              <a:solidFill>
                <a:srgbClr val="3756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334220" y="1897182"/>
            <a:ext cx="2453959" cy="3668054"/>
            <a:chOff x="6334220" y="1897182"/>
            <a:chExt cx="2453959" cy="366805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7000" contrast="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9000" y="1897182"/>
              <a:ext cx="1824398" cy="2346069"/>
            </a:xfrm>
            <a:prstGeom prst="ellipse">
              <a:avLst/>
            </a:prstGeom>
            <a:ln w="19050" cap="rnd">
              <a:solidFill>
                <a:srgbClr val="375623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C03437-3F88-220A-970B-1561B344B799}"/>
                </a:ext>
              </a:extLst>
            </p:cNvPr>
            <p:cNvSpPr txBox="1"/>
            <p:nvPr/>
          </p:nvSpPr>
          <p:spPr>
            <a:xfrm>
              <a:off x="6334220" y="4641906"/>
              <a:ext cx="2453959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800" b="0" i="0" u="none" strike="noStrike" dirty="0" err="1">
                  <a:solidFill>
                    <a:srgbClr val="375623"/>
                  </a:solidFill>
                  <a:effectLst/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Haeun</a:t>
              </a:r>
              <a:r>
                <a:rPr lang="en-US" altLang="ko-KR" sz="1800" b="0" i="0" u="none" strike="noStrike" dirty="0">
                  <a:solidFill>
                    <a:srgbClr val="375623"/>
                  </a:solidFill>
                  <a:effectLst/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Lee</a:t>
              </a:r>
              <a:endParaRPr lang="en-US" altLang="ko-KR" b="0" dirty="0">
                <a:solidFill>
                  <a:srgbClr val="37562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 fontAlgn="base"/>
              <a:r>
                <a:rPr lang="en-US" altLang="ko-KR" sz="1800" b="0" i="0" u="none" strike="noStrike" dirty="0" smtClean="0">
                  <a:solidFill>
                    <a:srgbClr val="000000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Data Process(NLP)</a:t>
              </a:r>
              <a:endParaRPr lang="en-US" altLang="ko-KR" sz="18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 rtl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800" b="0" i="0" u="none" strike="noStrike" dirty="0">
                  <a:solidFill>
                    <a:srgbClr val="000000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Planning/Designing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9191753" y="1897182"/>
            <a:ext cx="2455200" cy="3668054"/>
            <a:chOff x="9191753" y="1897182"/>
            <a:chExt cx="2455200" cy="366805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5C2CDD-7B6E-5DBD-CE70-A60992668721}"/>
                </a:ext>
              </a:extLst>
            </p:cNvPr>
            <p:cNvSpPr txBox="1"/>
            <p:nvPr/>
          </p:nvSpPr>
          <p:spPr>
            <a:xfrm>
              <a:off x="9191753" y="4641906"/>
              <a:ext cx="245520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nl-NL" altLang="ko-KR" sz="1800" b="0" i="0" u="none" strike="noStrike" dirty="0">
                  <a:solidFill>
                    <a:srgbClr val="375623"/>
                  </a:solidFill>
                  <a:effectLst/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Huigeun Han</a:t>
              </a:r>
              <a:endParaRPr lang="nl-NL" altLang="ko-KR" dirty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 fontAlgn="base"/>
              <a:r>
                <a:rPr lang="nl-NL" altLang="ko-KR" sz="1800" b="0" i="0" u="none" strike="noStrike" dirty="0">
                  <a:solidFill>
                    <a:srgbClr val="000000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Data Collecting</a:t>
              </a:r>
            </a:p>
            <a:p>
              <a:pPr algn="ctr" fontAlgn="base"/>
              <a:r>
                <a:rPr lang="nl-NL" altLang="ko-KR" sz="1800" b="0" i="0" u="none" strike="noStrike" dirty="0">
                  <a:solidFill>
                    <a:srgbClr val="000000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UI/UX </a:t>
              </a:r>
              <a:r>
                <a:rPr lang="en-US" altLang="ko-KR" sz="1800" b="0" i="0" u="none" strike="noStrike" dirty="0">
                  <a:solidFill>
                    <a:srgbClr val="000000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Design</a:t>
              </a:r>
              <a:endParaRPr lang="nl-NL" altLang="ko-KR" sz="18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7965F837-2D16-8D7E-8FEE-27B175C4C8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07154" y="1897182"/>
              <a:ext cx="1824398" cy="2343175"/>
            </a:xfrm>
            <a:prstGeom prst="ellipse">
              <a:avLst/>
            </a:prstGeom>
            <a:blipFill dpi="0" rotWithShape="1">
              <a:blip r:embed="rId5" cstate="email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harpenSoften amount="45000"/>
                        </a14:imgEffect>
                        <a14:imgEffect>
                          <a14:saturation sat="187000"/>
                        </a14:imgEffect>
                        <a14:imgEffect>
                          <a14:brightnessContrast bright="11000" contrast="17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rgbClr val="3756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F7A307D-8463-EE6C-F5F2-36C8A5873C9E}"/>
              </a:ext>
            </a:extLst>
          </p:cNvPr>
          <p:cNvSpPr txBox="1"/>
          <p:nvPr/>
        </p:nvSpPr>
        <p:spPr>
          <a:xfrm>
            <a:off x="360000" y="360000"/>
            <a:ext cx="547784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Team Composition &amp; Ability</a:t>
            </a:r>
            <a:endParaRPr lang="ko-KR" altLang="en-US" sz="3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DC3FEC3-30F4-C826-92B7-749399D77E4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0000"/>
            <a:ext cx="304112" cy="1177516"/>
          </a:xfrm>
          <a:prstGeom prst="rect">
            <a:avLst/>
          </a:prstGeom>
        </p:spPr>
      </p:pic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3A1826AF-A43C-CEC0-91DD-4CABEDB01986}"/>
              </a:ext>
            </a:extLst>
          </p:cNvPr>
          <p:cNvSpPr txBox="1">
            <a:spLocks/>
          </p:cNvSpPr>
          <p:nvPr/>
        </p:nvSpPr>
        <p:spPr>
          <a:xfrm>
            <a:off x="11390811" y="6357439"/>
            <a:ext cx="687979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1C42F-623A-4913-A961-0477D0E33F84}" type="slidenum">
              <a:rPr lang="ko-KR" altLang="en-US" sz="2000" smtClean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16</a:t>
            </a:fld>
            <a:endParaRPr lang="ko-KR" altLang="en-US" sz="2000" dirty="0">
              <a:solidFill>
                <a:srgbClr val="3756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42026BE-00E0-F609-5343-A58F030E7480}"/>
              </a:ext>
            </a:extLst>
          </p:cNvPr>
          <p:cNvGrpSpPr/>
          <p:nvPr/>
        </p:nvGrpSpPr>
        <p:grpSpPr>
          <a:xfrm>
            <a:off x="3475446" y="1897182"/>
            <a:ext cx="2455200" cy="3676886"/>
            <a:chOff x="616674" y="1861753"/>
            <a:chExt cx="2455200" cy="371240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EC73FC-F775-2183-1B21-D963FAC6EBA8}"/>
                </a:ext>
              </a:extLst>
            </p:cNvPr>
            <p:cNvSpPr txBox="1"/>
            <p:nvPr/>
          </p:nvSpPr>
          <p:spPr>
            <a:xfrm>
              <a:off x="616674" y="4641905"/>
              <a:ext cx="2455200" cy="9322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800" b="0" i="0" u="none" strike="noStrike" dirty="0" err="1">
                  <a:solidFill>
                    <a:srgbClr val="375623"/>
                  </a:solidFill>
                  <a:effectLst/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Hyunwon</a:t>
              </a:r>
              <a:r>
                <a:rPr lang="ko-KR" altLang="en-US" sz="1800" b="0" i="0" u="none" strike="noStrike" dirty="0">
                  <a:solidFill>
                    <a:srgbClr val="375623"/>
                  </a:solidFill>
                  <a:effectLst/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1800" b="0" i="0" u="none" strike="noStrike" dirty="0" err="1">
                  <a:solidFill>
                    <a:srgbClr val="375623"/>
                  </a:solidFill>
                  <a:effectLst/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Seo</a:t>
              </a:r>
              <a:endParaRPr lang="en-US" altLang="ko-KR" sz="180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 rtl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Data Processing</a:t>
              </a:r>
            </a:p>
            <a:p>
              <a:pPr algn="ctr" rtl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800" i="0" u="none" strike="noStrike" dirty="0">
                  <a:solidFill>
                    <a:srgbClr val="000000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Server </a:t>
              </a:r>
              <a:r>
                <a:rPr lang="en-US" altLang="ko-KR" sz="1800" i="0" u="none" strike="noStrike">
                  <a:solidFill>
                    <a:srgbClr val="000000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&amp; DB </a:t>
              </a:r>
              <a:r>
                <a:rPr lang="en-US" altLang="ko-KR" sz="1800" i="0" u="none" strike="noStrike" dirty="0">
                  <a:solidFill>
                    <a:srgbClr val="000000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Design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35061B4-73EC-2B1D-F0C2-C288937016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4274" y="1861753"/>
              <a:ext cx="1800000" cy="2378604"/>
            </a:xfrm>
            <a:prstGeom prst="ellipse">
              <a:avLst/>
            </a:prstGeom>
            <a:blipFill dpi="0" rotWithShape="1">
              <a:blip r:embed="rId8" cstate="email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rgbClr val="3756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109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1AB647-AE8E-7221-8E32-4C14FC1DB2C9}"/>
              </a:ext>
            </a:extLst>
          </p:cNvPr>
          <p:cNvSpPr txBox="1"/>
          <p:nvPr/>
        </p:nvSpPr>
        <p:spPr>
          <a:xfrm>
            <a:off x="302388" y="1647087"/>
            <a:ext cx="11587224" cy="4887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ts val="1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ko-KR" sz="2000" b="0" i="0" u="none" strike="noStrike" dirty="0">
                <a:solidFill>
                  <a:srgbClr val="304A1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SKKU learning report</a:t>
            </a:r>
            <a:endParaRPr lang="en-US" altLang="ko-KR" sz="2000" dirty="0">
              <a:solidFill>
                <a:srgbClr val="304A1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rtl="0">
              <a:lnSpc>
                <a:spcPts val="1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ko-KR" sz="1600" b="0" i="0" u="sng" strike="noStrike" dirty="0">
                <a:solidFill>
                  <a:srgbClr val="1C3AA9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hlinkClick r:id="rId2"/>
              </a:rPr>
              <a:t>https://www.skku.edu/skku/international/globalComm/international_list03.do</a:t>
            </a:r>
            <a:endParaRPr lang="en-US" altLang="ko-KR" sz="1600" b="0" i="0" u="sng" strike="noStrike" dirty="0">
              <a:solidFill>
                <a:srgbClr val="1C3AA9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>
              <a:lnSpc>
                <a:spcPts val="1000"/>
              </a:lnSpc>
              <a:spcBef>
                <a:spcPts val="0"/>
              </a:spcBef>
              <a:spcAft>
                <a:spcPts val="1200"/>
              </a:spcAft>
            </a:pPr>
            <a:endParaRPr lang="en-US" altLang="ko-KR" sz="1600" b="0" i="0" u="none" strike="noStrike" dirty="0">
              <a:solidFill>
                <a:srgbClr val="304A1E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>
              <a:lnSpc>
                <a:spcPts val="1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ko-KR" sz="2000" b="0" i="0" u="none" strike="noStrike" dirty="0">
                <a:solidFill>
                  <a:srgbClr val="304A1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Yonsei exchange</a:t>
            </a:r>
            <a:endParaRPr lang="en-US" altLang="ko-KR" sz="1600" b="0" dirty="0">
              <a:solidFill>
                <a:srgbClr val="304A1E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>
              <a:lnSpc>
                <a:spcPts val="1000"/>
              </a:lnSpc>
              <a:spcAft>
                <a:spcPts val="1200"/>
              </a:spcAft>
            </a:pPr>
            <a:r>
              <a:rPr lang="en-US" altLang="ko-KR" sz="1600" u="sng" dirty="0">
                <a:solidFill>
                  <a:srgbClr val="1C3AA9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https://yonsei-exchange.netlify.app/</a:t>
            </a:r>
            <a:endParaRPr lang="en-US" altLang="ko-KR" sz="1600" u="sng" dirty="0">
              <a:solidFill>
                <a:srgbClr val="1C3AA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fontAlgn="base">
              <a:lnSpc>
                <a:spcPts val="1000"/>
              </a:lnSpc>
              <a:spcAft>
                <a:spcPts val="1200"/>
              </a:spcAft>
            </a:pPr>
            <a:endParaRPr lang="en-US" altLang="ko-KR" sz="1600" u="sng" dirty="0">
              <a:solidFill>
                <a:srgbClr val="304A1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fontAlgn="base">
              <a:lnSpc>
                <a:spcPts val="1000"/>
              </a:lnSpc>
              <a:spcAft>
                <a:spcPts val="1200"/>
              </a:spcAft>
            </a:pPr>
            <a:r>
              <a:rPr lang="en-US" altLang="ko-KR" sz="2000" b="0" i="0" u="none" strike="noStrike" dirty="0" err="1">
                <a:solidFill>
                  <a:srgbClr val="304A1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Everytime</a:t>
            </a:r>
            <a:r>
              <a:rPr lang="en-US" altLang="ko-KR" sz="2000" b="0" i="0" u="none" strike="noStrike" dirty="0">
                <a:solidFill>
                  <a:srgbClr val="304A1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exchange student information sharing</a:t>
            </a:r>
            <a:endParaRPr lang="en-US" altLang="ko-KR" sz="2000" dirty="0">
              <a:solidFill>
                <a:srgbClr val="304A1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>
              <a:lnSpc>
                <a:spcPts val="1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ko-KR" sz="1600" u="sng" dirty="0">
                <a:solidFill>
                  <a:srgbClr val="304A1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https://everytime.kr/386599</a:t>
            </a:r>
            <a:endParaRPr lang="en-US" altLang="ko-KR" sz="1600" u="sng" dirty="0">
              <a:solidFill>
                <a:srgbClr val="304A1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fontAlgn="base">
              <a:lnSpc>
                <a:spcPts val="1000"/>
              </a:lnSpc>
              <a:spcBef>
                <a:spcPts val="0"/>
              </a:spcBef>
              <a:spcAft>
                <a:spcPts val="1200"/>
              </a:spcAft>
            </a:pPr>
            <a:endParaRPr lang="en-US" altLang="ko-KR" sz="1600" u="sng" dirty="0">
              <a:solidFill>
                <a:srgbClr val="304A1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>
              <a:lnSpc>
                <a:spcPts val="1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ko-KR" sz="2000" b="0" i="0" u="none" strike="noStrike" dirty="0">
                <a:solidFill>
                  <a:srgbClr val="304A1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Python-docx</a:t>
            </a:r>
            <a:endParaRPr lang="en-US" altLang="ko-KR" b="0" dirty="0">
              <a:solidFill>
                <a:srgbClr val="304A1E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>
              <a:lnSpc>
                <a:spcPts val="1000"/>
              </a:lnSpc>
              <a:spcAft>
                <a:spcPts val="1200"/>
              </a:spcAft>
            </a:pPr>
            <a:r>
              <a:rPr lang="en-US" altLang="ko-KR" sz="1600" u="sng" dirty="0">
                <a:solidFill>
                  <a:srgbClr val="1C3AA9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5"/>
              </a:rPr>
              <a:t>https://python-docx.readthedocs.io/en/latest</a:t>
            </a:r>
            <a:endParaRPr lang="en-US" altLang="ko-KR" sz="1600" u="sng" dirty="0">
              <a:solidFill>
                <a:srgbClr val="1C3AA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fontAlgn="base">
              <a:lnSpc>
                <a:spcPts val="1000"/>
              </a:lnSpc>
              <a:spcAft>
                <a:spcPts val="1200"/>
              </a:spcAft>
            </a:pPr>
            <a:endParaRPr lang="en-US" altLang="ko-KR" sz="1600" u="sng" dirty="0">
              <a:solidFill>
                <a:srgbClr val="304A1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>
              <a:lnSpc>
                <a:spcPts val="1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ko-KR" sz="2000" b="0" i="0" u="none" strike="noStrike" dirty="0">
                <a:solidFill>
                  <a:srgbClr val="304A1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Win32com</a:t>
            </a:r>
            <a:endParaRPr lang="en-US" altLang="ko-KR" dirty="0">
              <a:solidFill>
                <a:srgbClr val="304A1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>
              <a:lnSpc>
                <a:spcPts val="1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ko-KR" sz="1600" u="sng" dirty="0">
                <a:solidFill>
                  <a:srgbClr val="1C3AA9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6"/>
              </a:rPr>
              <a:t>https://wikidocs.net/153174</a:t>
            </a:r>
            <a:endParaRPr lang="en-US" altLang="ko-KR" sz="1600" u="sng" dirty="0">
              <a:solidFill>
                <a:srgbClr val="1C3AA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fontAlgn="base">
              <a:lnSpc>
                <a:spcPts val="1000"/>
              </a:lnSpc>
              <a:spcBef>
                <a:spcPts val="0"/>
              </a:spcBef>
              <a:spcAft>
                <a:spcPts val="1200"/>
              </a:spcAft>
            </a:pPr>
            <a:endParaRPr lang="en-US" altLang="ko-KR" sz="1600" u="sng" dirty="0">
              <a:solidFill>
                <a:srgbClr val="304A1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 fontAlgn="base">
              <a:lnSpc>
                <a:spcPts val="1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ko-KR" sz="1600" b="0" i="0" u="none" strike="noStrike" dirty="0">
                <a:solidFill>
                  <a:srgbClr val="304A1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Study on the Experience of Students Participating in the Exchange Student Program: A case study of University A</a:t>
            </a:r>
          </a:p>
          <a:p>
            <a:pPr rtl="0" fontAlgn="base">
              <a:lnSpc>
                <a:spcPts val="1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ko-KR" sz="1600" u="sng" dirty="0">
                <a:solidFill>
                  <a:srgbClr val="1C3AA9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7"/>
              </a:rPr>
              <a:t>https://dcollection.korea.ac.kr/public_resource/pdf/000000083942_20230315092420.pdf</a:t>
            </a:r>
            <a:endParaRPr lang="en-US" altLang="ko-KR" sz="1600" u="sng" dirty="0">
              <a:solidFill>
                <a:srgbClr val="1C3AA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820F3A-8CFF-5326-61F2-FDC3E943F836}"/>
              </a:ext>
            </a:extLst>
          </p:cNvPr>
          <p:cNvSpPr txBox="1"/>
          <p:nvPr/>
        </p:nvSpPr>
        <p:spPr>
          <a:xfrm>
            <a:off x="360000" y="360000"/>
            <a:ext cx="2176365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Reference</a:t>
            </a:r>
            <a:endParaRPr lang="ko-KR" altLang="en-US" sz="3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6F33B4-239D-B908-65EB-05BA57FFB94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0000"/>
            <a:ext cx="304112" cy="1177516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EC18E9-27B4-5D29-2579-D3791AB9FD03}"/>
              </a:ext>
            </a:extLst>
          </p:cNvPr>
          <p:cNvSpPr txBox="1">
            <a:spLocks/>
          </p:cNvSpPr>
          <p:nvPr/>
        </p:nvSpPr>
        <p:spPr>
          <a:xfrm>
            <a:off x="11390811" y="6357439"/>
            <a:ext cx="687979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1C42F-623A-4913-A961-0477D0E33F84}" type="slidenum">
              <a:rPr lang="ko-KR" altLang="en-US" sz="2000" smtClean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17</a:t>
            </a:fld>
            <a:endParaRPr lang="ko-KR" altLang="en-US" sz="2000" dirty="0">
              <a:solidFill>
                <a:srgbClr val="3756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508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7246" y="-5856"/>
            <a:ext cx="12303759" cy="6989459"/>
          </a:xfrm>
          <a:prstGeom prst="rect">
            <a:avLst/>
          </a:prstGeom>
          <a:solidFill>
            <a:srgbClr val="375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75623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9344730-85AC-4DFC-981C-4CE0E6DC4B4E}"/>
              </a:ext>
            </a:extLst>
          </p:cNvPr>
          <p:cNvSpPr txBox="1"/>
          <p:nvPr/>
        </p:nvSpPr>
        <p:spPr>
          <a:xfrm>
            <a:off x="1" y="3318533"/>
            <a:ext cx="12191999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제대로 적용된 디자인은 우리 삶의 질을 높이고</a:t>
            </a:r>
            <a:r>
              <a:rPr lang="en-US" altLang="ko-KR" sz="2400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직업을 만들어 내며 사람을 행복하게 만든다</a:t>
            </a:r>
            <a:r>
              <a:rPr lang="en-US" altLang="ko-KR" sz="2400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 by </a:t>
            </a:r>
            <a:r>
              <a:rPr lang="ko-KR" altLang="en-US" sz="2400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폴 스미스</a:t>
            </a:r>
            <a:endParaRPr lang="en-US" altLang="ko-KR" sz="2400" spc="-15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186EA8-E196-F790-B289-C0DF97507F16}"/>
              </a:ext>
            </a:extLst>
          </p:cNvPr>
          <p:cNvSpPr txBox="1"/>
          <p:nvPr/>
        </p:nvSpPr>
        <p:spPr>
          <a:xfrm>
            <a:off x="5495515" y="2238357"/>
            <a:ext cx="1200970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4000" spc="-150" dirty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4000" spc="-150" dirty="0">
              <a:solidFill>
                <a:schemeClr val="accent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235802" y="3064747"/>
            <a:ext cx="1720396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22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A14B90-154A-47AE-8E49-E0D0E600D99E}"/>
              </a:ext>
            </a:extLst>
          </p:cNvPr>
          <p:cNvSpPr txBox="1"/>
          <p:nvPr/>
        </p:nvSpPr>
        <p:spPr>
          <a:xfrm>
            <a:off x="352425" y="975553"/>
            <a:ext cx="7272557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2000" b="1" spc="-80" dirty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en-US" altLang="ko-KR" sz="2000" b="1" spc="-80" dirty="0" smtClean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Functional </a:t>
            </a:r>
            <a:r>
              <a:rPr lang="en-US" altLang="ko-KR" sz="2000" b="1" spc="-80" dirty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</a:t>
            </a:r>
            <a:r>
              <a:rPr lang="en-US" altLang="ko-KR" sz="2000" b="1" spc="-80" dirty="0" smtClean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nconvenience of SKKU learning report website</a:t>
            </a:r>
            <a:endParaRPr lang="en-US" altLang="ko-KR" sz="2000" b="1" spc="-80" dirty="0">
              <a:solidFill>
                <a:srgbClr val="3756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52056" y="1695841"/>
            <a:ext cx="7433119" cy="4683749"/>
            <a:chOff x="1869511" y="1576374"/>
            <a:chExt cx="8452978" cy="4781065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51DC0F7-CE1E-C8F2-29DA-6EE20087A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9511" y="1576374"/>
              <a:ext cx="8452978" cy="4781065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BB5E568-CEF0-7C91-749B-4B017BAD1B03}"/>
                </a:ext>
              </a:extLst>
            </p:cNvPr>
            <p:cNvSpPr/>
            <p:nvPr/>
          </p:nvSpPr>
          <p:spPr>
            <a:xfrm>
              <a:off x="7916205" y="3162300"/>
              <a:ext cx="884896" cy="3851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EC8D4C1-C71C-6427-10D6-7B877E30DEF4}"/>
                </a:ext>
              </a:extLst>
            </p:cNvPr>
            <p:cNvSpPr/>
            <p:nvPr/>
          </p:nvSpPr>
          <p:spPr>
            <a:xfrm>
              <a:off x="7840005" y="3696635"/>
              <a:ext cx="884896" cy="3851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1363909-30BD-7A40-08AB-BA36E0CAA6FF}"/>
                </a:ext>
              </a:extLst>
            </p:cNvPr>
            <p:cNvSpPr/>
            <p:nvPr/>
          </p:nvSpPr>
          <p:spPr>
            <a:xfrm>
              <a:off x="7840005" y="4408910"/>
              <a:ext cx="884896" cy="3851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A1071B7-7674-CAC2-D658-7AA983E5779C}"/>
                </a:ext>
              </a:extLst>
            </p:cNvPr>
            <p:cNvSpPr/>
            <p:nvPr/>
          </p:nvSpPr>
          <p:spPr>
            <a:xfrm>
              <a:off x="7916205" y="5067091"/>
              <a:ext cx="884896" cy="3851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6A28665-310A-CBB2-7A95-66E147DFF8C1}"/>
                </a:ext>
              </a:extLst>
            </p:cNvPr>
            <p:cNvSpPr/>
            <p:nvPr/>
          </p:nvSpPr>
          <p:spPr>
            <a:xfrm>
              <a:off x="7868581" y="5736493"/>
              <a:ext cx="884896" cy="3851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8548CCF-AE95-FD11-E88E-6CAADE6F384C}"/>
              </a:ext>
            </a:extLst>
          </p:cNvPr>
          <p:cNvSpPr txBox="1"/>
          <p:nvPr/>
        </p:nvSpPr>
        <p:spPr>
          <a:xfrm>
            <a:off x="360000" y="360000"/>
            <a:ext cx="182716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</a:t>
            </a:r>
            <a:endParaRPr lang="ko-KR" altLang="en-US" sz="3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CB43D7-2330-655E-3041-43DB22DC49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0000"/>
            <a:ext cx="304112" cy="1177516"/>
          </a:xfrm>
          <a:prstGeom prst="rect">
            <a:avLst/>
          </a:prstGeom>
        </p:spPr>
      </p:pic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6CAAE89B-F0DD-26AA-B41F-BCB990BDF693}"/>
              </a:ext>
            </a:extLst>
          </p:cNvPr>
          <p:cNvSpPr txBox="1">
            <a:spLocks/>
          </p:cNvSpPr>
          <p:nvPr/>
        </p:nvSpPr>
        <p:spPr>
          <a:xfrm>
            <a:off x="11390811" y="6357439"/>
            <a:ext cx="687979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1C42F-623A-4913-A961-0477D0E33F84}" type="slidenum">
              <a:rPr lang="ko-KR" altLang="en-US" sz="2000" smtClean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2</a:t>
            </a:fld>
            <a:endParaRPr lang="ko-KR" altLang="en-US" sz="2000" dirty="0">
              <a:solidFill>
                <a:srgbClr val="3756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2185" y="1463327"/>
            <a:ext cx="4206605" cy="489411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029850" y="2401556"/>
            <a:ext cx="730716" cy="120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788312" y="2401556"/>
            <a:ext cx="730716" cy="120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35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B5E568-CEF0-7C91-749B-4B017BAD1B03}"/>
              </a:ext>
            </a:extLst>
          </p:cNvPr>
          <p:cNvSpPr/>
          <p:nvPr/>
        </p:nvSpPr>
        <p:spPr>
          <a:xfrm>
            <a:off x="7916205" y="3162300"/>
            <a:ext cx="884896" cy="385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C8D4C1-C71C-6427-10D6-7B877E30DEF4}"/>
              </a:ext>
            </a:extLst>
          </p:cNvPr>
          <p:cNvSpPr/>
          <p:nvPr/>
        </p:nvSpPr>
        <p:spPr>
          <a:xfrm>
            <a:off x="7840005" y="3696635"/>
            <a:ext cx="884896" cy="385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1363909-30BD-7A40-08AB-BA36E0CAA6FF}"/>
              </a:ext>
            </a:extLst>
          </p:cNvPr>
          <p:cNvSpPr/>
          <p:nvPr/>
        </p:nvSpPr>
        <p:spPr>
          <a:xfrm>
            <a:off x="7840005" y="4408910"/>
            <a:ext cx="884896" cy="385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A1071B7-7674-CAC2-D658-7AA983E5779C}"/>
              </a:ext>
            </a:extLst>
          </p:cNvPr>
          <p:cNvSpPr/>
          <p:nvPr/>
        </p:nvSpPr>
        <p:spPr>
          <a:xfrm>
            <a:off x="7916205" y="5067091"/>
            <a:ext cx="884896" cy="385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6A28665-310A-CBB2-7A95-66E147DFF8C1}"/>
              </a:ext>
            </a:extLst>
          </p:cNvPr>
          <p:cNvSpPr/>
          <p:nvPr/>
        </p:nvSpPr>
        <p:spPr>
          <a:xfrm>
            <a:off x="7868581" y="5736493"/>
            <a:ext cx="884896" cy="385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8F3BBD-7D6F-7D38-72C2-5C0A971D1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847" y="1458770"/>
            <a:ext cx="6992306" cy="51258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10C0B2-8122-41B4-B77D-9CB335284DBF}"/>
              </a:ext>
            </a:extLst>
          </p:cNvPr>
          <p:cNvSpPr txBox="1"/>
          <p:nvPr/>
        </p:nvSpPr>
        <p:spPr>
          <a:xfrm>
            <a:off x="344094" y="1058660"/>
            <a:ext cx="575190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2000" b="1" spc="-80" dirty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Lack of community for exchange student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538B1E-A049-C901-59EC-BD025FC1C35C}"/>
              </a:ext>
            </a:extLst>
          </p:cNvPr>
          <p:cNvSpPr txBox="1"/>
          <p:nvPr/>
        </p:nvSpPr>
        <p:spPr>
          <a:xfrm>
            <a:off x="360000" y="360000"/>
            <a:ext cx="182716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</a:t>
            </a:r>
            <a:endParaRPr lang="ko-KR" altLang="en-US" sz="3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9D589C-B41B-779D-720B-CD560684D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0000"/>
            <a:ext cx="304112" cy="1177516"/>
          </a:xfrm>
          <a:prstGeom prst="rect">
            <a:avLst/>
          </a:prstGeom>
        </p:spPr>
      </p:pic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EBF1BEA6-CC46-6402-B5BB-E4604AD3405B}"/>
              </a:ext>
            </a:extLst>
          </p:cNvPr>
          <p:cNvSpPr txBox="1">
            <a:spLocks/>
          </p:cNvSpPr>
          <p:nvPr/>
        </p:nvSpPr>
        <p:spPr>
          <a:xfrm>
            <a:off x="11390811" y="6357439"/>
            <a:ext cx="687979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1C42F-623A-4913-A961-0477D0E33F84}" type="slidenum">
              <a:rPr lang="ko-KR" altLang="en-US" sz="2000" smtClean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3</a:t>
            </a:fld>
            <a:endParaRPr lang="ko-KR" altLang="en-US" sz="2000" dirty="0">
              <a:solidFill>
                <a:srgbClr val="3756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631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8311557-2BAB-8E42-D3E7-5A2A229ED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831" y="1613979"/>
            <a:ext cx="6256338" cy="466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839170-FB2F-B186-8113-2249349CFD45}"/>
              </a:ext>
            </a:extLst>
          </p:cNvPr>
          <p:cNvSpPr txBox="1"/>
          <p:nvPr/>
        </p:nvSpPr>
        <p:spPr>
          <a:xfrm>
            <a:off x="344093" y="1058660"/>
            <a:ext cx="5958735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2000" b="1" spc="-80" dirty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Difficulty in finding a ‘right/proper’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A8BAB-7336-875F-D85E-AE3A47F1040E}"/>
              </a:ext>
            </a:extLst>
          </p:cNvPr>
          <p:cNvSpPr txBox="1"/>
          <p:nvPr/>
        </p:nvSpPr>
        <p:spPr>
          <a:xfrm>
            <a:off x="360000" y="360000"/>
            <a:ext cx="182716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</a:t>
            </a:r>
            <a:endParaRPr lang="ko-KR" altLang="en-US" sz="3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8A13B3-A003-8D32-1577-6AA7740EF5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0000"/>
            <a:ext cx="304112" cy="1177516"/>
          </a:xfrm>
          <a:prstGeom prst="rect">
            <a:avLst/>
          </a:prstGeom>
        </p:spPr>
      </p:pic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7DA94105-C359-FFF0-D285-861400976D8B}"/>
              </a:ext>
            </a:extLst>
          </p:cNvPr>
          <p:cNvSpPr txBox="1">
            <a:spLocks/>
          </p:cNvSpPr>
          <p:nvPr/>
        </p:nvSpPr>
        <p:spPr>
          <a:xfrm>
            <a:off x="11390811" y="6357439"/>
            <a:ext cx="687979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1C42F-623A-4913-A961-0477D0E33F84}" type="slidenum">
              <a:rPr lang="ko-KR" altLang="en-US" sz="2000" smtClean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4</a:t>
            </a:fld>
            <a:endParaRPr lang="ko-KR" altLang="en-US" sz="2000" dirty="0">
              <a:solidFill>
                <a:srgbClr val="3756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023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C3119F-8F16-4E46-9ECF-29C2EBDEEA14}"/>
              </a:ext>
            </a:extLst>
          </p:cNvPr>
          <p:cNvSpPr txBox="1"/>
          <p:nvPr/>
        </p:nvSpPr>
        <p:spPr>
          <a:xfrm>
            <a:off x="344094" y="369738"/>
            <a:ext cx="350435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&amp; Needs</a:t>
            </a:r>
            <a:endParaRPr lang="ko-KR" altLang="en-US" sz="3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A14B90-154A-47AE-8E49-E0D0E600D99E}"/>
              </a:ext>
            </a:extLst>
          </p:cNvPr>
          <p:cNvSpPr txBox="1"/>
          <p:nvPr/>
        </p:nvSpPr>
        <p:spPr>
          <a:xfrm>
            <a:off x="6516595" y="2322060"/>
            <a:ext cx="5112277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en-US" altLang="ko-KR" sz="2000" b="1" spc="-80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Many students feel burden and difficulties in preparation for exchange student program </a:t>
            </a:r>
          </a:p>
          <a:p>
            <a:pPr algn="ctr"/>
            <a:r>
              <a:rPr lang="en-US" altLang="ko-KR" sz="2000" b="1" spc="-80" dirty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But, there’s no active support for them</a:t>
            </a:r>
            <a:endParaRPr lang="ko-KR" altLang="en-US" sz="1600" b="1" spc="-80" dirty="0">
              <a:solidFill>
                <a:srgbClr val="3756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C3FF4E32-FA4D-45A7-B391-FDF4C2543AF4}"/>
              </a:ext>
            </a:extLst>
          </p:cNvPr>
          <p:cNvSpPr txBox="1"/>
          <p:nvPr/>
        </p:nvSpPr>
        <p:spPr>
          <a:xfrm>
            <a:off x="6434058" y="4475223"/>
            <a:ext cx="5282111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en-US" altLang="ko-KR" sz="2000" b="1" spc="-80" dirty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There is demand of connecting with previous program participants or local alumnus students through mentoring or community</a:t>
            </a: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0E7F3423-E6D5-4151-AC4B-9384204352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1199"/>
            <a:ext cx="304112" cy="1177516"/>
          </a:xfrm>
          <a:prstGeom prst="rect">
            <a:avLst/>
          </a:prstGeom>
        </p:spPr>
      </p:pic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DD66BDBE-8FBD-4998-BE99-078EFE4D8899}"/>
              </a:ext>
            </a:extLst>
          </p:cNvPr>
          <p:cNvGrpSpPr/>
          <p:nvPr/>
        </p:nvGrpSpPr>
        <p:grpSpPr>
          <a:xfrm>
            <a:off x="23373" y="1946120"/>
            <a:ext cx="6185237" cy="3825224"/>
            <a:chOff x="6151972" y="1661164"/>
            <a:chExt cx="5663353" cy="1586395"/>
          </a:xfrm>
        </p:grpSpPr>
        <p:pic>
          <p:nvPicPr>
            <p:cNvPr id="217" name="그림 216">
              <a:extLst>
                <a:ext uri="{FF2B5EF4-FFF2-40B4-BE49-F238E27FC236}">
                  <a16:creationId xmlns:a16="http://schemas.microsoft.com/office/drawing/2014/main" id="{CC3D9480-63CB-4B19-90CE-C90A2892B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51972" y="1661164"/>
              <a:ext cx="181622" cy="1564739"/>
            </a:xfrm>
            <a:prstGeom prst="rect">
              <a:avLst/>
            </a:prstGeom>
          </p:spPr>
        </p:pic>
        <p:pic>
          <p:nvPicPr>
            <p:cNvPr id="218" name="그림 217">
              <a:extLst>
                <a:ext uri="{FF2B5EF4-FFF2-40B4-BE49-F238E27FC236}">
                  <a16:creationId xmlns:a16="http://schemas.microsoft.com/office/drawing/2014/main" id="{F7F1AA1D-BB98-4359-8064-EA2E6AB96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11633703" y="1682820"/>
              <a:ext cx="181622" cy="1564739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178488" y="2019505"/>
            <a:ext cx="5831763" cy="542516"/>
            <a:chOff x="178488" y="2019505"/>
            <a:chExt cx="5831763" cy="542516"/>
          </a:xfrm>
        </p:grpSpPr>
        <p:sp>
          <p:nvSpPr>
            <p:cNvPr id="208" name="Freeform 12">
              <a:extLst>
                <a:ext uri="{FF2B5EF4-FFF2-40B4-BE49-F238E27FC236}">
                  <a16:creationId xmlns:a16="http://schemas.microsoft.com/office/drawing/2014/main" id="{18840701-D74E-4443-8900-D3E8B8124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5291" y="2419761"/>
              <a:ext cx="449245" cy="142260"/>
            </a:xfrm>
            <a:custGeom>
              <a:avLst/>
              <a:gdLst>
                <a:gd name="T0" fmla="*/ 4254 w 4254"/>
                <a:gd name="T1" fmla="*/ 0 h 1096"/>
                <a:gd name="T2" fmla="*/ 4128 w 4254"/>
                <a:gd name="T3" fmla="*/ 4 h 1096"/>
                <a:gd name="T4" fmla="*/ 3984 w 4254"/>
                <a:gd name="T5" fmla="*/ 20 h 1096"/>
                <a:gd name="T6" fmla="*/ 3864 w 4254"/>
                <a:gd name="T7" fmla="*/ 38 h 1096"/>
                <a:gd name="T8" fmla="*/ 3728 w 4254"/>
                <a:gd name="T9" fmla="*/ 64 h 1096"/>
                <a:gd name="T10" fmla="*/ 3578 w 4254"/>
                <a:gd name="T11" fmla="*/ 102 h 1096"/>
                <a:gd name="T12" fmla="*/ 3418 w 4254"/>
                <a:gd name="T13" fmla="*/ 152 h 1096"/>
                <a:gd name="T14" fmla="*/ 3250 w 4254"/>
                <a:gd name="T15" fmla="*/ 218 h 1096"/>
                <a:gd name="T16" fmla="*/ 3074 w 4254"/>
                <a:gd name="T17" fmla="*/ 298 h 1096"/>
                <a:gd name="T18" fmla="*/ 2896 w 4254"/>
                <a:gd name="T19" fmla="*/ 394 h 1096"/>
                <a:gd name="T20" fmla="*/ 2718 w 4254"/>
                <a:gd name="T21" fmla="*/ 512 h 1096"/>
                <a:gd name="T22" fmla="*/ 2586 w 4254"/>
                <a:gd name="T23" fmla="*/ 612 h 1096"/>
                <a:gd name="T24" fmla="*/ 2498 w 4254"/>
                <a:gd name="T25" fmla="*/ 688 h 1096"/>
                <a:gd name="T26" fmla="*/ 2412 w 4254"/>
                <a:gd name="T27" fmla="*/ 768 h 1096"/>
                <a:gd name="T28" fmla="*/ 2328 w 4254"/>
                <a:gd name="T29" fmla="*/ 854 h 1096"/>
                <a:gd name="T30" fmla="*/ 2246 w 4254"/>
                <a:gd name="T31" fmla="*/ 946 h 1096"/>
                <a:gd name="T32" fmla="*/ 2166 w 4254"/>
                <a:gd name="T33" fmla="*/ 1044 h 1096"/>
                <a:gd name="T34" fmla="*/ 2126 w 4254"/>
                <a:gd name="T35" fmla="*/ 1096 h 1096"/>
                <a:gd name="T36" fmla="*/ 2048 w 4254"/>
                <a:gd name="T37" fmla="*/ 994 h 1096"/>
                <a:gd name="T38" fmla="*/ 1966 w 4254"/>
                <a:gd name="T39" fmla="*/ 898 h 1096"/>
                <a:gd name="T40" fmla="*/ 1884 w 4254"/>
                <a:gd name="T41" fmla="*/ 810 h 1096"/>
                <a:gd name="T42" fmla="*/ 1798 w 4254"/>
                <a:gd name="T43" fmla="*/ 726 h 1096"/>
                <a:gd name="T44" fmla="*/ 1712 w 4254"/>
                <a:gd name="T45" fmla="*/ 650 h 1096"/>
                <a:gd name="T46" fmla="*/ 1624 w 4254"/>
                <a:gd name="T47" fmla="*/ 578 h 1096"/>
                <a:gd name="T48" fmla="*/ 1446 w 4254"/>
                <a:gd name="T49" fmla="*/ 450 h 1096"/>
                <a:gd name="T50" fmla="*/ 1268 w 4254"/>
                <a:gd name="T51" fmla="*/ 344 h 1096"/>
                <a:gd name="T52" fmla="*/ 1092 w 4254"/>
                <a:gd name="T53" fmla="*/ 256 h 1096"/>
                <a:gd name="T54" fmla="*/ 918 w 4254"/>
                <a:gd name="T55" fmla="*/ 184 h 1096"/>
                <a:gd name="T56" fmla="*/ 754 w 4254"/>
                <a:gd name="T57" fmla="*/ 126 h 1096"/>
                <a:gd name="T58" fmla="*/ 598 w 4254"/>
                <a:gd name="T59" fmla="*/ 82 h 1096"/>
                <a:gd name="T60" fmla="*/ 456 w 4254"/>
                <a:gd name="T61" fmla="*/ 50 h 1096"/>
                <a:gd name="T62" fmla="*/ 328 w 4254"/>
                <a:gd name="T63" fmla="*/ 28 h 1096"/>
                <a:gd name="T64" fmla="*/ 216 w 4254"/>
                <a:gd name="T65" fmla="*/ 12 h 1096"/>
                <a:gd name="T66" fmla="*/ 58 w 4254"/>
                <a:gd name="T67" fmla="*/ 0 h 1096"/>
                <a:gd name="T68" fmla="*/ 4254 w 4254"/>
                <a:gd name="T6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254" h="1096">
                  <a:moveTo>
                    <a:pt x="4254" y="0"/>
                  </a:moveTo>
                  <a:lnTo>
                    <a:pt x="4254" y="0"/>
                  </a:lnTo>
                  <a:lnTo>
                    <a:pt x="4196" y="0"/>
                  </a:lnTo>
                  <a:lnTo>
                    <a:pt x="4128" y="4"/>
                  </a:lnTo>
                  <a:lnTo>
                    <a:pt x="4038" y="12"/>
                  </a:lnTo>
                  <a:lnTo>
                    <a:pt x="3984" y="20"/>
                  </a:lnTo>
                  <a:lnTo>
                    <a:pt x="3926" y="28"/>
                  </a:lnTo>
                  <a:lnTo>
                    <a:pt x="3864" y="38"/>
                  </a:lnTo>
                  <a:lnTo>
                    <a:pt x="3798" y="50"/>
                  </a:lnTo>
                  <a:lnTo>
                    <a:pt x="3728" y="64"/>
                  </a:lnTo>
                  <a:lnTo>
                    <a:pt x="3656" y="82"/>
                  </a:lnTo>
                  <a:lnTo>
                    <a:pt x="3578" y="102"/>
                  </a:lnTo>
                  <a:lnTo>
                    <a:pt x="3500" y="126"/>
                  </a:lnTo>
                  <a:lnTo>
                    <a:pt x="3418" y="152"/>
                  </a:lnTo>
                  <a:lnTo>
                    <a:pt x="3334" y="184"/>
                  </a:lnTo>
                  <a:lnTo>
                    <a:pt x="3250" y="218"/>
                  </a:lnTo>
                  <a:lnTo>
                    <a:pt x="3162" y="256"/>
                  </a:lnTo>
                  <a:lnTo>
                    <a:pt x="3074" y="298"/>
                  </a:lnTo>
                  <a:lnTo>
                    <a:pt x="2986" y="344"/>
                  </a:lnTo>
                  <a:lnTo>
                    <a:pt x="2896" y="394"/>
                  </a:lnTo>
                  <a:lnTo>
                    <a:pt x="2808" y="450"/>
                  </a:lnTo>
                  <a:lnTo>
                    <a:pt x="2718" y="512"/>
                  </a:lnTo>
                  <a:lnTo>
                    <a:pt x="2630" y="578"/>
                  </a:lnTo>
                  <a:lnTo>
                    <a:pt x="2586" y="612"/>
                  </a:lnTo>
                  <a:lnTo>
                    <a:pt x="2542" y="650"/>
                  </a:lnTo>
                  <a:lnTo>
                    <a:pt x="2498" y="688"/>
                  </a:lnTo>
                  <a:lnTo>
                    <a:pt x="2456" y="726"/>
                  </a:lnTo>
                  <a:lnTo>
                    <a:pt x="2412" y="768"/>
                  </a:lnTo>
                  <a:lnTo>
                    <a:pt x="2370" y="810"/>
                  </a:lnTo>
                  <a:lnTo>
                    <a:pt x="2328" y="854"/>
                  </a:lnTo>
                  <a:lnTo>
                    <a:pt x="2286" y="898"/>
                  </a:lnTo>
                  <a:lnTo>
                    <a:pt x="2246" y="946"/>
                  </a:lnTo>
                  <a:lnTo>
                    <a:pt x="2206" y="994"/>
                  </a:lnTo>
                  <a:lnTo>
                    <a:pt x="2166" y="1044"/>
                  </a:lnTo>
                  <a:lnTo>
                    <a:pt x="2126" y="1096"/>
                  </a:lnTo>
                  <a:lnTo>
                    <a:pt x="2126" y="1096"/>
                  </a:lnTo>
                  <a:lnTo>
                    <a:pt x="2088" y="1044"/>
                  </a:lnTo>
                  <a:lnTo>
                    <a:pt x="2048" y="994"/>
                  </a:lnTo>
                  <a:lnTo>
                    <a:pt x="2008" y="946"/>
                  </a:lnTo>
                  <a:lnTo>
                    <a:pt x="1966" y="898"/>
                  </a:lnTo>
                  <a:lnTo>
                    <a:pt x="1926" y="854"/>
                  </a:lnTo>
                  <a:lnTo>
                    <a:pt x="1884" y="810"/>
                  </a:lnTo>
                  <a:lnTo>
                    <a:pt x="1842" y="768"/>
                  </a:lnTo>
                  <a:lnTo>
                    <a:pt x="1798" y="726"/>
                  </a:lnTo>
                  <a:lnTo>
                    <a:pt x="1756" y="688"/>
                  </a:lnTo>
                  <a:lnTo>
                    <a:pt x="1712" y="650"/>
                  </a:lnTo>
                  <a:lnTo>
                    <a:pt x="1668" y="612"/>
                  </a:lnTo>
                  <a:lnTo>
                    <a:pt x="1624" y="578"/>
                  </a:lnTo>
                  <a:lnTo>
                    <a:pt x="1536" y="512"/>
                  </a:lnTo>
                  <a:lnTo>
                    <a:pt x="1446" y="450"/>
                  </a:lnTo>
                  <a:lnTo>
                    <a:pt x="1356" y="394"/>
                  </a:lnTo>
                  <a:lnTo>
                    <a:pt x="1268" y="344"/>
                  </a:lnTo>
                  <a:lnTo>
                    <a:pt x="1178" y="298"/>
                  </a:lnTo>
                  <a:lnTo>
                    <a:pt x="1092" y="256"/>
                  </a:lnTo>
                  <a:lnTo>
                    <a:pt x="1004" y="218"/>
                  </a:lnTo>
                  <a:lnTo>
                    <a:pt x="918" y="184"/>
                  </a:lnTo>
                  <a:lnTo>
                    <a:pt x="836" y="152"/>
                  </a:lnTo>
                  <a:lnTo>
                    <a:pt x="754" y="126"/>
                  </a:lnTo>
                  <a:lnTo>
                    <a:pt x="674" y="102"/>
                  </a:lnTo>
                  <a:lnTo>
                    <a:pt x="598" y="82"/>
                  </a:lnTo>
                  <a:lnTo>
                    <a:pt x="526" y="64"/>
                  </a:lnTo>
                  <a:lnTo>
                    <a:pt x="456" y="50"/>
                  </a:lnTo>
                  <a:lnTo>
                    <a:pt x="390" y="38"/>
                  </a:lnTo>
                  <a:lnTo>
                    <a:pt x="328" y="28"/>
                  </a:lnTo>
                  <a:lnTo>
                    <a:pt x="270" y="20"/>
                  </a:lnTo>
                  <a:lnTo>
                    <a:pt x="216" y="12"/>
                  </a:lnTo>
                  <a:lnTo>
                    <a:pt x="126" y="4"/>
                  </a:lnTo>
                  <a:lnTo>
                    <a:pt x="58" y="0"/>
                  </a:lnTo>
                  <a:lnTo>
                    <a:pt x="0" y="0"/>
                  </a:lnTo>
                  <a:lnTo>
                    <a:pt x="4254" y="0"/>
                  </a:lnTo>
                  <a:close/>
                </a:path>
              </a:pathLst>
            </a:custGeom>
            <a:solidFill>
              <a:srgbClr val="4361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07" name="양쪽 모서리가 잘린 사각형 22">
              <a:extLst>
                <a:ext uri="{FF2B5EF4-FFF2-40B4-BE49-F238E27FC236}">
                  <a16:creationId xmlns:a16="http://schemas.microsoft.com/office/drawing/2014/main" id="{4F2F977E-77E9-429B-90E7-0F527BBAC200}"/>
                </a:ext>
              </a:extLst>
            </p:cNvPr>
            <p:cNvSpPr/>
            <p:nvPr/>
          </p:nvSpPr>
          <p:spPr>
            <a:xfrm>
              <a:off x="189575" y="2019505"/>
              <a:ext cx="5820676" cy="400255"/>
            </a:xfrm>
            <a:prstGeom prst="snip2SameRect">
              <a:avLst/>
            </a:prstGeom>
            <a:solidFill>
              <a:srgbClr val="4361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279FF70A-8CD7-4A71-91D0-B6F079C5D0F5}"/>
                </a:ext>
              </a:extLst>
            </p:cNvPr>
            <p:cNvSpPr txBox="1"/>
            <p:nvPr/>
          </p:nvSpPr>
          <p:spPr>
            <a:xfrm>
              <a:off x="178488" y="2062181"/>
              <a:ext cx="5821134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b="1" spc="-80" dirty="0">
                  <a:solidFill>
                    <a:schemeClr val="bg1"/>
                  </a:solidFill>
                  <a:effectLst>
                    <a:outerShdw blurRad="50800" dist="12700" dir="5400000" algn="ctr" rotWithShape="0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Q. Where did you get help for preparing living abroad? </a:t>
              </a:r>
              <a:endParaRPr lang="ko-KR" altLang="en-US" b="1" spc="-80" dirty="0">
                <a:solidFill>
                  <a:schemeClr val="bg1"/>
                </a:solidFill>
                <a:effectLst>
                  <a:outerShdw blurRad="50800" dist="12700" dir="5400000" algn="ctr" rotWithShape="0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E7B9061-E92D-ED5C-F969-71E93A0CAC53}"/>
              </a:ext>
            </a:extLst>
          </p:cNvPr>
          <p:cNvSpPr txBox="1"/>
          <p:nvPr/>
        </p:nvSpPr>
        <p:spPr>
          <a:xfrm>
            <a:off x="784988" y="4823230"/>
            <a:ext cx="46081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많은 학생들은 해외 수학 프로그램이 선발된 이후의 모든 준비와 절차를 대학의 도움 없이 학생 혼자 진행하여야 한다는 부담감과 어려움을 느끼는 것으로 파악되었다</a:t>
            </a:r>
            <a:r>
              <a:rPr lang="en-US" altLang="ko-KR" sz="1400" b="1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400" b="1" spc="-8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323F0-C246-4700-33DF-51B1D99C2810}"/>
              </a:ext>
            </a:extLst>
          </p:cNvPr>
          <p:cNvSpPr txBox="1"/>
          <p:nvPr/>
        </p:nvSpPr>
        <p:spPr>
          <a:xfrm>
            <a:off x="4132600" y="3689230"/>
            <a:ext cx="2428275" cy="339004"/>
          </a:xfrm>
          <a:prstGeom prst="rect">
            <a:avLst/>
          </a:prstGeom>
          <a:noFill/>
        </p:spPr>
        <p:txBody>
          <a:bodyPr wrap="squar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ts val="1900"/>
              </a:lnSpc>
            </a:pPr>
            <a:r>
              <a:rPr lang="en-US" altLang="ko-KR" sz="1600" b="1" spc="-80" dirty="0">
                <a:solidFill>
                  <a:srgbClr val="4361E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By myself</a:t>
            </a:r>
            <a:endParaRPr lang="ko-KR" altLang="en-US" sz="1600" b="1" spc="-80" dirty="0">
              <a:solidFill>
                <a:srgbClr val="4361E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8114B9-87EA-6DCD-1D35-8BF9FDA69C86}"/>
              </a:ext>
            </a:extLst>
          </p:cNvPr>
          <p:cNvSpPr txBox="1"/>
          <p:nvPr/>
        </p:nvSpPr>
        <p:spPr>
          <a:xfrm>
            <a:off x="-52093" y="3386309"/>
            <a:ext cx="2147335" cy="335989"/>
          </a:xfrm>
          <a:prstGeom prst="rect">
            <a:avLst/>
          </a:prstGeom>
          <a:noFill/>
        </p:spPr>
        <p:txBody>
          <a:bodyPr wrap="squar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>
              <a:lnSpc>
                <a:spcPts val="1900"/>
              </a:lnSpc>
            </a:pPr>
            <a:r>
              <a:rPr lang="en-US" altLang="ko-KR" sz="1600" b="1" spc="-80" dirty="0">
                <a:solidFill>
                  <a:srgbClr val="4CC9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Other </a:t>
            </a:r>
            <a:r>
              <a:rPr lang="en-US" altLang="ko-KR" sz="1600" b="1" spc="-80" dirty="0" err="1">
                <a:solidFill>
                  <a:srgbClr val="4CC9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</a:t>
            </a:r>
            <a:r>
              <a:rPr lang="en-US" altLang="ko-KR" sz="1600" b="1" spc="-80" dirty="0">
                <a:solidFill>
                  <a:srgbClr val="4CC9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Students</a:t>
            </a:r>
            <a:endParaRPr lang="ko-KR" altLang="en-US" sz="1600" b="1" spc="-80" dirty="0">
              <a:solidFill>
                <a:srgbClr val="4CC9F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723544" y="2621367"/>
            <a:ext cx="2731022" cy="2271680"/>
            <a:chOff x="2144691" y="2438487"/>
            <a:chExt cx="3407520" cy="2271680"/>
          </a:xfrm>
        </p:grpSpPr>
        <p:grpSp>
          <p:nvGrpSpPr>
            <p:cNvPr id="21" name="그룹 20"/>
            <p:cNvGrpSpPr/>
            <p:nvPr/>
          </p:nvGrpSpPr>
          <p:grpSpPr>
            <a:xfrm>
              <a:off x="2144691" y="2438487"/>
              <a:ext cx="3407520" cy="2271680"/>
              <a:chOff x="2144691" y="2438487"/>
              <a:chExt cx="3407520" cy="2271680"/>
            </a:xfrm>
          </p:grpSpPr>
          <p:graphicFrame>
            <p:nvGraphicFramePr>
              <p:cNvPr id="5" name="차트 4">
                <a:extLst>
                  <a:ext uri="{FF2B5EF4-FFF2-40B4-BE49-F238E27FC236}">
                    <a16:creationId xmlns:a16="http://schemas.microsoft.com/office/drawing/2014/main" id="{19AF7850-3E22-2AE6-470D-39A9AF290707}"/>
                  </a:ext>
                </a:extLst>
              </p:cNvPr>
              <p:cNvGraphicFramePr/>
              <p:nvPr/>
            </p:nvGraphicFramePr>
            <p:xfrm>
              <a:off x="2144691" y="2438487"/>
              <a:ext cx="3407520" cy="227168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2305CD-752A-A125-C548-FF03DAEA949A}"/>
                  </a:ext>
                </a:extLst>
              </p:cNvPr>
              <p:cNvSpPr txBox="1"/>
              <p:nvPr/>
            </p:nvSpPr>
            <p:spPr>
              <a:xfrm>
                <a:off x="2424155" y="3220462"/>
                <a:ext cx="915124" cy="339004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/>
              <a:p>
                <a:pPr algn="r">
                  <a:lnSpc>
                    <a:spcPts val="1900"/>
                  </a:lnSpc>
                </a:pPr>
                <a:r>
                  <a:rPr lang="ko-KR" altLang="en-US" spc="-80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  <a:r>
                  <a:rPr lang="en-US" altLang="ko-KR" spc="-80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17% 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DB70A7-3027-29AF-7A0B-E8821B346CDF}"/>
                  </a:ext>
                </a:extLst>
              </p:cNvPr>
              <p:cNvSpPr txBox="1"/>
              <p:nvPr/>
            </p:nvSpPr>
            <p:spPr>
              <a:xfrm>
                <a:off x="4207411" y="3575143"/>
                <a:ext cx="943081" cy="335989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/>
              <a:p>
                <a:pPr algn="r">
                  <a:lnSpc>
                    <a:spcPts val="1900"/>
                  </a:lnSpc>
                </a:pPr>
                <a:r>
                  <a:rPr lang="ko-KR" altLang="en-US" spc="-80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  <a:r>
                  <a:rPr lang="en-US" altLang="ko-KR" spc="-80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72% 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7306FB4-96C2-816C-95C6-A028B5123484}"/>
                </a:ext>
              </a:extLst>
            </p:cNvPr>
            <p:cNvGrpSpPr/>
            <p:nvPr/>
          </p:nvGrpSpPr>
          <p:grpSpPr>
            <a:xfrm>
              <a:off x="3560646" y="3254785"/>
              <a:ext cx="606386" cy="554240"/>
              <a:chOff x="218475" y="4025786"/>
              <a:chExt cx="384935" cy="351834"/>
            </a:xfrm>
            <a:solidFill>
              <a:srgbClr val="4361EE"/>
            </a:solidFill>
          </p:grpSpPr>
          <p:sp>
            <p:nvSpPr>
              <p:cNvPr id="13" name="Freeform 676">
                <a:extLst>
                  <a:ext uri="{FF2B5EF4-FFF2-40B4-BE49-F238E27FC236}">
                    <a16:creationId xmlns:a16="http://schemas.microsoft.com/office/drawing/2014/main" id="{52737A5E-A71D-71D2-C0EE-284A095249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786" y="4163087"/>
                <a:ext cx="133624" cy="193693"/>
              </a:xfrm>
              <a:custGeom>
                <a:avLst/>
                <a:gdLst>
                  <a:gd name="T0" fmla="*/ 109 w 109"/>
                  <a:gd name="T1" fmla="*/ 158 h 158"/>
                  <a:gd name="T2" fmla="*/ 63 w 109"/>
                  <a:gd name="T3" fmla="*/ 158 h 158"/>
                  <a:gd name="T4" fmla="*/ 36 w 109"/>
                  <a:gd name="T5" fmla="*/ 158 h 158"/>
                  <a:gd name="T6" fmla="*/ 36 w 109"/>
                  <a:gd name="T7" fmla="*/ 158 h 158"/>
                  <a:gd name="T8" fmla="*/ 36 w 109"/>
                  <a:gd name="T9" fmla="*/ 134 h 158"/>
                  <a:gd name="T10" fmla="*/ 36 w 109"/>
                  <a:gd name="T11" fmla="*/ 134 h 158"/>
                  <a:gd name="T12" fmla="*/ 35 w 109"/>
                  <a:gd name="T13" fmla="*/ 129 h 158"/>
                  <a:gd name="T14" fmla="*/ 33 w 109"/>
                  <a:gd name="T15" fmla="*/ 124 h 158"/>
                  <a:gd name="T16" fmla="*/ 29 w 109"/>
                  <a:gd name="T17" fmla="*/ 120 h 158"/>
                  <a:gd name="T18" fmla="*/ 0 w 109"/>
                  <a:gd name="T19" fmla="*/ 113 h 158"/>
                  <a:gd name="T20" fmla="*/ 20 w 109"/>
                  <a:gd name="T21" fmla="*/ 106 h 158"/>
                  <a:gd name="T22" fmla="*/ 28 w 109"/>
                  <a:gd name="T23" fmla="*/ 87 h 158"/>
                  <a:gd name="T24" fmla="*/ 28 w 109"/>
                  <a:gd name="T25" fmla="*/ 87 h 158"/>
                  <a:gd name="T26" fmla="*/ 25 w 109"/>
                  <a:gd name="T27" fmla="*/ 85 h 158"/>
                  <a:gd name="T28" fmla="*/ 23 w 109"/>
                  <a:gd name="T29" fmla="*/ 83 h 158"/>
                  <a:gd name="T30" fmla="*/ 20 w 109"/>
                  <a:gd name="T31" fmla="*/ 77 h 158"/>
                  <a:gd name="T32" fmla="*/ 17 w 109"/>
                  <a:gd name="T33" fmla="*/ 71 h 158"/>
                  <a:gd name="T34" fmla="*/ 17 w 109"/>
                  <a:gd name="T35" fmla="*/ 71 h 158"/>
                  <a:gd name="T36" fmla="*/ 15 w 109"/>
                  <a:gd name="T37" fmla="*/ 55 h 158"/>
                  <a:gd name="T38" fmla="*/ 13 w 109"/>
                  <a:gd name="T39" fmla="*/ 39 h 158"/>
                  <a:gd name="T40" fmla="*/ 12 w 109"/>
                  <a:gd name="T41" fmla="*/ 23 h 158"/>
                  <a:gd name="T42" fmla="*/ 12 w 109"/>
                  <a:gd name="T43" fmla="*/ 23 h 158"/>
                  <a:gd name="T44" fmla="*/ 13 w 109"/>
                  <a:gd name="T45" fmla="*/ 16 h 158"/>
                  <a:gd name="T46" fmla="*/ 17 w 109"/>
                  <a:gd name="T47" fmla="*/ 11 h 158"/>
                  <a:gd name="T48" fmla="*/ 23 w 109"/>
                  <a:gd name="T49" fmla="*/ 7 h 158"/>
                  <a:gd name="T50" fmla="*/ 28 w 109"/>
                  <a:gd name="T51" fmla="*/ 4 h 158"/>
                  <a:gd name="T52" fmla="*/ 39 w 109"/>
                  <a:gd name="T53" fmla="*/ 2 h 158"/>
                  <a:gd name="T54" fmla="*/ 44 w 109"/>
                  <a:gd name="T55" fmla="*/ 0 h 158"/>
                  <a:gd name="T56" fmla="*/ 44 w 109"/>
                  <a:gd name="T57" fmla="*/ 0 h 158"/>
                  <a:gd name="T58" fmla="*/ 44 w 109"/>
                  <a:gd name="T59" fmla="*/ 0 h 158"/>
                  <a:gd name="T60" fmla="*/ 48 w 109"/>
                  <a:gd name="T61" fmla="*/ 2 h 158"/>
                  <a:gd name="T62" fmla="*/ 59 w 109"/>
                  <a:gd name="T63" fmla="*/ 4 h 158"/>
                  <a:gd name="T64" fmla="*/ 65 w 109"/>
                  <a:gd name="T65" fmla="*/ 7 h 158"/>
                  <a:gd name="T66" fmla="*/ 69 w 109"/>
                  <a:gd name="T67" fmla="*/ 11 h 158"/>
                  <a:gd name="T68" fmla="*/ 73 w 109"/>
                  <a:gd name="T69" fmla="*/ 16 h 158"/>
                  <a:gd name="T70" fmla="*/ 74 w 109"/>
                  <a:gd name="T71" fmla="*/ 23 h 158"/>
                  <a:gd name="T72" fmla="*/ 74 w 109"/>
                  <a:gd name="T73" fmla="*/ 23 h 158"/>
                  <a:gd name="T74" fmla="*/ 73 w 109"/>
                  <a:gd name="T75" fmla="*/ 39 h 158"/>
                  <a:gd name="T76" fmla="*/ 72 w 109"/>
                  <a:gd name="T77" fmla="*/ 55 h 158"/>
                  <a:gd name="T78" fmla="*/ 69 w 109"/>
                  <a:gd name="T79" fmla="*/ 71 h 158"/>
                  <a:gd name="T80" fmla="*/ 69 w 109"/>
                  <a:gd name="T81" fmla="*/ 71 h 158"/>
                  <a:gd name="T82" fmla="*/ 66 w 109"/>
                  <a:gd name="T83" fmla="*/ 77 h 158"/>
                  <a:gd name="T84" fmla="*/ 64 w 109"/>
                  <a:gd name="T85" fmla="*/ 83 h 158"/>
                  <a:gd name="T86" fmla="*/ 61 w 109"/>
                  <a:gd name="T87" fmla="*/ 85 h 158"/>
                  <a:gd name="T88" fmla="*/ 59 w 109"/>
                  <a:gd name="T89" fmla="*/ 87 h 158"/>
                  <a:gd name="T90" fmla="*/ 66 w 109"/>
                  <a:gd name="T91" fmla="*/ 106 h 158"/>
                  <a:gd name="T92" fmla="*/ 104 w 109"/>
                  <a:gd name="T93" fmla="*/ 117 h 158"/>
                  <a:gd name="T94" fmla="*/ 104 w 109"/>
                  <a:gd name="T95" fmla="*/ 117 h 158"/>
                  <a:gd name="T96" fmla="*/ 106 w 109"/>
                  <a:gd name="T97" fmla="*/ 120 h 158"/>
                  <a:gd name="T98" fmla="*/ 108 w 109"/>
                  <a:gd name="T99" fmla="*/ 124 h 158"/>
                  <a:gd name="T100" fmla="*/ 109 w 109"/>
                  <a:gd name="T101" fmla="*/ 128 h 158"/>
                  <a:gd name="T102" fmla="*/ 109 w 109"/>
                  <a:gd name="T103" fmla="*/ 128 h 158"/>
                  <a:gd name="T104" fmla="*/ 109 w 109"/>
                  <a:gd name="T105" fmla="*/ 158 h 158"/>
                  <a:gd name="T106" fmla="*/ 109 w 109"/>
                  <a:gd name="T10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9" h="158">
                    <a:moveTo>
                      <a:pt x="109" y="158"/>
                    </a:moveTo>
                    <a:lnTo>
                      <a:pt x="63" y="158"/>
                    </a:lnTo>
                    <a:lnTo>
                      <a:pt x="36" y="158"/>
                    </a:lnTo>
                    <a:lnTo>
                      <a:pt x="36" y="158"/>
                    </a:lnTo>
                    <a:lnTo>
                      <a:pt x="36" y="134"/>
                    </a:lnTo>
                    <a:lnTo>
                      <a:pt x="36" y="134"/>
                    </a:lnTo>
                    <a:lnTo>
                      <a:pt x="35" y="129"/>
                    </a:lnTo>
                    <a:lnTo>
                      <a:pt x="33" y="124"/>
                    </a:lnTo>
                    <a:lnTo>
                      <a:pt x="29" y="120"/>
                    </a:lnTo>
                    <a:lnTo>
                      <a:pt x="0" y="113"/>
                    </a:lnTo>
                    <a:lnTo>
                      <a:pt x="20" y="106"/>
                    </a:lnTo>
                    <a:lnTo>
                      <a:pt x="28" y="87"/>
                    </a:lnTo>
                    <a:lnTo>
                      <a:pt x="28" y="87"/>
                    </a:lnTo>
                    <a:lnTo>
                      <a:pt x="25" y="85"/>
                    </a:lnTo>
                    <a:lnTo>
                      <a:pt x="23" y="83"/>
                    </a:lnTo>
                    <a:lnTo>
                      <a:pt x="20" y="77"/>
                    </a:lnTo>
                    <a:lnTo>
                      <a:pt x="17" y="71"/>
                    </a:lnTo>
                    <a:lnTo>
                      <a:pt x="17" y="71"/>
                    </a:lnTo>
                    <a:lnTo>
                      <a:pt x="15" y="55"/>
                    </a:lnTo>
                    <a:lnTo>
                      <a:pt x="13" y="39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3" y="16"/>
                    </a:lnTo>
                    <a:lnTo>
                      <a:pt x="17" y="11"/>
                    </a:lnTo>
                    <a:lnTo>
                      <a:pt x="23" y="7"/>
                    </a:lnTo>
                    <a:lnTo>
                      <a:pt x="28" y="4"/>
                    </a:lnTo>
                    <a:lnTo>
                      <a:pt x="39" y="2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48" y="2"/>
                    </a:lnTo>
                    <a:lnTo>
                      <a:pt x="59" y="4"/>
                    </a:lnTo>
                    <a:lnTo>
                      <a:pt x="65" y="7"/>
                    </a:lnTo>
                    <a:lnTo>
                      <a:pt x="69" y="11"/>
                    </a:lnTo>
                    <a:lnTo>
                      <a:pt x="73" y="16"/>
                    </a:lnTo>
                    <a:lnTo>
                      <a:pt x="74" y="23"/>
                    </a:lnTo>
                    <a:lnTo>
                      <a:pt x="74" y="23"/>
                    </a:lnTo>
                    <a:lnTo>
                      <a:pt x="73" y="39"/>
                    </a:lnTo>
                    <a:lnTo>
                      <a:pt x="72" y="55"/>
                    </a:lnTo>
                    <a:lnTo>
                      <a:pt x="69" y="71"/>
                    </a:lnTo>
                    <a:lnTo>
                      <a:pt x="69" y="71"/>
                    </a:lnTo>
                    <a:lnTo>
                      <a:pt x="66" y="77"/>
                    </a:lnTo>
                    <a:lnTo>
                      <a:pt x="64" y="83"/>
                    </a:lnTo>
                    <a:lnTo>
                      <a:pt x="61" y="85"/>
                    </a:lnTo>
                    <a:lnTo>
                      <a:pt x="59" y="87"/>
                    </a:lnTo>
                    <a:lnTo>
                      <a:pt x="66" y="106"/>
                    </a:lnTo>
                    <a:lnTo>
                      <a:pt x="104" y="117"/>
                    </a:lnTo>
                    <a:lnTo>
                      <a:pt x="104" y="117"/>
                    </a:lnTo>
                    <a:lnTo>
                      <a:pt x="106" y="120"/>
                    </a:lnTo>
                    <a:lnTo>
                      <a:pt x="108" y="124"/>
                    </a:lnTo>
                    <a:lnTo>
                      <a:pt x="109" y="128"/>
                    </a:lnTo>
                    <a:lnTo>
                      <a:pt x="109" y="128"/>
                    </a:lnTo>
                    <a:lnTo>
                      <a:pt x="109" y="158"/>
                    </a:lnTo>
                    <a:lnTo>
                      <a:pt x="109" y="1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4" name="Freeform 677">
                <a:extLst>
                  <a:ext uri="{FF2B5EF4-FFF2-40B4-BE49-F238E27FC236}">
                    <a16:creationId xmlns:a16="http://schemas.microsoft.com/office/drawing/2014/main" id="{A6A6A8AD-7C6C-7A57-97E7-FC86E36E6D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069" y="4025786"/>
                <a:ext cx="180208" cy="116461"/>
              </a:xfrm>
              <a:custGeom>
                <a:avLst/>
                <a:gdLst>
                  <a:gd name="T0" fmla="*/ 85 w 147"/>
                  <a:gd name="T1" fmla="*/ 29 h 95"/>
                  <a:gd name="T2" fmla="*/ 85 w 147"/>
                  <a:gd name="T3" fmla="*/ 29 h 95"/>
                  <a:gd name="T4" fmla="*/ 76 w 147"/>
                  <a:gd name="T5" fmla="*/ 24 h 95"/>
                  <a:gd name="T6" fmla="*/ 66 w 147"/>
                  <a:gd name="T7" fmla="*/ 20 h 95"/>
                  <a:gd name="T8" fmla="*/ 56 w 147"/>
                  <a:gd name="T9" fmla="*/ 17 h 95"/>
                  <a:gd name="T10" fmla="*/ 45 w 147"/>
                  <a:gd name="T11" fmla="*/ 14 h 95"/>
                  <a:gd name="T12" fmla="*/ 36 w 147"/>
                  <a:gd name="T13" fmla="*/ 14 h 95"/>
                  <a:gd name="T14" fmla="*/ 25 w 147"/>
                  <a:gd name="T15" fmla="*/ 13 h 95"/>
                  <a:gd name="T16" fmla="*/ 15 w 147"/>
                  <a:gd name="T17" fmla="*/ 14 h 95"/>
                  <a:gd name="T18" fmla="*/ 4 w 147"/>
                  <a:gd name="T19" fmla="*/ 16 h 95"/>
                  <a:gd name="T20" fmla="*/ 4 w 147"/>
                  <a:gd name="T21" fmla="*/ 16 h 95"/>
                  <a:gd name="T22" fmla="*/ 3 w 147"/>
                  <a:gd name="T23" fmla="*/ 16 h 95"/>
                  <a:gd name="T24" fmla="*/ 1 w 147"/>
                  <a:gd name="T25" fmla="*/ 14 h 95"/>
                  <a:gd name="T26" fmla="*/ 0 w 147"/>
                  <a:gd name="T27" fmla="*/ 10 h 95"/>
                  <a:gd name="T28" fmla="*/ 0 w 147"/>
                  <a:gd name="T29" fmla="*/ 10 h 95"/>
                  <a:gd name="T30" fmla="*/ 0 w 147"/>
                  <a:gd name="T31" fmla="*/ 5 h 95"/>
                  <a:gd name="T32" fmla="*/ 0 w 147"/>
                  <a:gd name="T33" fmla="*/ 4 h 95"/>
                  <a:gd name="T34" fmla="*/ 1 w 147"/>
                  <a:gd name="T35" fmla="*/ 2 h 95"/>
                  <a:gd name="T36" fmla="*/ 1 w 147"/>
                  <a:gd name="T37" fmla="*/ 2 h 95"/>
                  <a:gd name="T38" fmla="*/ 13 w 147"/>
                  <a:gd name="T39" fmla="*/ 1 h 95"/>
                  <a:gd name="T40" fmla="*/ 24 w 147"/>
                  <a:gd name="T41" fmla="*/ 0 h 95"/>
                  <a:gd name="T42" fmla="*/ 36 w 147"/>
                  <a:gd name="T43" fmla="*/ 0 h 95"/>
                  <a:gd name="T44" fmla="*/ 48 w 147"/>
                  <a:gd name="T45" fmla="*/ 1 h 95"/>
                  <a:gd name="T46" fmla="*/ 60 w 147"/>
                  <a:gd name="T47" fmla="*/ 4 h 95"/>
                  <a:gd name="T48" fmla="*/ 70 w 147"/>
                  <a:gd name="T49" fmla="*/ 6 h 95"/>
                  <a:gd name="T50" fmla="*/ 81 w 147"/>
                  <a:gd name="T51" fmla="*/ 12 h 95"/>
                  <a:gd name="T52" fmla="*/ 91 w 147"/>
                  <a:gd name="T53" fmla="*/ 17 h 95"/>
                  <a:gd name="T54" fmla="*/ 91 w 147"/>
                  <a:gd name="T55" fmla="*/ 17 h 95"/>
                  <a:gd name="T56" fmla="*/ 101 w 147"/>
                  <a:gd name="T57" fmla="*/ 24 h 95"/>
                  <a:gd name="T58" fmla="*/ 110 w 147"/>
                  <a:gd name="T59" fmla="*/ 30 h 95"/>
                  <a:gd name="T60" fmla="*/ 119 w 147"/>
                  <a:gd name="T61" fmla="*/ 40 h 95"/>
                  <a:gd name="T62" fmla="*/ 126 w 147"/>
                  <a:gd name="T63" fmla="*/ 47 h 95"/>
                  <a:gd name="T64" fmla="*/ 133 w 147"/>
                  <a:gd name="T65" fmla="*/ 58 h 95"/>
                  <a:gd name="T66" fmla="*/ 139 w 147"/>
                  <a:gd name="T67" fmla="*/ 67 h 95"/>
                  <a:gd name="T68" fmla="*/ 143 w 147"/>
                  <a:gd name="T69" fmla="*/ 78 h 95"/>
                  <a:gd name="T70" fmla="*/ 147 w 147"/>
                  <a:gd name="T71" fmla="*/ 90 h 95"/>
                  <a:gd name="T72" fmla="*/ 147 w 147"/>
                  <a:gd name="T73" fmla="*/ 90 h 95"/>
                  <a:gd name="T74" fmla="*/ 147 w 147"/>
                  <a:gd name="T75" fmla="*/ 91 h 95"/>
                  <a:gd name="T76" fmla="*/ 146 w 147"/>
                  <a:gd name="T77" fmla="*/ 93 h 95"/>
                  <a:gd name="T78" fmla="*/ 142 w 147"/>
                  <a:gd name="T79" fmla="*/ 94 h 95"/>
                  <a:gd name="T80" fmla="*/ 142 w 147"/>
                  <a:gd name="T81" fmla="*/ 94 h 95"/>
                  <a:gd name="T82" fmla="*/ 137 w 147"/>
                  <a:gd name="T83" fmla="*/ 95 h 95"/>
                  <a:gd name="T84" fmla="*/ 134 w 147"/>
                  <a:gd name="T85" fmla="*/ 94 h 95"/>
                  <a:gd name="T86" fmla="*/ 134 w 147"/>
                  <a:gd name="T87" fmla="*/ 94 h 95"/>
                  <a:gd name="T88" fmla="*/ 134 w 147"/>
                  <a:gd name="T89" fmla="*/ 94 h 95"/>
                  <a:gd name="T90" fmla="*/ 130 w 147"/>
                  <a:gd name="T91" fmla="*/ 83 h 95"/>
                  <a:gd name="T92" fmla="*/ 126 w 147"/>
                  <a:gd name="T93" fmla="*/ 74 h 95"/>
                  <a:gd name="T94" fmla="*/ 121 w 147"/>
                  <a:gd name="T95" fmla="*/ 65 h 95"/>
                  <a:gd name="T96" fmla="*/ 115 w 147"/>
                  <a:gd name="T97" fmla="*/ 57 h 95"/>
                  <a:gd name="T98" fmla="*/ 109 w 147"/>
                  <a:gd name="T99" fmla="*/ 49 h 95"/>
                  <a:gd name="T100" fmla="*/ 101 w 147"/>
                  <a:gd name="T101" fmla="*/ 41 h 95"/>
                  <a:gd name="T102" fmla="*/ 93 w 147"/>
                  <a:gd name="T103" fmla="*/ 34 h 95"/>
                  <a:gd name="T104" fmla="*/ 85 w 147"/>
                  <a:gd name="T105" fmla="*/ 29 h 95"/>
                  <a:gd name="T106" fmla="*/ 85 w 147"/>
                  <a:gd name="T107" fmla="*/ 29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47" h="95">
                    <a:moveTo>
                      <a:pt x="85" y="29"/>
                    </a:moveTo>
                    <a:lnTo>
                      <a:pt x="85" y="29"/>
                    </a:lnTo>
                    <a:lnTo>
                      <a:pt x="76" y="24"/>
                    </a:lnTo>
                    <a:lnTo>
                      <a:pt x="66" y="20"/>
                    </a:lnTo>
                    <a:lnTo>
                      <a:pt x="56" y="17"/>
                    </a:lnTo>
                    <a:lnTo>
                      <a:pt x="45" y="14"/>
                    </a:lnTo>
                    <a:lnTo>
                      <a:pt x="36" y="14"/>
                    </a:lnTo>
                    <a:lnTo>
                      <a:pt x="25" y="13"/>
                    </a:lnTo>
                    <a:lnTo>
                      <a:pt x="15" y="14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3" y="16"/>
                    </a:lnTo>
                    <a:lnTo>
                      <a:pt x="1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3" y="1"/>
                    </a:lnTo>
                    <a:lnTo>
                      <a:pt x="24" y="0"/>
                    </a:lnTo>
                    <a:lnTo>
                      <a:pt x="36" y="0"/>
                    </a:lnTo>
                    <a:lnTo>
                      <a:pt x="48" y="1"/>
                    </a:lnTo>
                    <a:lnTo>
                      <a:pt x="60" y="4"/>
                    </a:lnTo>
                    <a:lnTo>
                      <a:pt x="70" y="6"/>
                    </a:lnTo>
                    <a:lnTo>
                      <a:pt x="81" y="12"/>
                    </a:lnTo>
                    <a:lnTo>
                      <a:pt x="91" y="17"/>
                    </a:lnTo>
                    <a:lnTo>
                      <a:pt x="91" y="17"/>
                    </a:lnTo>
                    <a:lnTo>
                      <a:pt x="101" y="24"/>
                    </a:lnTo>
                    <a:lnTo>
                      <a:pt x="110" y="30"/>
                    </a:lnTo>
                    <a:lnTo>
                      <a:pt x="119" y="40"/>
                    </a:lnTo>
                    <a:lnTo>
                      <a:pt x="126" y="47"/>
                    </a:lnTo>
                    <a:lnTo>
                      <a:pt x="133" y="58"/>
                    </a:lnTo>
                    <a:lnTo>
                      <a:pt x="139" y="67"/>
                    </a:lnTo>
                    <a:lnTo>
                      <a:pt x="143" y="78"/>
                    </a:lnTo>
                    <a:lnTo>
                      <a:pt x="147" y="90"/>
                    </a:lnTo>
                    <a:lnTo>
                      <a:pt x="147" y="90"/>
                    </a:lnTo>
                    <a:lnTo>
                      <a:pt x="147" y="91"/>
                    </a:lnTo>
                    <a:lnTo>
                      <a:pt x="146" y="93"/>
                    </a:lnTo>
                    <a:lnTo>
                      <a:pt x="142" y="94"/>
                    </a:lnTo>
                    <a:lnTo>
                      <a:pt x="142" y="94"/>
                    </a:lnTo>
                    <a:lnTo>
                      <a:pt x="137" y="95"/>
                    </a:lnTo>
                    <a:lnTo>
                      <a:pt x="134" y="94"/>
                    </a:lnTo>
                    <a:lnTo>
                      <a:pt x="134" y="94"/>
                    </a:lnTo>
                    <a:lnTo>
                      <a:pt x="134" y="94"/>
                    </a:lnTo>
                    <a:lnTo>
                      <a:pt x="130" y="83"/>
                    </a:lnTo>
                    <a:lnTo>
                      <a:pt x="126" y="74"/>
                    </a:lnTo>
                    <a:lnTo>
                      <a:pt x="121" y="65"/>
                    </a:lnTo>
                    <a:lnTo>
                      <a:pt x="115" y="57"/>
                    </a:lnTo>
                    <a:lnTo>
                      <a:pt x="109" y="49"/>
                    </a:lnTo>
                    <a:lnTo>
                      <a:pt x="101" y="41"/>
                    </a:lnTo>
                    <a:lnTo>
                      <a:pt x="93" y="34"/>
                    </a:lnTo>
                    <a:lnTo>
                      <a:pt x="85" y="29"/>
                    </a:lnTo>
                    <a:lnTo>
                      <a:pt x="85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5" name="Freeform 678">
                <a:extLst>
                  <a:ext uri="{FF2B5EF4-FFF2-40B4-BE49-F238E27FC236}">
                    <a16:creationId xmlns:a16="http://schemas.microsoft.com/office/drawing/2014/main" id="{0CFF67C4-D873-E82D-B9F5-026D023ED6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973" y="4066240"/>
                <a:ext cx="138527" cy="90717"/>
              </a:xfrm>
              <a:custGeom>
                <a:avLst/>
                <a:gdLst>
                  <a:gd name="T0" fmla="*/ 1 w 113"/>
                  <a:gd name="T1" fmla="*/ 3 h 74"/>
                  <a:gd name="T2" fmla="*/ 1 w 113"/>
                  <a:gd name="T3" fmla="*/ 3 h 74"/>
                  <a:gd name="T4" fmla="*/ 9 w 113"/>
                  <a:gd name="T5" fmla="*/ 1 h 74"/>
                  <a:gd name="T6" fmla="*/ 19 w 113"/>
                  <a:gd name="T7" fmla="*/ 0 h 74"/>
                  <a:gd name="T8" fmla="*/ 28 w 113"/>
                  <a:gd name="T9" fmla="*/ 0 h 74"/>
                  <a:gd name="T10" fmla="*/ 37 w 113"/>
                  <a:gd name="T11" fmla="*/ 1 h 74"/>
                  <a:gd name="T12" fmla="*/ 45 w 113"/>
                  <a:gd name="T13" fmla="*/ 3 h 74"/>
                  <a:gd name="T14" fmla="*/ 54 w 113"/>
                  <a:gd name="T15" fmla="*/ 5 h 74"/>
                  <a:gd name="T16" fmla="*/ 62 w 113"/>
                  <a:gd name="T17" fmla="*/ 9 h 74"/>
                  <a:gd name="T18" fmla="*/ 70 w 113"/>
                  <a:gd name="T19" fmla="*/ 13 h 74"/>
                  <a:gd name="T20" fmla="*/ 70 w 113"/>
                  <a:gd name="T21" fmla="*/ 13 h 74"/>
                  <a:gd name="T22" fmla="*/ 77 w 113"/>
                  <a:gd name="T23" fmla="*/ 18 h 74"/>
                  <a:gd name="T24" fmla="*/ 85 w 113"/>
                  <a:gd name="T25" fmla="*/ 24 h 74"/>
                  <a:gd name="T26" fmla="*/ 91 w 113"/>
                  <a:gd name="T27" fmla="*/ 30 h 74"/>
                  <a:gd name="T28" fmla="*/ 97 w 113"/>
                  <a:gd name="T29" fmla="*/ 37 h 74"/>
                  <a:gd name="T30" fmla="*/ 102 w 113"/>
                  <a:gd name="T31" fmla="*/ 45 h 74"/>
                  <a:gd name="T32" fmla="*/ 106 w 113"/>
                  <a:gd name="T33" fmla="*/ 52 h 74"/>
                  <a:gd name="T34" fmla="*/ 110 w 113"/>
                  <a:gd name="T35" fmla="*/ 61 h 74"/>
                  <a:gd name="T36" fmla="*/ 113 w 113"/>
                  <a:gd name="T37" fmla="*/ 69 h 74"/>
                  <a:gd name="T38" fmla="*/ 113 w 113"/>
                  <a:gd name="T39" fmla="*/ 69 h 74"/>
                  <a:gd name="T40" fmla="*/ 111 w 113"/>
                  <a:gd name="T41" fmla="*/ 71 h 74"/>
                  <a:gd name="T42" fmla="*/ 106 w 113"/>
                  <a:gd name="T43" fmla="*/ 73 h 74"/>
                  <a:gd name="T44" fmla="*/ 106 w 113"/>
                  <a:gd name="T45" fmla="*/ 73 h 74"/>
                  <a:gd name="T46" fmla="*/ 101 w 113"/>
                  <a:gd name="T47" fmla="*/ 74 h 74"/>
                  <a:gd name="T48" fmla="*/ 99 w 113"/>
                  <a:gd name="T49" fmla="*/ 73 h 74"/>
                  <a:gd name="T50" fmla="*/ 99 w 113"/>
                  <a:gd name="T51" fmla="*/ 73 h 74"/>
                  <a:gd name="T52" fmla="*/ 94 w 113"/>
                  <a:gd name="T53" fmla="*/ 58 h 74"/>
                  <a:gd name="T54" fmla="*/ 86 w 113"/>
                  <a:gd name="T55" fmla="*/ 45 h 74"/>
                  <a:gd name="T56" fmla="*/ 76 w 113"/>
                  <a:gd name="T57" fmla="*/ 34 h 74"/>
                  <a:gd name="T58" fmla="*/ 62 w 113"/>
                  <a:gd name="T59" fmla="*/ 25 h 74"/>
                  <a:gd name="T60" fmla="*/ 62 w 113"/>
                  <a:gd name="T61" fmla="*/ 25 h 74"/>
                  <a:gd name="T62" fmla="*/ 49 w 113"/>
                  <a:gd name="T63" fmla="*/ 18 h 74"/>
                  <a:gd name="T64" fmla="*/ 34 w 113"/>
                  <a:gd name="T65" fmla="*/ 14 h 74"/>
                  <a:gd name="T66" fmla="*/ 20 w 113"/>
                  <a:gd name="T67" fmla="*/ 14 h 74"/>
                  <a:gd name="T68" fmla="*/ 4 w 113"/>
                  <a:gd name="T69" fmla="*/ 16 h 74"/>
                  <a:gd name="T70" fmla="*/ 4 w 113"/>
                  <a:gd name="T71" fmla="*/ 16 h 74"/>
                  <a:gd name="T72" fmla="*/ 3 w 113"/>
                  <a:gd name="T73" fmla="*/ 14 h 74"/>
                  <a:gd name="T74" fmla="*/ 0 w 113"/>
                  <a:gd name="T75" fmla="*/ 9 h 74"/>
                  <a:gd name="T76" fmla="*/ 0 w 113"/>
                  <a:gd name="T77" fmla="*/ 9 h 74"/>
                  <a:gd name="T78" fmla="*/ 0 w 113"/>
                  <a:gd name="T79" fmla="*/ 5 h 74"/>
                  <a:gd name="T80" fmla="*/ 1 w 113"/>
                  <a:gd name="T81" fmla="*/ 3 h 74"/>
                  <a:gd name="T82" fmla="*/ 1 w 113"/>
                  <a:gd name="T83" fmla="*/ 3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3" h="74">
                    <a:moveTo>
                      <a:pt x="1" y="3"/>
                    </a:moveTo>
                    <a:lnTo>
                      <a:pt x="1" y="3"/>
                    </a:lnTo>
                    <a:lnTo>
                      <a:pt x="9" y="1"/>
                    </a:lnTo>
                    <a:lnTo>
                      <a:pt x="19" y="0"/>
                    </a:lnTo>
                    <a:lnTo>
                      <a:pt x="28" y="0"/>
                    </a:lnTo>
                    <a:lnTo>
                      <a:pt x="37" y="1"/>
                    </a:lnTo>
                    <a:lnTo>
                      <a:pt x="45" y="3"/>
                    </a:lnTo>
                    <a:lnTo>
                      <a:pt x="54" y="5"/>
                    </a:lnTo>
                    <a:lnTo>
                      <a:pt x="62" y="9"/>
                    </a:lnTo>
                    <a:lnTo>
                      <a:pt x="70" y="13"/>
                    </a:lnTo>
                    <a:lnTo>
                      <a:pt x="70" y="13"/>
                    </a:lnTo>
                    <a:lnTo>
                      <a:pt x="77" y="18"/>
                    </a:lnTo>
                    <a:lnTo>
                      <a:pt x="85" y="24"/>
                    </a:lnTo>
                    <a:lnTo>
                      <a:pt x="91" y="30"/>
                    </a:lnTo>
                    <a:lnTo>
                      <a:pt x="97" y="37"/>
                    </a:lnTo>
                    <a:lnTo>
                      <a:pt x="102" y="45"/>
                    </a:lnTo>
                    <a:lnTo>
                      <a:pt x="106" y="52"/>
                    </a:lnTo>
                    <a:lnTo>
                      <a:pt x="110" y="61"/>
                    </a:lnTo>
                    <a:lnTo>
                      <a:pt x="113" y="69"/>
                    </a:lnTo>
                    <a:lnTo>
                      <a:pt x="113" y="69"/>
                    </a:lnTo>
                    <a:lnTo>
                      <a:pt x="111" y="71"/>
                    </a:lnTo>
                    <a:lnTo>
                      <a:pt x="106" y="73"/>
                    </a:lnTo>
                    <a:lnTo>
                      <a:pt x="106" y="73"/>
                    </a:lnTo>
                    <a:lnTo>
                      <a:pt x="101" y="74"/>
                    </a:lnTo>
                    <a:lnTo>
                      <a:pt x="99" y="73"/>
                    </a:lnTo>
                    <a:lnTo>
                      <a:pt x="99" y="73"/>
                    </a:lnTo>
                    <a:lnTo>
                      <a:pt x="94" y="58"/>
                    </a:lnTo>
                    <a:lnTo>
                      <a:pt x="86" y="45"/>
                    </a:lnTo>
                    <a:lnTo>
                      <a:pt x="76" y="34"/>
                    </a:lnTo>
                    <a:lnTo>
                      <a:pt x="62" y="25"/>
                    </a:lnTo>
                    <a:lnTo>
                      <a:pt x="62" y="25"/>
                    </a:lnTo>
                    <a:lnTo>
                      <a:pt x="49" y="18"/>
                    </a:lnTo>
                    <a:lnTo>
                      <a:pt x="34" y="14"/>
                    </a:lnTo>
                    <a:lnTo>
                      <a:pt x="20" y="14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3" y="14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1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6" name="Freeform 679">
                <a:extLst>
                  <a:ext uri="{FF2B5EF4-FFF2-40B4-BE49-F238E27FC236}">
                    <a16:creationId xmlns:a16="http://schemas.microsoft.com/office/drawing/2014/main" id="{9FD168E0-6C40-A693-036A-EAE078A16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102" y="4101792"/>
                <a:ext cx="98072" cy="64973"/>
              </a:xfrm>
              <a:custGeom>
                <a:avLst/>
                <a:gdLst>
                  <a:gd name="T0" fmla="*/ 73 w 80"/>
                  <a:gd name="T1" fmla="*/ 52 h 53"/>
                  <a:gd name="T2" fmla="*/ 73 w 80"/>
                  <a:gd name="T3" fmla="*/ 52 h 53"/>
                  <a:gd name="T4" fmla="*/ 69 w 80"/>
                  <a:gd name="T5" fmla="*/ 53 h 53"/>
                  <a:gd name="T6" fmla="*/ 67 w 80"/>
                  <a:gd name="T7" fmla="*/ 52 h 53"/>
                  <a:gd name="T8" fmla="*/ 67 w 80"/>
                  <a:gd name="T9" fmla="*/ 52 h 53"/>
                  <a:gd name="T10" fmla="*/ 63 w 80"/>
                  <a:gd name="T11" fmla="*/ 42 h 53"/>
                  <a:gd name="T12" fmla="*/ 57 w 80"/>
                  <a:gd name="T13" fmla="*/ 35 h 53"/>
                  <a:gd name="T14" fmla="*/ 51 w 80"/>
                  <a:gd name="T15" fmla="*/ 28 h 53"/>
                  <a:gd name="T16" fmla="*/ 43 w 80"/>
                  <a:gd name="T17" fmla="*/ 21 h 53"/>
                  <a:gd name="T18" fmla="*/ 43 w 80"/>
                  <a:gd name="T19" fmla="*/ 21 h 53"/>
                  <a:gd name="T20" fmla="*/ 33 w 80"/>
                  <a:gd name="T21" fmla="*/ 17 h 53"/>
                  <a:gd name="T22" fmla="*/ 24 w 80"/>
                  <a:gd name="T23" fmla="*/ 15 h 53"/>
                  <a:gd name="T24" fmla="*/ 15 w 80"/>
                  <a:gd name="T25" fmla="*/ 15 h 53"/>
                  <a:gd name="T26" fmla="*/ 4 w 80"/>
                  <a:gd name="T27" fmla="*/ 16 h 53"/>
                  <a:gd name="T28" fmla="*/ 4 w 80"/>
                  <a:gd name="T29" fmla="*/ 16 h 53"/>
                  <a:gd name="T30" fmla="*/ 3 w 80"/>
                  <a:gd name="T31" fmla="*/ 13 h 53"/>
                  <a:gd name="T32" fmla="*/ 2 w 80"/>
                  <a:gd name="T33" fmla="*/ 9 h 53"/>
                  <a:gd name="T34" fmla="*/ 2 w 80"/>
                  <a:gd name="T35" fmla="*/ 9 h 53"/>
                  <a:gd name="T36" fmla="*/ 0 w 80"/>
                  <a:gd name="T37" fmla="*/ 4 h 53"/>
                  <a:gd name="T38" fmla="*/ 2 w 80"/>
                  <a:gd name="T39" fmla="*/ 1 h 53"/>
                  <a:gd name="T40" fmla="*/ 2 w 80"/>
                  <a:gd name="T41" fmla="*/ 1 h 53"/>
                  <a:gd name="T42" fmla="*/ 14 w 80"/>
                  <a:gd name="T43" fmla="*/ 0 h 53"/>
                  <a:gd name="T44" fmla="*/ 27 w 80"/>
                  <a:gd name="T45" fmla="*/ 1 h 53"/>
                  <a:gd name="T46" fmla="*/ 39 w 80"/>
                  <a:gd name="T47" fmla="*/ 4 h 53"/>
                  <a:gd name="T48" fmla="*/ 51 w 80"/>
                  <a:gd name="T49" fmla="*/ 9 h 53"/>
                  <a:gd name="T50" fmla="*/ 51 w 80"/>
                  <a:gd name="T51" fmla="*/ 9 h 53"/>
                  <a:gd name="T52" fmla="*/ 60 w 80"/>
                  <a:gd name="T53" fmla="*/ 17 h 53"/>
                  <a:gd name="T54" fmla="*/ 69 w 80"/>
                  <a:gd name="T55" fmla="*/ 27 h 53"/>
                  <a:gd name="T56" fmla="*/ 76 w 80"/>
                  <a:gd name="T57" fmla="*/ 37 h 53"/>
                  <a:gd name="T58" fmla="*/ 80 w 80"/>
                  <a:gd name="T59" fmla="*/ 49 h 53"/>
                  <a:gd name="T60" fmla="*/ 80 w 80"/>
                  <a:gd name="T61" fmla="*/ 49 h 53"/>
                  <a:gd name="T62" fmla="*/ 78 w 80"/>
                  <a:gd name="T63" fmla="*/ 50 h 53"/>
                  <a:gd name="T64" fmla="*/ 73 w 80"/>
                  <a:gd name="T65" fmla="*/ 52 h 53"/>
                  <a:gd name="T66" fmla="*/ 73 w 80"/>
                  <a:gd name="T67" fmla="*/ 5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0" h="53">
                    <a:moveTo>
                      <a:pt x="73" y="52"/>
                    </a:moveTo>
                    <a:lnTo>
                      <a:pt x="73" y="52"/>
                    </a:lnTo>
                    <a:lnTo>
                      <a:pt x="69" y="53"/>
                    </a:lnTo>
                    <a:lnTo>
                      <a:pt x="67" y="52"/>
                    </a:lnTo>
                    <a:lnTo>
                      <a:pt x="67" y="52"/>
                    </a:lnTo>
                    <a:lnTo>
                      <a:pt x="63" y="42"/>
                    </a:lnTo>
                    <a:lnTo>
                      <a:pt x="57" y="35"/>
                    </a:lnTo>
                    <a:lnTo>
                      <a:pt x="51" y="28"/>
                    </a:lnTo>
                    <a:lnTo>
                      <a:pt x="43" y="21"/>
                    </a:lnTo>
                    <a:lnTo>
                      <a:pt x="43" y="21"/>
                    </a:lnTo>
                    <a:lnTo>
                      <a:pt x="33" y="17"/>
                    </a:lnTo>
                    <a:lnTo>
                      <a:pt x="24" y="15"/>
                    </a:lnTo>
                    <a:lnTo>
                      <a:pt x="15" y="15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3" y="13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0" y="4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14" y="0"/>
                    </a:lnTo>
                    <a:lnTo>
                      <a:pt x="27" y="1"/>
                    </a:lnTo>
                    <a:lnTo>
                      <a:pt x="39" y="4"/>
                    </a:lnTo>
                    <a:lnTo>
                      <a:pt x="51" y="9"/>
                    </a:lnTo>
                    <a:lnTo>
                      <a:pt x="51" y="9"/>
                    </a:lnTo>
                    <a:lnTo>
                      <a:pt x="60" y="17"/>
                    </a:lnTo>
                    <a:lnTo>
                      <a:pt x="69" y="27"/>
                    </a:lnTo>
                    <a:lnTo>
                      <a:pt x="76" y="37"/>
                    </a:lnTo>
                    <a:lnTo>
                      <a:pt x="80" y="49"/>
                    </a:lnTo>
                    <a:lnTo>
                      <a:pt x="80" y="49"/>
                    </a:lnTo>
                    <a:lnTo>
                      <a:pt x="78" y="50"/>
                    </a:lnTo>
                    <a:lnTo>
                      <a:pt x="73" y="52"/>
                    </a:lnTo>
                    <a:lnTo>
                      <a:pt x="73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7" name="Freeform 680">
                <a:extLst>
                  <a:ext uri="{FF2B5EF4-FFF2-40B4-BE49-F238E27FC236}">
                    <a16:creationId xmlns:a16="http://schemas.microsoft.com/office/drawing/2014/main" id="{AF9E3CB1-F986-8798-C70F-04F63AF9C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096" y="4145924"/>
                <a:ext cx="191241" cy="231696"/>
              </a:xfrm>
              <a:custGeom>
                <a:avLst/>
                <a:gdLst>
                  <a:gd name="T0" fmla="*/ 101 w 156"/>
                  <a:gd name="T1" fmla="*/ 189 h 189"/>
                  <a:gd name="T2" fmla="*/ 56 w 156"/>
                  <a:gd name="T3" fmla="*/ 189 h 189"/>
                  <a:gd name="T4" fmla="*/ 0 w 156"/>
                  <a:gd name="T5" fmla="*/ 189 h 189"/>
                  <a:gd name="T6" fmla="*/ 0 w 156"/>
                  <a:gd name="T7" fmla="*/ 189 h 189"/>
                  <a:gd name="T8" fmla="*/ 0 w 156"/>
                  <a:gd name="T9" fmla="*/ 154 h 189"/>
                  <a:gd name="T10" fmla="*/ 0 w 156"/>
                  <a:gd name="T11" fmla="*/ 154 h 189"/>
                  <a:gd name="T12" fmla="*/ 1 w 156"/>
                  <a:gd name="T13" fmla="*/ 148 h 189"/>
                  <a:gd name="T14" fmla="*/ 3 w 156"/>
                  <a:gd name="T15" fmla="*/ 144 h 189"/>
                  <a:gd name="T16" fmla="*/ 7 w 156"/>
                  <a:gd name="T17" fmla="*/ 140 h 189"/>
                  <a:gd name="T18" fmla="*/ 50 w 156"/>
                  <a:gd name="T19" fmla="*/ 128 h 189"/>
                  <a:gd name="T20" fmla="*/ 60 w 156"/>
                  <a:gd name="T21" fmla="*/ 103 h 189"/>
                  <a:gd name="T22" fmla="*/ 60 w 156"/>
                  <a:gd name="T23" fmla="*/ 103 h 189"/>
                  <a:gd name="T24" fmla="*/ 57 w 156"/>
                  <a:gd name="T25" fmla="*/ 102 h 189"/>
                  <a:gd name="T26" fmla="*/ 54 w 156"/>
                  <a:gd name="T27" fmla="*/ 99 h 189"/>
                  <a:gd name="T28" fmla="*/ 50 w 156"/>
                  <a:gd name="T29" fmla="*/ 93 h 189"/>
                  <a:gd name="T30" fmla="*/ 46 w 156"/>
                  <a:gd name="T31" fmla="*/ 85 h 189"/>
                  <a:gd name="T32" fmla="*/ 46 w 156"/>
                  <a:gd name="T33" fmla="*/ 85 h 189"/>
                  <a:gd name="T34" fmla="*/ 44 w 156"/>
                  <a:gd name="T35" fmla="*/ 65 h 189"/>
                  <a:gd name="T36" fmla="*/ 42 w 156"/>
                  <a:gd name="T37" fmla="*/ 46 h 189"/>
                  <a:gd name="T38" fmla="*/ 41 w 156"/>
                  <a:gd name="T39" fmla="*/ 26 h 189"/>
                  <a:gd name="T40" fmla="*/ 41 w 156"/>
                  <a:gd name="T41" fmla="*/ 26 h 189"/>
                  <a:gd name="T42" fmla="*/ 41 w 156"/>
                  <a:gd name="T43" fmla="*/ 22 h 189"/>
                  <a:gd name="T44" fmla="*/ 42 w 156"/>
                  <a:gd name="T45" fmla="*/ 18 h 189"/>
                  <a:gd name="T46" fmla="*/ 46 w 156"/>
                  <a:gd name="T47" fmla="*/ 12 h 189"/>
                  <a:gd name="T48" fmla="*/ 53 w 156"/>
                  <a:gd name="T49" fmla="*/ 8 h 189"/>
                  <a:gd name="T50" fmla="*/ 60 w 156"/>
                  <a:gd name="T51" fmla="*/ 4 h 189"/>
                  <a:gd name="T52" fmla="*/ 66 w 156"/>
                  <a:gd name="T53" fmla="*/ 2 h 189"/>
                  <a:gd name="T54" fmla="*/ 72 w 156"/>
                  <a:gd name="T55" fmla="*/ 1 h 189"/>
                  <a:gd name="T56" fmla="*/ 78 w 156"/>
                  <a:gd name="T57" fmla="*/ 0 h 189"/>
                  <a:gd name="T58" fmla="*/ 78 w 156"/>
                  <a:gd name="T59" fmla="*/ 0 h 189"/>
                  <a:gd name="T60" fmla="*/ 78 w 156"/>
                  <a:gd name="T61" fmla="*/ 0 h 189"/>
                  <a:gd name="T62" fmla="*/ 85 w 156"/>
                  <a:gd name="T63" fmla="*/ 1 h 189"/>
                  <a:gd name="T64" fmla="*/ 90 w 156"/>
                  <a:gd name="T65" fmla="*/ 2 h 189"/>
                  <a:gd name="T66" fmla="*/ 97 w 156"/>
                  <a:gd name="T67" fmla="*/ 4 h 189"/>
                  <a:gd name="T68" fmla="*/ 103 w 156"/>
                  <a:gd name="T69" fmla="*/ 8 h 189"/>
                  <a:gd name="T70" fmla="*/ 110 w 156"/>
                  <a:gd name="T71" fmla="*/ 12 h 189"/>
                  <a:gd name="T72" fmla="*/ 114 w 156"/>
                  <a:gd name="T73" fmla="*/ 18 h 189"/>
                  <a:gd name="T74" fmla="*/ 115 w 156"/>
                  <a:gd name="T75" fmla="*/ 22 h 189"/>
                  <a:gd name="T76" fmla="*/ 115 w 156"/>
                  <a:gd name="T77" fmla="*/ 26 h 189"/>
                  <a:gd name="T78" fmla="*/ 115 w 156"/>
                  <a:gd name="T79" fmla="*/ 26 h 189"/>
                  <a:gd name="T80" fmla="*/ 114 w 156"/>
                  <a:gd name="T81" fmla="*/ 46 h 189"/>
                  <a:gd name="T82" fmla="*/ 113 w 156"/>
                  <a:gd name="T83" fmla="*/ 65 h 189"/>
                  <a:gd name="T84" fmla="*/ 110 w 156"/>
                  <a:gd name="T85" fmla="*/ 85 h 189"/>
                  <a:gd name="T86" fmla="*/ 110 w 156"/>
                  <a:gd name="T87" fmla="*/ 85 h 189"/>
                  <a:gd name="T88" fmla="*/ 106 w 156"/>
                  <a:gd name="T89" fmla="*/ 93 h 189"/>
                  <a:gd name="T90" fmla="*/ 102 w 156"/>
                  <a:gd name="T91" fmla="*/ 99 h 189"/>
                  <a:gd name="T92" fmla="*/ 101 w 156"/>
                  <a:gd name="T93" fmla="*/ 102 h 189"/>
                  <a:gd name="T94" fmla="*/ 97 w 156"/>
                  <a:gd name="T95" fmla="*/ 103 h 189"/>
                  <a:gd name="T96" fmla="*/ 106 w 156"/>
                  <a:gd name="T97" fmla="*/ 128 h 189"/>
                  <a:gd name="T98" fmla="*/ 150 w 156"/>
                  <a:gd name="T99" fmla="*/ 140 h 189"/>
                  <a:gd name="T100" fmla="*/ 150 w 156"/>
                  <a:gd name="T101" fmla="*/ 140 h 189"/>
                  <a:gd name="T102" fmla="*/ 154 w 156"/>
                  <a:gd name="T103" fmla="*/ 144 h 189"/>
                  <a:gd name="T104" fmla="*/ 155 w 156"/>
                  <a:gd name="T105" fmla="*/ 148 h 189"/>
                  <a:gd name="T106" fmla="*/ 156 w 156"/>
                  <a:gd name="T107" fmla="*/ 154 h 189"/>
                  <a:gd name="T108" fmla="*/ 156 w 156"/>
                  <a:gd name="T109" fmla="*/ 154 h 189"/>
                  <a:gd name="T110" fmla="*/ 156 w 156"/>
                  <a:gd name="T111" fmla="*/ 189 h 189"/>
                  <a:gd name="T112" fmla="*/ 101 w 156"/>
                  <a:gd name="T113" fmla="*/ 189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6" h="189">
                    <a:moveTo>
                      <a:pt x="101" y="189"/>
                    </a:moveTo>
                    <a:lnTo>
                      <a:pt x="56" y="189"/>
                    </a:lnTo>
                    <a:lnTo>
                      <a:pt x="0" y="189"/>
                    </a:lnTo>
                    <a:lnTo>
                      <a:pt x="0" y="189"/>
                    </a:lnTo>
                    <a:lnTo>
                      <a:pt x="0" y="154"/>
                    </a:lnTo>
                    <a:lnTo>
                      <a:pt x="0" y="154"/>
                    </a:lnTo>
                    <a:lnTo>
                      <a:pt x="1" y="148"/>
                    </a:lnTo>
                    <a:lnTo>
                      <a:pt x="3" y="144"/>
                    </a:lnTo>
                    <a:lnTo>
                      <a:pt x="7" y="140"/>
                    </a:lnTo>
                    <a:lnTo>
                      <a:pt x="50" y="128"/>
                    </a:lnTo>
                    <a:lnTo>
                      <a:pt x="60" y="103"/>
                    </a:lnTo>
                    <a:lnTo>
                      <a:pt x="60" y="103"/>
                    </a:lnTo>
                    <a:lnTo>
                      <a:pt x="57" y="102"/>
                    </a:lnTo>
                    <a:lnTo>
                      <a:pt x="54" y="99"/>
                    </a:lnTo>
                    <a:lnTo>
                      <a:pt x="50" y="93"/>
                    </a:lnTo>
                    <a:lnTo>
                      <a:pt x="46" y="85"/>
                    </a:lnTo>
                    <a:lnTo>
                      <a:pt x="46" y="85"/>
                    </a:lnTo>
                    <a:lnTo>
                      <a:pt x="44" y="65"/>
                    </a:lnTo>
                    <a:lnTo>
                      <a:pt x="42" y="46"/>
                    </a:lnTo>
                    <a:lnTo>
                      <a:pt x="41" y="26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2" y="18"/>
                    </a:lnTo>
                    <a:lnTo>
                      <a:pt x="46" y="12"/>
                    </a:lnTo>
                    <a:lnTo>
                      <a:pt x="53" y="8"/>
                    </a:lnTo>
                    <a:lnTo>
                      <a:pt x="60" y="4"/>
                    </a:lnTo>
                    <a:lnTo>
                      <a:pt x="66" y="2"/>
                    </a:lnTo>
                    <a:lnTo>
                      <a:pt x="72" y="1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85" y="1"/>
                    </a:lnTo>
                    <a:lnTo>
                      <a:pt x="90" y="2"/>
                    </a:lnTo>
                    <a:lnTo>
                      <a:pt x="97" y="4"/>
                    </a:lnTo>
                    <a:lnTo>
                      <a:pt x="103" y="8"/>
                    </a:lnTo>
                    <a:lnTo>
                      <a:pt x="110" y="12"/>
                    </a:lnTo>
                    <a:lnTo>
                      <a:pt x="114" y="18"/>
                    </a:lnTo>
                    <a:lnTo>
                      <a:pt x="115" y="22"/>
                    </a:lnTo>
                    <a:lnTo>
                      <a:pt x="115" y="26"/>
                    </a:lnTo>
                    <a:lnTo>
                      <a:pt x="115" y="26"/>
                    </a:lnTo>
                    <a:lnTo>
                      <a:pt x="114" y="46"/>
                    </a:lnTo>
                    <a:lnTo>
                      <a:pt x="113" y="65"/>
                    </a:lnTo>
                    <a:lnTo>
                      <a:pt x="110" y="85"/>
                    </a:lnTo>
                    <a:lnTo>
                      <a:pt x="110" y="85"/>
                    </a:lnTo>
                    <a:lnTo>
                      <a:pt x="106" y="93"/>
                    </a:lnTo>
                    <a:lnTo>
                      <a:pt x="102" y="99"/>
                    </a:lnTo>
                    <a:lnTo>
                      <a:pt x="101" y="102"/>
                    </a:lnTo>
                    <a:lnTo>
                      <a:pt x="97" y="103"/>
                    </a:lnTo>
                    <a:lnTo>
                      <a:pt x="106" y="128"/>
                    </a:lnTo>
                    <a:lnTo>
                      <a:pt x="150" y="140"/>
                    </a:lnTo>
                    <a:lnTo>
                      <a:pt x="150" y="140"/>
                    </a:lnTo>
                    <a:lnTo>
                      <a:pt x="154" y="144"/>
                    </a:lnTo>
                    <a:lnTo>
                      <a:pt x="155" y="148"/>
                    </a:lnTo>
                    <a:lnTo>
                      <a:pt x="156" y="154"/>
                    </a:lnTo>
                    <a:lnTo>
                      <a:pt x="156" y="154"/>
                    </a:lnTo>
                    <a:lnTo>
                      <a:pt x="156" y="189"/>
                    </a:lnTo>
                    <a:lnTo>
                      <a:pt x="101" y="1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8" name="Freeform 681">
                <a:extLst>
                  <a:ext uri="{FF2B5EF4-FFF2-40B4-BE49-F238E27FC236}">
                    <a16:creationId xmlns:a16="http://schemas.microsoft.com/office/drawing/2014/main" id="{846C47FE-CBF6-F546-F8EC-814752767C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75" y="4163087"/>
                <a:ext cx="132397" cy="193693"/>
              </a:xfrm>
              <a:custGeom>
                <a:avLst/>
                <a:gdLst>
                  <a:gd name="T0" fmla="*/ 46 w 108"/>
                  <a:gd name="T1" fmla="*/ 158 h 158"/>
                  <a:gd name="T2" fmla="*/ 0 w 108"/>
                  <a:gd name="T3" fmla="*/ 158 h 158"/>
                  <a:gd name="T4" fmla="*/ 0 w 108"/>
                  <a:gd name="T5" fmla="*/ 158 h 158"/>
                  <a:gd name="T6" fmla="*/ 0 w 108"/>
                  <a:gd name="T7" fmla="*/ 128 h 158"/>
                  <a:gd name="T8" fmla="*/ 0 w 108"/>
                  <a:gd name="T9" fmla="*/ 128 h 158"/>
                  <a:gd name="T10" fmla="*/ 0 w 108"/>
                  <a:gd name="T11" fmla="*/ 124 h 158"/>
                  <a:gd name="T12" fmla="*/ 2 w 108"/>
                  <a:gd name="T13" fmla="*/ 120 h 158"/>
                  <a:gd name="T14" fmla="*/ 5 w 108"/>
                  <a:gd name="T15" fmla="*/ 117 h 158"/>
                  <a:gd name="T16" fmla="*/ 41 w 108"/>
                  <a:gd name="T17" fmla="*/ 106 h 158"/>
                  <a:gd name="T18" fmla="*/ 49 w 108"/>
                  <a:gd name="T19" fmla="*/ 87 h 158"/>
                  <a:gd name="T20" fmla="*/ 49 w 108"/>
                  <a:gd name="T21" fmla="*/ 87 h 158"/>
                  <a:gd name="T22" fmla="*/ 46 w 108"/>
                  <a:gd name="T23" fmla="*/ 85 h 158"/>
                  <a:gd name="T24" fmla="*/ 44 w 108"/>
                  <a:gd name="T25" fmla="*/ 83 h 158"/>
                  <a:gd name="T26" fmla="*/ 41 w 108"/>
                  <a:gd name="T27" fmla="*/ 77 h 158"/>
                  <a:gd name="T28" fmla="*/ 38 w 108"/>
                  <a:gd name="T29" fmla="*/ 71 h 158"/>
                  <a:gd name="T30" fmla="*/ 38 w 108"/>
                  <a:gd name="T31" fmla="*/ 71 h 158"/>
                  <a:gd name="T32" fmla="*/ 36 w 108"/>
                  <a:gd name="T33" fmla="*/ 55 h 158"/>
                  <a:gd name="T34" fmla="*/ 34 w 108"/>
                  <a:gd name="T35" fmla="*/ 39 h 158"/>
                  <a:gd name="T36" fmla="*/ 33 w 108"/>
                  <a:gd name="T37" fmla="*/ 23 h 158"/>
                  <a:gd name="T38" fmla="*/ 33 w 108"/>
                  <a:gd name="T39" fmla="*/ 23 h 158"/>
                  <a:gd name="T40" fmla="*/ 34 w 108"/>
                  <a:gd name="T41" fmla="*/ 16 h 158"/>
                  <a:gd name="T42" fmla="*/ 38 w 108"/>
                  <a:gd name="T43" fmla="*/ 11 h 158"/>
                  <a:gd name="T44" fmla="*/ 44 w 108"/>
                  <a:gd name="T45" fmla="*/ 7 h 158"/>
                  <a:gd name="T46" fmla="*/ 49 w 108"/>
                  <a:gd name="T47" fmla="*/ 4 h 158"/>
                  <a:gd name="T48" fmla="*/ 59 w 108"/>
                  <a:gd name="T49" fmla="*/ 2 h 158"/>
                  <a:gd name="T50" fmla="*/ 65 w 108"/>
                  <a:gd name="T51" fmla="*/ 0 h 158"/>
                  <a:gd name="T52" fmla="*/ 65 w 108"/>
                  <a:gd name="T53" fmla="*/ 0 h 158"/>
                  <a:gd name="T54" fmla="*/ 65 w 108"/>
                  <a:gd name="T55" fmla="*/ 0 h 158"/>
                  <a:gd name="T56" fmla="*/ 69 w 108"/>
                  <a:gd name="T57" fmla="*/ 2 h 158"/>
                  <a:gd name="T58" fmla="*/ 79 w 108"/>
                  <a:gd name="T59" fmla="*/ 4 h 158"/>
                  <a:gd name="T60" fmla="*/ 86 w 108"/>
                  <a:gd name="T61" fmla="*/ 7 h 158"/>
                  <a:gd name="T62" fmla="*/ 90 w 108"/>
                  <a:gd name="T63" fmla="*/ 11 h 158"/>
                  <a:gd name="T64" fmla="*/ 94 w 108"/>
                  <a:gd name="T65" fmla="*/ 16 h 158"/>
                  <a:gd name="T66" fmla="*/ 95 w 108"/>
                  <a:gd name="T67" fmla="*/ 23 h 158"/>
                  <a:gd name="T68" fmla="*/ 95 w 108"/>
                  <a:gd name="T69" fmla="*/ 23 h 158"/>
                  <a:gd name="T70" fmla="*/ 94 w 108"/>
                  <a:gd name="T71" fmla="*/ 39 h 158"/>
                  <a:gd name="T72" fmla="*/ 93 w 108"/>
                  <a:gd name="T73" fmla="*/ 55 h 158"/>
                  <a:gd name="T74" fmla="*/ 90 w 108"/>
                  <a:gd name="T75" fmla="*/ 71 h 158"/>
                  <a:gd name="T76" fmla="*/ 90 w 108"/>
                  <a:gd name="T77" fmla="*/ 71 h 158"/>
                  <a:gd name="T78" fmla="*/ 87 w 108"/>
                  <a:gd name="T79" fmla="*/ 77 h 158"/>
                  <a:gd name="T80" fmla="*/ 85 w 108"/>
                  <a:gd name="T81" fmla="*/ 83 h 158"/>
                  <a:gd name="T82" fmla="*/ 82 w 108"/>
                  <a:gd name="T83" fmla="*/ 85 h 158"/>
                  <a:gd name="T84" fmla="*/ 79 w 108"/>
                  <a:gd name="T85" fmla="*/ 87 h 158"/>
                  <a:gd name="T86" fmla="*/ 87 w 108"/>
                  <a:gd name="T87" fmla="*/ 106 h 158"/>
                  <a:gd name="T88" fmla="*/ 108 w 108"/>
                  <a:gd name="T89" fmla="*/ 113 h 158"/>
                  <a:gd name="T90" fmla="*/ 78 w 108"/>
                  <a:gd name="T91" fmla="*/ 120 h 158"/>
                  <a:gd name="T92" fmla="*/ 78 w 108"/>
                  <a:gd name="T93" fmla="*/ 120 h 158"/>
                  <a:gd name="T94" fmla="*/ 75 w 108"/>
                  <a:gd name="T95" fmla="*/ 124 h 158"/>
                  <a:gd name="T96" fmla="*/ 73 w 108"/>
                  <a:gd name="T97" fmla="*/ 129 h 158"/>
                  <a:gd name="T98" fmla="*/ 71 w 108"/>
                  <a:gd name="T99" fmla="*/ 134 h 158"/>
                  <a:gd name="T100" fmla="*/ 71 w 108"/>
                  <a:gd name="T101" fmla="*/ 134 h 158"/>
                  <a:gd name="T102" fmla="*/ 71 w 108"/>
                  <a:gd name="T103" fmla="*/ 158 h 158"/>
                  <a:gd name="T104" fmla="*/ 46 w 108"/>
                  <a:gd name="T10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8" h="158">
                    <a:moveTo>
                      <a:pt x="46" y="158"/>
                    </a:moveTo>
                    <a:lnTo>
                      <a:pt x="0" y="158"/>
                    </a:lnTo>
                    <a:lnTo>
                      <a:pt x="0" y="158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0" y="124"/>
                    </a:lnTo>
                    <a:lnTo>
                      <a:pt x="2" y="120"/>
                    </a:lnTo>
                    <a:lnTo>
                      <a:pt x="5" y="117"/>
                    </a:lnTo>
                    <a:lnTo>
                      <a:pt x="41" y="106"/>
                    </a:lnTo>
                    <a:lnTo>
                      <a:pt x="49" y="87"/>
                    </a:lnTo>
                    <a:lnTo>
                      <a:pt x="49" y="87"/>
                    </a:lnTo>
                    <a:lnTo>
                      <a:pt x="46" y="85"/>
                    </a:lnTo>
                    <a:lnTo>
                      <a:pt x="44" y="83"/>
                    </a:lnTo>
                    <a:lnTo>
                      <a:pt x="41" y="77"/>
                    </a:lnTo>
                    <a:lnTo>
                      <a:pt x="38" y="71"/>
                    </a:lnTo>
                    <a:lnTo>
                      <a:pt x="38" y="71"/>
                    </a:lnTo>
                    <a:lnTo>
                      <a:pt x="36" y="55"/>
                    </a:lnTo>
                    <a:lnTo>
                      <a:pt x="34" y="39"/>
                    </a:lnTo>
                    <a:lnTo>
                      <a:pt x="33" y="23"/>
                    </a:lnTo>
                    <a:lnTo>
                      <a:pt x="33" y="23"/>
                    </a:lnTo>
                    <a:lnTo>
                      <a:pt x="34" y="16"/>
                    </a:lnTo>
                    <a:lnTo>
                      <a:pt x="38" y="11"/>
                    </a:lnTo>
                    <a:lnTo>
                      <a:pt x="44" y="7"/>
                    </a:lnTo>
                    <a:lnTo>
                      <a:pt x="49" y="4"/>
                    </a:lnTo>
                    <a:lnTo>
                      <a:pt x="59" y="2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9" y="2"/>
                    </a:lnTo>
                    <a:lnTo>
                      <a:pt x="79" y="4"/>
                    </a:lnTo>
                    <a:lnTo>
                      <a:pt x="86" y="7"/>
                    </a:lnTo>
                    <a:lnTo>
                      <a:pt x="90" y="11"/>
                    </a:lnTo>
                    <a:lnTo>
                      <a:pt x="94" y="16"/>
                    </a:lnTo>
                    <a:lnTo>
                      <a:pt x="95" y="23"/>
                    </a:lnTo>
                    <a:lnTo>
                      <a:pt x="95" y="23"/>
                    </a:lnTo>
                    <a:lnTo>
                      <a:pt x="94" y="39"/>
                    </a:lnTo>
                    <a:lnTo>
                      <a:pt x="93" y="55"/>
                    </a:lnTo>
                    <a:lnTo>
                      <a:pt x="90" y="71"/>
                    </a:lnTo>
                    <a:lnTo>
                      <a:pt x="90" y="71"/>
                    </a:lnTo>
                    <a:lnTo>
                      <a:pt x="87" y="77"/>
                    </a:lnTo>
                    <a:lnTo>
                      <a:pt x="85" y="83"/>
                    </a:lnTo>
                    <a:lnTo>
                      <a:pt x="82" y="85"/>
                    </a:lnTo>
                    <a:lnTo>
                      <a:pt x="79" y="87"/>
                    </a:lnTo>
                    <a:lnTo>
                      <a:pt x="87" y="106"/>
                    </a:lnTo>
                    <a:lnTo>
                      <a:pt x="108" y="113"/>
                    </a:lnTo>
                    <a:lnTo>
                      <a:pt x="78" y="120"/>
                    </a:lnTo>
                    <a:lnTo>
                      <a:pt x="78" y="120"/>
                    </a:lnTo>
                    <a:lnTo>
                      <a:pt x="75" y="124"/>
                    </a:lnTo>
                    <a:lnTo>
                      <a:pt x="73" y="129"/>
                    </a:lnTo>
                    <a:lnTo>
                      <a:pt x="71" y="134"/>
                    </a:lnTo>
                    <a:lnTo>
                      <a:pt x="71" y="134"/>
                    </a:lnTo>
                    <a:lnTo>
                      <a:pt x="71" y="158"/>
                    </a:lnTo>
                    <a:lnTo>
                      <a:pt x="46" y="1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9022AE4-AE6F-AA68-D49D-37ED1BAFC14C}"/>
              </a:ext>
            </a:extLst>
          </p:cNvPr>
          <p:cNvSpPr txBox="1"/>
          <p:nvPr/>
        </p:nvSpPr>
        <p:spPr>
          <a:xfrm>
            <a:off x="122552" y="5414245"/>
            <a:ext cx="53707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spc="-8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`19 </a:t>
            </a:r>
            <a:r>
              <a:rPr lang="ko-KR" altLang="en-US" sz="1400" b="1" spc="-8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고려대학교 교육대학원</a:t>
            </a:r>
            <a:r>
              <a:rPr lang="en-US" altLang="ko-KR" sz="1400" b="1" spc="-8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400" b="1" spc="-8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b="1" spc="-8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강미리</a:t>
            </a:r>
            <a:endParaRPr lang="ko-KR" altLang="en-US" sz="1400" b="1" spc="-8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슬라이드 번호 개체 틀 30">
            <a:extLst>
              <a:ext uri="{FF2B5EF4-FFF2-40B4-BE49-F238E27FC236}">
                <a16:creationId xmlns:a16="http://schemas.microsoft.com/office/drawing/2014/main" id="{2D427110-94FB-A4DE-46FE-137DBAC8F9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638" y="6356350"/>
            <a:ext cx="868362" cy="365125"/>
          </a:xfrm>
        </p:spPr>
        <p:txBody>
          <a:bodyPr/>
          <a:lstStyle/>
          <a:p>
            <a:fld id="{57F1C42F-623A-4913-A961-0477D0E33F8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26" name="아래쪽 화살표 25"/>
          <p:cNvSpPr/>
          <p:nvPr/>
        </p:nvSpPr>
        <p:spPr>
          <a:xfrm>
            <a:off x="8765977" y="3501392"/>
            <a:ext cx="618274" cy="964050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219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6" grpId="0"/>
      <p:bldP spid="7" grpId="0"/>
      <p:bldP spid="6" grpId="0"/>
      <p:bldP spid="9" grpId="0"/>
      <p:bldP spid="20" grpId="0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0D575BC-F7AF-92B6-4B3F-E36ACEB82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82" y="1537802"/>
            <a:ext cx="5294118" cy="50011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004C7BB-B316-02AB-9BFA-6C28ABA50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988" y="1498286"/>
            <a:ext cx="5151785" cy="50801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2FD85A-91FF-29EB-C879-752F6F64876E}"/>
              </a:ext>
            </a:extLst>
          </p:cNvPr>
          <p:cNvSpPr txBox="1"/>
          <p:nvPr/>
        </p:nvSpPr>
        <p:spPr>
          <a:xfrm>
            <a:off x="360000" y="360000"/>
            <a:ext cx="296106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Solution - Idea</a:t>
            </a:r>
            <a:endParaRPr lang="ko-KR" altLang="en-US" sz="3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7FC47F-811A-2522-57E3-90812A65D17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0000"/>
            <a:ext cx="304112" cy="11775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B6023B-2D61-46E6-7158-8C4281DB6958}"/>
              </a:ext>
            </a:extLst>
          </p:cNvPr>
          <p:cNvSpPr txBox="1"/>
          <p:nvPr/>
        </p:nvSpPr>
        <p:spPr>
          <a:xfrm>
            <a:off x="344094" y="1058660"/>
            <a:ext cx="7804824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2000" b="1" spc="-80" dirty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Provide information of university– </a:t>
            </a:r>
            <a:r>
              <a:rPr lang="en-US" altLang="ko-KR" sz="2000" b="1" spc="-80" dirty="0" err="1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yonsei-exchange.netlify.app</a:t>
            </a:r>
            <a:endParaRPr lang="en-US" altLang="ko-KR" sz="2000" b="1" spc="-80" dirty="0">
              <a:solidFill>
                <a:srgbClr val="3756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5DE990D4-C7FD-5151-32A2-C48843517AEE}"/>
              </a:ext>
            </a:extLst>
          </p:cNvPr>
          <p:cNvSpPr txBox="1">
            <a:spLocks/>
          </p:cNvSpPr>
          <p:nvPr/>
        </p:nvSpPr>
        <p:spPr>
          <a:xfrm>
            <a:off x="11390811" y="6357439"/>
            <a:ext cx="687979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1C42F-623A-4913-A961-0477D0E33F84}" type="slidenum">
              <a:rPr lang="ko-KR" altLang="en-US" sz="2000" smtClean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6</a:t>
            </a:fld>
            <a:endParaRPr lang="ko-KR" altLang="en-US" sz="2000" dirty="0">
              <a:solidFill>
                <a:srgbClr val="3756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0141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6AEC7C-A468-119C-84A0-4B6E3C555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176" y="1614487"/>
            <a:ext cx="4343400" cy="4924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474DA9-D74E-D93A-ACBE-5BD01205C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426" y="1113878"/>
            <a:ext cx="3891119" cy="54250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CBCA32-410A-A5B5-E11D-122699CF4C7E}"/>
              </a:ext>
            </a:extLst>
          </p:cNvPr>
          <p:cNvSpPr txBox="1"/>
          <p:nvPr/>
        </p:nvSpPr>
        <p:spPr>
          <a:xfrm>
            <a:off x="360000" y="360000"/>
            <a:ext cx="296106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Solution - Idea</a:t>
            </a:r>
            <a:endParaRPr lang="ko-KR" altLang="en-US" sz="3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F0ABBD-9CCB-F749-2295-D67C1848E21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0000"/>
            <a:ext cx="304112" cy="11775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5EB90F-DD02-EBDB-FBF9-DFC165A64E50}"/>
              </a:ext>
            </a:extLst>
          </p:cNvPr>
          <p:cNvSpPr txBox="1"/>
          <p:nvPr/>
        </p:nvSpPr>
        <p:spPr>
          <a:xfrm>
            <a:off x="344094" y="1058660"/>
            <a:ext cx="709302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2000" b="1" spc="-80" dirty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Provide overall rating system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806AA1D6-6BFF-A42A-3D52-6C4E6BFC0382}"/>
              </a:ext>
            </a:extLst>
          </p:cNvPr>
          <p:cNvSpPr txBox="1">
            <a:spLocks/>
          </p:cNvSpPr>
          <p:nvPr/>
        </p:nvSpPr>
        <p:spPr>
          <a:xfrm>
            <a:off x="11390811" y="6357439"/>
            <a:ext cx="687979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1C42F-623A-4913-A961-0477D0E33F84}" type="slidenum">
              <a:rPr lang="ko-KR" altLang="en-US" sz="2000" smtClean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7</a:t>
            </a:fld>
            <a:endParaRPr lang="ko-KR" altLang="en-US" sz="2000" dirty="0">
              <a:solidFill>
                <a:srgbClr val="3756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985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70F43D6-096E-EA26-69AC-A64B737AF72C}"/>
              </a:ext>
            </a:extLst>
          </p:cNvPr>
          <p:cNvGrpSpPr/>
          <p:nvPr/>
        </p:nvGrpSpPr>
        <p:grpSpPr>
          <a:xfrm>
            <a:off x="1494031" y="2834117"/>
            <a:ext cx="2594085" cy="2309410"/>
            <a:chOff x="2451037" y="2350674"/>
            <a:chExt cx="2594085" cy="230941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E4E41A7-B32B-A775-FFDB-AC4C3FA7ED5E}"/>
                </a:ext>
              </a:extLst>
            </p:cNvPr>
            <p:cNvSpPr/>
            <p:nvPr/>
          </p:nvSpPr>
          <p:spPr>
            <a:xfrm>
              <a:off x="2482796" y="2350674"/>
              <a:ext cx="2514602" cy="23094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endParaRPr lang="ko-KR" altLang="en-US" sz="16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FD1EDAC-8C87-939C-F6D1-8D151ED8351A}"/>
                </a:ext>
              </a:extLst>
            </p:cNvPr>
            <p:cNvGrpSpPr/>
            <p:nvPr/>
          </p:nvGrpSpPr>
          <p:grpSpPr>
            <a:xfrm>
              <a:off x="2636590" y="3086400"/>
              <a:ext cx="2207014" cy="824881"/>
              <a:chOff x="579422" y="3086400"/>
              <a:chExt cx="10918479" cy="824881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3C1E7856-7934-446E-B544-E3F601C142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422" y="3086400"/>
                <a:ext cx="10918479" cy="0"/>
              </a:xfrm>
              <a:prstGeom prst="line">
                <a:avLst/>
              </a:prstGeom>
              <a:ln w="6350" cap="rnd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A37FE790-FB9D-E4A1-A421-E93CC20F5C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422" y="3911281"/>
                <a:ext cx="10918479" cy="0"/>
              </a:xfrm>
              <a:prstGeom prst="line">
                <a:avLst/>
              </a:prstGeom>
              <a:ln w="6350" cap="rnd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090D2F-651C-1AF9-164F-894DB8758C9B}"/>
                </a:ext>
              </a:extLst>
            </p:cNvPr>
            <p:cNvSpPr txBox="1"/>
            <p:nvPr/>
          </p:nvSpPr>
          <p:spPr>
            <a:xfrm>
              <a:off x="2575226" y="2510761"/>
              <a:ext cx="234115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12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Provide summary and analysis</a:t>
              </a:r>
            </a:p>
            <a:p>
              <a:pPr algn="ctr"/>
              <a:r>
                <a:rPr lang="en-US" altLang="ko-KR" sz="12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Of SKKU learning report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E094A2-4C05-36A4-991E-459CCA338C5F}"/>
                </a:ext>
              </a:extLst>
            </p:cNvPr>
            <p:cNvSpPr txBox="1"/>
            <p:nvPr/>
          </p:nvSpPr>
          <p:spPr>
            <a:xfrm>
              <a:off x="2451037" y="3296306"/>
              <a:ext cx="2594085" cy="46166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1200" spc="-30" dirty="0">
                  <a:solidFill>
                    <a:srgbClr val="A5111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Summarize the report with</a:t>
              </a:r>
            </a:p>
            <a:p>
              <a:pPr algn="ctr"/>
              <a:r>
                <a:rPr lang="en-US" altLang="ko-KR" sz="1200" spc="-30" dirty="0">
                  <a:solidFill>
                    <a:srgbClr val="A5111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Natural language process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98484B-9B54-D2FD-7F89-37D9D19CDEB6}"/>
                </a:ext>
              </a:extLst>
            </p:cNvPr>
            <p:cNvSpPr txBox="1"/>
            <p:nvPr/>
          </p:nvSpPr>
          <p:spPr>
            <a:xfrm>
              <a:off x="3653408" y="3905313"/>
              <a:ext cx="184730" cy="27699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endParaRPr lang="ko-KR" altLang="en-US" sz="1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E6FEBFE-6148-7874-D5AC-9CDCCF9B4CE0}"/>
              </a:ext>
            </a:extLst>
          </p:cNvPr>
          <p:cNvCxnSpPr>
            <a:cxnSpLocks/>
          </p:cNvCxnSpPr>
          <p:nvPr/>
        </p:nvCxnSpPr>
        <p:spPr>
          <a:xfrm flipH="1">
            <a:off x="4310746" y="2323299"/>
            <a:ext cx="18216" cy="2764248"/>
          </a:xfrm>
          <a:prstGeom prst="line">
            <a:avLst/>
          </a:prstGeom>
          <a:ln>
            <a:solidFill>
              <a:srgbClr val="3756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7CF2721-D197-5E90-4F21-1C3A35E5F1EB}"/>
              </a:ext>
            </a:extLst>
          </p:cNvPr>
          <p:cNvCxnSpPr>
            <a:cxnSpLocks/>
          </p:cNvCxnSpPr>
          <p:nvPr/>
        </p:nvCxnSpPr>
        <p:spPr>
          <a:xfrm>
            <a:off x="7616890" y="1480004"/>
            <a:ext cx="0" cy="3070120"/>
          </a:xfrm>
          <a:prstGeom prst="line">
            <a:avLst/>
          </a:prstGeom>
          <a:ln>
            <a:solidFill>
              <a:srgbClr val="3756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D362837-2E27-F78F-DE62-1CFA5A5AD7EB}"/>
              </a:ext>
            </a:extLst>
          </p:cNvPr>
          <p:cNvSpPr txBox="1"/>
          <p:nvPr/>
        </p:nvSpPr>
        <p:spPr>
          <a:xfrm>
            <a:off x="370" y="2966883"/>
            <a:ext cx="14747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✔ </a:t>
            </a:r>
            <a:r>
              <a:rPr lang="en-US" altLang="ko-KR" sz="14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Service</a:t>
            </a:r>
            <a:endParaRPr lang="en-US" altLang="ko-KR" sz="1400" spc="-8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1400" spc="-8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1400" spc="-8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1400" spc="-8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✔ </a:t>
            </a:r>
            <a:r>
              <a:rPr lang="en-US" altLang="ko-KR" sz="14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Method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1400" spc="-8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1400" spc="-8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1400" spc="-8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✔ </a:t>
            </a:r>
            <a:r>
              <a:rPr lang="en-US" altLang="ko-KR" sz="140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Target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727E7C0-4913-4F2F-7C30-304552D70115}"/>
              </a:ext>
            </a:extLst>
          </p:cNvPr>
          <p:cNvGrpSpPr/>
          <p:nvPr/>
        </p:nvGrpSpPr>
        <p:grpSpPr>
          <a:xfrm>
            <a:off x="4729300" y="2501324"/>
            <a:ext cx="2517694" cy="2309410"/>
            <a:chOff x="2482796" y="2350674"/>
            <a:chExt cx="2517694" cy="230941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46AC6F7-1D92-AA68-06C7-A69428D1C49F}"/>
                </a:ext>
              </a:extLst>
            </p:cNvPr>
            <p:cNvSpPr/>
            <p:nvPr/>
          </p:nvSpPr>
          <p:spPr>
            <a:xfrm>
              <a:off x="2482796" y="2350674"/>
              <a:ext cx="2514602" cy="23094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endParaRPr lang="ko-KR" altLang="en-US" sz="16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F405BB95-83FA-8446-39AB-632836FAF8A3}"/>
                </a:ext>
              </a:extLst>
            </p:cNvPr>
            <p:cNvGrpSpPr/>
            <p:nvPr/>
          </p:nvGrpSpPr>
          <p:grpSpPr>
            <a:xfrm>
              <a:off x="2636590" y="3086400"/>
              <a:ext cx="2207014" cy="824881"/>
              <a:chOff x="579422" y="3086400"/>
              <a:chExt cx="10918479" cy="824881"/>
            </a:xfrm>
          </p:grpSpPr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EB714AB1-0BAA-24AD-B2F4-EFA346594B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422" y="3086400"/>
                <a:ext cx="10918479" cy="0"/>
              </a:xfrm>
              <a:prstGeom prst="line">
                <a:avLst/>
              </a:prstGeom>
              <a:ln w="6350" cap="rnd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B114F6FC-5E4A-3CAE-7C70-B5C6856F43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422" y="3911281"/>
                <a:ext cx="10918479" cy="0"/>
              </a:xfrm>
              <a:prstGeom prst="line">
                <a:avLst/>
              </a:prstGeom>
              <a:ln w="6350" cap="rnd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3404979-F725-6AF0-2E3A-9E485854B756}"/>
                </a:ext>
              </a:extLst>
            </p:cNvPr>
            <p:cNvSpPr txBox="1"/>
            <p:nvPr/>
          </p:nvSpPr>
          <p:spPr>
            <a:xfrm>
              <a:off x="2947340" y="2585401"/>
              <a:ext cx="1596911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12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Web community for</a:t>
              </a:r>
            </a:p>
            <a:p>
              <a:pPr algn="ctr"/>
              <a:r>
                <a:rPr lang="en-US" altLang="ko-KR" sz="12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Exchange students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0FA9763-34F2-F561-BE35-6473571889CC}"/>
                </a:ext>
              </a:extLst>
            </p:cNvPr>
            <p:cNvSpPr txBox="1"/>
            <p:nvPr/>
          </p:nvSpPr>
          <p:spPr>
            <a:xfrm>
              <a:off x="2482796" y="3278350"/>
              <a:ext cx="2517694" cy="46166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1200" spc="-30" dirty="0">
                  <a:solidFill>
                    <a:srgbClr val="A5111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Develop web service with</a:t>
              </a:r>
            </a:p>
            <a:p>
              <a:pPr algn="ctr"/>
              <a:r>
                <a:rPr lang="en-US" altLang="ko-KR" sz="1200" spc="-30" dirty="0">
                  <a:solidFill>
                    <a:srgbClr val="A5111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Django &amp; Flask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2A343B-863A-25C1-23EF-6B412195A2DE}"/>
                </a:ext>
              </a:extLst>
            </p:cNvPr>
            <p:cNvSpPr txBox="1"/>
            <p:nvPr/>
          </p:nvSpPr>
          <p:spPr>
            <a:xfrm>
              <a:off x="3653408" y="3905313"/>
              <a:ext cx="184730" cy="27699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endParaRPr lang="ko-KR" altLang="en-US" sz="1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80CCFDDF-7174-3829-8C26-A1643D6C5AFF}"/>
              </a:ext>
            </a:extLst>
          </p:cNvPr>
          <p:cNvGrpSpPr/>
          <p:nvPr/>
        </p:nvGrpSpPr>
        <p:grpSpPr>
          <a:xfrm>
            <a:off x="8097648" y="2090778"/>
            <a:ext cx="2514603" cy="2309410"/>
            <a:chOff x="2482795" y="2350674"/>
            <a:chExt cx="2514603" cy="2309410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4A3FE97-1585-4A73-4C88-58105D61EF9F}"/>
                </a:ext>
              </a:extLst>
            </p:cNvPr>
            <p:cNvSpPr/>
            <p:nvPr/>
          </p:nvSpPr>
          <p:spPr>
            <a:xfrm>
              <a:off x="2482796" y="2350674"/>
              <a:ext cx="2514602" cy="23094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endParaRPr lang="ko-KR" altLang="en-US" sz="16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C91011EC-77D8-F018-35BB-1D5659473EDF}"/>
                </a:ext>
              </a:extLst>
            </p:cNvPr>
            <p:cNvGrpSpPr/>
            <p:nvPr/>
          </p:nvGrpSpPr>
          <p:grpSpPr>
            <a:xfrm>
              <a:off x="2636590" y="3086400"/>
              <a:ext cx="2207014" cy="824881"/>
              <a:chOff x="579422" y="3086400"/>
              <a:chExt cx="10918479" cy="824881"/>
            </a:xfrm>
          </p:grpSpPr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1B44A148-1DBD-D0F8-D5EE-E1F782AECC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422" y="3086400"/>
                <a:ext cx="10918479" cy="0"/>
              </a:xfrm>
              <a:prstGeom prst="line">
                <a:avLst/>
              </a:prstGeom>
              <a:ln w="6350" cap="rnd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DB65FBA9-5DAB-0EFF-DC64-8D90D806B1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422" y="3911281"/>
                <a:ext cx="10918479" cy="0"/>
              </a:xfrm>
              <a:prstGeom prst="line">
                <a:avLst/>
              </a:prstGeom>
              <a:ln w="6350" cap="rnd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BA43B1A-14B1-4655-8BE7-B51107621167}"/>
                </a:ext>
              </a:extLst>
            </p:cNvPr>
            <p:cNvSpPr txBox="1"/>
            <p:nvPr/>
          </p:nvSpPr>
          <p:spPr>
            <a:xfrm>
              <a:off x="2482795" y="2529415"/>
              <a:ext cx="2514601" cy="46166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12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Helping students to preparing,</a:t>
              </a:r>
            </a:p>
            <a:p>
              <a:pPr algn="ctr"/>
              <a:r>
                <a:rPr lang="en-US" altLang="ko-KR" sz="12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dispatching, and returning.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E770C05-EE5F-37BC-7332-30B0970A0812}"/>
                </a:ext>
              </a:extLst>
            </p:cNvPr>
            <p:cNvSpPr txBox="1"/>
            <p:nvPr/>
          </p:nvSpPr>
          <p:spPr>
            <a:xfrm>
              <a:off x="2522735" y="3324277"/>
              <a:ext cx="2445133" cy="46166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1200" spc="-30" dirty="0">
                  <a:solidFill>
                    <a:srgbClr val="A5111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Connect students with external</a:t>
              </a:r>
            </a:p>
            <a:p>
              <a:pPr algn="ctr"/>
              <a:r>
                <a:rPr lang="en-US" altLang="ko-KR" sz="1200" spc="-30" dirty="0">
                  <a:solidFill>
                    <a:srgbClr val="A5111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Commercial 	enterprises 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77DD7BC-DD6C-9119-44FA-606121B83A1F}"/>
                </a:ext>
              </a:extLst>
            </p:cNvPr>
            <p:cNvSpPr txBox="1"/>
            <p:nvPr/>
          </p:nvSpPr>
          <p:spPr>
            <a:xfrm>
              <a:off x="3653408" y="3905313"/>
              <a:ext cx="184730" cy="27699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endParaRPr lang="ko-KR" altLang="en-US" sz="1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C1BD0941-E56C-07CF-B8F3-9526C0C0DFCE}"/>
              </a:ext>
            </a:extLst>
          </p:cNvPr>
          <p:cNvSpPr txBox="1"/>
          <p:nvPr/>
        </p:nvSpPr>
        <p:spPr>
          <a:xfrm rot="21268858">
            <a:off x="10363205" y="4604591"/>
            <a:ext cx="1651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SKKUEXS</a:t>
            </a:r>
            <a:endParaRPr lang="ko-KR" altLang="en-US" sz="2400" b="1" dirty="0">
              <a:solidFill>
                <a:srgbClr val="3756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22ECAC0-FB8B-F2AB-C934-7D1CA5D40853}"/>
              </a:ext>
            </a:extLst>
          </p:cNvPr>
          <p:cNvSpPr txBox="1"/>
          <p:nvPr/>
        </p:nvSpPr>
        <p:spPr>
          <a:xfrm>
            <a:off x="1667939" y="2056391"/>
            <a:ext cx="2103461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en-US" altLang="ko-KR" b="1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Primary Goal</a:t>
            </a:r>
            <a:endParaRPr lang="en-US" altLang="ko-KR" sz="1200" b="1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pPr algn="ctr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Analysis of report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1C81357-298D-8ABA-5004-76C69BD9E1F2}"/>
              </a:ext>
            </a:extLst>
          </p:cNvPr>
          <p:cNvSpPr txBox="1"/>
          <p:nvPr/>
        </p:nvSpPr>
        <p:spPr>
          <a:xfrm>
            <a:off x="4828904" y="1789373"/>
            <a:ext cx="2312301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Secondary Goal</a:t>
            </a:r>
          </a:p>
          <a:p>
            <a:pPr algn="ctr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Community service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6009814-3349-7F71-6192-9D32C0EA1C9E}"/>
              </a:ext>
            </a:extLst>
          </p:cNvPr>
          <p:cNvSpPr txBox="1"/>
          <p:nvPr/>
        </p:nvSpPr>
        <p:spPr>
          <a:xfrm>
            <a:off x="8298092" y="1362534"/>
            <a:ext cx="2212209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Final Goal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to Z for students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8A4EB89-6B61-7269-592C-5FFF60F273FA}"/>
              </a:ext>
            </a:extLst>
          </p:cNvPr>
          <p:cNvSpPr txBox="1"/>
          <p:nvPr/>
        </p:nvSpPr>
        <p:spPr>
          <a:xfrm>
            <a:off x="1519465" y="4638533"/>
            <a:ext cx="2514601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en-US" altLang="ko-KR" sz="1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SKKU student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A87FB84-58AC-DA76-0829-2DF4F7B3312E}"/>
              </a:ext>
            </a:extLst>
          </p:cNvPr>
          <p:cNvSpPr txBox="1"/>
          <p:nvPr/>
        </p:nvSpPr>
        <p:spPr>
          <a:xfrm>
            <a:off x="5281665" y="4194748"/>
            <a:ext cx="148348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en-US" altLang="ko-KR" sz="1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All of the Korean </a:t>
            </a:r>
          </a:p>
          <a:p>
            <a:pPr algn="ctr"/>
            <a:r>
              <a:rPr lang="en-US" altLang="ko-KR" sz="1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university student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44E7D98-4625-F41F-45D0-97A0073661A8}"/>
              </a:ext>
            </a:extLst>
          </p:cNvPr>
          <p:cNvSpPr txBox="1"/>
          <p:nvPr/>
        </p:nvSpPr>
        <p:spPr>
          <a:xfrm>
            <a:off x="8662452" y="3824636"/>
            <a:ext cx="148348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en-US" altLang="ko-KR" sz="1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All of the Korean </a:t>
            </a:r>
          </a:p>
          <a:p>
            <a:pPr algn="ctr"/>
            <a:r>
              <a:rPr lang="en-US" altLang="ko-KR" sz="1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university student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50BE457-6F57-8E64-7DDF-B1E051AE5B99}"/>
              </a:ext>
            </a:extLst>
          </p:cNvPr>
          <p:cNvCxnSpPr>
            <a:cxnSpLocks/>
          </p:cNvCxnSpPr>
          <p:nvPr/>
        </p:nvCxnSpPr>
        <p:spPr>
          <a:xfrm flipV="1">
            <a:off x="1267238" y="4916984"/>
            <a:ext cx="9005945" cy="893026"/>
          </a:xfrm>
          <a:prstGeom prst="straightConnector1">
            <a:avLst/>
          </a:prstGeom>
          <a:ln w="1143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02B062-2AB9-F696-C6E2-D8DEA8C2493C}"/>
              </a:ext>
            </a:extLst>
          </p:cNvPr>
          <p:cNvSpPr/>
          <p:nvPr/>
        </p:nvSpPr>
        <p:spPr>
          <a:xfrm>
            <a:off x="1399592" y="1916594"/>
            <a:ext cx="2782962" cy="3389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E671F-81A0-EDFA-9B3F-F076F5F79B47}"/>
              </a:ext>
            </a:extLst>
          </p:cNvPr>
          <p:cNvSpPr txBox="1"/>
          <p:nvPr/>
        </p:nvSpPr>
        <p:spPr>
          <a:xfrm>
            <a:off x="360000" y="360000"/>
            <a:ext cx="347082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SKKUEXS</a:t>
            </a:r>
            <a:r>
              <a:rPr lang="ko-KR" altLang="en-US" sz="34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4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VISION</a:t>
            </a:r>
            <a:endParaRPr lang="ko-KR" altLang="en-US" sz="3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AC2E67D-3EF3-BF7A-17FA-98117052C6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0000"/>
            <a:ext cx="304112" cy="1177516"/>
          </a:xfrm>
          <a:prstGeom prst="rect">
            <a:avLst/>
          </a:prstGeom>
        </p:spPr>
      </p:pic>
      <p:sp>
        <p:nvSpPr>
          <p:cNvPr id="21" name="슬라이드 번호 개체 틀 5">
            <a:extLst>
              <a:ext uri="{FF2B5EF4-FFF2-40B4-BE49-F238E27FC236}">
                <a16:creationId xmlns:a16="http://schemas.microsoft.com/office/drawing/2014/main" id="{E1BC32E9-51C3-2213-5495-CD5E443F711B}"/>
              </a:ext>
            </a:extLst>
          </p:cNvPr>
          <p:cNvSpPr txBox="1">
            <a:spLocks/>
          </p:cNvSpPr>
          <p:nvPr/>
        </p:nvSpPr>
        <p:spPr>
          <a:xfrm>
            <a:off x="11390811" y="6357439"/>
            <a:ext cx="687979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1C42F-623A-4913-A961-0477D0E33F84}" type="slidenum">
              <a:rPr lang="ko-KR" altLang="en-US" sz="2000" smtClean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8</a:t>
            </a:fld>
            <a:endParaRPr lang="ko-KR" altLang="en-US" sz="2000" dirty="0">
              <a:solidFill>
                <a:srgbClr val="3756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81024A-C3B4-4A87-8B60-A41392D0C58A}"/>
              </a:ext>
            </a:extLst>
          </p:cNvPr>
          <p:cNvSpPr txBox="1"/>
          <p:nvPr/>
        </p:nvSpPr>
        <p:spPr>
          <a:xfrm>
            <a:off x="2323724" y="5965306"/>
            <a:ext cx="7544554" cy="430887"/>
          </a:xfrm>
          <a:prstGeom prst="rect">
            <a:avLst/>
          </a:prstGeom>
          <a:noFill/>
        </p:spPr>
        <p:txBody>
          <a:bodyPr wrap="squar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en-US" altLang="ko-KR" sz="2200" b="1" spc="-80" dirty="0">
                <a:solidFill>
                  <a:srgbClr val="2B665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Create a tool to support the exchange student system</a:t>
            </a:r>
          </a:p>
        </p:txBody>
      </p:sp>
      <p:grpSp>
        <p:nvGrpSpPr>
          <p:cNvPr id="17" name="그룹 29">
            <a:extLst>
              <a:ext uri="{FF2B5EF4-FFF2-40B4-BE49-F238E27FC236}">
                <a16:creationId xmlns:a16="http://schemas.microsoft.com/office/drawing/2014/main" id="{895CEA81-53C3-73D7-A89F-DE4BB61F31A9}"/>
              </a:ext>
            </a:extLst>
          </p:cNvPr>
          <p:cNvGrpSpPr>
            <a:grpSpLocks/>
          </p:cNvGrpSpPr>
          <p:nvPr/>
        </p:nvGrpSpPr>
        <p:grpSpPr bwMode="auto">
          <a:xfrm>
            <a:off x="2403485" y="5633887"/>
            <a:ext cx="7649229" cy="1047056"/>
            <a:chOff x="-39653" y="953147"/>
            <a:chExt cx="7198455" cy="1046440"/>
          </a:xfrm>
        </p:grpSpPr>
        <p:sp>
          <p:nvSpPr>
            <p:cNvPr id="20" name="TextBox 30">
              <a:extLst>
                <a:ext uri="{FF2B5EF4-FFF2-40B4-BE49-F238E27FC236}">
                  <a16:creationId xmlns:a16="http://schemas.microsoft.com/office/drawing/2014/main" id="{A110A7F4-5C6D-D96F-C48D-5BC321BBB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9653" y="953147"/>
              <a:ext cx="720080" cy="1046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6000" spc="-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고딕"/>
                </a:rPr>
                <a:t>[</a:t>
              </a:r>
              <a:endParaRPr lang="ko-KR" altLang="en-US" sz="60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고딕"/>
              </a:endParaRPr>
            </a:p>
          </p:txBody>
        </p:sp>
        <p:sp>
          <p:nvSpPr>
            <p:cNvPr id="22" name="TextBox 31">
              <a:extLst>
                <a:ext uri="{FF2B5EF4-FFF2-40B4-BE49-F238E27FC236}">
                  <a16:creationId xmlns:a16="http://schemas.microsoft.com/office/drawing/2014/main" id="{B5A65282-84A2-803E-D87E-9E8E24AB2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8722" y="953147"/>
              <a:ext cx="720080" cy="1046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6000" spc="-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나눔고딕"/>
                </a:rPr>
                <a:t>]</a:t>
              </a:r>
              <a:endParaRPr lang="ko-KR" altLang="en-US" sz="60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2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119067-3B11-10E0-AB9E-BC9810E89E5A}"/>
              </a:ext>
            </a:extLst>
          </p:cNvPr>
          <p:cNvGrpSpPr/>
          <p:nvPr/>
        </p:nvGrpSpPr>
        <p:grpSpPr>
          <a:xfrm>
            <a:off x="5675217" y="2962509"/>
            <a:ext cx="2680414" cy="2988574"/>
            <a:chOff x="2433050" y="3512158"/>
            <a:chExt cx="2680414" cy="297917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E52B552-6A96-B1EA-70DC-25AC518BE08D}"/>
                </a:ext>
              </a:extLst>
            </p:cNvPr>
            <p:cNvSpPr/>
            <p:nvPr/>
          </p:nvSpPr>
          <p:spPr>
            <a:xfrm>
              <a:off x="2485742" y="3512158"/>
              <a:ext cx="2514602" cy="29791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endParaRPr lang="ko-KR" altLang="en-US" sz="16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B7438F1A-6030-0C24-AFA6-CA61B4C46D94}"/>
                </a:ext>
              </a:extLst>
            </p:cNvPr>
            <p:cNvGrpSpPr/>
            <p:nvPr/>
          </p:nvGrpSpPr>
          <p:grpSpPr>
            <a:xfrm>
              <a:off x="2636590" y="4310042"/>
              <a:ext cx="2207014" cy="1633560"/>
              <a:chOff x="579422" y="4310042"/>
              <a:chExt cx="10918479" cy="1633560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74B645FD-0A40-AC20-BD96-D06C4FBBB6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422" y="4310042"/>
                <a:ext cx="10918479" cy="0"/>
              </a:xfrm>
              <a:prstGeom prst="line">
                <a:avLst/>
              </a:prstGeom>
              <a:ln w="6350" cap="rnd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A2DD6EB7-5930-A800-4B31-DB56594D83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422" y="5437524"/>
                <a:ext cx="10918479" cy="0"/>
              </a:xfrm>
              <a:prstGeom prst="line">
                <a:avLst/>
              </a:prstGeom>
              <a:ln w="6350" cap="rnd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A7CED886-A0A3-F0ED-B0BF-3F06E932AD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422" y="5943602"/>
                <a:ext cx="10918479" cy="0"/>
              </a:xfrm>
              <a:prstGeom prst="line">
                <a:avLst/>
              </a:prstGeom>
              <a:ln w="6350" cap="rnd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0B965957-801F-6A5B-3B19-C0A4442CE5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422" y="4865356"/>
                <a:ext cx="10918479" cy="0"/>
              </a:xfrm>
              <a:prstGeom prst="line">
                <a:avLst/>
              </a:prstGeom>
              <a:ln w="6350" cap="rnd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F0A1A84-D28E-931F-5EDB-8AFB695649FE}"/>
                </a:ext>
              </a:extLst>
            </p:cNvPr>
            <p:cNvSpPr txBox="1"/>
            <p:nvPr/>
          </p:nvSpPr>
          <p:spPr>
            <a:xfrm>
              <a:off x="2433050" y="4454898"/>
              <a:ext cx="2680414" cy="27612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1200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Assessment analysis and provision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5FDA4E5-BEB8-EDE5-52FC-A8526ABB51B0}"/>
                </a:ext>
              </a:extLst>
            </p:cNvPr>
            <p:cNvSpPr txBox="1"/>
            <p:nvPr/>
          </p:nvSpPr>
          <p:spPr>
            <a:xfrm>
              <a:off x="2716245" y="5008638"/>
              <a:ext cx="2059090" cy="27612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1200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Yonsei university students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6142062-2297-C3F5-5D1A-00C0E324D3F1}"/>
                </a:ext>
              </a:extLst>
            </p:cNvPr>
            <p:cNvSpPr txBox="1"/>
            <p:nvPr/>
          </p:nvSpPr>
          <p:spPr>
            <a:xfrm>
              <a:off x="2829963" y="5454191"/>
              <a:ext cx="1835824" cy="460213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1200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Analysis information of</a:t>
              </a:r>
            </a:p>
            <a:p>
              <a:pPr algn="ctr"/>
              <a:r>
                <a:rPr lang="en-US" altLang="ko-KR" sz="1200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Partner university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AA22F7C-45EC-F128-884F-AF28F1934F3F}"/>
                </a:ext>
              </a:extLst>
            </p:cNvPr>
            <p:cNvSpPr txBox="1"/>
            <p:nvPr/>
          </p:nvSpPr>
          <p:spPr>
            <a:xfrm>
              <a:off x="3653415" y="4991729"/>
              <a:ext cx="184730" cy="27699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endParaRPr lang="en-US" altLang="ko-KR" sz="1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16DDE13-EFC0-B2E6-2BB3-AD4BC97A8647}"/>
                </a:ext>
              </a:extLst>
            </p:cNvPr>
            <p:cNvSpPr txBox="1"/>
            <p:nvPr/>
          </p:nvSpPr>
          <p:spPr>
            <a:xfrm>
              <a:off x="2602293" y="5986537"/>
              <a:ext cx="2351349" cy="460213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1200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Easy to search </a:t>
              </a:r>
            </a:p>
            <a:p>
              <a:pPr algn="ctr"/>
              <a:r>
                <a:rPr lang="en-US" altLang="ko-KR" sz="1200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partner university information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6CC339-3A0D-425E-BCD6-F19E109A2536}"/>
              </a:ext>
            </a:extLst>
          </p:cNvPr>
          <p:cNvGrpSpPr/>
          <p:nvPr/>
        </p:nvGrpSpPr>
        <p:grpSpPr>
          <a:xfrm>
            <a:off x="2422497" y="2929811"/>
            <a:ext cx="2680666" cy="3215727"/>
            <a:chOff x="2422497" y="3512158"/>
            <a:chExt cx="2680666" cy="3205616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CEA07FD-C432-4F0A-AE0D-4A543141257E}"/>
                </a:ext>
              </a:extLst>
            </p:cNvPr>
            <p:cNvSpPr/>
            <p:nvPr/>
          </p:nvSpPr>
          <p:spPr>
            <a:xfrm>
              <a:off x="2485742" y="3512158"/>
              <a:ext cx="2514602" cy="29791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endParaRPr lang="ko-KR" altLang="en-US" sz="16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172F09BF-54B5-4D5B-9A5A-2FC990D0AD87}"/>
                </a:ext>
              </a:extLst>
            </p:cNvPr>
            <p:cNvGrpSpPr/>
            <p:nvPr/>
          </p:nvGrpSpPr>
          <p:grpSpPr>
            <a:xfrm>
              <a:off x="2636590" y="4310042"/>
              <a:ext cx="2207014" cy="1633560"/>
              <a:chOff x="579422" y="4310042"/>
              <a:chExt cx="10918479" cy="1633560"/>
            </a:xfrm>
          </p:grpSpPr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E8488B94-FCCD-4743-BFF8-4AD9417B11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422" y="4310042"/>
                <a:ext cx="10918479" cy="0"/>
              </a:xfrm>
              <a:prstGeom prst="line">
                <a:avLst/>
              </a:prstGeom>
              <a:ln w="6350" cap="rnd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974F4E92-067A-4680-9DD9-FFB9071A2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422" y="5437524"/>
                <a:ext cx="10918479" cy="0"/>
              </a:xfrm>
              <a:prstGeom prst="line">
                <a:avLst/>
              </a:prstGeom>
              <a:ln w="6350" cap="rnd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5E5F99F0-7C49-493F-B274-DD09DC558E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422" y="5943602"/>
                <a:ext cx="10918479" cy="0"/>
              </a:xfrm>
              <a:prstGeom prst="line">
                <a:avLst/>
              </a:prstGeom>
              <a:ln w="6350" cap="rnd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958B1460-0CDE-4F56-98A1-35BFC81171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422" y="4865356"/>
                <a:ext cx="10918479" cy="0"/>
              </a:xfrm>
              <a:prstGeom prst="line">
                <a:avLst/>
              </a:prstGeom>
              <a:ln w="6350" cap="rnd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267A637-FF62-4F82-BD9D-F8ED094130B1}"/>
                </a:ext>
              </a:extLst>
            </p:cNvPr>
            <p:cNvSpPr txBox="1"/>
            <p:nvPr/>
          </p:nvSpPr>
          <p:spPr>
            <a:xfrm>
              <a:off x="2422749" y="4455386"/>
              <a:ext cx="2680414" cy="27612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1200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Assessment analysis and provision 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4E51C48-F21A-4712-8AF7-535ABA297857}"/>
                </a:ext>
              </a:extLst>
            </p:cNvPr>
            <p:cNvSpPr txBox="1"/>
            <p:nvPr/>
          </p:nvSpPr>
          <p:spPr>
            <a:xfrm>
              <a:off x="2457620" y="5008638"/>
              <a:ext cx="2576347" cy="27612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1200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All the Korean university students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646C0DE-05F3-4828-8FA2-DF12751A05AD}"/>
                </a:ext>
              </a:extLst>
            </p:cNvPr>
            <p:cNvSpPr txBox="1"/>
            <p:nvPr/>
          </p:nvSpPr>
          <p:spPr>
            <a:xfrm>
              <a:off x="2425304" y="5546234"/>
              <a:ext cx="2645148" cy="27612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1200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Community for exchange students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F9BEBA4-3C8B-46DD-BA91-DE489E8EC79D}"/>
                </a:ext>
              </a:extLst>
            </p:cNvPr>
            <p:cNvSpPr txBox="1"/>
            <p:nvPr/>
          </p:nvSpPr>
          <p:spPr>
            <a:xfrm>
              <a:off x="3653415" y="4991729"/>
              <a:ext cx="184730" cy="27699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endParaRPr lang="en-US" altLang="ko-KR" sz="1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C888647-435A-49BC-996D-E9F0D500C2CD}"/>
                </a:ext>
              </a:extLst>
            </p:cNvPr>
            <p:cNvSpPr txBox="1"/>
            <p:nvPr/>
          </p:nvSpPr>
          <p:spPr>
            <a:xfrm>
              <a:off x="2422497" y="5889390"/>
              <a:ext cx="2626168" cy="82838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1200" spc="-30" dirty="0">
                  <a:solidFill>
                    <a:srgbClr val="A5111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Information provided </a:t>
              </a:r>
            </a:p>
            <a:p>
              <a:pPr algn="ctr"/>
              <a:r>
                <a:rPr lang="en-US" altLang="ko-KR" sz="1200" spc="-30" dirty="0">
                  <a:solidFill>
                    <a:srgbClr val="A5111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by each university and community</a:t>
              </a:r>
            </a:p>
            <a:p>
              <a:pPr algn="ctr"/>
              <a:r>
                <a:rPr lang="en-US" altLang="ko-KR" sz="1200" spc="-30" dirty="0">
                  <a:solidFill>
                    <a:srgbClr val="A5111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for exchange students</a:t>
              </a:r>
            </a:p>
            <a:p>
              <a:pPr algn="ctr"/>
              <a:endParaRPr lang="en-US" altLang="ko-KR" sz="1200" spc="-30" dirty="0">
                <a:solidFill>
                  <a:srgbClr val="A5111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BE52A7C-82F5-4BC3-AA5A-1ED6EB0D3770}"/>
              </a:ext>
            </a:extLst>
          </p:cNvPr>
          <p:cNvSpPr txBox="1"/>
          <p:nvPr/>
        </p:nvSpPr>
        <p:spPr>
          <a:xfrm>
            <a:off x="2763832" y="1334406"/>
            <a:ext cx="8436863" cy="1200329"/>
          </a:xfrm>
          <a:prstGeom prst="rect">
            <a:avLst/>
          </a:prstGeom>
          <a:noFill/>
        </p:spPr>
        <p:txBody>
          <a:bodyPr wrap="squar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en-US" altLang="ko-KR" sz="3600" b="1" spc="-80" dirty="0">
                <a:solidFill>
                  <a:srgbClr val="375623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SKKUEXS</a:t>
            </a:r>
            <a:endParaRPr lang="en-US" altLang="ko-KR" sz="3600" b="1" spc="-80" dirty="0">
              <a:solidFill>
                <a:srgbClr val="3756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3600" b="1" spc="-80" dirty="0">
                <a:solidFill>
                  <a:schemeClr val="accent3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Yonsei-Exchange + </a:t>
            </a:r>
            <a:r>
              <a:rPr lang="en-US" altLang="ko-KR" sz="3600" b="1" spc="-80" dirty="0" err="1">
                <a:solidFill>
                  <a:schemeClr val="accent3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Everytime</a:t>
            </a:r>
            <a:r>
              <a:rPr lang="en-US" altLang="ko-KR" sz="3600" b="1" spc="-80" dirty="0">
                <a:solidFill>
                  <a:schemeClr val="accent3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+</a:t>
            </a:r>
            <a:r>
              <a:rPr lang="ko-KR" altLang="en-US" sz="3600" b="1" spc="-80" dirty="0">
                <a:solidFill>
                  <a:schemeClr val="accent3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l-GR" altLang="ko-KR" sz="3600" b="1" spc="-80" dirty="0">
                <a:solidFill>
                  <a:schemeClr val="accent3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Bold" panose="020B0600000101010101" pitchFamily="50" charset="-127"/>
              </a:rPr>
              <a:t>α</a:t>
            </a:r>
            <a:endParaRPr lang="en-US" altLang="ko-KR" sz="3600" b="1" spc="-80" dirty="0">
              <a:solidFill>
                <a:schemeClr val="accent3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5FC7086-6B0E-4356-A449-540C277B74B4}"/>
              </a:ext>
            </a:extLst>
          </p:cNvPr>
          <p:cNvGrpSpPr/>
          <p:nvPr/>
        </p:nvGrpSpPr>
        <p:grpSpPr>
          <a:xfrm>
            <a:off x="536308" y="3696733"/>
            <a:ext cx="1946373" cy="2206772"/>
            <a:chOff x="536308" y="4284562"/>
            <a:chExt cx="1946373" cy="2206772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004BD279-B25D-4B9E-A453-EDB13304D89D}"/>
                </a:ext>
              </a:extLst>
            </p:cNvPr>
            <p:cNvGrpSpPr/>
            <p:nvPr/>
          </p:nvGrpSpPr>
          <p:grpSpPr>
            <a:xfrm>
              <a:off x="579423" y="4318041"/>
              <a:ext cx="1903258" cy="2173293"/>
              <a:chOff x="579422" y="4318041"/>
              <a:chExt cx="10918479" cy="2173293"/>
            </a:xfrm>
          </p:grpSpPr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76A2D14B-4AB2-4991-B563-328DA968AC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422" y="4318041"/>
                <a:ext cx="10918479" cy="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C0DE8F18-44D4-4FA1-8BD5-94BEAD79C3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422" y="5943602"/>
                <a:ext cx="10918479" cy="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8142E968-551D-45A6-ACE1-643417EA15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422" y="6491334"/>
                <a:ext cx="10918479" cy="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18FE47EB-6557-4955-933C-15D0BAB02E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422" y="4875107"/>
                <a:ext cx="10918479" cy="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6170111-39FD-FB72-52B7-D6A9D86DE2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422" y="5449080"/>
                <a:ext cx="10918479" cy="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75F4CB0-C67E-49B7-B582-75F7F12E15E0}"/>
                </a:ext>
              </a:extLst>
            </p:cNvPr>
            <p:cNvSpPr txBox="1"/>
            <p:nvPr/>
          </p:nvSpPr>
          <p:spPr>
            <a:xfrm>
              <a:off x="551306" y="4284562"/>
              <a:ext cx="1740285" cy="58477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r>
                <a:rPr lang="en-US" altLang="ko-KR" sz="1600" spc="-8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How information </a:t>
              </a:r>
            </a:p>
            <a:p>
              <a:r>
                <a:rPr lang="en-US" altLang="ko-KR" sz="1600" spc="-8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Is provided</a:t>
              </a:r>
              <a:endParaRPr lang="ko-KR" altLang="en-US" sz="1600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BD83693-4916-4503-B7F5-FAC8E5EFAD79}"/>
                </a:ext>
              </a:extLst>
            </p:cNvPr>
            <p:cNvSpPr txBox="1"/>
            <p:nvPr/>
          </p:nvSpPr>
          <p:spPr>
            <a:xfrm>
              <a:off x="536798" y="4988064"/>
              <a:ext cx="1657804" cy="33855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r>
                <a:rPr lang="en-US" altLang="ko-KR" sz="1600" spc="-8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User of service </a:t>
              </a:r>
              <a:endParaRPr lang="ko-KR" altLang="en-US" sz="1600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D0F59C6-505D-4C06-BA4F-F9A98B5F8DE4}"/>
                </a:ext>
              </a:extLst>
            </p:cNvPr>
            <p:cNvSpPr txBox="1"/>
            <p:nvPr/>
          </p:nvSpPr>
          <p:spPr>
            <a:xfrm>
              <a:off x="536308" y="5546159"/>
              <a:ext cx="1491114" cy="33855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r>
                <a:rPr lang="en-US" altLang="ko-KR" sz="1600" spc="-8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Goal of service</a:t>
              </a:r>
              <a:endParaRPr lang="ko-KR" altLang="en-US" sz="1600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C2BB9A7-5879-4376-843E-865BB8F12282}"/>
                </a:ext>
              </a:extLst>
            </p:cNvPr>
            <p:cNvSpPr txBox="1"/>
            <p:nvPr/>
          </p:nvSpPr>
          <p:spPr>
            <a:xfrm>
              <a:off x="536308" y="6063300"/>
              <a:ext cx="1442639" cy="33855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r>
                <a:rPr lang="en-US" altLang="ko-KR" sz="1600" spc="-8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Characteristic</a:t>
              </a:r>
              <a:endParaRPr lang="ko-KR" altLang="en-US" sz="1600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C8159F5-A325-4C00-A6DE-A2EC64D98337}"/>
              </a:ext>
            </a:extLst>
          </p:cNvPr>
          <p:cNvGrpSpPr/>
          <p:nvPr/>
        </p:nvGrpSpPr>
        <p:grpSpPr>
          <a:xfrm>
            <a:off x="2375114" y="3059352"/>
            <a:ext cx="2745511" cy="619969"/>
            <a:chOff x="2373960" y="1841948"/>
            <a:chExt cx="2745511" cy="427871"/>
          </a:xfrm>
        </p:grpSpPr>
        <p:sp>
          <p:nvSpPr>
            <p:cNvPr id="36" name="직각 삼각형 35">
              <a:extLst>
                <a:ext uri="{FF2B5EF4-FFF2-40B4-BE49-F238E27FC236}">
                  <a16:creationId xmlns:a16="http://schemas.microsoft.com/office/drawing/2014/main" id="{09340F4C-C58A-42CA-811F-F3EA30D2C96A}"/>
                </a:ext>
              </a:extLst>
            </p:cNvPr>
            <p:cNvSpPr/>
            <p:nvPr/>
          </p:nvSpPr>
          <p:spPr>
            <a:xfrm rot="5400000" flipV="1">
              <a:off x="2348524" y="2131310"/>
              <a:ext cx="163945" cy="113073"/>
            </a:xfrm>
            <a:prstGeom prst="rtTriangle">
              <a:avLst/>
            </a:prstGeom>
            <a:solidFill>
              <a:srgbClr val="7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endParaRPr lang="ko-KR" altLang="en-US" sz="16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8FC6E29D-141C-43E4-AFD3-2CEC934D3FDB}"/>
                </a:ext>
              </a:extLst>
            </p:cNvPr>
            <p:cNvSpPr/>
            <p:nvPr/>
          </p:nvSpPr>
          <p:spPr>
            <a:xfrm rot="16200000" flipH="1" flipV="1">
              <a:off x="4977900" y="2131310"/>
              <a:ext cx="163945" cy="113073"/>
            </a:xfrm>
            <a:prstGeom prst="rtTriangle">
              <a:avLst/>
            </a:prstGeom>
            <a:solidFill>
              <a:srgbClr val="7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endParaRPr lang="ko-KR" altLang="en-US" sz="16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72BF1B23-3C81-4F97-A650-F31DE9E21877}"/>
                </a:ext>
              </a:extLst>
            </p:cNvPr>
            <p:cNvGrpSpPr/>
            <p:nvPr/>
          </p:nvGrpSpPr>
          <p:grpSpPr>
            <a:xfrm>
              <a:off x="2376271" y="1841948"/>
              <a:ext cx="2743200" cy="283181"/>
              <a:chOff x="6051396" y="4658330"/>
              <a:chExt cx="2743200" cy="283181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C04C2763-4B20-43CE-A386-B478779093EF}"/>
                  </a:ext>
                </a:extLst>
              </p:cNvPr>
              <p:cNvSpPr/>
              <p:nvPr/>
            </p:nvSpPr>
            <p:spPr>
              <a:xfrm>
                <a:off x="6051396" y="4658330"/>
                <a:ext cx="2743200" cy="270000"/>
              </a:xfrm>
              <a:prstGeom prst="rect">
                <a:avLst/>
              </a:prstGeom>
              <a:pattFill prst="ltUpDiag">
                <a:fgClr>
                  <a:srgbClr val="375623"/>
                </a:fgClr>
                <a:bgClr>
                  <a:srgbClr val="375623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/>
              <a:p>
                <a:pPr algn="ctr"/>
                <a:endParaRPr lang="ko-KR" altLang="en-US" sz="1600" dirty="0">
                  <a:solidFill>
                    <a:prstClr val="whit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53277D0-4B7D-4133-B484-1D9D761301EE}"/>
                  </a:ext>
                </a:extLst>
              </p:cNvPr>
              <p:cNvSpPr txBox="1"/>
              <p:nvPr/>
            </p:nvSpPr>
            <p:spPr>
              <a:xfrm>
                <a:off x="6755651" y="4665375"/>
                <a:ext cx="1326325" cy="276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/>
              <a:p>
                <a:pPr algn="ctr"/>
                <a:r>
                  <a:rPr lang="en-US" altLang="ko-KR" sz="2000" b="1" spc="-30" dirty="0">
                    <a:solidFill>
                      <a:schemeClr val="bg1"/>
                    </a:solidFill>
                    <a:effectLst>
                      <a:outerShdw blurRad="50800" dist="12700" dir="5400000" algn="ctr" rotWithShape="0">
                        <a:srgbClr val="000000">
                          <a:alpha val="43137"/>
                        </a:srgbClr>
                      </a:outerShdw>
                    </a:effectLst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SKKUEXS</a:t>
                </a:r>
                <a:endParaRPr lang="ko-KR" altLang="en-US" sz="2000" b="1" spc="-30" dirty="0">
                  <a:solidFill>
                    <a:schemeClr val="bg1"/>
                  </a:solidFill>
                  <a:effectLst>
                    <a:outerShdw blurRad="50800" dist="12700" dir="5400000" algn="ctr" rotWithShape="0">
                      <a:srgbClr val="000000">
                        <a:alpha val="43137"/>
                      </a:srgbClr>
                    </a:outerShdw>
                  </a:effectLst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1FE9F0E-8EF2-4755-9BAD-25BC732DF3FE}"/>
              </a:ext>
            </a:extLst>
          </p:cNvPr>
          <p:cNvGrpSpPr/>
          <p:nvPr/>
        </p:nvGrpSpPr>
        <p:grpSpPr>
          <a:xfrm>
            <a:off x="5619074" y="3074866"/>
            <a:ext cx="2745511" cy="619968"/>
            <a:chOff x="5614132" y="1841948"/>
            <a:chExt cx="2745511" cy="427871"/>
          </a:xfrm>
        </p:grpSpPr>
        <p:sp>
          <p:nvSpPr>
            <p:cNvPr id="43" name="직각 삼각형 42">
              <a:extLst>
                <a:ext uri="{FF2B5EF4-FFF2-40B4-BE49-F238E27FC236}">
                  <a16:creationId xmlns:a16="http://schemas.microsoft.com/office/drawing/2014/main" id="{E4D3DEAC-C592-4B4B-813C-5E2353B97456}"/>
                </a:ext>
              </a:extLst>
            </p:cNvPr>
            <p:cNvSpPr/>
            <p:nvPr/>
          </p:nvSpPr>
          <p:spPr>
            <a:xfrm rot="5400000" flipV="1">
              <a:off x="5588696" y="2131310"/>
              <a:ext cx="163945" cy="113073"/>
            </a:xfrm>
            <a:prstGeom prst="rt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endParaRPr lang="ko-KR" altLang="en-US" sz="16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id="{D523D046-C9BD-44A6-9D43-5752D0EF3FD4}"/>
                </a:ext>
              </a:extLst>
            </p:cNvPr>
            <p:cNvSpPr/>
            <p:nvPr/>
          </p:nvSpPr>
          <p:spPr>
            <a:xfrm rot="16200000" flipH="1" flipV="1">
              <a:off x="8218072" y="2131310"/>
              <a:ext cx="163945" cy="113073"/>
            </a:xfrm>
            <a:prstGeom prst="rt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endParaRPr lang="ko-KR" altLang="en-US" sz="16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74172997-DEFF-43EA-8C19-204B28459929}"/>
                </a:ext>
              </a:extLst>
            </p:cNvPr>
            <p:cNvGrpSpPr/>
            <p:nvPr/>
          </p:nvGrpSpPr>
          <p:grpSpPr>
            <a:xfrm>
              <a:off x="5616443" y="1841948"/>
              <a:ext cx="2743200" cy="301174"/>
              <a:chOff x="6051396" y="4658330"/>
              <a:chExt cx="2743200" cy="301174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8961084-0239-4C8C-909C-440A87950493}"/>
                  </a:ext>
                </a:extLst>
              </p:cNvPr>
              <p:cNvSpPr/>
              <p:nvPr/>
            </p:nvSpPr>
            <p:spPr>
              <a:xfrm>
                <a:off x="6051396" y="4658330"/>
                <a:ext cx="2743200" cy="301174"/>
              </a:xfrm>
              <a:prstGeom prst="rect">
                <a:avLst/>
              </a:prstGeom>
              <a:pattFill prst="ltUpDiag">
                <a:fgClr>
                  <a:srgbClr val="2F5597"/>
                </a:fgClr>
                <a:bgClr>
                  <a:srgbClr val="2F5597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/>
              <a:p>
                <a:pPr algn="ctr"/>
                <a:endParaRPr lang="ko-KR" altLang="en-US" sz="1600" dirty="0">
                  <a:solidFill>
                    <a:prstClr val="whit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5AD2964-D903-4E39-A4EC-22528D9F8166}"/>
                  </a:ext>
                </a:extLst>
              </p:cNvPr>
              <p:cNvSpPr txBox="1"/>
              <p:nvPr/>
            </p:nvSpPr>
            <p:spPr>
              <a:xfrm>
                <a:off x="6272791" y="4658330"/>
                <a:ext cx="2249975" cy="276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/>
              <a:p>
                <a:pPr algn="ctr"/>
                <a:r>
                  <a:rPr lang="en-US" altLang="ko-KR" sz="2000" b="1" spc="-30" dirty="0">
                    <a:solidFill>
                      <a:schemeClr val="bg1"/>
                    </a:solidFill>
                    <a:effectLst>
                      <a:outerShdw blurRad="50800" dist="12700" dir="5400000" algn="ctr" rotWithShape="0">
                        <a:srgbClr val="000000">
                          <a:alpha val="43137"/>
                        </a:srgbClr>
                      </a:outerShdw>
                    </a:effectLst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Yonsei-Exchange</a:t>
                </a:r>
                <a:endParaRPr lang="ko-KR" altLang="en-US" sz="2000" b="1" spc="-30" dirty="0">
                  <a:solidFill>
                    <a:schemeClr val="bg1"/>
                  </a:solidFill>
                  <a:effectLst>
                    <a:outerShdw blurRad="50800" dist="12700" dir="5400000" algn="ctr" rotWithShape="0">
                      <a:srgbClr val="000000">
                        <a:alpha val="43137"/>
                      </a:srgbClr>
                    </a:outerShdw>
                  </a:effectLst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F7454678-BD1A-8600-FA95-53E1300BC5E2}"/>
              </a:ext>
            </a:extLst>
          </p:cNvPr>
          <p:cNvGrpSpPr/>
          <p:nvPr/>
        </p:nvGrpSpPr>
        <p:grpSpPr>
          <a:xfrm>
            <a:off x="8960032" y="2929811"/>
            <a:ext cx="2514602" cy="2988574"/>
            <a:chOff x="2485742" y="3512158"/>
            <a:chExt cx="2514602" cy="2979177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A131648-1D02-FCAF-548E-83120FA9A71A}"/>
                </a:ext>
              </a:extLst>
            </p:cNvPr>
            <p:cNvSpPr/>
            <p:nvPr/>
          </p:nvSpPr>
          <p:spPr>
            <a:xfrm>
              <a:off x="2485742" y="3512158"/>
              <a:ext cx="2514602" cy="29791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endParaRPr lang="ko-KR" altLang="en-US" sz="16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01860EBA-B4AD-1BAD-3B47-6A1516BD650D}"/>
                </a:ext>
              </a:extLst>
            </p:cNvPr>
            <p:cNvGrpSpPr/>
            <p:nvPr/>
          </p:nvGrpSpPr>
          <p:grpSpPr>
            <a:xfrm>
              <a:off x="2636590" y="4310042"/>
              <a:ext cx="2207014" cy="1633560"/>
              <a:chOff x="579422" y="4310042"/>
              <a:chExt cx="10918479" cy="1633560"/>
            </a:xfrm>
          </p:grpSpPr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C544A926-113D-6E1B-D103-6756E8BD1A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422" y="4310042"/>
                <a:ext cx="10918479" cy="0"/>
              </a:xfrm>
              <a:prstGeom prst="line">
                <a:avLst/>
              </a:prstGeom>
              <a:ln w="6350" cap="rnd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64623A16-1B85-9B72-4B72-79AB21D4D0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422" y="5437524"/>
                <a:ext cx="10918479" cy="0"/>
              </a:xfrm>
              <a:prstGeom prst="line">
                <a:avLst/>
              </a:prstGeom>
              <a:ln w="6350" cap="rnd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CA7379B1-C790-6D14-7DBE-F65FAD268E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422" y="5943602"/>
                <a:ext cx="10918479" cy="0"/>
              </a:xfrm>
              <a:prstGeom prst="line">
                <a:avLst/>
              </a:prstGeom>
              <a:ln w="6350" cap="rnd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>
                <a:extLst>
                  <a:ext uri="{FF2B5EF4-FFF2-40B4-BE49-F238E27FC236}">
                    <a16:creationId xmlns:a16="http://schemas.microsoft.com/office/drawing/2014/main" id="{98CF6D6A-198F-C3FB-93B9-6CB65653F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422" y="4865356"/>
                <a:ext cx="10918479" cy="0"/>
              </a:xfrm>
              <a:prstGeom prst="line">
                <a:avLst/>
              </a:prstGeom>
              <a:ln w="6350" cap="rnd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2859432-30A6-6337-FE5F-55A4F997EAA1}"/>
                </a:ext>
              </a:extLst>
            </p:cNvPr>
            <p:cNvSpPr txBox="1"/>
            <p:nvPr/>
          </p:nvSpPr>
          <p:spPr>
            <a:xfrm>
              <a:off x="3602460" y="4456326"/>
              <a:ext cx="283412" cy="27612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1200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X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84A2544-19C2-76CC-41CA-112AB35E984E}"/>
                </a:ext>
              </a:extLst>
            </p:cNvPr>
            <p:cNvSpPr txBox="1"/>
            <p:nvPr/>
          </p:nvSpPr>
          <p:spPr>
            <a:xfrm>
              <a:off x="2814896" y="5008638"/>
              <a:ext cx="1861792" cy="27612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1200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Each university student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DCAD22A-FA1D-3571-2033-6DAC8B872382}"/>
                </a:ext>
              </a:extLst>
            </p:cNvPr>
            <p:cNvSpPr txBox="1"/>
            <p:nvPr/>
          </p:nvSpPr>
          <p:spPr>
            <a:xfrm>
              <a:off x="2696594" y="5546234"/>
              <a:ext cx="2102563" cy="27612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1200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Free communication board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83C132A-838D-126F-B2C0-E0AF0EDAAE50}"/>
                </a:ext>
              </a:extLst>
            </p:cNvPr>
            <p:cNvSpPr txBox="1"/>
            <p:nvPr/>
          </p:nvSpPr>
          <p:spPr>
            <a:xfrm>
              <a:off x="3653415" y="4991729"/>
              <a:ext cx="184730" cy="27699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endParaRPr lang="en-US" altLang="ko-KR" sz="1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C86E25F-310C-945C-2A8B-FEC61C6648E7}"/>
                </a:ext>
              </a:extLst>
            </p:cNvPr>
            <p:cNvSpPr txBox="1"/>
            <p:nvPr/>
          </p:nvSpPr>
          <p:spPr>
            <a:xfrm>
              <a:off x="2606945" y="6078580"/>
              <a:ext cx="2342051" cy="27612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1200" spc="-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Free real-time communication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FB2CF5E-46AF-C6AE-525B-55F481BA6D76}"/>
              </a:ext>
            </a:extLst>
          </p:cNvPr>
          <p:cNvGrpSpPr/>
          <p:nvPr/>
        </p:nvGrpSpPr>
        <p:grpSpPr>
          <a:xfrm>
            <a:off x="8849401" y="3045154"/>
            <a:ext cx="2745511" cy="640533"/>
            <a:chOff x="5614132" y="1827756"/>
            <a:chExt cx="2745511" cy="442063"/>
          </a:xfrm>
        </p:grpSpPr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5791E760-22E8-DC49-0680-E3B1AA0744E3}"/>
                </a:ext>
              </a:extLst>
            </p:cNvPr>
            <p:cNvSpPr/>
            <p:nvPr/>
          </p:nvSpPr>
          <p:spPr>
            <a:xfrm rot="5400000" flipV="1">
              <a:off x="5588696" y="2131310"/>
              <a:ext cx="163945" cy="113073"/>
            </a:xfrm>
            <a:prstGeom prst="rt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endParaRPr lang="ko-KR" altLang="en-US" sz="16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C1608151-F04D-DEDD-8199-39A45402B199}"/>
                </a:ext>
              </a:extLst>
            </p:cNvPr>
            <p:cNvSpPr/>
            <p:nvPr/>
          </p:nvSpPr>
          <p:spPr>
            <a:xfrm rot="16200000" flipH="1" flipV="1">
              <a:off x="8218072" y="2131310"/>
              <a:ext cx="163945" cy="113073"/>
            </a:xfrm>
            <a:prstGeom prst="rt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endParaRPr lang="ko-KR" altLang="en-US" sz="16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0403D1EF-B407-F85C-7FE4-788968DF946D}"/>
                </a:ext>
              </a:extLst>
            </p:cNvPr>
            <p:cNvGrpSpPr/>
            <p:nvPr/>
          </p:nvGrpSpPr>
          <p:grpSpPr>
            <a:xfrm>
              <a:off x="5616443" y="1827756"/>
              <a:ext cx="2743200" cy="315366"/>
              <a:chOff x="6051396" y="4644138"/>
              <a:chExt cx="2743200" cy="315366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692A7B7-BCF2-729F-C512-1A2330A4E397}"/>
                  </a:ext>
                </a:extLst>
              </p:cNvPr>
              <p:cNvSpPr/>
              <p:nvPr/>
            </p:nvSpPr>
            <p:spPr>
              <a:xfrm>
                <a:off x="6051396" y="4658330"/>
                <a:ext cx="2743200" cy="301174"/>
              </a:xfrm>
              <a:prstGeom prst="rect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/>
              <a:p>
                <a:pPr algn="ctr"/>
                <a:endParaRPr lang="ko-KR" altLang="en-US" sz="1600" dirty="0">
                  <a:solidFill>
                    <a:prstClr val="whit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A95826-F038-9528-C3B7-70900B50D380}"/>
                  </a:ext>
                </a:extLst>
              </p:cNvPr>
              <p:cNvSpPr txBox="1"/>
              <p:nvPr/>
            </p:nvSpPr>
            <p:spPr>
              <a:xfrm>
                <a:off x="6710352" y="4644138"/>
                <a:ext cx="1415772" cy="276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/>
              <a:p>
                <a:pPr algn="ctr"/>
                <a:r>
                  <a:rPr lang="en-US" altLang="ko-KR" sz="2000" b="1" spc="-30" dirty="0" err="1">
                    <a:solidFill>
                      <a:schemeClr val="bg1"/>
                    </a:solidFill>
                    <a:effectLst>
                      <a:outerShdw blurRad="50800" dist="12700" dir="5400000" algn="ctr" rotWithShape="0">
                        <a:srgbClr val="000000">
                          <a:alpha val="43137"/>
                        </a:srgbClr>
                      </a:outerShdw>
                    </a:effectLst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Everytime</a:t>
                </a:r>
                <a:endParaRPr lang="ko-KR" altLang="en-US" sz="2000" b="1" spc="-30" dirty="0">
                  <a:solidFill>
                    <a:schemeClr val="bg1"/>
                  </a:solidFill>
                  <a:effectLst>
                    <a:outerShdw blurRad="50800" dist="12700" dir="5400000" algn="ctr" rotWithShape="0">
                      <a:srgbClr val="000000">
                        <a:alpha val="43137"/>
                      </a:srgbClr>
                    </a:outerShdw>
                  </a:effectLst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19016F-F740-BE81-834A-A2958F6ABE5E}"/>
              </a:ext>
            </a:extLst>
          </p:cNvPr>
          <p:cNvSpPr/>
          <p:nvPr/>
        </p:nvSpPr>
        <p:spPr>
          <a:xfrm>
            <a:off x="2407798" y="5368925"/>
            <a:ext cx="9148932" cy="560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44FF61-CB4E-70F9-9611-4BF44DCBCAB4}"/>
              </a:ext>
            </a:extLst>
          </p:cNvPr>
          <p:cNvSpPr txBox="1"/>
          <p:nvPr/>
        </p:nvSpPr>
        <p:spPr>
          <a:xfrm>
            <a:off x="360000" y="360000"/>
            <a:ext cx="3434402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4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Competitiveness</a:t>
            </a:r>
            <a:endParaRPr lang="ko-KR" altLang="en-US" sz="3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B8A681-FF01-AA99-8636-A4458F1C045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0000"/>
            <a:ext cx="304112" cy="1177516"/>
          </a:xfrm>
          <a:prstGeom prst="rect">
            <a:avLst/>
          </a:prstGeom>
        </p:spPr>
      </p:pic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A4903D1A-33AE-02AB-F7E2-F768A0869161}"/>
              </a:ext>
            </a:extLst>
          </p:cNvPr>
          <p:cNvSpPr txBox="1">
            <a:spLocks/>
          </p:cNvSpPr>
          <p:nvPr/>
        </p:nvSpPr>
        <p:spPr>
          <a:xfrm>
            <a:off x="11390811" y="6357439"/>
            <a:ext cx="687979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1C42F-623A-4913-A961-0477D0E33F84}" type="slidenum">
              <a:rPr lang="ko-KR" altLang="en-US" sz="2000" smtClean="0">
                <a:solidFill>
                  <a:srgbClr val="3756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pPr/>
              <a:t>9</a:t>
            </a:fld>
            <a:endParaRPr lang="ko-KR" altLang="en-US" sz="2000" dirty="0">
              <a:solidFill>
                <a:srgbClr val="37562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002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12985</TotalTime>
  <Words>694</Words>
  <Application>Microsoft Office PowerPoint</Application>
  <PresentationFormat>와이드스크린</PresentationFormat>
  <Paragraphs>191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나눔스퀘어</vt:lpstr>
      <vt:lpstr>나눔스퀘어 ExtraBold</vt:lpstr>
      <vt:lpstr>나눔스퀘어 Bold</vt:lpstr>
      <vt:lpstr>맑은 고딕</vt:lpstr>
      <vt:lpstr>나눔스퀘어 네오 ExtraBold</vt:lpstr>
      <vt:lpstr>Arial</vt:lpstr>
      <vt:lpstr>나눔고딕</vt:lpstr>
      <vt:lpstr>나눔스퀘어 네오 Heavy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디오</dc:creator>
  <cp:lastModifiedBy>hb.lee@tmaxsoft.com 이Waq37183</cp:lastModifiedBy>
  <cp:revision>249</cp:revision>
  <dcterms:created xsi:type="dcterms:W3CDTF">2020-06-15T03:45:15Z</dcterms:created>
  <dcterms:modified xsi:type="dcterms:W3CDTF">2023-03-17T04:36:16Z</dcterms:modified>
</cp:coreProperties>
</file>