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314" r:id="rId3"/>
    <p:sldId id="258" r:id="rId4"/>
    <p:sldId id="265" r:id="rId5"/>
    <p:sldId id="307" r:id="rId6"/>
    <p:sldId id="313" r:id="rId7"/>
    <p:sldId id="299" r:id="rId8"/>
    <p:sldId id="308" r:id="rId9"/>
    <p:sldId id="310" r:id="rId10"/>
    <p:sldId id="30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4FF"/>
    <a:srgbClr val="ECECEC"/>
    <a:srgbClr val="017188"/>
    <a:srgbClr val="F0E8DE"/>
    <a:srgbClr val="919693"/>
    <a:srgbClr val="343C49"/>
    <a:srgbClr val="DAD9DE"/>
    <a:srgbClr val="6C7A84"/>
    <a:srgbClr val="84DEFC"/>
    <a:srgbClr val="F1FD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72BDE-1B0F-49C2-B6B9-F7E918335944}" v="448" dt="2023-04-06T17:22:03.325"/>
    <p1510:client id="{563B0729-0AF3-47D3-92D0-07A9CF7627C7}" v="49" dt="2023-04-07T03:30:17.768"/>
    <p1510:client id="{7A5CC855-F678-2F30-314F-D942AFDE8A88}" v="46" dt="2023-04-07T02:12:50.687"/>
    <p1510:client id="{C139C168-2A7E-4C09-9E8B-0FB2749DC7B9}" v="2" dt="2023-04-07T03:32:3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51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5AEAF-8846-4A11-BF7A-E4A14C2F2D3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30496-1A63-4DED-9640-D848AADBC2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9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8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4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2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3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3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3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FA9500-EA3E-B795-B595-3B72015441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9236"/>
            <a:ext cx="12192000" cy="6858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F33F6C4-6B8E-C891-642C-0B19DC3BC471}"/>
              </a:ext>
            </a:extLst>
          </p:cNvPr>
          <p:cNvGrpSpPr/>
          <p:nvPr/>
        </p:nvGrpSpPr>
        <p:grpSpPr>
          <a:xfrm>
            <a:off x="-654119" y="1506747"/>
            <a:ext cx="13975332" cy="4493941"/>
            <a:chOff x="-1196035" y="1761893"/>
            <a:chExt cx="13975332" cy="449394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63D27EF-8904-9836-43AC-6F29128F1866}"/>
                </a:ext>
              </a:extLst>
            </p:cNvPr>
            <p:cNvSpPr/>
            <p:nvPr/>
          </p:nvSpPr>
          <p:spPr>
            <a:xfrm>
              <a:off x="-1196035" y="1761893"/>
              <a:ext cx="13975332" cy="3802565"/>
            </a:xfrm>
            <a:custGeom>
              <a:avLst/>
              <a:gdLst>
                <a:gd name="connsiteX0" fmla="*/ 0 w 13526429"/>
                <a:gd name="connsiteY0" fmla="*/ 2146610 h 4293219"/>
                <a:gd name="connsiteX1" fmla="*/ 6763215 w 13526429"/>
                <a:gd name="connsiteY1" fmla="*/ 0 h 4293219"/>
                <a:gd name="connsiteX2" fmla="*/ 13526430 w 13526429"/>
                <a:gd name="connsiteY2" fmla="*/ 2146610 h 4293219"/>
                <a:gd name="connsiteX3" fmla="*/ 6763215 w 13526429"/>
                <a:gd name="connsiteY3" fmla="*/ 4293220 h 4293219"/>
                <a:gd name="connsiteX4" fmla="*/ 0 w 13526429"/>
                <a:gd name="connsiteY4" fmla="*/ 2146610 h 4293219"/>
                <a:gd name="connsiteX0" fmla="*/ 0 w 13732399"/>
                <a:gd name="connsiteY0" fmla="*/ 2219094 h 4365704"/>
                <a:gd name="connsiteX1" fmla="*/ 6763215 w 13732399"/>
                <a:gd name="connsiteY1" fmla="*/ 72484 h 4365704"/>
                <a:gd name="connsiteX2" fmla="*/ 11519210 w 13732399"/>
                <a:gd name="connsiteY2" fmla="*/ 663499 h 4365704"/>
                <a:gd name="connsiteX3" fmla="*/ 13526430 w 13732399"/>
                <a:gd name="connsiteY3" fmla="*/ 2219094 h 4365704"/>
                <a:gd name="connsiteX4" fmla="*/ 6763215 w 13732399"/>
                <a:gd name="connsiteY4" fmla="*/ 4365704 h 4365704"/>
                <a:gd name="connsiteX5" fmla="*/ 0 w 13732399"/>
                <a:gd name="connsiteY5" fmla="*/ 2219094 h 4365704"/>
                <a:gd name="connsiteX0" fmla="*/ 190205 w 13922604"/>
                <a:gd name="connsiteY0" fmla="*/ 2219094 h 4365704"/>
                <a:gd name="connsiteX1" fmla="*/ 2308937 w 13922604"/>
                <a:gd name="connsiteY1" fmla="*/ 641195 h 4365704"/>
                <a:gd name="connsiteX2" fmla="*/ 6953420 w 13922604"/>
                <a:gd name="connsiteY2" fmla="*/ 72484 h 4365704"/>
                <a:gd name="connsiteX3" fmla="*/ 11709415 w 13922604"/>
                <a:gd name="connsiteY3" fmla="*/ 663499 h 4365704"/>
                <a:gd name="connsiteX4" fmla="*/ 13716635 w 13922604"/>
                <a:gd name="connsiteY4" fmla="*/ 2219094 h 4365704"/>
                <a:gd name="connsiteX5" fmla="*/ 6953420 w 13922604"/>
                <a:gd name="connsiteY5" fmla="*/ 4365704 h 4365704"/>
                <a:gd name="connsiteX6" fmla="*/ 190205 w 13922604"/>
                <a:gd name="connsiteY6" fmla="*/ 2219094 h 4365704"/>
                <a:gd name="connsiteX0" fmla="*/ 190205 w 13922604"/>
                <a:gd name="connsiteY0" fmla="*/ 2249946 h 4396556"/>
                <a:gd name="connsiteX1" fmla="*/ 2308937 w 13922604"/>
                <a:gd name="connsiteY1" fmla="*/ 672047 h 4396556"/>
                <a:gd name="connsiteX2" fmla="*/ 6953420 w 13922604"/>
                <a:gd name="connsiteY2" fmla="*/ 103336 h 4396556"/>
                <a:gd name="connsiteX3" fmla="*/ 11709415 w 13922604"/>
                <a:gd name="connsiteY3" fmla="*/ 694351 h 4396556"/>
                <a:gd name="connsiteX4" fmla="*/ 13716635 w 13922604"/>
                <a:gd name="connsiteY4" fmla="*/ 2249946 h 4396556"/>
                <a:gd name="connsiteX5" fmla="*/ 6953420 w 13922604"/>
                <a:gd name="connsiteY5" fmla="*/ 4396556 h 4396556"/>
                <a:gd name="connsiteX6" fmla="*/ 190205 w 13922604"/>
                <a:gd name="connsiteY6" fmla="*/ 2249946 h 4396556"/>
                <a:gd name="connsiteX0" fmla="*/ 165972 w 14255210"/>
                <a:gd name="connsiteY0" fmla="*/ 3677302 h 4587624"/>
                <a:gd name="connsiteX1" fmla="*/ 2641543 w 14255210"/>
                <a:gd name="connsiteY1" fmla="*/ 672047 h 4587624"/>
                <a:gd name="connsiteX2" fmla="*/ 7286026 w 14255210"/>
                <a:gd name="connsiteY2" fmla="*/ 103336 h 4587624"/>
                <a:gd name="connsiteX3" fmla="*/ 12042021 w 14255210"/>
                <a:gd name="connsiteY3" fmla="*/ 694351 h 4587624"/>
                <a:gd name="connsiteX4" fmla="*/ 14049241 w 14255210"/>
                <a:gd name="connsiteY4" fmla="*/ 2249946 h 4587624"/>
                <a:gd name="connsiteX5" fmla="*/ 7286026 w 14255210"/>
                <a:gd name="connsiteY5" fmla="*/ 4396556 h 4587624"/>
                <a:gd name="connsiteX6" fmla="*/ 165972 w 14255210"/>
                <a:gd name="connsiteY6" fmla="*/ 3677302 h 4587624"/>
                <a:gd name="connsiteX0" fmla="*/ 0 w 14089238"/>
                <a:gd name="connsiteY0" fmla="*/ 3741918 h 4652240"/>
                <a:gd name="connsiteX1" fmla="*/ 7120054 w 14089238"/>
                <a:gd name="connsiteY1" fmla="*/ 167952 h 4652240"/>
                <a:gd name="connsiteX2" fmla="*/ 11876049 w 14089238"/>
                <a:gd name="connsiteY2" fmla="*/ 758967 h 4652240"/>
                <a:gd name="connsiteX3" fmla="*/ 13883269 w 14089238"/>
                <a:gd name="connsiteY3" fmla="*/ 2314562 h 4652240"/>
                <a:gd name="connsiteX4" fmla="*/ 7120054 w 14089238"/>
                <a:gd name="connsiteY4" fmla="*/ 4461172 h 4652240"/>
                <a:gd name="connsiteX5" fmla="*/ 0 w 14089238"/>
                <a:gd name="connsiteY5" fmla="*/ 3741918 h 4652240"/>
                <a:gd name="connsiteX0" fmla="*/ 53613 w 14142851"/>
                <a:gd name="connsiteY0" fmla="*/ 3741918 h 5378453"/>
                <a:gd name="connsiteX1" fmla="*/ 7173667 w 14142851"/>
                <a:gd name="connsiteY1" fmla="*/ 167952 h 5378453"/>
                <a:gd name="connsiteX2" fmla="*/ 11929662 w 14142851"/>
                <a:gd name="connsiteY2" fmla="*/ 758967 h 5378453"/>
                <a:gd name="connsiteX3" fmla="*/ 13936882 w 14142851"/>
                <a:gd name="connsiteY3" fmla="*/ 2314562 h 5378453"/>
                <a:gd name="connsiteX4" fmla="*/ 4441618 w 14142851"/>
                <a:gd name="connsiteY4" fmla="*/ 5342118 h 5378453"/>
                <a:gd name="connsiteX5" fmla="*/ 53613 w 14142851"/>
                <a:gd name="connsiteY5" fmla="*/ 3741918 h 5378453"/>
                <a:gd name="connsiteX0" fmla="*/ 49412 w 14439733"/>
                <a:gd name="connsiteY0" fmla="*/ 2563278 h 5268573"/>
                <a:gd name="connsiteX1" fmla="*/ 7470549 w 14439733"/>
                <a:gd name="connsiteY1" fmla="*/ 93282 h 5268573"/>
                <a:gd name="connsiteX2" fmla="*/ 12226544 w 14439733"/>
                <a:gd name="connsiteY2" fmla="*/ 684297 h 5268573"/>
                <a:gd name="connsiteX3" fmla="*/ 14233764 w 14439733"/>
                <a:gd name="connsiteY3" fmla="*/ 2239892 h 5268573"/>
                <a:gd name="connsiteX4" fmla="*/ 4738500 w 14439733"/>
                <a:gd name="connsiteY4" fmla="*/ 5267448 h 5268573"/>
                <a:gd name="connsiteX5" fmla="*/ 49412 w 14439733"/>
                <a:gd name="connsiteY5" fmla="*/ 2563278 h 5268573"/>
                <a:gd name="connsiteX0" fmla="*/ 48591 w 14137567"/>
                <a:gd name="connsiteY0" fmla="*/ 2563278 h 5279198"/>
                <a:gd name="connsiteX1" fmla="*/ 7469728 w 14137567"/>
                <a:gd name="connsiteY1" fmla="*/ 93282 h 5279198"/>
                <a:gd name="connsiteX2" fmla="*/ 12225723 w 14137567"/>
                <a:gd name="connsiteY2" fmla="*/ 684297 h 5279198"/>
                <a:gd name="connsiteX3" fmla="*/ 13898407 w 14137567"/>
                <a:gd name="connsiteY3" fmla="*/ 3466527 h 5279198"/>
                <a:gd name="connsiteX4" fmla="*/ 4737679 w 14137567"/>
                <a:gd name="connsiteY4" fmla="*/ 5267448 h 5279198"/>
                <a:gd name="connsiteX5" fmla="*/ 48591 w 14137567"/>
                <a:gd name="connsiteY5" fmla="*/ 2563278 h 5279198"/>
                <a:gd name="connsiteX0" fmla="*/ 47458 w 13725908"/>
                <a:gd name="connsiteY0" fmla="*/ 2563278 h 5352790"/>
                <a:gd name="connsiteX1" fmla="*/ 7468595 w 13725908"/>
                <a:gd name="connsiteY1" fmla="*/ 93282 h 5352790"/>
                <a:gd name="connsiteX2" fmla="*/ 12224590 w 13725908"/>
                <a:gd name="connsiteY2" fmla="*/ 684297 h 5352790"/>
                <a:gd name="connsiteX3" fmla="*/ 13417772 w 13725908"/>
                <a:gd name="connsiteY3" fmla="*/ 4392078 h 5352790"/>
                <a:gd name="connsiteX4" fmla="*/ 4736546 w 13725908"/>
                <a:gd name="connsiteY4" fmla="*/ 5267448 h 5352790"/>
                <a:gd name="connsiteX5" fmla="*/ 47458 w 13725908"/>
                <a:gd name="connsiteY5" fmla="*/ 2563278 h 535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25908" h="5352790">
                  <a:moveTo>
                    <a:pt x="47458" y="2563278"/>
                  </a:moveTo>
                  <a:cubicBezTo>
                    <a:pt x="502800" y="1700917"/>
                    <a:pt x="5439073" y="406445"/>
                    <a:pt x="7468595" y="93282"/>
                  </a:cubicBezTo>
                  <a:cubicBezTo>
                    <a:pt x="9498117" y="-219881"/>
                    <a:pt x="11097388" y="326529"/>
                    <a:pt x="12224590" y="684297"/>
                  </a:cubicBezTo>
                  <a:cubicBezTo>
                    <a:pt x="13351792" y="1042065"/>
                    <a:pt x="14210438" y="3775044"/>
                    <a:pt x="13417772" y="4392078"/>
                  </a:cubicBezTo>
                  <a:cubicBezTo>
                    <a:pt x="12625106" y="5009112"/>
                    <a:pt x="6964932" y="5572248"/>
                    <a:pt x="4736546" y="5267448"/>
                  </a:cubicBezTo>
                  <a:cubicBezTo>
                    <a:pt x="2508160" y="4962648"/>
                    <a:pt x="-407884" y="3425639"/>
                    <a:pt x="47458" y="2563278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D5E8FB-4ECB-0FE5-50F2-F9573239F5DA}"/>
                </a:ext>
              </a:extLst>
            </p:cNvPr>
            <p:cNvSpPr txBox="1"/>
            <p:nvPr/>
          </p:nvSpPr>
          <p:spPr>
            <a:xfrm>
              <a:off x="5649860" y="2967555"/>
              <a:ext cx="138319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>
                  <a:solidFill>
                    <a:schemeClr val="bg1"/>
                  </a:solidFill>
                </a:rPr>
                <a:t>Data</a:t>
              </a:r>
              <a:endParaRPr lang="ko-KR" altLang="en-US" sz="4800" b="1">
                <a:solidFill>
                  <a:schemeClr val="bg1"/>
                </a:solidFill>
              </a:endParaRPr>
            </a:p>
          </p:txBody>
        </p:sp>
        <p:pic>
          <p:nvPicPr>
            <p:cNvPr id="15" name="그래픽 14" descr="가로줄로 채워진 원">
              <a:extLst>
                <a:ext uri="{FF2B5EF4-FFF2-40B4-BE49-F238E27FC236}">
                  <a16:creationId xmlns:a16="http://schemas.microsoft.com/office/drawing/2014/main" id="{4ACDD8B4-2ABA-CBFD-B8B9-F72065E5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593" y="1761893"/>
              <a:ext cx="2202381" cy="2202381"/>
            </a:xfrm>
            <a:prstGeom prst="rect">
              <a:avLst/>
            </a:prstGeom>
          </p:spPr>
        </p:pic>
        <p:pic>
          <p:nvPicPr>
            <p:cNvPr id="16" name="그래픽 15" descr="가로줄로 채워진 원">
              <a:extLst>
                <a:ext uri="{FF2B5EF4-FFF2-40B4-BE49-F238E27FC236}">
                  <a16:creationId xmlns:a16="http://schemas.microsoft.com/office/drawing/2014/main" id="{2AFC23EE-49E4-D3E0-AC7B-3DADBE00C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1874" y="3695300"/>
              <a:ext cx="2560534" cy="2560534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728352-64C4-EA6C-25AD-65AC25FFE18B}"/>
              </a:ext>
            </a:extLst>
          </p:cNvPr>
          <p:cNvCxnSpPr>
            <a:cxnSpLocks/>
          </p:cNvCxnSpPr>
          <p:nvPr/>
        </p:nvCxnSpPr>
        <p:spPr>
          <a:xfrm>
            <a:off x="334536" y="345687"/>
            <a:ext cx="225254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2C23AC2-38BE-535F-431B-4442BB7ABF4B}"/>
              </a:ext>
            </a:extLst>
          </p:cNvPr>
          <p:cNvSpPr txBox="1"/>
          <p:nvPr/>
        </p:nvSpPr>
        <p:spPr>
          <a:xfrm>
            <a:off x="10397989" y="6014752"/>
            <a:ext cx="13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>
                <a:solidFill>
                  <a:schemeClr val="bg1"/>
                </a:solidFill>
              </a:rPr>
              <a:t>Team:</a:t>
            </a:r>
            <a:r>
              <a:rPr lang="ko-KR" altLang="en-US" sz="2400">
                <a:solidFill>
                  <a:schemeClr val="bg1"/>
                </a:solidFill>
              </a:rPr>
              <a:t> </a:t>
            </a:r>
            <a:r>
              <a:rPr lang="en-US" altLang="ko-KR" sz="2400">
                <a:solidFill>
                  <a:schemeClr val="bg1"/>
                </a:solidFill>
              </a:rPr>
              <a:t>5G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58269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>
                <a:solidFill>
                  <a:schemeClr val="accent1">
                    <a:lumMod val="50000"/>
                  </a:schemeClr>
                </a:solidFill>
              </a:rPr>
              <a:t>Data analysis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67DF5-1B42-EEE1-E8E4-E506859E4049}"/>
              </a:ext>
            </a:extLst>
          </p:cNvPr>
          <p:cNvSpPr txBox="1"/>
          <p:nvPr/>
        </p:nvSpPr>
        <p:spPr>
          <a:xfrm flipH="1">
            <a:off x="704422" y="1122929"/>
            <a:ext cx="10563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Contents ratings</a:t>
            </a:r>
            <a:endParaRPr lang="ko-KR" altLang="en-US" sz="4000" b="1" spc="-30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A4C542-5EDC-760E-EB9D-C316F6CA0A82}"/>
              </a:ext>
            </a:extLst>
          </p:cNvPr>
          <p:cNvCxnSpPr>
            <a:cxnSpLocks/>
          </p:cNvCxnSpPr>
          <p:nvPr/>
        </p:nvCxnSpPr>
        <p:spPr>
          <a:xfrm>
            <a:off x="602959" y="1945302"/>
            <a:ext cx="1136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18A23-C1B0-8CF6-8F23-D71088094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839" y="2173877"/>
            <a:ext cx="533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55C19E-EFEF-0FC7-6A4D-8D5099780EBD}"/>
              </a:ext>
            </a:extLst>
          </p:cNvPr>
          <p:cNvSpPr txBox="1"/>
          <p:nvPr/>
        </p:nvSpPr>
        <p:spPr>
          <a:xfrm>
            <a:off x="420179" y="2482670"/>
            <a:ext cx="6213660" cy="248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noto"/>
              </a:rPr>
              <a:t>It shows a very biased graph.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noto"/>
              </a:rPr>
              <a:t>The content that received the most evaluation was rated 1832 times.</a:t>
            </a:r>
          </a:p>
          <a:p>
            <a:pPr>
              <a:lnSpc>
                <a:spcPct val="200000"/>
              </a:lnSpc>
            </a:pPr>
            <a:r>
              <a:rPr lang="en-US" altLang="ko-KR" sz="1600">
                <a:solidFill>
                  <a:srgbClr val="000000"/>
                </a:solidFill>
                <a:latin typeface="noto"/>
              </a:rPr>
              <a:t>        and that content is “</a:t>
            </a:r>
            <a:r>
              <a:rPr lang="ko-KR" altLang="en-US" sz="1600">
                <a:solidFill>
                  <a:srgbClr val="000000"/>
                </a:solidFill>
                <a:latin typeface="noto"/>
              </a:rPr>
              <a:t>기생충</a:t>
            </a:r>
            <a:r>
              <a:rPr lang="en-US" altLang="ko-KR" sz="1600">
                <a:solidFill>
                  <a:srgbClr val="000000"/>
                </a:solidFill>
                <a:latin typeface="noto"/>
              </a:rPr>
              <a:t>”</a:t>
            </a:r>
            <a:endParaRPr lang="en-US" altLang="ko-KR" sz="1600" b="0" i="0">
              <a:solidFill>
                <a:srgbClr val="000000"/>
              </a:solidFill>
              <a:effectLst/>
              <a:latin typeface="noto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noto"/>
              </a:rPr>
              <a:t>The content that received the least evaluation was evaluated once.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1600" b="0" i="0">
                <a:solidFill>
                  <a:srgbClr val="000000"/>
                </a:solidFill>
                <a:effectLst/>
                <a:latin typeface="noto"/>
              </a:rPr>
              <a:t>Overall, there was a lot of data about the movie.</a:t>
            </a:r>
          </a:p>
        </p:txBody>
      </p:sp>
    </p:spTree>
    <p:extLst>
      <p:ext uri="{BB962C8B-B14F-4D97-AF65-F5344CB8AC3E}">
        <p14:creationId xmlns:p14="http://schemas.microsoft.com/office/powerpoint/2010/main" val="40447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58269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>
                <a:solidFill>
                  <a:schemeClr val="accent1">
                    <a:lumMod val="50000"/>
                  </a:schemeClr>
                </a:solidFill>
              </a:rPr>
              <a:t>Data analysis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67DF5-1B42-EEE1-E8E4-E506859E4049}"/>
              </a:ext>
            </a:extLst>
          </p:cNvPr>
          <p:cNvSpPr txBox="1"/>
          <p:nvPr/>
        </p:nvSpPr>
        <p:spPr>
          <a:xfrm flipH="1">
            <a:off x="704422" y="1122929"/>
            <a:ext cx="10563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Progress schedule</a:t>
            </a:r>
            <a:endParaRPr lang="ko-KR" altLang="en-US" sz="4000" b="1" spc="-30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A4C542-5EDC-760E-EB9D-C316F6CA0A82}"/>
              </a:ext>
            </a:extLst>
          </p:cNvPr>
          <p:cNvCxnSpPr>
            <a:cxnSpLocks/>
          </p:cNvCxnSpPr>
          <p:nvPr/>
        </p:nvCxnSpPr>
        <p:spPr>
          <a:xfrm>
            <a:off x="602959" y="1945302"/>
            <a:ext cx="1136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F4631BF-8198-EF72-DC3C-438424BF5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22" y="2378564"/>
            <a:ext cx="10908145" cy="24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71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파란색이(가) 표시된 사진&#10;&#10;자동 생성된 설명">
            <a:extLst>
              <a:ext uri="{FF2B5EF4-FFF2-40B4-BE49-F238E27FC236}">
                <a16:creationId xmlns:a16="http://schemas.microsoft.com/office/drawing/2014/main" id="{91E1A21F-F31B-4B33-A6E3-F3C2EB4E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A040E4-DB41-7D4F-8482-9E08206CE20C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450070A-69E7-CDF3-E63E-ABE164610B71}"/>
              </a:ext>
            </a:extLst>
          </p:cNvPr>
          <p:cNvCxnSpPr>
            <a:cxnSpLocks/>
          </p:cNvCxnSpPr>
          <p:nvPr/>
        </p:nvCxnSpPr>
        <p:spPr>
          <a:xfrm>
            <a:off x="970156" y="1293541"/>
            <a:ext cx="512584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F6A4FC-18E1-6208-1934-0EE7246A7DE5}"/>
              </a:ext>
            </a:extLst>
          </p:cNvPr>
          <p:cNvSpPr txBox="1"/>
          <p:nvPr/>
        </p:nvSpPr>
        <p:spPr>
          <a:xfrm>
            <a:off x="970156" y="634505"/>
            <a:ext cx="103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List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71240-01B0-EB0F-A472-7264965EDEDD}"/>
              </a:ext>
            </a:extLst>
          </p:cNvPr>
          <p:cNvSpPr txBox="1"/>
          <p:nvPr/>
        </p:nvSpPr>
        <p:spPr>
          <a:xfrm>
            <a:off x="1680117" y="753825"/>
            <a:ext cx="252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table of contents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D1842-0F1C-F32E-A709-A6E25D240A2E}"/>
              </a:ext>
            </a:extLst>
          </p:cNvPr>
          <p:cNvSpPr txBox="1"/>
          <p:nvPr/>
        </p:nvSpPr>
        <p:spPr>
          <a:xfrm>
            <a:off x="2626112" y="2140633"/>
            <a:ext cx="252389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Web crawling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904553-A7C6-B483-63B9-CDB396253BC7}"/>
              </a:ext>
            </a:extLst>
          </p:cNvPr>
          <p:cNvSpPr txBox="1"/>
          <p:nvPr/>
        </p:nvSpPr>
        <p:spPr>
          <a:xfrm>
            <a:off x="1680117" y="2094467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1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40A51A-754E-85D9-8A55-47046D414049}"/>
              </a:ext>
            </a:extLst>
          </p:cNvPr>
          <p:cNvSpPr txBox="1"/>
          <p:nvPr/>
        </p:nvSpPr>
        <p:spPr>
          <a:xfrm>
            <a:off x="2626112" y="3127955"/>
            <a:ext cx="252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Data analysis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22BDB1-CA78-CFCD-4398-0127A32509D4}"/>
              </a:ext>
            </a:extLst>
          </p:cNvPr>
          <p:cNvSpPr txBox="1"/>
          <p:nvPr/>
        </p:nvSpPr>
        <p:spPr>
          <a:xfrm>
            <a:off x="1680117" y="3081789"/>
            <a:ext cx="29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2</a:t>
            </a:r>
            <a:endParaRPr lang="ko-KR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5346DA8-52B4-21FD-61FC-4DD0231153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0EBD9C-014A-FF8A-7404-3042953FA7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63484-5FB1-03C3-E967-B3AAD38864FF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 descr="가로줄로 채워진 원">
            <a:extLst>
              <a:ext uri="{FF2B5EF4-FFF2-40B4-BE49-F238E27FC236}">
                <a16:creationId xmlns:a16="http://schemas.microsoft.com/office/drawing/2014/main" id="{D68F7B0B-6084-8493-31A5-A6844917EE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10" name="그래픽 9" descr="가로줄로 채워진 원">
            <a:extLst>
              <a:ext uri="{FF2B5EF4-FFF2-40B4-BE49-F238E27FC236}">
                <a16:creationId xmlns:a16="http://schemas.microsoft.com/office/drawing/2014/main" id="{9CB23F57-EF5C-CE7C-6250-FAD80738B3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53580-39CF-B91E-F04C-82D4DB780E1B}"/>
              </a:ext>
            </a:extLst>
          </p:cNvPr>
          <p:cNvGrpSpPr/>
          <p:nvPr/>
        </p:nvGrpSpPr>
        <p:grpSpPr>
          <a:xfrm>
            <a:off x="2699573" y="2902231"/>
            <a:ext cx="2536656" cy="1053574"/>
            <a:chOff x="3803546" y="2667813"/>
            <a:chExt cx="2536656" cy="10535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91361BF-24AD-BD18-8407-3DD219FC341F}"/>
                </a:ext>
              </a:extLst>
            </p:cNvPr>
            <p:cNvSpPr txBox="1"/>
            <p:nvPr/>
          </p:nvSpPr>
          <p:spPr>
            <a:xfrm>
              <a:off x="3803546" y="3136612"/>
              <a:ext cx="2536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solidFill>
                    <a:schemeClr val="bg1"/>
                  </a:solidFill>
                </a:rPr>
                <a:t>Web</a:t>
              </a:r>
              <a:r>
                <a:rPr lang="ko-KR" altLang="en-US" sz="3200" b="1">
                  <a:solidFill>
                    <a:schemeClr val="bg1"/>
                  </a:solidFill>
                </a:rPr>
                <a:t> </a:t>
              </a:r>
              <a:r>
                <a:rPr lang="en-US" altLang="ko-KR" sz="3200" b="1">
                  <a:solidFill>
                    <a:schemeClr val="bg1"/>
                  </a:solidFill>
                </a:rPr>
                <a:t>Crawling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63B768-27E0-8E24-0EBD-D6C0B8A35B2F}"/>
                </a:ext>
              </a:extLst>
            </p:cNvPr>
            <p:cNvSpPr txBox="1"/>
            <p:nvPr/>
          </p:nvSpPr>
          <p:spPr>
            <a:xfrm>
              <a:off x="3803546" y="2667813"/>
              <a:ext cx="8306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solidFill>
                    <a:schemeClr val="bg1"/>
                  </a:solidFill>
                </a:rPr>
                <a:t>Part 1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2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66323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>
                <a:solidFill>
                  <a:schemeClr val="accent1">
                    <a:lumMod val="50000"/>
                  </a:schemeClr>
                </a:solidFill>
              </a:rPr>
              <a:t>Data Crawling</a:t>
            </a:r>
            <a:endParaRPr 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1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9" name="그림 9">
            <a:extLst>
              <a:ext uri="{FF2B5EF4-FFF2-40B4-BE49-F238E27FC236}">
                <a16:creationId xmlns:a16="http://schemas.microsoft.com/office/drawing/2014/main" id="{D59085D6-AAA0-D1D2-766D-4181BDD8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095035"/>
            <a:ext cx="7353300" cy="52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9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66323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>
                <a:solidFill>
                  <a:schemeClr val="accent1">
                    <a:lumMod val="50000"/>
                  </a:schemeClr>
                </a:solidFill>
              </a:rPr>
              <a:t>Data Crawling</a:t>
            </a:r>
            <a:endParaRPr 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44544" y="175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1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5E209B0-AA6F-027A-2109-A4C7F4A6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0" y="990725"/>
            <a:ext cx="8763940" cy="4227440"/>
          </a:xfrm>
          <a:prstGeom prst="rect">
            <a:avLst/>
          </a:prstGeom>
        </p:spPr>
      </p:pic>
      <p:pic>
        <p:nvPicPr>
          <p:cNvPr id="7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AFA2BCA-B59F-68E6-A32A-60726ED8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587" y="3241545"/>
            <a:ext cx="8378236" cy="33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오래된, 비, 일이(가) 표시된 사진&#10;&#10;자동 생성된 설명">
            <a:extLst>
              <a:ext uri="{FF2B5EF4-FFF2-40B4-BE49-F238E27FC236}">
                <a16:creationId xmlns:a16="http://schemas.microsoft.com/office/drawing/2014/main" id="{7DF18279-550F-9EA1-3EF9-11CCBF6C3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6702EF-D857-B446-2E6B-F2DDC245C93A}"/>
              </a:ext>
            </a:extLst>
          </p:cNvPr>
          <p:cNvSpPr/>
          <p:nvPr/>
        </p:nvSpPr>
        <p:spPr>
          <a:xfrm>
            <a:off x="0" y="-9237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24577-FA17-E45D-4684-71FF5A987DE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래픽 7" descr="가로줄로 채워진 원">
            <a:extLst>
              <a:ext uri="{FF2B5EF4-FFF2-40B4-BE49-F238E27FC236}">
                <a16:creationId xmlns:a16="http://schemas.microsoft.com/office/drawing/2014/main" id="{11F67D44-0D5A-3620-F513-E16E548EEB2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15" y="1438508"/>
            <a:ext cx="2202381" cy="2202381"/>
          </a:xfrm>
          <a:prstGeom prst="rect">
            <a:avLst/>
          </a:prstGeom>
        </p:spPr>
      </p:pic>
      <p:pic>
        <p:nvPicPr>
          <p:cNvPr id="9" name="그래픽 8" descr="가로줄로 채워진 원">
            <a:extLst>
              <a:ext uri="{FF2B5EF4-FFF2-40B4-BE49-F238E27FC236}">
                <a16:creationId xmlns:a16="http://schemas.microsoft.com/office/drawing/2014/main" id="{038AA26E-3124-F044-ECE6-F984F6313E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596" y="3371915"/>
            <a:ext cx="2560534" cy="256053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B8A28AF-E8AA-5BA7-2BEB-AE10C01D07AD}"/>
              </a:ext>
            </a:extLst>
          </p:cNvPr>
          <p:cNvGrpSpPr/>
          <p:nvPr/>
        </p:nvGrpSpPr>
        <p:grpSpPr>
          <a:xfrm>
            <a:off x="2699573" y="2902231"/>
            <a:ext cx="2418419" cy="1053574"/>
            <a:chOff x="3803546" y="2667813"/>
            <a:chExt cx="2418419" cy="105357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310FAF-D79A-1E66-98CB-451B8ED76947}"/>
                </a:ext>
              </a:extLst>
            </p:cNvPr>
            <p:cNvSpPr txBox="1"/>
            <p:nvPr/>
          </p:nvSpPr>
          <p:spPr>
            <a:xfrm>
              <a:off x="3803546" y="3136612"/>
              <a:ext cx="2418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solidFill>
                    <a:schemeClr val="bg1"/>
                  </a:solidFill>
                </a:rPr>
                <a:t>Data</a:t>
              </a:r>
              <a:r>
                <a:rPr lang="ko-KR" altLang="en-US" sz="3200" b="1">
                  <a:solidFill>
                    <a:schemeClr val="bg1"/>
                  </a:solidFill>
                </a:rPr>
                <a:t> </a:t>
              </a:r>
              <a:r>
                <a:rPr lang="en-US" altLang="ko-KR" sz="3200" b="1">
                  <a:solidFill>
                    <a:schemeClr val="bg1"/>
                  </a:solidFill>
                </a:rPr>
                <a:t>analysis</a:t>
              </a:r>
              <a:endParaRPr lang="ko-KR" altLang="en-US" sz="32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48BB07-DBE7-2268-641A-96249AFE07C2}"/>
                </a:ext>
              </a:extLst>
            </p:cNvPr>
            <p:cNvSpPr txBox="1"/>
            <p:nvPr/>
          </p:nvSpPr>
          <p:spPr>
            <a:xfrm>
              <a:off x="3803546" y="2667813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solidFill>
                    <a:schemeClr val="bg1"/>
                  </a:solidFill>
                </a:rPr>
                <a:t>Part 2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0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58269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>
                <a:solidFill>
                  <a:schemeClr val="accent1">
                    <a:lumMod val="50000"/>
                  </a:schemeClr>
                </a:solidFill>
              </a:rPr>
              <a:t>Data analysis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14B517-1452-768E-96BE-F6B870A1B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1" y="3515298"/>
            <a:ext cx="11247003" cy="2808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FC24E-B7EA-0512-F277-1F4932F6F60B}"/>
              </a:ext>
            </a:extLst>
          </p:cNvPr>
          <p:cNvSpPr txBox="1"/>
          <p:nvPr/>
        </p:nvSpPr>
        <p:spPr>
          <a:xfrm>
            <a:off x="568414" y="1435076"/>
            <a:ext cx="3417659" cy="1593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/>
              <a:t>Data processing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ko-KR" sz="1600"/>
              <a:t>Fill nan value to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/>
              <a:t>5650 users, 60000 items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42880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72AD9708-7184-D0D2-8447-0FC756BFA607}"/>
              </a:ext>
            </a:extLst>
          </p:cNvPr>
          <p:cNvSpPr/>
          <p:nvPr/>
        </p:nvSpPr>
        <p:spPr>
          <a:xfrm flipV="1">
            <a:off x="423746" y="0"/>
            <a:ext cx="657922" cy="947854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11F40-27D1-5395-3684-92A7CD1FC542}"/>
              </a:ext>
            </a:extLst>
          </p:cNvPr>
          <p:cNvSpPr txBox="1"/>
          <p:nvPr/>
        </p:nvSpPr>
        <p:spPr>
          <a:xfrm>
            <a:off x="1159727" y="140060"/>
            <a:ext cx="258269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000" b="1" spc="600">
                <a:solidFill>
                  <a:schemeClr val="accent1">
                    <a:lumMod val="50000"/>
                  </a:schemeClr>
                </a:solidFill>
              </a:rPr>
              <a:t>Data analysis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7226-5A41-A010-242B-90432022EB60}"/>
              </a:ext>
            </a:extLst>
          </p:cNvPr>
          <p:cNvSpPr txBox="1"/>
          <p:nvPr/>
        </p:nvSpPr>
        <p:spPr>
          <a:xfrm>
            <a:off x="420179" y="1750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/>
                </a:solidFill>
              </a:rPr>
              <a:t>Part 2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3D8ED-85E9-DC8D-0119-1548EE24B3A8}"/>
              </a:ext>
            </a:extLst>
          </p:cNvPr>
          <p:cNvSpPr txBox="1"/>
          <p:nvPr/>
        </p:nvSpPr>
        <p:spPr>
          <a:xfrm>
            <a:off x="704422" y="2185650"/>
            <a:ext cx="10766007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The user who evaluated the most did it 1039 times.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The user who gave the least evaluation did it once.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On average, 286.82 evaluations were conducted per user.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67DF5-1B42-EEE1-E8E4-E506859E4049}"/>
              </a:ext>
            </a:extLst>
          </p:cNvPr>
          <p:cNvSpPr txBox="1"/>
          <p:nvPr/>
        </p:nvSpPr>
        <p:spPr>
          <a:xfrm flipH="1">
            <a:off x="704422" y="1122929"/>
            <a:ext cx="10563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30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User information</a:t>
            </a:r>
            <a:endParaRPr lang="ko-KR" altLang="en-US" sz="4000" b="1" spc="-30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A4C542-5EDC-760E-EB9D-C316F6CA0A82}"/>
              </a:ext>
            </a:extLst>
          </p:cNvPr>
          <p:cNvCxnSpPr/>
          <p:nvPr/>
        </p:nvCxnSpPr>
        <p:spPr>
          <a:xfrm>
            <a:off x="602959" y="1945302"/>
            <a:ext cx="10766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EB8F95-6B31-5C37-87B3-67B43B01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44" y="2598825"/>
            <a:ext cx="4724400" cy="34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revision>2</cp:revision>
  <dcterms:created xsi:type="dcterms:W3CDTF">2023-02-13T04:30:31Z</dcterms:created>
  <dcterms:modified xsi:type="dcterms:W3CDTF">2023-04-28T17:16:48Z</dcterms:modified>
</cp:coreProperties>
</file>