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2" r:id="rId1"/>
    <p:sldMasterId id="2147483765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63" r:id="rId5"/>
    <p:sldId id="261" r:id="rId6"/>
    <p:sldId id="268" r:id="rId7"/>
    <p:sldId id="273" r:id="rId8"/>
    <p:sldId id="262" r:id="rId9"/>
    <p:sldId id="264" r:id="rId10"/>
    <p:sldId id="275" r:id="rId11"/>
    <p:sldId id="274" r:id="rId12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>
      <p:cViewPr varScale="1">
        <p:scale>
          <a:sx n="97" d="100"/>
          <a:sy n="97" d="100"/>
        </p:scale>
        <p:origin x="7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0" d="100"/>
          <a:sy n="30" d="100"/>
        </p:scale>
        <p:origin x="-1188" y="-90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fld id="{F744A253-989C-4410-98B9-5F8BE7A428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85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fld id="{DD8F4627-2707-4DB5-8669-6EBF4F62B2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464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5C5509-6C37-45A0-866A-CC7BF1AA2985}" type="slidenum">
              <a:rPr lang="en-US"/>
              <a:pPr/>
              <a:t>1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130425"/>
            <a:ext cx="7010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FF809E-3538-4145-B31F-598CF4EA97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3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E5184-81CE-4B59-BC54-B895C61A92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3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550" y="1676400"/>
            <a:ext cx="1771650" cy="4267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1676400"/>
            <a:ext cx="5162550" cy="4267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89E048-A57F-4BDD-85E2-AD32981C0F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84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52600" y="2819400"/>
            <a:ext cx="7086600" cy="3124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83B37A3-B3C4-4AC3-9618-E745FEFF21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65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41FF809E-3538-4145-B31F-598CF4EA97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30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E31B-3A08-4166-9323-9F44B513F3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18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03763-24BE-45E9-9B1D-FB788DBEF2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39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52A7-B01F-44CE-94F5-B44E7FC522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03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C451-DDF1-4431-8632-2EC42FCDB0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64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7EE9-852D-40C6-ABAD-F272D873A8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05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D3A1-39EA-4D66-95E1-E89C1E8A07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3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FE31B-3A08-4166-9323-9F44B513F3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088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477B-7E3A-4DAC-8BC9-EBF9A2676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12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36C5-56E0-4AEB-A109-CA8A9F0911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436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16B7-BE65-4E1F-A6E1-9926D0B87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496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16B7-BE65-4E1F-A6E1-9926D0B87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607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16B7-BE65-4E1F-A6E1-9926D0B87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588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16B7-BE65-4E1F-A6E1-9926D0B87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817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16B7-BE65-4E1F-A6E1-9926D0B87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58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16B7-BE65-4E1F-A6E1-9926D0B87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094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5184-81CE-4B59-BC54-B895C61A92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03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E048-A57F-4BDD-85E2-AD32981C0F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9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406900"/>
            <a:ext cx="71231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2906713"/>
            <a:ext cx="712311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403763-24BE-45E9-9B1D-FB788DBEF2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7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C52A7-B01F-44CE-94F5-B44E7FC522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FC451-DDF1-4431-8632-2EC42FCDB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3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07EE9-852D-40C6-ABAD-F272D873A8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3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ED3A1-39EA-4D66-95E1-E89C1E8A07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9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9477B-7E3A-4DAC-8BC9-EBF9A26768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3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201"/>
            <a:ext cx="5486400" cy="3508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EE36C5-56E0-4AEB-A109-CA8A9F0911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6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676400"/>
            <a:ext cx="70866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2819400"/>
            <a:ext cx="7086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fld id="{11FA16B7-BE65-4E1F-A6E1-9926D0B87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20000"/>
              <a:lumOff val="80000"/>
            </a:schemeClr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>
              <a:lumMod val="20000"/>
              <a:lumOff val="80000"/>
            </a:schemeClr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20000"/>
              <a:lumOff val="80000"/>
            </a:schemeClr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>
              <a:lumMod val="20000"/>
              <a:lumOff val="80000"/>
            </a:schemeClr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FA16B7-BE65-4E1F-A6E1-9926D0B87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24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oney.cnn.com/2000/05/05/technology/loveyou/" TargetMode="External"/><Relationship Id="rId2" Type="http://schemas.openxmlformats.org/officeDocument/2006/relationships/hyperlink" Target="https://www.f-secure.com/v-descs/melissa.shtml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://www.tripwire.com/state-of-security/latest-security-news/blackenergy-malware-thought-to-have-caused-ukrainian-power-outage/" TargetMode="External"/><Relationship Id="rId5" Type="http://schemas.openxmlformats.org/officeDocument/2006/relationships/hyperlink" Target="https://blog.malwarebytes.org/threat-analysis/2016/03/look-into-locky/" TargetMode="External"/><Relationship Id="rId4" Type="http://schemas.openxmlformats.org/officeDocument/2006/relationships/hyperlink" Target="http://www.eweek.com/security/dridex-banking-malware-abuses-microsoft-office-macros-to-infect-user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constructer.org/code.html" TargetMode="External"/><Relationship Id="rId2" Type="http://schemas.openxmlformats.org/officeDocument/2006/relationships/hyperlink" Target="https://bitbucket.org/decalage/oletools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googledrive.com/host/0B6fULLT_NpxMQ1Rrb1drdW42SkE/remnux-6.0-ova-public.ova" TargetMode="External"/><Relationship Id="rId5" Type="http://schemas.openxmlformats.org/officeDocument/2006/relationships/hyperlink" Target="http://jsunpack.jeek.org/" TargetMode="External"/><Relationship Id="rId4" Type="http://schemas.openxmlformats.org/officeDocument/2006/relationships/hyperlink" Target="http://www.relentless-coding.com/projects/jsdetox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zeltser.com/malicioius-software/" TargetMode="External"/><Relationship Id="rId7" Type="http://schemas.openxmlformats.org/officeDocument/2006/relationships/hyperlink" Target="https://virustotal.com/" TargetMode="External"/><Relationship Id="rId2" Type="http://schemas.openxmlformats.org/officeDocument/2006/relationships/hyperlink" Target="https://remnux.org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malwr.com/" TargetMode="External"/><Relationship Id="rId5" Type="http://schemas.openxmlformats.org/officeDocument/2006/relationships/hyperlink" Target="https://isc.sans.edu/" TargetMode="External"/><Relationship Id="rId4" Type="http://schemas.openxmlformats.org/officeDocument/2006/relationships/hyperlink" Target="https://blog.diderstevens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infosec-intern/Slides/blob/master/A%20Different%20Kind%20of%20Docking/A%20Different%20Kind%20Of%20Docking.pptx?raw=true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265363"/>
            <a:ext cx="7772400" cy="1316037"/>
          </a:xfrm>
        </p:spPr>
        <p:txBody>
          <a:bodyPr>
            <a:noAutofit/>
          </a:bodyPr>
          <a:lstStyle/>
          <a:p>
            <a:r>
              <a:rPr lang="en-US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A Different Kind Of Docking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602038"/>
            <a:ext cx="7620000" cy="1655762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Analyzing Malicious Documents to Find Patient Zero</a:t>
            </a:r>
          </a:p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Thomas Gardner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743200"/>
            <a:ext cx="7772400" cy="1456267"/>
          </a:xfrm>
        </p:spPr>
        <p:txBody>
          <a:bodyPr anchor="t">
            <a:normAutofit/>
          </a:bodyPr>
          <a:lstStyle/>
          <a:p>
            <a:pPr algn="ctr"/>
            <a:r>
              <a:rPr lang="en-US" sz="88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6553516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200"/>
            <a:ext cx="2743200" cy="1778000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A Little History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19400" y="152400"/>
            <a:ext cx="6096000" cy="6400799"/>
          </a:xfrm>
        </p:spPr>
        <p:txBody>
          <a:bodyPr>
            <a:noAutofit/>
          </a:bodyPr>
          <a:lstStyle/>
          <a:p>
            <a:r>
              <a:rPr lang="en-US" sz="2800" dirty="0"/>
              <a:t>The Early Internet</a:t>
            </a:r>
          </a:p>
          <a:p>
            <a:pPr lvl="1"/>
            <a:r>
              <a:rPr lang="en-US" sz="2400" dirty="0">
                <a:hlinkClick r:id="rId2"/>
              </a:rPr>
              <a:t>Melissa</a:t>
            </a:r>
            <a:r>
              <a:rPr lang="en-US" sz="2400" dirty="0"/>
              <a:t>: (March 1999)</a:t>
            </a:r>
          </a:p>
          <a:p>
            <a:pPr lvl="2"/>
            <a:r>
              <a:rPr lang="en-US" sz="2000" dirty="0"/>
              <a:t>Fastest-spreading virus of its time</a:t>
            </a:r>
          </a:p>
          <a:p>
            <a:pPr lvl="1"/>
            <a:r>
              <a:rPr lang="en-US" sz="2400" dirty="0">
                <a:hlinkClick r:id="rId3"/>
              </a:rPr>
              <a:t>ILOVEYOU</a:t>
            </a:r>
            <a:r>
              <a:rPr lang="en-US" sz="2400" dirty="0"/>
              <a:t>: (May 2000)</a:t>
            </a:r>
          </a:p>
          <a:p>
            <a:pPr lvl="2"/>
            <a:r>
              <a:rPr lang="en-US" sz="2000" dirty="0"/>
              <a:t>Spammed email contacts and overwrote files</a:t>
            </a:r>
          </a:p>
          <a:p>
            <a:r>
              <a:rPr lang="en-US" sz="2800" dirty="0"/>
              <a:t>A Recent Resurgence</a:t>
            </a:r>
          </a:p>
          <a:p>
            <a:pPr lvl="1"/>
            <a:r>
              <a:rPr lang="en-US" sz="2400" dirty="0" err="1">
                <a:hlinkClick r:id="rId4"/>
              </a:rPr>
              <a:t>Dridex</a:t>
            </a:r>
            <a:r>
              <a:rPr lang="en-US" sz="2400" dirty="0"/>
              <a:t> (January 2015)</a:t>
            </a:r>
          </a:p>
          <a:p>
            <a:pPr lvl="2"/>
            <a:r>
              <a:rPr lang="en-US" sz="2000" dirty="0"/>
              <a:t>Banking Trojan - BIG recurring spam campaign</a:t>
            </a:r>
          </a:p>
          <a:p>
            <a:pPr lvl="1"/>
            <a:r>
              <a:rPr lang="en-US" sz="2400" dirty="0" err="1">
                <a:hlinkClick r:id="rId5"/>
              </a:rPr>
              <a:t>Locky</a:t>
            </a:r>
            <a:r>
              <a:rPr lang="en-US" sz="2400" dirty="0"/>
              <a:t> (March 2016)</a:t>
            </a:r>
          </a:p>
          <a:p>
            <a:pPr lvl="2"/>
            <a:r>
              <a:rPr lang="en-US" sz="2000" dirty="0"/>
              <a:t>Rumored to come from the same group as </a:t>
            </a:r>
            <a:r>
              <a:rPr lang="en-US" sz="2000" dirty="0" err="1"/>
              <a:t>Dridex</a:t>
            </a:r>
            <a:endParaRPr lang="en-US" sz="2000" dirty="0"/>
          </a:p>
          <a:p>
            <a:r>
              <a:rPr lang="en-US" sz="2800" dirty="0">
                <a:hlinkClick r:id="rId6"/>
              </a:rPr>
              <a:t>Black Energy</a:t>
            </a:r>
            <a:r>
              <a:rPr lang="en-US" sz="2800" dirty="0"/>
              <a:t> (Dec 2015)</a:t>
            </a:r>
          </a:p>
          <a:p>
            <a:pPr lvl="1"/>
            <a:r>
              <a:rPr lang="en-US" sz="2200" dirty="0"/>
              <a:t>Created a power outage in Ukraine</a:t>
            </a:r>
          </a:p>
          <a:p>
            <a:pPr lvl="1"/>
            <a:r>
              <a:rPr lang="en-US" sz="2200" dirty="0"/>
              <a:t>Delivered by a malicious XLSX email attachment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0" y="3010453"/>
            <a:ext cx="2743200" cy="1332948"/>
          </a:xfrm>
        </p:spPr>
        <p:txBody>
          <a:bodyPr>
            <a:normAutofit/>
          </a:bodyPr>
          <a:lstStyle/>
          <a:p>
            <a:pPr algn="r"/>
            <a:r>
              <a:rPr lang="en-US" sz="2000" dirty="0"/>
              <a:t>Popular macro malware campaigns</a:t>
            </a:r>
          </a:p>
          <a:p>
            <a:pPr algn="r"/>
            <a:r>
              <a:rPr lang="en-US" sz="2000" dirty="0"/>
              <a:t>From 1999 to now</a:t>
            </a:r>
          </a:p>
        </p:txBody>
      </p:sp>
    </p:spTree>
    <p:extLst>
      <p:ext uri="{BB962C8B-B14F-4D97-AF65-F5344CB8AC3E}">
        <p14:creationId xmlns:p14="http://schemas.microsoft.com/office/powerpoint/2010/main" val="2557386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9067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The Office Open XML Format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b="1" dirty="0"/>
              <a:t>Created for Microsoft Office 2007+</a:t>
            </a:r>
          </a:p>
          <a:p>
            <a:r>
              <a:rPr lang="en-US" sz="2400" dirty="0"/>
              <a:t>Zip file containing &lt;XML&gt; and binaries – allows for embedded macros (generally created in </a:t>
            </a:r>
            <a:r>
              <a:rPr lang="en-US" sz="3200" b="1" dirty="0">
                <a:solidFill>
                  <a:srgbClr val="FF7C80"/>
                </a:solidFill>
              </a:rPr>
              <a:t>VBA</a:t>
            </a:r>
            <a:r>
              <a:rPr lang="en-US" sz="2400" dirty="0">
                <a:solidFill>
                  <a:srgbClr val="FF7C80"/>
                </a:solidFill>
              </a:rPr>
              <a:t> </a:t>
            </a:r>
            <a:r>
              <a:rPr lang="en-US" sz="2400" dirty="0"/>
              <a:t>or</a:t>
            </a:r>
            <a:r>
              <a:rPr lang="en-US" sz="2400" dirty="0">
                <a:solidFill>
                  <a:srgbClr val="FF7C80"/>
                </a:solidFill>
              </a:rPr>
              <a:t> </a:t>
            </a:r>
            <a:r>
              <a:rPr lang="en-US" sz="3200" b="1" dirty="0">
                <a:solidFill>
                  <a:srgbClr val="FF7C80"/>
                </a:solidFill>
              </a:rPr>
              <a:t>Jscript</a:t>
            </a:r>
            <a:r>
              <a:rPr lang="en-US" sz="2400" dirty="0"/>
              <a:t>)</a:t>
            </a:r>
          </a:p>
          <a:p>
            <a:r>
              <a:rPr lang="en-US" sz="2400" dirty="0"/>
              <a:t>Most of these are droppers for other malware</a:t>
            </a:r>
          </a:p>
          <a:p>
            <a:pPr marL="0" indent="0" algn="r">
              <a:buNone/>
            </a:pPr>
            <a:endParaRPr lang="en-US" sz="2400" dirty="0"/>
          </a:p>
          <a:p>
            <a:pPr marL="0" indent="0" algn="r">
              <a:buNone/>
            </a:pPr>
            <a:endParaRPr lang="en-US" sz="2400" dirty="0"/>
          </a:p>
          <a:p>
            <a:pPr marL="0" indent="0" algn="r">
              <a:buNone/>
            </a:pPr>
            <a:endParaRPr lang="en-US" sz="2400" dirty="0"/>
          </a:p>
          <a:p>
            <a:pPr marL="0" indent="0" algn="r">
              <a:buNone/>
            </a:pPr>
            <a:endParaRPr lang="en-US" sz="2400" dirty="0"/>
          </a:p>
          <a:p>
            <a:pPr marL="0" indent="0" algn="r">
              <a:buNone/>
            </a:pPr>
            <a:endParaRPr lang="en-US" sz="2400" dirty="0"/>
          </a:p>
          <a:p>
            <a:pPr marL="0" indent="0" algn="r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31242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843" l="0" r="100000">
                        <a14:foregroundMark x1="58676" y1="33858" x2="62557" y2="18583"/>
                        <a14:foregroundMark x1="65525" y1="11339" x2="65525" y2="11339"/>
                        <a14:foregroundMark x1="72374" y1="8819" x2="72374" y2="8819"/>
                        <a14:foregroundMark x1="72374" y1="8819" x2="3196" y2="1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487" y="4572000"/>
            <a:ext cx="1298713" cy="1881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5105400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190" y="5444724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257" y="3352801"/>
            <a:ext cx="1905000" cy="106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1" name="Straight Arrow Connector 20"/>
          <p:cNvCxnSpPr>
            <a:stCxn id="3" idx="3"/>
            <a:endCxn id="8" idx="2"/>
          </p:cNvCxnSpPr>
          <p:nvPr/>
        </p:nvCxnSpPr>
        <p:spPr>
          <a:xfrm flipV="1">
            <a:off x="1981200" y="4419601"/>
            <a:ext cx="344557" cy="109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" idx="3"/>
            <a:endCxn id="7" idx="1"/>
          </p:cNvCxnSpPr>
          <p:nvPr/>
        </p:nvCxnSpPr>
        <p:spPr>
          <a:xfrm>
            <a:off x="1981200" y="5512594"/>
            <a:ext cx="327990" cy="38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94798" y="5877580"/>
            <a:ext cx="1629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CONTENT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78257" y="5306057"/>
            <a:ext cx="1906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METADATA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54456" y="3149251"/>
            <a:ext cx="4646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+mj-lt"/>
              </a:rPr>
              <a:t>OFFICE MACROS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Primarily written in VBA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Access to Windows OS API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+mn-lt"/>
              </a:rPr>
              <a:t>EMBEDDED FLASH OBJECTS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+mn-lt"/>
              </a:rPr>
              <a:t>EMBEDDED JAVASCRIPT</a:t>
            </a:r>
          </a:p>
        </p:txBody>
      </p:sp>
    </p:spTree>
    <p:extLst>
      <p:ext uri="{BB962C8B-B14F-4D97-AF65-F5344CB8AC3E}">
        <p14:creationId xmlns:p14="http://schemas.microsoft.com/office/powerpoint/2010/main" val="1643591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28750" y="5334000"/>
            <a:ext cx="6286500" cy="12192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ANALYSIS Toolkit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342900" y="291548"/>
            <a:ext cx="84582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sz="4400" dirty="0">
                <a:hlinkClick r:id="rId2"/>
              </a:rPr>
              <a:t>OLETOOLS</a:t>
            </a:r>
            <a:r>
              <a:rPr lang="en-US" sz="4400" dirty="0"/>
              <a:t>: olevba.py, oledump.py, olemeta.py, etc.</a:t>
            </a:r>
          </a:p>
          <a:p>
            <a:r>
              <a:rPr lang="en-US" sz="4400" dirty="0">
                <a:hlinkClick r:id="rId3"/>
              </a:rPr>
              <a:t>OfficeMalScanner.zip</a:t>
            </a:r>
            <a:r>
              <a:rPr lang="en-US" sz="4400" dirty="0"/>
              <a:t>: OfficeMalScanner.exe, RTFScan.exe</a:t>
            </a:r>
          </a:p>
          <a:p>
            <a:r>
              <a:rPr lang="en-US" sz="4400" dirty="0"/>
              <a:t>JavaScript Analysis: </a:t>
            </a:r>
            <a:r>
              <a:rPr lang="en-US" sz="4400" dirty="0" err="1"/>
              <a:t>js</a:t>
            </a:r>
            <a:r>
              <a:rPr lang="en-US" sz="4400" dirty="0"/>
              <a:t> interpreter, </a:t>
            </a:r>
            <a:r>
              <a:rPr lang="en-US" sz="4400" dirty="0" err="1">
                <a:hlinkClick r:id="rId4"/>
              </a:rPr>
              <a:t>JSDetox</a:t>
            </a:r>
            <a:r>
              <a:rPr lang="en-US" sz="4400" dirty="0"/>
              <a:t>, </a:t>
            </a:r>
            <a:r>
              <a:rPr lang="en-US" sz="4400" dirty="0" err="1">
                <a:hlinkClick r:id="rId5"/>
              </a:rPr>
              <a:t>jsunpack</a:t>
            </a:r>
            <a:endParaRPr lang="en-US" sz="4400" dirty="0"/>
          </a:p>
          <a:p>
            <a:r>
              <a:rPr lang="en-US" sz="5400" u="sng" dirty="0" err="1"/>
              <a:t>REMnux</a:t>
            </a:r>
            <a:r>
              <a:rPr lang="en-US" sz="5400" dirty="0"/>
              <a:t>: Reverse-Engineering Malware on Linux</a:t>
            </a:r>
          </a:p>
          <a:p>
            <a:pPr lvl="1"/>
            <a:r>
              <a:rPr lang="en-US" sz="5200" dirty="0"/>
              <a:t>A whole OS dedicated to ripping up malware</a:t>
            </a:r>
          </a:p>
          <a:p>
            <a:pPr lvl="1"/>
            <a:r>
              <a:rPr lang="en-US" sz="5200" dirty="0"/>
              <a:t>Contains many of the above tools</a:t>
            </a:r>
          </a:p>
          <a:p>
            <a:pPr lvl="1"/>
            <a:r>
              <a:rPr lang="en-US" sz="5200" dirty="0"/>
              <a:t>Easy to install as a VM (</a:t>
            </a:r>
            <a:r>
              <a:rPr lang="en-US" sz="5200" dirty="0">
                <a:hlinkClick r:id="rId6"/>
              </a:rPr>
              <a:t>link</a:t>
            </a:r>
            <a:r>
              <a:rPr lang="en-US" sz="5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6517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57868"/>
            <a:ext cx="3172228" cy="1439332"/>
          </a:xfrm>
        </p:spPr>
        <p:txBody>
          <a:bodyPr>
            <a:noAutofit/>
          </a:bodyPr>
          <a:lstStyle/>
          <a:p>
            <a:pPr algn="ctr"/>
            <a:r>
              <a:rPr lang="en-US" sz="4400" dirty="0" err="1"/>
              <a:t>OLETools</a:t>
            </a:r>
            <a:endParaRPr lang="en-US" sz="4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997200"/>
            <a:ext cx="3124200" cy="279400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toolset for analyzing/extracting OLE objects from office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Personal favorite: </a:t>
            </a:r>
            <a:r>
              <a:rPr lang="en-US" sz="2400" b="1" dirty="0"/>
              <a:t>OLEVBA.py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70684"/>
            <a:ext cx="8509437" cy="4870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91548"/>
            <a:ext cx="7601863" cy="5696219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46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57868"/>
            <a:ext cx="3172228" cy="1439332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JS 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06144" y="381000"/>
            <a:ext cx="5080656" cy="5943599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js</a:t>
            </a:r>
            <a:r>
              <a:rPr lang="en-US" sz="2800" b="1" dirty="0"/>
              <a:t> – A command line interpreter</a:t>
            </a:r>
          </a:p>
          <a:p>
            <a:pPr lvl="1"/>
            <a:r>
              <a:rPr lang="en-US" dirty="0"/>
              <a:t>Has some built-in objects and functions</a:t>
            </a:r>
          </a:p>
          <a:p>
            <a:pPr lvl="1"/>
            <a:r>
              <a:rPr lang="en-US" dirty="0"/>
              <a:t>Scripts usually take some TLC to get working</a:t>
            </a:r>
          </a:p>
          <a:p>
            <a:pPr lvl="2"/>
            <a:r>
              <a:rPr lang="en-US" dirty="0"/>
              <a:t>No native “document” object</a:t>
            </a:r>
          </a:p>
          <a:p>
            <a:pPr lvl="2"/>
            <a:r>
              <a:rPr lang="en-US" i="1" dirty="0"/>
              <a:t>print()</a:t>
            </a:r>
            <a:r>
              <a:rPr lang="en-US" dirty="0"/>
              <a:t> replaces </a:t>
            </a:r>
            <a:r>
              <a:rPr lang="en-US" i="1" dirty="0"/>
              <a:t>console.log()</a:t>
            </a:r>
          </a:p>
          <a:p>
            <a:r>
              <a:rPr lang="en-US" sz="2800" b="1" dirty="0" err="1"/>
              <a:t>js</a:t>
            </a:r>
            <a:r>
              <a:rPr lang="en-US" sz="2800" b="1" dirty="0"/>
              <a:t>-beautify</a:t>
            </a:r>
          </a:p>
          <a:p>
            <a:pPr lvl="1"/>
            <a:r>
              <a:rPr lang="en-US" dirty="0"/>
              <a:t>Makes </a:t>
            </a:r>
            <a:r>
              <a:rPr lang="en-US" dirty="0" err="1"/>
              <a:t>javascript</a:t>
            </a:r>
            <a:r>
              <a:rPr lang="en-US" dirty="0"/>
              <a:t> files pretty</a:t>
            </a:r>
          </a:p>
          <a:p>
            <a:r>
              <a:rPr lang="en-US" sz="2800" b="1" dirty="0" err="1"/>
              <a:t>jsdetox</a:t>
            </a:r>
            <a:endParaRPr lang="en-US" sz="2800" b="1" dirty="0"/>
          </a:p>
          <a:p>
            <a:pPr lvl="1"/>
            <a:r>
              <a:rPr lang="en-US" dirty="0" err="1"/>
              <a:t>Webapp</a:t>
            </a:r>
            <a:r>
              <a:rPr lang="en-US" dirty="0"/>
              <a:t> for JS analysis</a:t>
            </a:r>
          </a:p>
          <a:p>
            <a:pPr lvl="1"/>
            <a:r>
              <a:rPr lang="en-US" dirty="0"/>
              <a:t>Created by @</a:t>
            </a:r>
            <a:r>
              <a:rPr lang="en-US" dirty="0" err="1"/>
              <a:t>sven_t</a:t>
            </a:r>
            <a:r>
              <a:rPr lang="en-US" dirty="0"/>
              <a:t> of </a:t>
            </a:r>
            <a:r>
              <a:rPr lang="en-US" i="1" dirty="0"/>
              <a:t>relentlesscoding.com</a:t>
            </a:r>
            <a:endParaRPr lang="en-US" dirty="0"/>
          </a:p>
          <a:p>
            <a:pPr lvl="1"/>
            <a:r>
              <a:rPr lang="en-US" dirty="0"/>
              <a:t>Comes with </a:t>
            </a:r>
            <a:r>
              <a:rPr lang="en-US" dirty="0" err="1"/>
              <a:t>REMnux</a:t>
            </a:r>
            <a:r>
              <a:rPr lang="en-US" dirty="0"/>
              <a:t> as a Docker image</a:t>
            </a:r>
          </a:p>
          <a:p>
            <a:r>
              <a:rPr lang="en-US" sz="2800" b="1" dirty="0" err="1"/>
              <a:t>jsunpack</a:t>
            </a:r>
            <a:endParaRPr lang="en-US" sz="2800" b="1" dirty="0"/>
          </a:p>
          <a:p>
            <a:pPr lvl="1"/>
            <a:r>
              <a:rPr lang="en-US" dirty="0"/>
              <a:t>Another JS analysis </a:t>
            </a:r>
            <a:r>
              <a:rPr lang="en-US" dirty="0" err="1"/>
              <a:t>webapp</a:t>
            </a:r>
            <a:endParaRPr lang="en-US" dirty="0"/>
          </a:p>
          <a:p>
            <a:pPr lvl="1"/>
            <a:r>
              <a:rPr lang="en-US" dirty="0"/>
              <a:t>Been around a long time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997200"/>
            <a:ext cx="3124200" cy="279400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Different types of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Web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Command line interpreters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Good old-fashioned text editors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Almost all of these are in </a:t>
            </a:r>
            <a:r>
              <a:rPr lang="en-US" sz="2200" dirty="0" err="1"/>
              <a:t>REMnux</a:t>
            </a: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00346"/>
            <a:ext cx="6019800" cy="3242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6850"/>
            <a:ext cx="7048862" cy="14796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387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66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8600"/>
            <a:ext cx="7772400" cy="1456267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Anti-Virus Evasion</a:t>
            </a:r>
            <a:br>
              <a:rPr lang="en-US" sz="4800" dirty="0"/>
            </a:br>
            <a:r>
              <a:rPr lang="en-US" sz="2400" dirty="0"/>
              <a:t>Why Are Signatures Often Hard to Create?</a:t>
            </a:r>
            <a:endParaRPr lang="en-US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3" y="1845332"/>
            <a:ext cx="6930887" cy="41805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6"/>
          <a:stretch/>
        </p:blipFill>
        <p:spPr>
          <a:xfrm>
            <a:off x="2492805" y="2891690"/>
            <a:ext cx="6651195" cy="39199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8224"/>
            <a:ext cx="9220200" cy="513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9" y="2891690"/>
            <a:ext cx="8991600" cy="5264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1400"/>
            <a:ext cx="9029848" cy="53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89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Great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153400" cy="4572000"/>
          </a:xfrm>
        </p:spPr>
        <p:txBody>
          <a:bodyPr>
            <a:normAutofit/>
          </a:bodyPr>
          <a:lstStyle/>
          <a:p>
            <a:r>
              <a:rPr lang="en-US" sz="2400" dirty="0" err="1">
                <a:hlinkClick r:id="rId2"/>
              </a:rPr>
              <a:t>REMnux</a:t>
            </a:r>
            <a:r>
              <a:rPr lang="en-US" sz="2400" dirty="0"/>
              <a:t> – A great Linux distro for analyzing All The Things!</a:t>
            </a:r>
          </a:p>
          <a:p>
            <a:r>
              <a:rPr lang="en-US" sz="2400" dirty="0">
                <a:hlinkClick r:id="rId3"/>
              </a:rPr>
              <a:t>Lenny </a:t>
            </a:r>
            <a:r>
              <a:rPr lang="en-US" sz="2400" dirty="0" err="1">
                <a:hlinkClick r:id="rId3"/>
              </a:rPr>
              <a:t>Zeltser</a:t>
            </a:r>
            <a:r>
              <a:rPr lang="en-US" sz="2400" dirty="0"/>
              <a:t> – Maintains a great security blog and cheat sheets for everything. Created </a:t>
            </a:r>
            <a:r>
              <a:rPr lang="en-US" sz="2400" dirty="0" err="1"/>
              <a:t>REMnux</a:t>
            </a:r>
            <a:r>
              <a:rPr lang="en-US" sz="2400" dirty="0"/>
              <a:t> too!</a:t>
            </a:r>
          </a:p>
          <a:p>
            <a:r>
              <a:rPr lang="en-US" sz="2400" dirty="0">
                <a:hlinkClick r:id="rId4"/>
              </a:rPr>
              <a:t>Didier Stevens</a:t>
            </a:r>
            <a:r>
              <a:rPr lang="en-US" sz="2400" dirty="0"/>
              <a:t> – Created a great walkthrough analysis on </a:t>
            </a:r>
            <a:r>
              <a:rPr lang="en-US" sz="2400" dirty="0" err="1"/>
              <a:t>BlackEnergy</a:t>
            </a:r>
            <a:r>
              <a:rPr lang="en-US" sz="2400" dirty="0"/>
              <a:t>. Regularly creates analysis and decoding scripts</a:t>
            </a:r>
          </a:p>
          <a:p>
            <a:r>
              <a:rPr lang="en-US" sz="2400" dirty="0">
                <a:hlinkClick r:id="rId5"/>
              </a:rPr>
              <a:t>SANS </a:t>
            </a:r>
            <a:r>
              <a:rPr lang="en-US" sz="2400" dirty="0" err="1">
                <a:hlinkClick r:id="rId5"/>
              </a:rPr>
              <a:t>Infosec</a:t>
            </a:r>
            <a:r>
              <a:rPr lang="en-US" sz="2400" dirty="0">
                <a:hlinkClick r:id="rId5"/>
              </a:rPr>
              <a:t> Handler’s Blog</a:t>
            </a:r>
            <a:r>
              <a:rPr lang="en-US" sz="2400" dirty="0"/>
              <a:t> – Another great security blog</a:t>
            </a:r>
          </a:p>
          <a:p>
            <a:r>
              <a:rPr lang="en-US" sz="2400" dirty="0" err="1">
                <a:hlinkClick r:id="rId6"/>
              </a:rPr>
              <a:t>Malwr</a:t>
            </a:r>
            <a:r>
              <a:rPr lang="en-US" sz="2400" dirty="0"/>
              <a:t> – Good malware repository. Based on Cuckoo</a:t>
            </a:r>
          </a:p>
          <a:p>
            <a:r>
              <a:rPr lang="en-US" sz="2400" dirty="0" err="1">
                <a:hlinkClick r:id="rId7"/>
              </a:rPr>
              <a:t>VirusTotal</a:t>
            </a:r>
            <a:r>
              <a:rPr lang="en-US" sz="2400" dirty="0"/>
              <a:t> – Industry giant in sharing info about malware</a:t>
            </a:r>
          </a:p>
        </p:txBody>
      </p:sp>
    </p:spTree>
    <p:extLst>
      <p:ext uri="{BB962C8B-B14F-4D97-AF65-F5344CB8AC3E}">
        <p14:creationId xmlns:p14="http://schemas.microsoft.com/office/powerpoint/2010/main" val="2961982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772400" cy="48768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>
              <a:hlinkClick r:id="rId2"/>
            </a:endParaRPr>
          </a:p>
          <a:p>
            <a:pPr marL="0" indent="0" algn="ctr">
              <a:buNone/>
            </a:pPr>
            <a:endParaRPr lang="en-US" sz="4400" dirty="0">
              <a:hlinkClick r:id="rId2"/>
            </a:endParaRPr>
          </a:p>
          <a:p>
            <a:pPr marL="0" indent="0" algn="ctr">
              <a:buNone/>
            </a:pPr>
            <a:r>
              <a:rPr lang="en-US" sz="4400" dirty="0">
                <a:hlinkClick r:id="rId2"/>
              </a:rPr>
              <a:t>https://github.com/infosec-intern/</a:t>
            </a:r>
            <a:br>
              <a:rPr lang="en-US" sz="4400" dirty="0">
                <a:hlinkClick r:id="rId2"/>
              </a:rPr>
            </a:br>
            <a:r>
              <a:rPr lang="en-US" sz="4400" dirty="0">
                <a:hlinkClick r:id="rId2"/>
              </a:rPr>
              <a:t>Slides/blob/master/</a:t>
            </a:r>
            <a:br>
              <a:rPr lang="en-US" sz="4400" dirty="0">
                <a:hlinkClick r:id="rId2"/>
              </a:rPr>
            </a:br>
            <a:r>
              <a:rPr lang="en-US" sz="4400" dirty="0">
                <a:hlinkClick r:id="rId2"/>
              </a:rPr>
              <a:t>A Different Kind of Docking/</a:t>
            </a:r>
            <a:br>
              <a:rPr lang="en-US" sz="4400" dirty="0">
                <a:hlinkClick r:id="rId2"/>
              </a:rPr>
            </a:br>
            <a:r>
              <a:rPr lang="en-US" sz="4400" dirty="0">
                <a:hlinkClick r:id="rId2"/>
              </a:rPr>
              <a:t>A Different Kind Of Docking.pptx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914400"/>
            <a:ext cx="1981200" cy="193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28716"/>
      </p:ext>
    </p:extLst>
  </p:cSld>
  <p:clrMapOvr>
    <a:masterClrMapping/>
  </p:clrMapOvr>
  <p:transition spd="slow">
    <p:push dir="u"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Custom Design">
  <a:themeElements>
    <a:clrScheme name="Blue Strands Design Template 4">
      <a:dk1>
        <a:srgbClr val="3366CC"/>
      </a:dk1>
      <a:lt1>
        <a:srgbClr val="FFFFFF"/>
      </a:lt1>
      <a:dk2>
        <a:srgbClr val="66CCFF"/>
      </a:dk2>
      <a:lt2>
        <a:srgbClr val="808080"/>
      </a:lt2>
      <a:accent1>
        <a:srgbClr val="B4DCFF"/>
      </a:accent1>
      <a:accent2>
        <a:srgbClr val="CCCCFF"/>
      </a:accent2>
      <a:accent3>
        <a:srgbClr val="FFFFFF"/>
      </a:accent3>
      <a:accent4>
        <a:srgbClr val="2A56AE"/>
      </a:accent4>
      <a:accent5>
        <a:srgbClr val="D6EBFF"/>
      </a:accent5>
      <a:accent6>
        <a:srgbClr val="B9B9E7"/>
      </a:accent6>
      <a:hlink>
        <a:srgbClr val="3333CC"/>
      </a:hlink>
      <a:folHlink>
        <a:srgbClr val="AF67FF"/>
      </a:folHlink>
    </a:clrScheme>
    <a:fontScheme name="1_Custom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EBEECA"/>
        </a:accent1>
        <a:accent2>
          <a:srgbClr val="DBFF75"/>
        </a:accent2>
        <a:accent3>
          <a:srgbClr val="FFFFE9"/>
        </a:accent3>
        <a:accent4>
          <a:srgbClr val="000000"/>
        </a:accent4>
        <a:accent5>
          <a:srgbClr val="F3F5E1"/>
        </a:accent5>
        <a:accent6>
          <a:srgbClr val="C6E769"/>
        </a:accent6>
        <a:hlink>
          <a:srgbClr val="8FA418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6">
        <a:dk1>
          <a:srgbClr val="58572B"/>
        </a:dk1>
        <a:lt1>
          <a:srgbClr val="008080"/>
        </a:lt1>
        <a:dk2>
          <a:srgbClr val="FFFF99"/>
        </a:dk2>
        <a:lt2>
          <a:srgbClr val="005A58"/>
        </a:lt2>
        <a:accent1>
          <a:srgbClr val="CCCC99"/>
        </a:accent1>
        <a:accent2>
          <a:srgbClr val="FFFFCC"/>
        </a:accent2>
        <a:accent3>
          <a:srgbClr val="AAC0C0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ustom 1">
      <a:majorFont>
        <a:latin typeface="Microsoft Yi Baiti"/>
        <a:ea typeface=""/>
        <a:cs typeface=""/>
      </a:majorFont>
      <a:minorFont>
        <a:latin typeface="Microsoft Yi Baiti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423</Words>
  <Application>Microsoft Office PowerPoint</Application>
  <PresentationFormat>On-screen Show (4:3)</PresentationFormat>
  <Paragraphs>79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Microsoft Yi Baiti</vt:lpstr>
      <vt:lpstr>1_Custom Design</vt:lpstr>
      <vt:lpstr>Celestial</vt:lpstr>
      <vt:lpstr>A Different Kind Of Docking</vt:lpstr>
      <vt:lpstr>A Little History</vt:lpstr>
      <vt:lpstr>The Office Open XML Format</vt:lpstr>
      <vt:lpstr>ANALYSIS Toolkit</vt:lpstr>
      <vt:lpstr>OLETools</vt:lpstr>
      <vt:lpstr>JS Analysis</vt:lpstr>
      <vt:lpstr>Anti-Virus Evasion Why Are Signatures Often Hard to Create?</vt:lpstr>
      <vt:lpstr>Great References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2017-01-15T00:46:05Z</dcterms:created>
  <dcterms:modified xsi:type="dcterms:W3CDTF">2017-01-15T00:46:22Z</dcterms:modified>
  <cp:version/>
</cp:coreProperties>
</file>