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751" r:id="rId4"/>
    <p:sldId id="827" r:id="rId5"/>
    <p:sldId id="828" r:id="rId6"/>
    <p:sldId id="879" r:id="rId7"/>
    <p:sldId id="829" r:id="rId8"/>
    <p:sldId id="876" r:id="rId9"/>
    <p:sldId id="880" r:id="rId10"/>
    <p:sldId id="881" r:id="rId11"/>
    <p:sldId id="882" r:id="rId12"/>
    <p:sldId id="831" r:id="rId13"/>
    <p:sldId id="834" r:id="rId14"/>
    <p:sldId id="836" r:id="rId15"/>
    <p:sldId id="839" r:id="rId16"/>
    <p:sldId id="840" r:id="rId17"/>
    <p:sldId id="883" r:id="rId18"/>
    <p:sldId id="886" r:id="rId19"/>
    <p:sldId id="845" r:id="rId20"/>
    <p:sldId id="847" r:id="rId21"/>
    <p:sldId id="850" r:id="rId22"/>
    <p:sldId id="887" r:id="rId23"/>
    <p:sldId id="877" r:id="rId24"/>
    <p:sldId id="853" r:id="rId25"/>
    <p:sldId id="856" r:id="rId26"/>
    <p:sldId id="884" r:id="rId27"/>
    <p:sldId id="859" r:id="rId28"/>
    <p:sldId id="861" r:id="rId29"/>
    <p:sldId id="885" r:id="rId30"/>
    <p:sldId id="864" r:id="rId31"/>
    <p:sldId id="868" r:id="rId32"/>
    <p:sldId id="870" r:id="rId33"/>
    <p:sldId id="878" r:id="rId34"/>
    <p:sldId id="872" r:id="rId35"/>
    <p:sldId id="888" r:id="rId36"/>
    <p:sldId id="897" r:id="rId37"/>
    <p:sldId id="874" r:id="rId38"/>
    <p:sldId id="895" r:id="rId39"/>
    <p:sldId id="896" r:id="rId40"/>
    <p:sldId id="892" r:id="rId41"/>
    <p:sldId id="893" r:id="rId42"/>
    <p:sldId id="894" r:id="rId43"/>
    <p:sldId id="260" r:id="rId44"/>
    <p:sldId id="269" r:id="rId45"/>
    <p:sldId id="262" r:id="rId46"/>
    <p:sldId id="898" r:id="rId47"/>
    <p:sldId id="264" r:id="rId48"/>
    <p:sldId id="265" r:id="rId49"/>
    <p:sldId id="266" r:id="rId50"/>
    <p:sldId id="271" r:id="rId51"/>
    <p:sldId id="267" r:id="rId52"/>
    <p:sldId id="268" r:id="rId53"/>
    <p:sldId id="270" r:id="rId54"/>
    <p:sldId id="27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55A3-7136-4506-8449-9B007FA6DFD8}" type="datetimeFigureOut">
              <a:rPr lang="en-US" smtClean="0"/>
              <a:t>5/12/2023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99F40-0A7B-49CE-8794-955832FD6EB0}" type="slidenum">
              <a:rPr lang="en-US" smtClean="0"/>
              <a:t>‹#›</a:t>
            </a:fld>
            <a:endParaRPr lang="en-US"/>
          </a:p>
        </p:txBody>
      </p:sp>
    </p:spTree>
    <p:extLst>
      <p:ext uri="{BB962C8B-B14F-4D97-AF65-F5344CB8AC3E}">
        <p14:creationId xmlns:p14="http://schemas.microsoft.com/office/powerpoint/2010/main" val="2381575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E0A03510-45B3-B50B-6A84-8C454A3FF3F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i="1">
                <a:solidFill>
                  <a:schemeClr val="folHlink"/>
                </a:solidFill>
                <a:latin typeface="Arial" panose="020B0604020202020204" pitchFamily="34" charset="0"/>
              </a:defRPr>
            </a:lvl1pPr>
            <a:lvl2pPr marL="742950" indent="-285750" eaLnBrk="0" hangingPunct="0">
              <a:defRPr sz="1500" i="1">
                <a:solidFill>
                  <a:schemeClr val="folHlink"/>
                </a:solidFill>
                <a:latin typeface="Arial" panose="020B0604020202020204" pitchFamily="34" charset="0"/>
              </a:defRPr>
            </a:lvl2pPr>
            <a:lvl3pPr marL="1143000" indent="-228600" eaLnBrk="0" hangingPunct="0">
              <a:defRPr sz="1500" i="1">
                <a:solidFill>
                  <a:schemeClr val="folHlink"/>
                </a:solidFill>
                <a:latin typeface="Arial" panose="020B0604020202020204" pitchFamily="34" charset="0"/>
              </a:defRPr>
            </a:lvl3pPr>
            <a:lvl4pPr marL="1600200" indent="-228600" eaLnBrk="0" hangingPunct="0">
              <a:defRPr sz="1500" i="1">
                <a:solidFill>
                  <a:schemeClr val="folHlink"/>
                </a:solidFill>
                <a:latin typeface="Arial" panose="020B0604020202020204" pitchFamily="34" charset="0"/>
              </a:defRPr>
            </a:lvl4pPr>
            <a:lvl5pPr marL="2057400" indent="-228600" eaLnBrk="0" hangingPunct="0">
              <a:defRPr sz="1500" i="1">
                <a:solidFill>
                  <a:schemeClr val="folHlink"/>
                </a:solidFill>
                <a:latin typeface="Arial" panose="020B0604020202020204" pitchFamily="34" charset="0"/>
              </a:defRPr>
            </a:lvl5pPr>
            <a:lvl6pPr marL="25146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6pPr>
            <a:lvl7pPr marL="29718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7pPr>
            <a:lvl8pPr marL="34290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8pPr>
            <a:lvl9pPr marL="38862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9pPr>
          </a:lstStyle>
          <a:p>
            <a:pPr eaLnBrk="1" hangingPunct="1"/>
            <a:fld id="{97FBA650-072B-424E-8CE0-94D66AB624B9}" type="slidenum">
              <a:rPr lang="en-US" altLang="en-US" sz="1100" i="0">
                <a:solidFill>
                  <a:schemeClr val="tx1"/>
                </a:solidFill>
                <a:latin typeface="Times New Roman" panose="02020603050405020304" pitchFamily="18" charset="0"/>
              </a:rPr>
              <a:pPr eaLnBrk="1" hangingPunct="1"/>
              <a:t>8</a:t>
            </a:fld>
            <a:endParaRPr lang="en-US" altLang="en-US" sz="1100" i="0">
              <a:solidFill>
                <a:schemeClr val="tx1"/>
              </a:solidFill>
              <a:latin typeface="Times New Roman" panose="02020603050405020304" pitchFamily="18" charset="0"/>
            </a:endParaRPr>
          </a:p>
        </p:txBody>
      </p:sp>
      <p:sp>
        <p:nvSpPr>
          <p:cNvPr id="52227" name="Rectangle 2">
            <a:extLst>
              <a:ext uri="{FF2B5EF4-FFF2-40B4-BE49-F238E27FC236}">
                <a16:creationId xmlns:a16="http://schemas.microsoft.com/office/drawing/2014/main" id="{87E28DF0-EE53-61DC-D9E3-E6DDC060A8E9}"/>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D8C2EDD4-59EC-62F0-EED2-ED8ACD810CB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A714E656-FEA1-E785-A7C0-29A8561C77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i="1">
                <a:solidFill>
                  <a:schemeClr val="folHlink"/>
                </a:solidFill>
                <a:latin typeface="Arial" panose="020B0604020202020204" pitchFamily="34" charset="0"/>
              </a:defRPr>
            </a:lvl1pPr>
            <a:lvl2pPr marL="742950" indent="-285750" eaLnBrk="0" hangingPunct="0">
              <a:defRPr sz="1500" i="1">
                <a:solidFill>
                  <a:schemeClr val="folHlink"/>
                </a:solidFill>
                <a:latin typeface="Arial" panose="020B0604020202020204" pitchFamily="34" charset="0"/>
              </a:defRPr>
            </a:lvl2pPr>
            <a:lvl3pPr marL="1143000" indent="-228600" eaLnBrk="0" hangingPunct="0">
              <a:defRPr sz="1500" i="1">
                <a:solidFill>
                  <a:schemeClr val="folHlink"/>
                </a:solidFill>
                <a:latin typeface="Arial" panose="020B0604020202020204" pitchFamily="34" charset="0"/>
              </a:defRPr>
            </a:lvl3pPr>
            <a:lvl4pPr marL="1600200" indent="-228600" eaLnBrk="0" hangingPunct="0">
              <a:defRPr sz="1500" i="1">
                <a:solidFill>
                  <a:schemeClr val="folHlink"/>
                </a:solidFill>
                <a:latin typeface="Arial" panose="020B0604020202020204" pitchFamily="34" charset="0"/>
              </a:defRPr>
            </a:lvl4pPr>
            <a:lvl5pPr marL="2057400" indent="-228600" eaLnBrk="0" hangingPunct="0">
              <a:defRPr sz="1500" i="1">
                <a:solidFill>
                  <a:schemeClr val="folHlink"/>
                </a:solidFill>
                <a:latin typeface="Arial" panose="020B0604020202020204" pitchFamily="34" charset="0"/>
              </a:defRPr>
            </a:lvl5pPr>
            <a:lvl6pPr marL="25146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6pPr>
            <a:lvl7pPr marL="29718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7pPr>
            <a:lvl8pPr marL="34290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8pPr>
            <a:lvl9pPr marL="38862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9pPr>
          </a:lstStyle>
          <a:p>
            <a:pPr eaLnBrk="1" hangingPunct="1"/>
            <a:fld id="{DD7E7E7C-EBD6-4B80-9480-6DDB2CBD1DD4}" type="slidenum">
              <a:rPr lang="en-US" altLang="en-US" sz="1100" i="0">
                <a:solidFill>
                  <a:schemeClr val="tx1"/>
                </a:solidFill>
                <a:latin typeface="Times New Roman" panose="02020603050405020304" pitchFamily="18" charset="0"/>
              </a:rPr>
              <a:pPr eaLnBrk="1" hangingPunct="1"/>
              <a:t>23</a:t>
            </a:fld>
            <a:endParaRPr lang="en-US" altLang="en-US" sz="1100" i="0">
              <a:solidFill>
                <a:schemeClr val="tx1"/>
              </a:solidFill>
              <a:latin typeface="Times New Roman" panose="02020603050405020304" pitchFamily="18" charset="0"/>
            </a:endParaRPr>
          </a:p>
        </p:txBody>
      </p:sp>
      <p:sp>
        <p:nvSpPr>
          <p:cNvPr id="53251" name="Rectangle 2">
            <a:extLst>
              <a:ext uri="{FF2B5EF4-FFF2-40B4-BE49-F238E27FC236}">
                <a16:creationId xmlns:a16="http://schemas.microsoft.com/office/drawing/2014/main" id="{6D7D9696-A9C1-AC81-5604-80AA3DA2C706}"/>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A1C7E537-6478-A7BB-23AF-FC7B33AB07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CFFC9896-1360-EC8A-CFD9-4140DD120BF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i="1">
                <a:solidFill>
                  <a:schemeClr val="folHlink"/>
                </a:solidFill>
                <a:latin typeface="Arial" panose="020B0604020202020204" pitchFamily="34" charset="0"/>
              </a:defRPr>
            </a:lvl1pPr>
            <a:lvl2pPr marL="742950" indent="-285750" eaLnBrk="0" hangingPunct="0">
              <a:defRPr sz="1500" i="1">
                <a:solidFill>
                  <a:schemeClr val="folHlink"/>
                </a:solidFill>
                <a:latin typeface="Arial" panose="020B0604020202020204" pitchFamily="34" charset="0"/>
              </a:defRPr>
            </a:lvl2pPr>
            <a:lvl3pPr marL="1143000" indent="-228600" eaLnBrk="0" hangingPunct="0">
              <a:defRPr sz="1500" i="1">
                <a:solidFill>
                  <a:schemeClr val="folHlink"/>
                </a:solidFill>
                <a:latin typeface="Arial" panose="020B0604020202020204" pitchFamily="34" charset="0"/>
              </a:defRPr>
            </a:lvl3pPr>
            <a:lvl4pPr marL="1600200" indent="-228600" eaLnBrk="0" hangingPunct="0">
              <a:defRPr sz="1500" i="1">
                <a:solidFill>
                  <a:schemeClr val="folHlink"/>
                </a:solidFill>
                <a:latin typeface="Arial" panose="020B0604020202020204" pitchFamily="34" charset="0"/>
              </a:defRPr>
            </a:lvl4pPr>
            <a:lvl5pPr marL="2057400" indent="-228600" eaLnBrk="0" hangingPunct="0">
              <a:defRPr sz="1500" i="1">
                <a:solidFill>
                  <a:schemeClr val="folHlink"/>
                </a:solidFill>
                <a:latin typeface="Arial" panose="020B0604020202020204" pitchFamily="34" charset="0"/>
              </a:defRPr>
            </a:lvl5pPr>
            <a:lvl6pPr marL="25146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6pPr>
            <a:lvl7pPr marL="29718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7pPr>
            <a:lvl8pPr marL="34290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8pPr>
            <a:lvl9pPr marL="38862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9pPr>
          </a:lstStyle>
          <a:p>
            <a:pPr eaLnBrk="1" hangingPunct="1"/>
            <a:fld id="{722D9DB9-4580-45FA-B28C-65A3CCD76C9B}" type="slidenum">
              <a:rPr lang="en-US" altLang="en-US" sz="1100" i="0">
                <a:solidFill>
                  <a:schemeClr val="tx1"/>
                </a:solidFill>
                <a:latin typeface="Times New Roman" panose="02020603050405020304" pitchFamily="18" charset="0"/>
              </a:rPr>
              <a:pPr eaLnBrk="1" hangingPunct="1"/>
              <a:t>33</a:t>
            </a:fld>
            <a:endParaRPr lang="en-US" altLang="en-US" sz="1100" i="0">
              <a:solidFill>
                <a:schemeClr val="tx1"/>
              </a:solidFill>
              <a:latin typeface="Times New Roman" panose="02020603050405020304" pitchFamily="18" charset="0"/>
            </a:endParaRPr>
          </a:p>
        </p:txBody>
      </p:sp>
      <p:sp>
        <p:nvSpPr>
          <p:cNvPr id="54275" name="Rectangle 2">
            <a:extLst>
              <a:ext uri="{FF2B5EF4-FFF2-40B4-BE49-F238E27FC236}">
                <a16:creationId xmlns:a16="http://schemas.microsoft.com/office/drawing/2014/main" id="{2CBAA138-2E24-B24A-03BB-1C5381D705E0}"/>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5ABD10B5-AD70-7FF0-4DD6-05E7FD9A853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A46D-C1D6-2C86-3775-8130F7FC62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E42564-D8DB-DDE2-354B-B22A2FFF0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0FF85C-B6B6-DAA9-700D-BB74CB20FF64}"/>
              </a:ext>
            </a:extLst>
          </p:cNvPr>
          <p:cNvSpPr>
            <a:spLocks noGrp="1"/>
          </p:cNvSpPr>
          <p:nvPr>
            <p:ph type="dt" sz="half" idx="10"/>
          </p:nvPr>
        </p:nvSpPr>
        <p:spPr/>
        <p:txBody>
          <a:bodyPr/>
          <a:lstStyle/>
          <a:p>
            <a:fld id="{E914D503-E3B4-4BA9-A3EE-53F7C0A56A0B}" type="datetimeFigureOut">
              <a:rPr lang="en-US" smtClean="0"/>
              <a:t>5/12/2023</a:t>
            </a:fld>
            <a:endParaRPr lang="en-US"/>
          </a:p>
        </p:txBody>
      </p:sp>
      <p:sp>
        <p:nvSpPr>
          <p:cNvPr id="5" name="Footer Placeholder 4">
            <a:extLst>
              <a:ext uri="{FF2B5EF4-FFF2-40B4-BE49-F238E27FC236}">
                <a16:creationId xmlns:a16="http://schemas.microsoft.com/office/drawing/2014/main" id="{AEC4395C-906D-706F-117D-C6F2CE19B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C3D4C-B2DE-095C-4217-8BB185987168}"/>
              </a:ext>
            </a:extLst>
          </p:cNvPr>
          <p:cNvSpPr>
            <a:spLocks noGrp="1"/>
          </p:cNvSpPr>
          <p:nvPr>
            <p:ph type="sldNum" sz="quarter" idx="12"/>
          </p:nvPr>
        </p:nvSpPr>
        <p:spPr/>
        <p:txBody>
          <a:bodyPr/>
          <a:lstStyle/>
          <a:p>
            <a:fld id="{17C08865-26DB-4BB3-8F16-E3C217246219}" type="slidenum">
              <a:rPr lang="en-US" smtClean="0"/>
              <a:t>‹#›</a:t>
            </a:fld>
            <a:endParaRPr lang="en-US"/>
          </a:p>
        </p:txBody>
      </p:sp>
    </p:spTree>
    <p:extLst>
      <p:ext uri="{BB962C8B-B14F-4D97-AF65-F5344CB8AC3E}">
        <p14:creationId xmlns:p14="http://schemas.microsoft.com/office/powerpoint/2010/main" val="3139875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5C1BD-32E8-EEC6-BFC4-1404EFA500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01E6C-96E5-BA7D-7DE9-D6E9F926CA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77F06-7B10-86C5-E36A-871E8360E316}"/>
              </a:ext>
            </a:extLst>
          </p:cNvPr>
          <p:cNvSpPr>
            <a:spLocks noGrp="1"/>
          </p:cNvSpPr>
          <p:nvPr>
            <p:ph type="dt" sz="half" idx="10"/>
          </p:nvPr>
        </p:nvSpPr>
        <p:spPr/>
        <p:txBody>
          <a:bodyPr/>
          <a:lstStyle/>
          <a:p>
            <a:fld id="{E914D503-E3B4-4BA9-A3EE-53F7C0A56A0B}" type="datetimeFigureOut">
              <a:rPr lang="en-US" smtClean="0"/>
              <a:t>5/12/2023</a:t>
            </a:fld>
            <a:endParaRPr lang="en-US"/>
          </a:p>
        </p:txBody>
      </p:sp>
      <p:sp>
        <p:nvSpPr>
          <p:cNvPr id="5" name="Footer Placeholder 4">
            <a:extLst>
              <a:ext uri="{FF2B5EF4-FFF2-40B4-BE49-F238E27FC236}">
                <a16:creationId xmlns:a16="http://schemas.microsoft.com/office/drawing/2014/main" id="{B5BF5072-2268-DFBE-6DB4-8AB4F6A5E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0907A3-5C51-FD7B-8D46-47D46059998E}"/>
              </a:ext>
            </a:extLst>
          </p:cNvPr>
          <p:cNvSpPr>
            <a:spLocks noGrp="1"/>
          </p:cNvSpPr>
          <p:nvPr>
            <p:ph type="sldNum" sz="quarter" idx="12"/>
          </p:nvPr>
        </p:nvSpPr>
        <p:spPr/>
        <p:txBody>
          <a:bodyPr/>
          <a:lstStyle/>
          <a:p>
            <a:fld id="{17C08865-26DB-4BB3-8F16-E3C217246219}" type="slidenum">
              <a:rPr lang="en-US" smtClean="0"/>
              <a:t>‹#›</a:t>
            </a:fld>
            <a:endParaRPr lang="en-US"/>
          </a:p>
        </p:txBody>
      </p:sp>
    </p:spTree>
    <p:extLst>
      <p:ext uri="{BB962C8B-B14F-4D97-AF65-F5344CB8AC3E}">
        <p14:creationId xmlns:p14="http://schemas.microsoft.com/office/powerpoint/2010/main" val="3002371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D6AB8-CEC3-C900-755A-75A148A802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51B497-863E-BC49-BE3E-0E237C4F14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19CE18-5EA4-5765-6883-0BC76027CD63}"/>
              </a:ext>
            </a:extLst>
          </p:cNvPr>
          <p:cNvSpPr>
            <a:spLocks noGrp="1"/>
          </p:cNvSpPr>
          <p:nvPr>
            <p:ph type="dt" sz="half" idx="10"/>
          </p:nvPr>
        </p:nvSpPr>
        <p:spPr/>
        <p:txBody>
          <a:bodyPr/>
          <a:lstStyle/>
          <a:p>
            <a:fld id="{E914D503-E3B4-4BA9-A3EE-53F7C0A56A0B}" type="datetimeFigureOut">
              <a:rPr lang="en-US" smtClean="0"/>
              <a:t>5/12/2023</a:t>
            </a:fld>
            <a:endParaRPr lang="en-US"/>
          </a:p>
        </p:txBody>
      </p:sp>
      <p:sp>
        <p:nvSpPr>
          <p:cNvPr id="5" name="Footer Placeholder 4">
            <a:extLst>
              <a:ext uri="{FF2B5EF4-FFF2-40B4-BE49-F238E27FC236}">
                <a16:creationId xmlns:a16="http://schemas.microsoft.com/office/drawing/2014/main" id="{BBE528D8-D44A-C8BA-6DBE-C0EEADDC0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14B10-5B4D-D7EF-791F-BAB961ECDDC9}"/>
              </a:ext>
            </a:extLst>
          </p:cNvPr>
          <p:cNvSpPr>
            <a:spLocks noGrp="1"/>
          </p:cNvSpPr>
          <p:nvPr>
            <p:ph type="sldNum" sz="quarter" idx="12"/>
          </p:nvPr>
        </p:nvSpPr>
        <p:spPr/>
        <p:txBody>
          <a:bodyPr/>
          <a:lstStyle/>
          <a:p>
            <a:fld id="{17C08865-26DB-4BB3-8F16-E3C217246219}" type="slidenum">
              <a:rPr lang="en-US" smtClean="0"/>
              <a:t>‹#›</a:t>
            </a:fld>
            <a:endParaRPr lang="en-US"/>
          </a:p>
        </p:txBody>
      </p:sp>
    </p:spTree>
    <p:extLst>
      <p:ext uri="{BB962C8B-B14F-4D97-AF65-F5344CB8AC3E}">
        <p14:creationId xmlns:p14="http://schemas.microsoft.com/office/powerpoint/2010/main" val="422724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BFF7-2F25-B74A-D373-16FE7CFEFC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75BDE-FAE9-187B-8C08-ADA0A77315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B7A589-B6F5-4779-7781-D70A90AC3DBE}"/>
              </a:ext>
            </a:extLst>
          </p:cNvPr>
          <p:cNvSpPr>
            <a:spLocks noGrp="1"/>
          </p:cNvSpPr>
          <p:nvPr>
            <p:ph type="dt" sz="half" idx="10"/>
          </p:nvPr>
        </p:nvSpPr>
        <p:spPr/>
        <p:txBody>
          <a:bodyPr/>
          <a:lstStyle/>
          <a:p>
            <a:fld id="{E914D503-E3B4-4BA9-A3EE-53F7C0A56A0B}" type="datetimeFigureOut">
              <a:rPr lang="en-US" smtClean="0"/>
              <a:t>5/12/2023</a:t>
            </a:fld>
            <a:endParaRPr lang="en-US"/>
          </a:p>
        </p:txBody>
      </p:sp>
      <p:sp>
        <p:nvSpPr>
          <p:cNvPr id="5" name="Footer Placeholder 4">
            <a:extLst>
              <a:ext uri="{FF2B5EF4-FFF2-40B4-BE49-F238E27FC236}">
                <a16:creationId xmlns:a16="http://schemas.microsoft.com/office/drawing/2014/main" id="{92F572B2-F976-8D37-7793-F03A41839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77B1D-66AB-7DC0-9143-80A59E357613}"/>
              </a:ext>
            </a:extLst>
          </p:cNvPr>
          <p:cNvSpPr>
            <a:spLocks noGrp="1"/>
          </p:cNvSpPr>
          <p:nvPr>
            <p:ph type="sldNum" sz="quarter" idx="12"/>
          </p:nvPr>
        </p:nvSpPr>
        <p:spPr/>
        <p:txBody>
          <a:bodyPr/>
          <a:lstStyle/>
          <a:p>
            <a:fld id="{17C08865-26DB-4BB3-8F16-E3C217246219}" type="slidenum">
              <a:rPr lang="en-US" smtClean="0"/>
              <a:t>‹#›</a:t>
            </a:fld>
            <a:endParaRPr lang="en-US"/>
          </a:p>
        </p:txBody>
      </p:sp>
    </p:spTree>
    <p:extLst>
      <p:ext uri="{BB962C8B-B14F-4D97-AF65-F5344CB8AC3E}">
        <p14:creationId xmlns:p14="http://schemas.microsoft.com/office/powerpoint/2010/main" val="2564106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5C7D0-6EB8-3179-7D6F-EABBA15F16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BA153D-1CF7-2486-70C3-1E8967FDD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3AC94-4AC5-C86C-F928-D3D2E4DC1DE6}"/>
              </a:ext>
            </a:extLst>
          </p:cNvPr>
          <p:cNvSpPr>
            <a:spLocks noGrp="1"/>
          </p:cNvSpPr>
          <p:nvPr>
            <p:ph type="dt" sz="half" idx="10"/>
          </p:nvPr>
        </p:nvSpPr>
        <p:spPr/>
        <p:txBody>
          <a:bodyPr/>
          <a:lstStyle/>
          <a:p>
            <a:fld id="{E914D503-E3B4-4BA9-A3EE-53F7C0A56A0B}" type="datetimeFigureOut">
              <a:rPr lang="en-US" smtClean="0"/>
              <a:t>5/12/2023</a:t>
            </a:fld>
            <a:endParaRPr lang="en-US"/>
          </a:p>
        </p:txBody>
      </p:sp>
      <p:sp>
        <p:nvSpPr>
          <p:cNvPr id="5" name="Footer Placeholder 4">
            <a:extLst>
              <a:ext uri="{FF2B5EF4-FFF2-40B4-BE49-F238E27FC236}">
                <a16:creationId xmlns:a16="http://schemas.microsoft.com/office/drawing/2014/main" id="{F6AA31C4-3C3E-E575-6234-694FA31B6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BB3C1-398B-443B-0632-45FB64BBD11A}"/>
              </a:ext>
            </a:extLst>
          </p:cNvPr>
          <p:cNvSpPr>
            <a:spLocks noGrp="1"/>
          </p:cNvSpPr>
          <p:nvPr>
            <p:ph type="sldNum" sz="quarter" idx="12"/>
          </p:nvPr>
        </p:nvSpPr>
        <p:spPr/>
        <p:txBody>
          <a:bodyPr/>
          <a:lstStyle/>
          <a:p>
            <a:fld id="{17C08865-26DB-4BB3-8F16-E3C217246219}" type="slidenum">
              <a:rPr lang="en-US" smtClean="0"/>
              <a:t>‹#›</a:t>
            </a:fld>
            <a:endParaRPr lang="en-US"/>
          </a:p>
        </p:txBody>
      </p:sp>
    </p:spTree>
    <p:extLst>
      <p:ext uri="{BB962C8B-B14F-4D97-AF65-F5344CB8AC3E}">
        <p14:creationId xmlns:p14="http://schemas.microsoft.com/office/powerpoint/2010/main" val="32680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D248-B40F-1B1D-7E12-261386D598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975DAC-E1A2-51D5-AA82-3DCA5B6ED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1B1E26-F9A3-4781-95E3-40ACE4E3A7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1312E0-0A3A-6E69-2673-98B7BD6DED1C}"/>
              </a:ext>
            </a:extLst>
          </p:cNvPr>
          <p:cNvSpPr>
            <a:spLocks noGrp="1"/>
          </p:cNvSpPr>
          <p:nvPr>
            <p:ph type="dt" sz="half" idx="10"/>
          </p:nvPr>
        </p:nvSpPr>
        <p:spPr/>
        <p:txBody>
          <a:bodyPr/>
          <a:lstStyle/>
          <a:p>
            <a:fld id="{E914D503-E3B4-4BA9-A3EE-53F7C0A56A0B}" type="datetimeFigureOut">
              <a:rPr lang="en-US" smtClean="0"/>
              <a:t>5/12/2023</a:t>
            </a:fld>
            <a:endParaRPr lang="en-US"/>
          </a:p>
        </p:txBody>
      </p:sp>
      <p:sp>
        <p:nvSpPr>
          <p:cNvPr id="6" name="Footer Placeholder 5">
            <a:extLst>
              <a:ext uri="{FF2B5EF4-FFF2-40B4-BE49-F238E27FC236}">
                <a16:creationId xmlns:a16="http://schemas.microsoft.com/office/drawing/2014/main" id="{B6FBFB8D-B241-C802-0564-DD9FE98C93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81FAC-667A-E0EA-4F22-9C80F4156AD6}"/>
              </a:ext>
            </a:extLst>
          </p:cNvPr>
          <p:cNvSpPr>
            <a:spLocks noGrp="1"/>
          </p:cNvSpPr>
          <p:nvPr>
            <p:ph type="sldNum" sz="quarter" idx="12"/>
          </p:nvPr>
        </p:nvSpPr>
        <p:spPr/>
        <p:txBody>
          <a:bodyPr/>
          <a:lstStyle/>
          <a:p>
            <a:fld id="{17C08865-26DB-4BB3-8F16-E3C217246219}" type="slidenum">
              <a:rPr lang="en-US" smtClean="0"/>
              <a:t>‹#›</a:t>
            </a:fld>
            <a:endParaRPr lang="en-US"/>
          </a:p>
        </p:txBody>
      </p:sp>
    </p:spTree>
    <p:extLst>
      <p:ext uri="{BB962C8B-B14F-4D97-AF65-F5344CB8AC3E}">
        <p14:creationId xmlns:p14="http://schemas.microsoft.com/office/powerpoint/2010/main" val="5180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4983-15AD-58B0-606E-0B75D9D317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01EE8F-1373-E273-B2DC-3B8C45B690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F51A1D-424B-5680-DB8D-9E5D68AE27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AB66EE-A80D-BF84-F504-29DABFBB1C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2A6D81-998F-49A8-4A88-A30AE4F1E8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6CF02F-6E8E-8FAB-D954-8264B173EAC5}"/>
              </a:ext>
            </a:extLst>
          </p:cNvPr>
          <p:cNvSpPr>
            <a:spLocks noGrp="1"/>
          </p:cNvSpPr>
          <p:nvPr>
            <p:ph type="dt" sz="half" idx="10"/>
          </p:nvPr>
        </p:nvSpPr>
        <p:spPr/>
        <p:txBody>
          <a:bodyPr/>
          <a:lstStyle/>
          <a:p>
            <a:fld id="{E914D503-E3B4-4BA9-A3EE-53F7C0A56A0B}" type="datetimeFigureOut">
              <a:rPr lang="en-US" smtClean="0"/>
              <a:t>5/12/2023</a:t>
            </a:fld>
            <a:endParaRPr lang="en-US"/>
          </a:p>
        </p:txBody>
      </p:sp>
      <p:sp>
        <p:nvSpPr>
          <p:cNvPr id="8" name="Footer Placeholder 7">
            <a:extLst>
              <a:ext uri="{FF2B5EF4-FFF2-40B4-BE49-F238E27FC236}">
                <a16:creationId xmlns:a16="http://schemas.microsoft.com/office/drawing/2014/main" id="{75F15AB0-E068-C1F0-1EDA-1ABF5FE2A8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3EBD0B-B006-67A9-F5B5-A13E8BE17D35}"/>
              </a:ext>
            </a:extLst>
          </p:cNvPr>
          <p:cNvSpPr>
            <a:spLocks noGrp="1"/>
          </p:cNvSpPr>
          <p:nvPr>
            <p:ph type="sldNum" sz="quarter" idx="12"/>
          </p:nvPr>
        </p:nvSpPr>
        <p:spPr/>
        <p:txBody>
          <a:bodyPr/>
          <a:lstStyle/>
          <a:p>
            <a:fld id="{17C08865-26DB-4BB3-8F16-E3C217246219}" type="slidenum">
              <a:rPr lang="en-US" smtClean="0"/>
              <a:t>‹#›</a:t>
            </a:fld>
            <a:endParaRPr lang="en-US"/>
          </a:p>
        </p:txBody>
      </p:sp>
    </p:spTree>
    <p:extLst>
      <p:ext uri="{BB962C8B-B14F-4D97-AF65-F5344CB8AC3E}">
        <p14:creationId xmlns:p14="http://schemas.microsoft.com/office/powerpoint/2010/main" val="171218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9FE7-2376-F10E-8135-2764E24272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351C27-FCE6-ABB4-7149-24FFD4F49FE5}"/>
              </a:ext>
            </a:extLst>
          </p:cNvPr>
          <p:cNvSpPr>
            <a:spLocks noGrp="1"/>
          </p:cNvSpPr>
          <p:nvPr>
            <p:ph type="dt" sz="half" idx="10"/>
          </p:nvPr>
        </p:nvSpPr>
        <p:spPr/>
        <p:txBody>
          <a:bodyPr/>
          <a:lstStyle/>
          <a:p>
            <a:fld id="{E914D503-E3B4-4BA9-A3EE-53F7C0A56A0B}" type="datetimeFigureOut">
              <a:rPr lang="en-US" smtClean="0"/>
              <a:t>5/12/2023</a:t>
            </a:fld>
            <a:endParaRPr lang="en-US"/>
          </a:p>
        </p:txBody>
      </p:sp>
      <p:sp>
        <p:nvSpPr>
          <p:cNvPr id="4" name="Footer Placeholder 3">
            <a:extLst>
              <a:ext uri="{FF2B5EF4-FFF2-40B4-BE49-F238E27FC236}">
                <a16:creationId xmlns:a16="http://schemas.microsoft.com/office/drawing/2014/main" id="{E2C401FE-9F4B-1F66-26AA-1D693543EC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998851-435C-0671-F0ED-51F6A365CE29}"/>
              </a:ext>
            </a:extLst>
          </p:cNvPr>
          <p:cNvSpPr>
            <a:spLocks noGrp="1"/>
          </p:cNvSpPr>
          <p:nvPr>
            <p:ph type="sldNum" sz="quarter" idx="12"/>
          </p:nvPr>
        </p:nvSpPr>
        <p:spPr/>
        <p:txBody>
          <a:bodyPr/>
          <a:lstStyle/>
          <a:p>
            <a:fld id="{17C08865-26DB-4BB3-8F16-E3C217246219}" type="slidenum">
              <a:rPr lang="en-US" smtClean="0"/>
              <a:t>‹#›</a:t>
            </a:fld>
            <a:endParaRPr lang="en-US"/>
          </a:p>
        </p:txBody>
      </p:sp>
    </p:spTree>
    <p:extLst>
      <p:ext uri="{BB962C8B-B14F-4D97-AF65-F5344CB8AC3E}">
        <p14:creationId xmlns:p14="http://schemas.microsoft.com/office/powerpoint/2010/main" val="3523942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DD1853-2052-B263-A817-C7237B237B3E}"/>
              </a:ext>
            </a:extLst>
          </p:cNvPr>
          <p:cNvSpPr>
            <a:spLocks noGrp="1"/>
          </p:cNvSpPr>
          <p:nvPr>
            <p:ph type="dt" sz="half" idx="10"/>
          </p:nvPr>
        </p:nvSpPr>
        <p:spPr/>
        <p:txBody>
          <a:bodyPr/>
          <a:lstStyle/>
          <a:p>
            <a:fld id="{E914D503-E3B4-4BA9-A3EE-53F7C0A56A0B}" type="datetimeFigureOut">
              <a:rPr lang="en-US" smtClean="0"/>
              <a:t>5/12/2023</a:t>
            </a:fld>
            <a:endParaRPr lang="en-US"/>
          </a:p>
        </p:txBody>
      </p:sp>
      <p:sp>
        <p:nvSpPr>
          <p:cNvPr id="3" name="Footer Placeholder 2">
            <a:extLst>
              <a:ext uri="{FF2B5EF4-FFF2-40B4-BE49-F238E27FC236}">
                <a16:creationId xmlns:a16="http://schemas.microsoft.com/office/drawing/2014/main" id="{C8059226-A654-7EB3-FA57-1893AEDAC9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C9206C-437B-B43D-759A-A0A68DB4B741}"/>
              </a:ext>
            </a:extLst>
          </p:cNvPr>
          <p:cNvSpPr>
            <a:spLocks noGrp="1"/>
          </p:cNvSpPr>
          <p:nvPr>
            <p:ph type="sldNum" sz="quarter" idx="12"/>
          </p:nvPr>
        </p:nvSpPr>
        <p:spPr/>
        <p:txBody>
          <a:bodyPr/>
          <a:lstStyle/>
          <a:p>
            <a:fld id="{17C08865-26DB-4BB3-8F16-E3C217246219}" type="slidenum">
              <a:rPr lang="en-US" smtClean="0"/>
              <a:t>‹#›</a:t>
            </a:fld>
            <a:endParaRPr lang="en-US"/>
          </a:p>
        </p:txBody>
      </p:sp>
    </p:spTree>
    <p:extLst>
      <p:ext uri="{BB962C8B-B14F-4D97-AF65-F5344CB8AC3E}">
        <p14:creationId xmlns:p14="http://schemas.microsoft.com/office/powerpoint/2010/main" val="1115923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03421-378A-1803-F0BE-722102198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E37956-E3E6-2772-36BE-59AE962EB9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1EC0C8-86C2-4A05-B12E-41A9856C7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107AAB-E89C-EFFB-F4B0-E0D04690FED8}"/>
              </a:ext>
            </a:extLst>
          </p:cNvPr>
          <p:cNvSpPr>
            <a:spLocks noGrp="1"/>
          </p:cNvSpPr>
          <p:nvPr>
            <p:ph type="dt" sz="half" idx="10"/>
          </p:nvPr>
        </p:nvSpPr>
        <p:spPr/>
        <p:txBody>
          <a:bodyPr/>
          <a:lstStyle/>
          <a:p>
            <a:fld id="{E914D503-E3B4-4BA9-A3EE-53F7C0A56A0B}" type="datetimeFigureOut">
              <a:rPr lang="en-US" smtClean="0"/>
              <a:t>5/12/2023</a:t>
            </a:fld>
            <a:endParaRPr lang="en-US"/>
          </a:p>
        </p:txBody>
      </p:sp>
      <p:sp>
        <p:nvSpPr>
          <p:cNvPr id="6" name="Footer Placeholder 5">
            <a:extLst>
              <a:ext uri="{FF2B5EF4-FFF2-40B4-BE49-F238E27FC236}">
                <a16:creationId xmlns:a16="http://schemas.microsoft.com/office/drawing/2014/main" id="{A4D3B2CE-3683-D4F7-27F9-CB8F92CF5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C3E73-62E5-6202-418D-EFFB787C5F17}"/>
              </a:ext>
            </a:extLst>
          </p:cNvPr>
          <p:cNvSpPr>
            <a:spLocks noGrp="1"/>
          </p:cNvSpPr>
          <p:nvPr>
            <p:ph type="sldNum" sz="quarter" idx="12"/>
          </p:nvPr>
        </p:nvSpPr>
        <p:spPr/>
        <p:txBody>
          <a:bodyPr/>
          <a:lstStyle/>
          <a:p>
            <a:fld id="{17C08865-26DB-4BB3-8F16-E3C217246219}" type="slidenum">
              <a:rPr lang="en-US" smtClean="0"/>
              <a:t>‹#›</a:t>
            </a:fld>
            <a:endParaRPr lang="en-US"/>
          </a:p>
        </p:txBody>
      </p:sp>
    </p:spTree>
    <p:extLst>
      <p:ext uri="{BB962C8B-B14F-4D97-AF65-F5344CB8AC3E}">
        <p14:creationId xmlns:p14="http://schemas.microsoft.com/office/powerpoint/2010/main" val="537064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1529-738E-8E0B-576E-D69FD5405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E3D784-C46D-A590-005E-D322F7B0F2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3DE8AE-79E6-F129-7301-6E5AE930C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D63966-A2E9-2B14-93C0-B58092169D61}"/>
              </a:ext>
            </a:extLst>
          </p:cNvPr>
          <p:cNvSpPr>
            <a:spLocks noGrp="1"/>
          </p:cNvSpPr>
          <p:nvPr>
            <p:ph type="dt" sz="half" idx="10"/>
          </p:nvPr>
        </p:nvSpPr>
        <p:spPr/>
        <p:txBody>
          <a:bodyPr/>
          <a:lstStyle/>
          <a:p>
            <a:fld id="{E914D503-E3B4-4BA9-A3EE-53F7C0A56A0B}" type="datetimeFigureOut">
              <a:rPr lang="en-US" smtClean="0"/>
              <a:t>5/12/2023</a:t>
            </a:fld>
            <a:endParaRPr lang="en-US"/>
          </a:p>
        </p:txBody>
      </p:sp>
      <p:sp>
        <p:nvSpPr>
          <p:cNvPr id="6" name="Footer Placeholder 5">
            <a:extLst>
              <a:ext uri="{FF2B5EF4-FFF2-40B4-BE49-F238E27FC236}">
                <a16:creationId xmlns:a16="http://schemas.microsoft.com/office/drawing/2014/main" id="{18F3E17B-4898-7857-E9E4-434B175938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7D1800-FE5B-6B0E-2420-118A77BD1A11}"/>
              </a:ext>
            </a:extLst>
          </p:cNvPr>
          <p:cNvSpPr>
            <a:spLocks noGrp="1"/>
          </p:cNvSpPr>
          <p:nvPr>
            <p:ph type="sldNum" sz="quarter" idx="12"/>
          </p:nvPr>
        </p:nvSpPr>
        <p:spPr/>
        <p:txBody>
          <a:bodyPr/>
          <a:lstStyle/>
          <a:p>
            <a:fld id="{17C08865-26DB-4BB3-8F16-E3C217246219}" type="slidenum">
              <a:rPr lang="en-US" smtClean="0"/>
              <a:t>‹#›</a:t>
            </a:fld>
            <a:endParaRPr lang="en-US"/>
          </a:p>
        </p:txBody>
      </p:sp>
    </p:spTree>
    <p:extLst>
      <p:ext uri="{BB962C8B-B14F-4D97-AF65-F5344CB8AC3E}">
        <p14:creationId xmlns:p14="http://schemas.microsoft.com/office/powerpoint/2010/main" val="3078165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739CBC-959B-740E-4BB1-DE6BFC6516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251262-D95D-855C-22CA-800547CF3E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A6553-A635-DF59-A113-811E8D5F86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4D503-E3B4-4BA9-A3EE-53F7C0A56A0B}" type="datetimeFigureOut">
              <a:rPr lang="en-US" smtClean="0"/>
              <a:t>5/12/2023</a:t>
            </a:fld>
            <a:endParaRPr lang="en-US"/>
          </a:p>
        </p:txBody>
      </p:sp>
      <p:sp>
        <p:nvSpPr>
          <p:cNvPr id="5" name="Footer Placeholder 4">
            <a:extLst>
              <a:ext uri="{FF2B5EF4-FFF2-40B4-BE49-F238E27FC236}">
                <a16:creationId xmlns:a16="http://schemas.microsoft.com/office/drawing/2014/main" id="{EAD51303-BAD8-9233-7300-16F1E4AD6D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2C7764-87D1-177F-6243-4CD3F6F565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08865-26DB-4BB3-8F16-E3C217246219}" type="slidenum">
              <a:rPr lang="en-US" smtClean="0"/>
              <a:t>‹#›</a:t>
            </a:fld>
            <a:endParaRPr lang="en-US"/>
          </a:p>
        </p:txBody>
      </p:sp>
    </p:spTree>
    <p:extLst>
      <p:ext uri="{BB962C8B-B14F-4D97-AF65-F5344CB8AC3E}">
        <p14:creationId xmlns:p14="http://schemas.microsoft.com/office/powerpoint/2010/main" val="1409633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6.xml"/><Relationship Id="rId6" Type="http://schemas.openxmlformats.org/officeDocument/2006/relationships/image" Target="../media/image16.jpeg"/><Relationship Id="rId11" Type="http://schemas.openxmlformats.org/officeDocument/2006/relationships/image" Target="../media/image21.jpeg"/><Relationship Id="rId5" Type="http://schemas.openxmlformats.org/officeDocument/2006/relationships/image" Target="../media/image15.jpeg"/><Relationship Id="rId10" Type="http://schemas.openxmlformats.org/officeDocument/2006/relationships/image" Target="../media/image20.jpeg"/><Relationship Id="rId4" Type="http://schemas.openxmlformats.org/officeDocument/2006/relationships/image" Target="../media/image14.jpeg"/><Relationship Id="rId9" Type="http://schemas.openxmlformats.org/officeDocument/2006/relationships/image" Target="../media/image19.jpeg"/></Relationships>
</file>

<file path=ppt/slides/_rels/slide11.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jpeg"/><Relationship Id="rId2" Type="http://schemas.openxmlformats.org/officeDocument/2006/relationships/image" Target="../media/image22.jpeg"/><Relationship Id="rId1" Type="http://schemas.openxmlformats.org/officeDocument/2006/relationships/slideLayout" Target="../slideLayouts/slideLayout6.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png"/><Relationship Id="rId9" Type="http://schemas.openxmlformats.org/officeDocument/2006/relationships/image" Target="../media/image2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524A-43CA-F5D8-D82B-E0B332819B4B}"/>
              </a:ext>
            </a:extLst>
          </p:cNvPr>
          <p:cNvSpPr>
            <a:spLocks noGrp="1"/>
          </p:cNvSpPr>
          <p:nvPr>
            <p:ph type="ctrTitle"/>
          </p:nvPr>
        </p:nvSpPr>
        <p:spPr/>
        <p:txBody>
          <a:bodyPr/>
          <a:lstStyle/>
          <a:p>
            <a:r>
              <a:rPr lang="en-US" dirty="0"/>
              <a:t>Philosophy of Software Freedom</a:t>
            </a:r>
          </a:p>
        </p:txBody>
      </p:sp>
      <p:sp>
        <p:nvSpPr>
          <p:cNvPr id="3" name="Subtitle 2">
            <a:extLst>
              <a:ext uri="{FF2B5EF4-FFF2-40B4-BE49-F238E27FC236}">
                <a16:creationId xmlns:a16="http://schemas.microsoft.com/office/drawing/2014/main" id="{88E6C36E-72DA-6A00-6E2D-A41BCD2E396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0462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4EEA3CD-5FEF-F972-D940-CABC0E9DF7BA}"/>
              </a:ext>
            </a:extLst>
          </p:cNvPr>
          <p:cNvSpPr>
            <a:spLocks noGrp="1" noChangeArrowheads="1"/>
          </p:cNvSpPr>
          <p:nvPr>
            <p:ph type="title"/>
          </p:nvPr>
        </p:nvSpPr>
        <p:spPr/>
        <p:txBody>
          <a:bodyPr/>
          <a:lstStyle/>
          <a:p>
            <a:r>
              <a:rPr lang="en-GB" altLang="en-US"/>
              <a:t>Music</a:t>
            </a:r>
          </a:p>
        </p:txBody>
      </p:sp>
      <p:pic>
        <p:nvPicPr>
          <p:cNvPr id="12291" name="Picture 3" descr="condor_pasa_sheet_music">
            <a:extLst>
              <a:ext uri="{FF2B5EF4-FFF2-40B4-BE49-F238E27FC236}">
                <a16:creationId xmlns:a16="http://schemas.microsoft.com/office/drawing/2014/main" id="{5665D2F9-A3DB-BA86-F5F7-05A965EAC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9" y="2708276"/>
            <a:ext cx="1512887"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4" descr="Pianola_15">
            <a:extLst>
              <a:ext uri="{FF2B5EF4-FFF2-40B4-BE49-F238E27FC236}">
                <a16:creationId xmlns:a16="http://schemas.microsoft.com/office/drawing/2014/main" id="{1A311B6C-EC35-1B6E-96A7-0B24131634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513" y="2708275"/>
            <a:ext cx="1655762"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descr="radio">
            <a:extLst>
              <a:ext uri="{FF2B5EF4-FFF2-40B4-BE49-F238E27FC236}">
                <a16:creationId xmlns:a16="http://schemas.microsoft.com/office/drawing/2014/main" id="{6F2539D9-206B-2809-1901-C314341AE1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1175" y="2708276"/>
            <a:ext cx="144145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6" descr="CDs">
            <a:extLst>
              <a:ext uri="{FF2B5EF4-FFF2-40B4-BE49-F238E27FC236}">
                <a16:creationId xmlns:a16="http://schemas.microsoft.com/office/drawing/2014/main" id="{5B6AC2CE-61B7-2E20-9B11-EBC9CE3F3E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8389" y="2708276"/>
            <a:ext cx="1512887"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7" descr="MartelloRecords1965a">
            <a:extLst>
              <a:ext uri="{FF2B5EF4-FFF2-40B4-BE49-F238E27FC236}">
                <a16:creationId xmlns:a16="http://schemas.microsoft.com/office/drawing/2014/main" id="{5AEC351B-63E2-EE3D-AE35-415E7DC981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8525" y="2708275"/>
            <a:ext cx="127000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8" descr="Grammys_Sting">
            <a:extLst>
              <a:ext uri="{FF2B5EF4-FFF2-40B4-BE49-F238E27FC236}">
                <a16:creationId xmlns:a16="http://schemas.microsoft.com/office/drawing/2014/main" id="{7D914157-2B62-9BBC-CBA5-5D8045F201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9288" y="4365625"/>
            <a:ext cx="15113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9" descr="ipod-classic">
            <a:extLst>
              <a:ext uri="{FF2B5EF4-FFF2-40B4-BE49-F238E27FC236}">
                <a16:creationId xmlns:a16="http://schemas.microsoft.com/office/drawing/2014/main" id="{D13DDFBE-8F01-A469-C3E7-4E9CFEC2B6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8075" y="4365625"/>
            <a:ext cx="1252538"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Picture 10" descr="ringtones">
            <a:extLst>
              <a:ext uri="{FF2B5EF4-FFF2-40B4-BE49-F238E27FC236}">
                <a16:creationId xmlns:a16="http://schemas.microsoft.com/office/drawing/2014/main" id="{86078E73-36D1-EA10-5CAE-AC0ED8644E5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7939" y="4365626"/>
            <a:ext cx="1944687"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11" descr="Napster4_logo_270x242">
            <a:extLst>
              <a:ext uri="{FF2B5EF4-FFF2-40B4-BE49-F238E27FC236}">
                <a16:creationId xmlns:a16="http://schemas.microsoft.com/office/drawing/2014/main" id="{C32F20AE-8345-6809-1252-2C5A4FF06ED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75501" y="4365626"/>
            <a:ext cx="1584325"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0" name="Picture 12" descr="BitTorrentMicroprocessor">
            <a:extLst>
              <a:ext uri="{FF2B5EF4-FFF2-40B4-BE49-F238E27FC236}">
                <a16:creationId xmlns:a16="http://schemas.microsoft.com/office/drawing/2014/main" id="{FBCBF9CE-13CF-697F-A211-A160DD086F3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75725" y="4365625"/>
            <a:ext cx="1271588"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A94D360-E709-9858-1FDF-86A615D74C5D}"/>
              </a:ext>
            </a:extLst>
          </p:cNvPr>
          <p:cNvSpPr>
            <a:spLocks noGrp="1" noChangeArrowheads="1"/>
          </p:cNvSpPr>
          <p:nvPr>
            <p:ph type="title"/>
          </p:nvPr>
        </p:nvSpPr>
        <p:spPr/>
        <p:txBody>
          <a:bodyPr/>
          <a:lstStyle/>
          <a:p>
            <a:r>
              <a:rPr lang="en-GB" altLang="en-US"/>
              <a:t>Television, Movies &amp; Games</a:t>
            </a:r>
          </a:p>
        </p:txBody>
      </p:sp>
      <p:pic>
        <p:nvPicPr>
          <p:cNvPr id="13315" name="Picture 3" descr="kinetoscope">
            <a:extLst>
              <a:ext uri="{FF2B5EF4-FFF2-40B4-BE49-F238E27FC236}">
                <a16:creationId xmlns:a16="http://schemas.microsoft.com/office/drawing/2014/main" id="{FAC3BDC3-D67F-8B20-C95A-CFAE3D7127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414" y="2636839"/>
            <a:ext cx="12350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4" descr="showboat3">
            <a:extLst>
              <a:ext uri="{FF2B5EF4-FFF2-40B4-BE49-F238E27FC236}">
                <a16:creationId xmlns:a16="http://schemas.microsoft.com/office/drawing/2014/main" id="{F548AEEE-2785-82D5-86DF-97D5AA8BBC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2636838"/>
            <a:ext cx="1727200" cy="142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descr="An early television set">
            <a:extLst>
              <a:ext uri="{FF2B5EF4-FFF2-40B4-BE49-F238E27FC236}">
                <a16:creationId xmlns:a16="http://schemas.microsoft.com/office/drawing/2014/main" id="{C69E589E-995F-7D18-DBE7-2DE4FE3FB3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8300" y="2636839"/>
            <a:ext cx="1943100" cy="160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6" descr="50+best+romantic+movies+of+all+time">
            <a:extLst>
              <a:ext uri="{FF2B5EF4-FFF2-40B4-BE49-F238E27FC236}">
                <a16:creationId xmlns:a16="http://schemas.microsoft.com/office/drawing/2014/main" id="{B59AF4F4-9541-83BF-363F-4C3ED7AB4C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0326" y="2636838"/>
            <a:ext cx="2087563"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7" descr="halo_tgs_screen001">
            <a:extLst>
              <a:ext uri="{FF2B5EF4-FFF2-40B4-BE49-F238E27FC236}">
                <a16:creationId xmlns:a16="http://schemas.microsoft.com/office/drawing/2014/main" id="{E0CC2C3F-4C03-ED82-73AA-5847D82C94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2950" y="4498976"/>
            <a:ext cx="19431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8" descr="avatar-movie">
            <a:extLst>
              <a:ext uri="{FF2B5EF4-FFF2-40B4-BE49-F238E27FC236}">
                <a16:creationId xmlns:a16="http://schemas.microsoft.com/office/drawing/2014/main" id="{1FAC2C33-D6F9-6A72-2245-BF0B4FB6EC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3114" y="4508500"/>
            <a:ext cx="2016125"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9" descr="fifa09">
            <a:extLst>
              <a:ext uri="{FF2B5EF4-FFF2-40B4-BE49-F238E27FC236}">
                <a16:creationId xmlns:a16="http://schemas.microsoft.com/office/drawing/2014/main" id="{806B7057-7866-86B2-8D83-2E08BA54AA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8151" y="4508500"/>
            <a:ext cx="1374775" cy="170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2" name="Picture 10" descr="youtube">
            <a:extLst>
              <a:ext uri="{FF2B5EF4-FFF2-40B4-BE49-F238E27FC236}">
                <a16:creationId xmlns:a16="http://schemas.microsoft.com/office/drawing/2014/main" id="{F62FB3E5-FD3B-B579-74E5-51DEBB2E9C6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9289" y="4508501"/>
            <a:ext cx="244792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DD47AC3-C7E6-0C29-7329-B0CF727FC14B}"/>
              </a:ext>
            </a:extLst>
          </p:cNvPr>
          <p:cNvSpPr>
            <a:spLocks noGrp="1"/>
          </p:cNvSpPr>
          <p:nvPr>
            <p:ph type="title"/>
          </p:nvPr>
        </p:nvSpPr>
        <p:spPr>
          <a:xfrm>
            <a:off x="1990726" y="1268413"/>
            <a:ext cx="8785225" cy="647700"/>
          </a:xfrm>
        </p:spPr>
        <p:txBody>
          <a:bodyPr>
            <a:normAutofit fontScale="90000"/>
          </a:bodyPr>
          <a:lstStyle/>
          <a:p>
            <a:br>
              <a:rPr lang="en-MY" altLang="en-US" b="1"/>
            </a:br>
            <a:r>
              <a:rPr lang="en-MY" altLang="en-US" b="1"/>
              <a:t>PART B: COPYRIGHT &amp; RELATED RIGHTS</a:t>
            </a:r>
            <a:br>
              <a:rPr lang="en-MY" altLang="en-US"/>
            </a:br>
            <a:endParaRPr lang="en-MY" altLang="en-US"/>
          </a:p>
        </p:txBody>
      </p:sp>
      <p:sp>
        <p:nvSpPr>
          <p:cNvPr id="14339" name="Content Placeholder 2">
            <a:extLst>
              <a:ext uri="{FF2B5EF4-FFF2-40B4-BE49-F238E27FC236}">
                <a16:creationId xmlns:a16="http://schemas.microsoft.com/office/drawing/2014/main" id="{DA69A515-6B9E-2273-C413-541225429518}"/>
              </a:ext>
            </a:extLst>
          </p:cNvPr>
          <p:cNvSpPr>
            <a:spLocks noGrp="1"/>
          </p:cNvSpPr>
          <p:nvPr>
            <p:ph idx="1"/>
          </p:nvPr>
        </p:nvSpPr>
        <p:spPr>
          <a:xfrm>
            <a:off x="1992313" y="2060575"/>
            <a:ext cx="8229600" cy="3735388"/>
          </a:xfrm>
        </p:spPr>
        <p:txBody>
          <a:bodyPr>
            <a:normAutofit lnSpcReduction="10000"/>
          </a:bodyPr>
          <a:lstStyle/>
          <a:p>
            <a:pPr algn="just"/>
            <a:r>
              <a:rPr lang="en-MY" altLang="en-US"/>
              <a:t>Scope of Copyright Protection</a:t>
            </a:r>
          </a:p>
          <a:p>
            <a:pPr lvl="1"/>
            <a:r>
              <a:rPr lang="en-MY" altLang="en-US"/>
              <a:t>Works Protected by Copyright</a:t>
            </a:r>
          </a:p>
          <a:p>
            <a:pPr lvl="2" algn="just"/>
            <a:r>
              <a:rPr lang="en-MY" altLang="en-US"/>
              <a:t>Literary works (books, written speeches, magazines, newsletters, trade journals, training materials, technical papers, instruction manuals, catalogues);</a:t>
            </a:r>
          </a:p>
          <a:p>
            <a:pPr lvl="2" algn="just"/>
            <a:r>
              <a:rPr lang="en-MY" altLang="en-US"/>
              <a:t>Musical works (songs, operas and musicals);</a:t>
            </a:r>
          </a:p>
          <a:p>
            <a:pPr lvl="2" algn="just"/>
            <a:r>
              <a:rPr lang="en-MY" altLang="en-US"/>
              <a:t>Dramatic works (dance, plays, mime);</a:t>
            </a:r>
          </a:p>
          <a:p>
            <a:pPr lvl="2" algn="just"/>
            <a:r>
              <a:rPr lang="en-MY" altLang="en-US"/>
              <a:t>Artistic works (cartoons, paintings, sculptures, architectural works, blueprints, computer and 	laser artwork);</a:t>
            </a:r>
          </a:p>
          <a:p>
            <a:pPr lvl="2" algn="just"/>
            <a:r>
              <a:rPr lang="en-MY" altLang="en-US"/>
              <a:t>Photographic works (such as photos, engravings);</a:t>
            </a:r>
          </a:p>
          <a:p>
            <a:pPr lvl="2" algn="just"/>
            <a:r>
              <a:rPr lang="en-MY" altLang="en-US"/>
              <a:t>Computer programs, software, and original databases;</a:t>
            </a:r>
          </a:p>
          <a:p>
            <a:pPr lvl="2" algn="just"/>
            <a:r>
              <a:rPr lang="en-MY" altLang="en-US"/>
              <a:t>Maps, globes, charts, diagrams and technical drawings; </a:t>
            </a:r>
          </a:p>
          <a:p>
            <a:pPr lvl="2" algn="just"/>
            <a:endParaRPr lang="en-MY" altLang="en-US"/>
          </a:p>
          <a:p>
            <a:pPr lvl="1" algn="just"/>
            <a:endParaRPr lang="en-MY" altLang="en-US"/>
          </a:p>
          <a:p>
            <a:endParaRPr lang="en-MY" altLang="en-US"/>
          </a:p>
          <a:p>
            <a:endParaRPr lang="en-MY"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8C86A69-9EB6-6BDA-997D-F0AE2308116A}"/>
              </a:ext>
            </a:extLst>
          </p:cNvPr>
          <p:cNvSpPr>
            <a:spLocks noGrp="1"/>
          </p:cNvSpPr>
          <p:nvPr>
            <p:ph type="title"/>
          </p:nvPr>
        </p:nvSpPr>
        <p:spPr>
          <a:xfrm>
            <a:off x="2063751" y="1268413"/>
            <a:ext cx="8785225" cy="647700"/>
          </a:xfrm>
        </p:spPr>
        <p:txBody>
          <a:bodyPr>
            <a:normAutofit fontScale="90000"/>
          </a:bodyPr>
          <a:lstStyle/>
          <a:p>
            <a:br>
              <a:rPr lang="en-MY" altLang="en-US" b="1"/>
            </a:br>
            <a:r>
              <a:rPr lang="en-MY" altLang="en-US" b="1"/>
              <a:t>PART B: COPYRIGHT &amp; RELATED RIGHTS</a:t>
            </a:r>
            <a:br>
              <a:rPr lang="en-MY" altLang="en-US"/>
            </a:br>
            <a:endParaRPr lang="en-MY" altLang="en-US"/>
          </a:p>
        </p:txBody>
      </p:sp>
      <p:sp>
        <p:nvSpPr>
          <p:cNvPr id="13315" name="Content Placeholder 2">
            <a:extLst>
              <a:ext uri="{FF2B5EF4-FFF2-40B4-BE49-F238E27FC236}">
                <a16:creationId xmlns:a16="http://schemas.microsoft.com/office/drawing/2014/main" id="{03033BDF-C88A-1DDF-7D5E-300E4D24915F}"/>
              </a:ext>
            </a:extLst>
          </p:cNvPr>
          <p:cNvSpPr>
            <a:spLocks noGrp="1"/>
          </p:cNvSpPr>
          <p:nvPr>
            <p:ph idx="1"/>
          </p:nvPr>
        </p:nvSpPr>
        <p:spPr>
          <a:xfrm>
            <a:off x="2063750" y="1989139"/>
            <a:ext cx="8229600" cy="3735387"/>
          </a:xfrm>
        </p:spPr>
        <p:txBody>
          <a:bodyPr>
            <a:normAutofit fontScale="92500" lnSpcReduction="20000"/>
          </a:bodyPr>
          <a:lstStyle/>
          <a:p>
            <a:pPr algn="just">
              <a:defRPr/>
            </a:pPr>
            <a:r>
              <a:rPr lang="en-MY" dirty="0"/>
              <a:t>Scope of Copyright Protection</a:t>
            </a:r>
          </a:p>
          <a:p>
            <a:pPr lvl="1">
              <a:defRPr/>
            </a:pPr>
            <a:r>
              <a:rPr lang="en-MY" dirty="0"/>
              <a:t>Works Protected by Copyright (Continued) </a:t>
            </a:r>
          </a:p>
          <a:p>
            <a:pPr lvl="2" algn="just">
              <a:defRPr/>
            </a:pPr>
            <a:r>
              <a:rPr lang="en-MY" dirty="0"/>
              <a:t>Advertisements, commercial prints and labels;</a:t>
            </a:r>
          </a:p>
          <a:p>
            <a:pPr lvl="2" algn="just">
              <a:defRPr/>
            </a:pPr>
            <a:r>
              <a:rPr lang="en-MY" dirty="0"/>
              <a:t>Motion pictures (films, documentaries, television advertisements);</a:t>
            </a:r>
          </a:p>
          <a:p>
            <a:pPr lvl="2" algn="just">
              <a:defRPr/>
            </a:pPr>
            <a:r>
              <a:rPr lang="en-MY" dirty="0"/>
              <a:t>Multimedia products (work combined text with usual images, sound and computer programs, such as video games); and</a:t>
            </a:r>
          </a:p>
          <a:p>
            <a:pPr lvl="2" algn="just">
              <a:defRPr/>
            </a:pPr>
            <a:r>
              <a:rPr lang="en-MY" dirty="0"/>
              <a:t>Works of applied art (artistic jewellery, wallpaper, carpets.)</a:t>
            </a:r>
          </a:p>
          <a:p>
            <a:pPr marL="1828800" lvl="4" indent="0" algn="just">
              <a:buNone/>
              <a:defRPr/>
            </a:pPr>
            <a:endParaRPr lang="en-MY" dirty="0"/>
          </a:p>
          <a:p>
            <a:pPr lvl="1" algn="just">
              <a:defRPr/>
            </a:pPr>
            <a:r>
              <a:rPr lang="en-MY" dirty="0"/>
              <a:t>Note: </a:t>
            </a:r>
          </a:p>
          <a:p>
            <a:pPr lvl="2" algn="just">
              <a:defRPr/>
            </a:pPr>
            <a:r>
              <a:rPr lang="en-MY" dirty="0"/>
              <a:t>Works are protected irrespective whether they are made available on computer diskettes, hard drives, CD-ROMs, VCDs, DVDs, or whether they are transmitted by radio stations, television stations or downloaded via the Internet</a:t>
            </a:r>
          </a:p>
          <a:p>
            <a:pPr marL="0" indent="0" algn="just">
              <a:buNone/>
              <a:defRPr/>
            </a:pPr>
            <a:endParaRPr lang="en-MY" dirty="0"/>
          </a:p>
          <a:p>
            <a:pPr marL="0" indent="0">
              <a:buNone/>
              <a:defRPr/>
            </a:pPr>
            <a:endParaRPr lang="en-MY" dirty="0"/>
          </a:p>
          <a:p>
            <a:pPr marL="0" indent="0">
              <a:buNone/>
              <a:defRPr/>
            </a:pPr>
            <a:endParaRPr lang="en-MY"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1D78D86-053E-0694-00FA-0CED72B029E1}"/>
              </a:ext>
            </a:extLst>
          </p:cNvPr>
          <p:cNvSpPr>
            <a:spLocks noGrp="1"/>
          </p:cNvSpPr>
          <p:nvPr>
            <p:ph type="title"/>
          </p:nvPr>
        </p:nvSpPr>
        <p:spPr>
          <a:xfrm>
            <a:off x="1990726" y="1268413"/>
            <a:ext cx="8785225" cy="647700"/>
          </a:xfrm>
        </p:spPr>
        <p:txBody>
          <a:bodyPr>
            <a:normAutofit fontScale="90000"/>
          </a:bodyPr>
          <a:lstStyle/>
          <a:p>
            <a:br>
              <a:rPr lang="en-MY" altLang="en-US" b="1"/>
            </a:br>
            <a:r>
              <a:rPr lang="en-MY" altLang="en-US" b="1"/>
              <a:t>PART B: COPYRIGHT &amp; RELATED RIGHTS</a:t>
            </a:r>
            <a:br>
              <a:rPr lang="en-MY" altLang="en-US"/>
            </a:br>
            <a:endParaRPr lang="en-MY" altLang="en-US"/>
          </a:p>
        </p:txBody>
      </p:sp>
      <p:sp>
        <p:nvSpPr>
          <p:cNvPr id="16387" name="Content Placeholder 2">
            <a:extLst>
              <a:ext uri="{FF2B5EF4-FFF2-40B4-BE49-F238E27FC236}">
                <a16:creationId xmlns:a16="http://schemas.microsoft.com/office/drawing/2014/main" id="{95107C8E-51E3-5913-174F-6F81EC0152B8}"/>
              </a:ext>
            </a:extLst>
          </p:cNvPr>
          <p:cNvSpPr>
            <a:spLocks noGrp="1"/>
          </p:cNvSpPr>
          <p:nvPr>
            <p:ph idx="1"/>
          </p:nvPr>
        </p:nvSpPr>
        <p:spPr>
          <a:xfrm>
            <a:off x="1992313" y="1844675"/>
            <a:ext cx="8229600" cy="3735388"/>
          </a:xfrm>
        </p:spPr>
        <p:txBody>
          <a:bodyPr/>
          <a:lstStyle/>
          <a:p>
            <a:r>
              <a:rPr lang="en-MY" altLang="en-US" sz="2000"/>
              <a:t>Scope of Copyright Protection - The things copyright does not protect</a:t>
            </a:r>
          </a:p>
          <a:p>
            <a:pPr lvl="1"/>
            <a:r>
              <a:rPr lang="en-MY" altLang="en-US" sz="1800"/>
              <a:t>Ideas </a:t>
            </a:r>
          </a:p>
          <a:p>
            <a:pPr lvl="2" algn="just"/>
            <a:r>
              <a:rPr lang="en-MY" altLang="en-US" sz="1600"/>
              <a:t>Copyright law only protects the way ideas are expressed in a particular creation</a:t>
            </a:r>
          </a:p>
          <a:p>
            <a:pPr lvl="2" algn="just"/>
            <a:r>
              <a:rPr lang="en-MY" altLang="en-US" sz="1600"/>
              <a:t>Copyright does not protect the underlying idea, procedure, method of operation, mathematical concept or system</a:t>
            </a:r>
          </a:p>
          <a:p>
            <a:pPr lvl="2" algn="just"/>
            <a:r>
              <a:rPr lang="en-MY" altLang="en-US" sz="1600"/>
              <a:t>Ideas protected under patent law or as trade secrets</a:t>
            </a:r>
          </a:p>
          <a:p>
            <a:pPr lvl="1"/>
            <a:r>
              <a:rPr lang="en-MY" altLang="en-US" sz="1800"/>
              <a:t>Facts</a:t>
            </a:r>
          </a:p>
          <a:p>
            <a:pPr lvl="2" algn="just"/>
            <a:r>
              <a:rPr lang="en-MY" altLang="en-US" sz="1600"/>
              <a:t>Copyright does not protect facts – whether scientific, historical, biographical or news of the day </a:t>
            </a:r>
          </a:p>
          <a:p>
            <a:pPr lvl="2" algn="just"/>
            <a:r>
              <a:rPr lang="en-MY" altLang="en-US" sz="1600"/>
              <a:t>Only the manner in which such facts are expressed, selected or arranged are protected</a:t>
            </a:r>
          </a:p>
          <a:p>
            <a:pPr lvl="2" algn="just"/>
            <a:r>
              <a:rPr lang="en-MY" altLang="en-US" sz="1600"/>
              <a:t>Others are free to use the facts as long as they do not copy the manner in which the facts are expressed</a:t>
            </a:r>
          </a:p>
          <a:p>
            <a:pPr lvl="1" algn="just"/>
            <a:endParaRPr lang="en-MY" altLang="en-US"/>
          </a:p>
          <a:p>
            <a:pPr lvl="1"/>
            <a:endParaRPr lang="en-MY" altLang="en-US"/>
          </a:p>
          <a:p>
            <a:pPr lvl="1"/>
            <a:endParaRPr lang="en-MY"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DE7DC60-3FFE-D2FD-4138-B1112AEBDA44}"/>
              </a:ext>
            </a:extLst>
          </p:cNvPr>
          <p:cNvSpPr>
            <a:spLocks noGrp="1"/>
          </p:cNvSpPr>
          <p:nvPr>
            <p:ph type="title"/>
          </p:nvPr>
        </p:nvSpPr>
        <p:spPr>
          <a:xfrm>
            <a:off x="2063751" y="1268413"/>
            <a:ext cx="8785225" cy="647700"/>
          </a:xfrm>
        </p:spPr>
        <p:txBody>
          <a:bodyPr>
            <a:normAutofit fontScale="90000"/>
          </a:bodyPr>
          <a:lstStyle/>
          <a:p>
            <a:br>
              <a:rPr lang="en-MY" altLang="en-US" b="1"/>
            </a:br>
            <a:r>
              <a:rPr lang="en-MY" altLang="en-US" b="1"/>
              <a:t>PART B: COPYRIGHT &amp; RELATED RIGHTS</a:t>
            </a:r>
            <a:br>
              <a:rPr lang="en-MY" altLang="en-US"/>
            </a:br>
            <a:endParaRPr lang="en-MY" altLang="en-US"/>
          </a:p>
        </p:txBody>
      </p:sp>
      <p:sp>
        <p:nvSpPr>
          <p:cNvPr id="18435" name="Content Placeholder 2">
            <a:extLst>
              <a:ext uri="{FF2B5EF4-FFF2-40B4-BE49-F238E27FC236}">
                <a16:creationId xmlns:a16="http://schemas.microsoft.com/office/drawing/2014/main" id="{2369C515-1FC0-0C94-8D14-42466A5E49A5}"/>
              </a:ext>
            </a:extLst>
          </p:cNvPr>
          <p:cNvSpPr>
            <a:spLocks noGrp="1"/>
          </p:cNvSpPr>
          <p:nvPr>
            <p:ph idx="1"/>
          </p:nvPr>
        </p:nvSpPr>
        <p:spPr>
          <a:xfrm>
            <a:off x="2063750" y="1916114"/>
            <a:ext cx="8229600" cy="3735387"/>
          </a:xfrm>
        </p:spPr>
        <p:txBody>
          <a:bodyPr/>
          <a:lstStyle/>
          <a:p>
            <a:pPr>
              <a:defRPr/>
            </a:pPr>
            <a:r>
              <a:rPr lang="en-MY" sz="2000" dirty="0"/>
              <a:t>Scope of Copyright Protection - The things copyright does not protect</a:t>
            </a:r>
          </a:p>
          <a:p>
            <a:pPr lvl="1">
              <a:defRPr/>
            </a:pPr>
            <a:r>
              <a:rPr lang="en-MY" sz="1600" dirty="0"/>
              <a:t>Useful articles</a:t>
            </a:r>
          </a:p>
          <a:p>
            <a:pPr lvl="2" algn="just">
              <a:defRPr/>
            </a:pPr>
            <a:r>
              <a:rPr lang="en-MY" sz="1400" dirty="0"/>
              <a:t>Copyright protection may not available for articles registered or protectable under industrial design law</a:t>
            </a:r>
          </a:p>
          <a:p>
            <a:pPr lvl="2" algn="just">
              <a:defRPr/>
            </a:pPr>
            <a:r>
              <a:rPr lang="en-MY" sz="1400" dirty="0"/>
              <a:t>Usually the design of a useful article may be protected as an industrial design while copyright protection may apply to the pictorial, graphic or sculptural features on the object</a:t>
            </a:r>
          </a:p>
          <a:p>
            <a:pPr lvl="1">
              <a:defRPr/>
            </a:pPr>
            <a:r>
              <a:rPr lang="en-MY" sz="1600" dirty="0"/>
              <a:t>Names, titles, slogans and other short phrases</a:t>
            </a:r>
          </a:p>
          <a:p>
            <a:pPr lvl="2">
              <a:defRPr/>
            </a:pPr>
            <a:r>
              <a:rPr lang="en-MY" sz="1400" dirty="0"/>
              <a:t>Generally not protected under copyright other than for logos</a:t>
            </a:r>
          </a:p>
          <a:p>
            <a:pPr lvl="1">
              <a:defRPr/>
            </a:pPr>
            <a:r>
              <a:rPr lang="en-MY" sz="1600" dirty="0"/>
              <a:t>Official government works</a:t>
            </a:r>
          </a:p>
          <a:p>
            <a:pPr lvl="2">
              <a:defRPr/>
            </a:pPr>
            <a:r>
              <a:rPr lang="en-US" sz="1400" dirty="0"/>
              <a:t>Official texts of the Government or statutory bodies of a legislative or regulatory nature, or judicial decisions</a:t>
            </a:r>
          </a:p>
          <a:p>
            <a:pPr lvl="2">
              <a:defRPr/>
            </a:pPr>
            <a:r>
              <a:rPr lang="en-US" sz="1400" dirty="0"/>
              <a:t>Note that this exclusion does not extend to works made by or under the direction or control of the Government or its Government organizations</a:t>
            </a:r>
            <a:endParaRPr lang="en-MY" sz="1400" dirty="0"/>
          </a:p>
          <a:p>
            <a:pPr marL="0" indent="0">
              <a:buNone/>
              <a:defRPr/>
            </a:pPr>
            <a:endParaRPr lang="en-MY" dirty="0"/>
          </a:p>
          <a:p>
            <a:pPr marL="0" indent="0">
              <a:buNone/>
              <a:defRPr/>
            </a:pPr>
            <a:endParaRPr lang="en-MY"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582A422C-755A-9615-5E0F-1CA26022A9A6}"/>
              </a:ext>
            </a:extLst>
          </p:cNvPr>
          <p:cNvSpPr>
            <a:spLocks noGrp="1"/>
          </p:cNvSpPr>
          <p:nvPr>
            <p:ph type="title"/>
          </p:nvPr>
        </p:nvSpPr>
        <p:spPr>
          <a:xfrm>
            <a:off x="1990726" y="1268413"/>
            <a:ext cx="8785225" cy="647700"/>
          </a:xfrm>
        </p:spPr>
        <p:txBody>
          <a:bodyPr>
            <a:normAutofit fontScale="90000"/>
          </a:bodyPr>
          <a:lstStyle/>
          <a:p>
            <a:br>
              <a:rPr lang="en-MY" altLang="en-US" b="1"/>
            </a:br>
            <a:r>
              <a:rPr lang="en-MY" altLang="en-US" b="1"/>
              <a:t>PART B: COPYRIGHT &amp; RELATED RIGHTS</a:t>
            </a:r>
            <a:br>
              <a:rPr lang="en-MY" altLang="en-US"/>
            </a:br>
            <a:endParaRPr lang="en-MY" altLang="en-US"/>
          </a:p>
        </p:txBody>
      </p:sp>
      <p:sp>
        <p:nvSpPr>
          <p:cNvPr id="19459" name="Content Placeholder 2">
            <a:extLst>
              <a:ext uri="{FF2B5EF4-FFF2-40B4-BE49-F238E27FC236}">
                <a16:creationId xmlns:a16="http://schemas.microsoft.com/office/drawing/2014/main" id="{C4E4DBB3-3AAF-E8D4-E58E-820BB9C6ADC1}"/>
              </a:ext>
            </a:extLst>
          </p:cNvPr>
          <p:cNvSpPr>
            <a:spLocks noGrp="1"/>
          </p:cNvSpPr>
          <p:nvPr>
            <p:ph idx="1"/>
          </p:nvPr>
        </p:nvSpPr>
        <p:spPr>
          <a:xfrm>
            <a:off x="1992313" y="1916114"/>
            <a:ext cx="8229600" cy="3735387"/>
          </a:xfrm>
        </p:spPr>
        <p:txBody>
          <a:bodyPr/>
          <a:lstStyle/>
          <a:p>
            <a:pPr algn="just">
              <a:defRPr/>
            </a:pPr>
            <a:r>
              <a:rPr lang="en-MY" sz="2400" dirty="0"/>
              <a:t>Scope of Copyright Protection - Economic Rights </a:t>
            </a:r>
          </a:p>
          <a:p>
            <a:pPr lvl="4" algn="just">
              <a:defRPr/>
            </a:pPr>
            <a:endParaRPr lang="en-MY" sz="700" dirty="0"/>
          </a:p>
          <a:p>
            <a:pPr lvl="1" algn="just">
              <a:defRPr/>
            </a:pPr>
            <a:r>
              <a:rPr lang="en-MY" sz="1800" dirty="0"/>
              <a:t>Economic rights protect the author’s economic interests and allow the author to earn a profit by direct or indirect exploitation of a work </a:t>
            </a:r>
          </a:p>
          <a:p>
            <a:pPr lvl="2" algn="just">
              <a:defRPr/>
            </a:pPr>
            <a:r>
              <a:rPr lang="en-MY" sz="1500" dirty="0"/>
              <a:t>Scope of these rights and limitations and exceptions, differ on the type of work and from country to country </a:t>
            </a:r>
          </a:p>
          <a:p>
            <a:pPr lvl="4">
              <a:defRPr/>
            </a:pPr>
            <a:endParaRPr lang="en-MY" sz="700" dirty="0"/>
          </a:p>
          <a:p>
            <a:pPr lvl="1">
              <a:defRPr/>
            </a:pPr>
            <a:r>
              <a:rPr lang="en-MY" sz="1800" dirty="0"/>
              <a:t>Generally it includes the </a:t>
            </a:r>
            <a:r>
              <a:rPr lang="en-MY" sz="1800" u="sng" dirty="0"/>
              <a:t>exclusive rights</a:t>
            </a:r>
            <a:r>
              <a:rPr lang="en-MY" sz="1800" dirty="0"/>
              <a:t> to:</a:t>
            </a:r>
          </a:p>
          <a:p>
            <a:pPr lvl="2">
              <a:defRPr/>
            </a:pPr>
            <a:r>
              <a:rPr lang="en-MY" sz="1500" dirty="0"/>
              <a:t>Make reproductions or copies of the work in various forms</a:t>
            </a:r>
          </a:p>
          <a:p>
            <a:pPr lvl="2">
              <a:defRPr/>
            </a:pPr>
            <a:r>
              <a:rPr lang="en-MY" sz="1500" dirty="0"/>
              <a:t>Distribute the work to the public</a:t>
            </a:r>
          </a:p>
          <a:p>
            <a:pPr lvl="2">
              <a:defRPr/>
            </a:pPr>
            <a:r>
              <a:rPr lang="en-MY" sz="1500" dirty="0"/>
              <a:t>Rent or lend copies of the work</a:t>
            </a:r>
          </a:p>
          <a:p>
            <a:pPr lvl="2">
              <a:defRPr/>
            </a:pPr>
            <a:r>
              <a:rPr lang="en-MY" sz="1500" dirty="0"/>
              <a:t>Make translations or adaptations of the work</a:t>
            </a:r>
          </a:p>
          <a:p>
            <a:pPr lvl="2" algn="just">
              <a:defRPr/>
            </a:pPr>
            <a:r>
              <a:rPr lang="en-MY" sz="1500" dirty="0"/>
              <a:t>Communicate the work to the public</a:t>
            </a:r>
          </a:p>
          <a:p>
            <a:pPr lvl="2" algn="just">
              <a:defRPr/>
            </a:pPr>
            <a:r>
              <a:rPr lang="en-MY" sz="1500" dirty="0"/>
              <a:t>Perform, show or play the work in public</a:t>
            </a:r>
          </a:p>
          <a:p>
            <a:pPr lvl="1">
              <a:defRPr/>
            </a:pPr>
            <a:endParaRPr lang="en-MY" sz="1800" dirty="0"/>
          </a:p>
          <a:p>
            <a:pPr lvl="1" algn="just">
              <a:defRPr/>
            </a:pPr>
            <a:endParaRPr lang="en-MY" dirty="0"/>
          </a:p>
          <a:p>
            <a:pPr marL="0" indent="0">
              <a:buNone/>
              <a:defRPr/>
            </a:pPr>
            <a:endParaRPr lang="en-MY" dirty="0"/>
          </a:p>
          <a:p>
            <a:pPr marL="0" indent="0">
              <a:buNone/>
              <a:defRPr/>
            </a:pPr>
            <a:endParaRPr lang="en-MY"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70448B2-FF8D-2C8F-9DB5-38370601488D}"/>
              </a:ext>
            </a:extLst>
          </p:cNvPr>
          <p:cNvSpPr>
            <a:spLocks noGrp="1"/>
          </p:cNvSpPr>
          <p:nvPr>
            <p:ph type="title"/>
          </p:nvPr>
        </p:nvSpPr>
        <p:spPr>
          <a:xfrm>
            <a:off x="1990726" y="1268413"/>
            <a:ext cx="8785225" cy="647700"/>
          </a:xfrm>
        </p:spPr>
        <p:txBody>
          <a:bodyPr>
            <a:normAutofit fontScale="90000"/>
          </a:bodyPr>
          <a:lstStyle/>
          <a:p>
            <a:br>
              <a:rPr lang="en-MY" altLang="en-US" b="1"/>
            </a:br>
            <a:r>
              <a:rPr lang="en-MY" altLang="en-US" b="1"/>
              <a:t>PART B: COPYRIGHT &amp; RELATED RIGHTS</a:t>
            </a:r>
            <a:br>
              <a:rPr lang="en-MY" altLang="en-US"/>
            </a:br>
            <a:endParaRPr lang="en-MY" altLang="en-US"/>
          </a:p>
        </p:txBody>
      </p:sp>
      <p:sp>
        <p:nvSpPr>
          <p:cNvPr id="19459" name="Content Placeholder 2">
            <a:extLst>
              <a:ext uri="{FF2B5EF4-FFF2-40B4-BE49-F238E27FC236}">
                <a16:creationId xmlns:a16="http://schemas.microsoft.com/office/drawing/2014/main" id="{326FF2FA-4A77-8524-5F64-DA15AEC68E4E}"/>
              </a:ext>
            </a:extLst>
          </p:cNvPr>
          <p:cNvSpPr>
            <a:spLocks noGrp="1"/>
          </p:cNvSpPr>
          <p:nvPr>
            <p:ph idx="1"/>
          </p:nvPr>
        </p:nvSpPr>
        <p:spPr>
          <a:xfrm>
            <a:off x="1992313" y="1916114"/>
            <a:ext cx="8229600" cy="3735387"/>
          </a:xfrm>
        </p:spPr>
        <p:txBody>
          <a:bodyPr/>
          <a:lstStyle/>
          <a:p>
            <a:pPr algn="just">
              <a:defRPr/>
            </a:pPr>
            <a:r>
              <a:rPr lang="en-MY" sz="2400" dirty="0"/>
              <a:t>Scope of Copyright Protection - Moral Rights </a:t>
            </a:r>
          </a:p>
          <a:p>
            <a:pPr lvl="4" algn="just">
              <a:defRPr/>
            </a:pPr>
            <a:endParaRPr lang="en-MY" sz="700" dirty="0"/>
          </a:p>
          <a:p>
            <a:pPr lvl="1" algn="just">
              <a:defRPr/>
            </a:pPr>
            <a:r>
              <a:rPr lang="en-MY" sz="1800" dirty="0"/>
              <a:t>Most countries recognize moral rights, albeit the scope may vary from country to country</a:t>
            </a:r>
          </a:p>
          <a:p>
            <a:pPr lvl="1" algn="just">
              <a:defRPr/>
            </a:pPr>
            <a:r>
              <a:rPr lang="en-MY" sz="1800" dirty="0"/>
              <a:t>Generally, all countries recognize two types of moral rights:</a:t>
            </a:r>
          </a:p>
          <a:p>
            <a:pPr lvl="2" algn="just">
              <a:defRPr/>
            </a:pPr>
            <a:r>
              <a:rPr lang="en-MY" sz="1500" dirty="0"/>
              <a:t>The right to be named as the author of the work (‘authorship right” or “paternity right”)</a:t>
            </a:r>
          </a:p>
          <a:p>
            <a:pPr lvl="2" algn="just">
              <a:defRPr/>
            </a:pPr>
            <a:r>
              <a:rPr lang="en-MY" sz="1500" dirty="0"/>
              <a:t>The right to protect the integrity of the work e.g. it prohibits any changes, modifications or alterations to a work that would damage the author’s honour or reputation</a:t>
            </a:r>
          </a:p>
          <a:p>
            <a:pPr lvl="1" algn="just">
              <a:defRPr/>
            </a:pPr>
            <a:r>
              <a:rPr lang="en-MY" sz="1800" dirty="0"/>
              <a:t>Moral rights cannot be transferred to someone else</a:t>
            </a:r>
          </a:p>
          <a:p>
            <a:pPr lvl="1" algn="just">
              <a:defRPr/>
            </a:pPr>
            <a:r>
              <a:rPr lang="en-MY" sz="1800" dirty="0"/>
              <a:t>Moral rights may be waived by the author in some countries by way of a written agreement, for a specified period of time. </a:t>
            </a:r>
          </a:p>
          <a:p>
            <a:pPr marL="914400" lvl="2" indent="0" algn="just">
              <a:buNone/>
              <a:defRPr/>
            </a:pPr>
            <a:endParaRPr lang="en-MY" sz="1500" dirty="0"/>
          </a:p>
          <a:p>
            <a:pPr lvl="2" algn="just">
              <a:defRPr/>
            </a:pPr>
            <a:endParaRPr lang="en-MY" sz="1500" dirty="0"/>
          </a:p>
          <a:p>
            <a:pPr lvl="4">
              <a:defRPr/>
            </a:pPr>
            <a:endParaRPr lang="en-MY" sz="700" dirty="0"/>
          </a:p>
          <a:p>
            <a:pPr lvl="1">
              <a:defRPr/>
            </a:pPr>
            <a:endParaRPr lang="en-MY" sz="1800" dirty="0"/>
          </a:p>
          <a:p>
            <a:pPr lvl="1" algn="just">
              <a:defRPr/>
            </a:pPr>
            <a:endParaRPr lang="en-MY" dirty="0"/>
          </a:p>
          <a:p>
            <a:pPr marL="0" indent="0">
              <a:buNone/>
              <a:defRPr/>
            </a:pPr>
            <a:endParaRPr lang="en-MY" dirty="0"/>
          </a:p>
          <a:p>
            <a:pPr marL="0" indent="0">
              <a:buNone/>
              <a:defRPr/>
            </a:pPr>
            <a:endParaRPr lang="en-MY"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8C5E112-5378-A8E6-35A4-3564A5F3CF36}"/>
              </a:ext>
            </a:extLst>
          </p:cNvPr>
          <p:cNvSpPr>
            <a:spLocks noGrp="1"/>
          </p:cNvSpPr>
          <p:nvPr>
            <p:ph type="title"/>
          </p:nvPr>
        </p:nvSpPr>
        <p:spPr>
          <a:xfrm>
            <a:off x="1847851" y="1485900"/>
            <a:ext cx="8785225" cy="647700"/>
          </a:xfrm>
        </p:spPr>
        <p:txBody>
          <a:bodyPr>
            <a:normAutofit fontScale="90000"/>
          </a:bodyPr>
          <a:lstStyle/>
          <a:p>
            <a:pPr algn="ctr"/>
            <a:br>
              <a:rPr lang="en-MY" altLang="en-US" b="1"/>
            </a:br>
            <a:r>
              <a:rPr lang="en-MY" altLang="en-US" b="1"/>
              <a:t>PART B: COPYRIGHT &amp; RELATED RIGHTS</a:t>
            </a:r>
            <a:br>
              <a:rPr lang="en-MY" altLang="en-US"/>
            </a:br>
            <a:br>
              <a:rPr lang="en-MY" altLang="en-US"/>
            </a:br>
            <a:endParaRPr lang="en-MY" altLang="en-US"/>
          </a:p>
        </p:txBody>
      </p:sp>
      <p:sp>
        <p:nvSpPr>
          <p:cNvPr id="20483" name="Content Placeholder 2">
            <a:extLst>
              <a:ext uri="{FF2B5EF4-FFF2-40B4-BE49-F238E27FC236}">
                <a16:creationId xmlns:a16="http://schemas.microsoft.com/office/drawing/2014/main" id="{7B0FC1F2-3E42-D244-8921-925FE23A6072}"/>
              </a:ext>
            </a:extLst>
          </p:cNvPr>
          <p:cNvSpPr>
            <a:spLocks noGrp="1"/>
          </p:cNvSpPr>
          <p:nvPr>
            <p:ph idx="1"/>
          </p:nvPr>
        </p:nvSpPr>
        <p:spPr>
          <a:xfrm>
            <a:off x="2057400" y="1989139"/>
            <a:ext cx="8229600" cy="4511675"/>
          </a:xfrm>
        </p:spPr>
        <p:txBody>
          <a:bodyPr/>
          <a:lstStyle/>
          <a:p>
            <a:r>
              <a:rPr lang="en-MY" altLang="en-US" sz="2400"/>
              <a:t>Copyright vs. Related Rights</a:t>
            </a:r>
          </a:p>
          <a:p>
            <a:pPr lvl="4" algn="just"/>
            <a:endParaRPr lang="en-MY" altLang="en-US" sz="700"/>
          </a:p>
          <a:p>
            <a:pPr lvl="1" algn="just"/>
            <a:r>
              <a:rPr lang="en-MY" altLang="en-US" sz="1800"/>
              <a:t>Copyright and related rights complement each other by protecting different people’s involvement in a particular work</a:t>
            </a:r>
          </a:p>
          <a:p>
            <a:pPr lvl="1" algn="just"/>
            <a:r>
              <a:rPr lang="en-MY" altLang="en-US" sz="1800"/>
              <a:t>While copyright protects the author, related rights are rights granted to others who are involved in making the work public</a:t>
            </a:r>
          </a:p>
          <a:p>
            <a:pPr lvl="1" algn="just"/>
            <a:r>
              <a:rPr lang="en-MY" altLang="en-US" sz="1800"/>
              <a:t>For example, in the case of a song, whilst copyright protects the composer’s music and songwriter’s lyrics, related rights would protect:</a:t>
            </a:r>
          </a:p>
          <a:p>
            <a:pPr lvl="2" algn="just"/>
            <a:r>
              <a:rPr lang="en-MY" altLang="en-US" sz="1500"/>
              <a:t>singers and musicians who perform the song;</a:t>
            </a:r>
          </a:p>
          <a:p>
            <a:pPr lvl="2" algn="just"/>
            <a:r>
              <a:rPr lang="en-MY" altLang="en-US" sz="1500"/>
              <a:t>producer(s) have made a sound recording of the song; and </a:t>
            </a:r>
          </a:p>
          <a:p>
            <a:pPr lvl="2" algn="just"/>
            <a:r>
              <a:rPr lang="en-MY" altLang="en-US" sz="1500"/>
              <a:t>broadcasters that produced the broadcast program (Radio, TV &amp; Web) in which the song was broadcast</a:t>
            </a:r>
          </a:p>
          <a:p>
            <a:pPr lvl="1" algn="just">
              <a:buFont typeface="Wingdings" panose="05000000000000000000" pitchFamily="2" charset="2"/>
              <a:buNone/>
            </a:pPr>
            <a:endParaRPr lang="en-MY" altLang="en-US"/>
          </a:p>
          <a:p>
            <a:pPr lvl="1"/>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E4A89FB-00FC-5D68-FCBA-379EB6CA2D1B}"/>
              </a:ext>
            </a:extLst>
          </p:cNvPr>
          <p:cNvSpPr>
            <a:spLocks noGrp="1"/>
          </p:cNvSpPr>
          <p:nvPr>
            <p:ph type="title"/>
          </p:nvPr>
        </p:nvSpPr>
        <p:spPr>
          <a:xfrm>
            <a:off x="1847851" y="1485900"/>
            <a:ext cx="8785225" cy="647700"/>
          </a:xfrm>
        </p:spPr>
        <p:txBody>
          <a:bodyPr>
            <a:normAutofit fontScale="90000"/>
          </a:bodyPr>
          <a:lstStyle/>
          <a:p>
            <a:pPr algn="ctr"/>
            <a:br>
              <a:rPr lang="en-MY" altLang="en-US" b="1"/>
            </a:br>
            <a:r>
              <a:rPr lang="en-MY" altLang="en-US" b="1"/>
              <a:t>PART B: COPYRIGHT &amp; RELATED RIGHTS</a:t>
            </a:r>
            <a:br>
              <a:rPr lang="en-MY" altLang="en-US"/>
            </a:br>
            <a:br>
              <a:rPr lang="en-MY" altLang="en-US"/>
            </a:br>
            <a:endParaRPr lang="en-MY" altLang="en-US"/>
          </a:p>
        </p:txBody>
      </p:sp>
      <p:sp>
        <p:nvSpPr>
          <p:cNvPr id="21507" name="Content Placeholder 2">
            <a:extLst>
              <a:ext uri="{FF2B5EF4-FFF2-40B4-BE49-F238E27FC236}">
                <a16:creationId xmlns:a16="http://schemas.microsoft.com/office/drawing/2014/main" id="{E117253B-BAF5-A41F-4E09-F7DAAA55A5A5}"/>
              </a:ext>
            </a:extLst>
          </p:cNvPr>
          <p:cNvSpPr>
            <a:spLocks noGrp="1"/>
          </p:cNvSpPr>
          <p:nvPr>
            <p:ph idx="1"/>
          </p:nvPr>
        </p:nvSpPr>
        <p:spPr>
          <a:xfrm>
            <a:off x="2057400" y="2070100"/>
            <a:ext cx="8229600" cy="3735388"/>
          </a:xfrm>
        </p:spPr>
        <p:txBody>
          <a:bodyPr/>
          <a:lstStyle/>
          <a:p>
            <a:pPr>
              <a:defRPr/>
            </a:pPr>
            <a:r>
              <a:rPr lang="en-MY" sz="2400" dirty="0"/>
              <a:t>Definition of Related Rights</a:t>
            </a:r>
          </a:p>
          <a:p>
            <a:pPr marL="0" indent="0">
              <a:buNone/>
              <a:defRPr/>
            </a:pPr>
            <a:endParaRPr lang="en-MY" sz="800" b="1" dirty="0"/>
          </a:p>
          <a:p>
            <a:pPr lvl="1" algn="just">
              <a:defRPr/>
            </a:pPr>
            <a:r>
              <a:rPr lang="en-MY" dirty="0"/>
              <a:t>There are three kinds of “related rights” or “neighbouring rights”:</a:t>
            </a:r>
          </a:p>
          <a:p>
            <a:pPr marL="1828800" lvl="4" indent="0" algn="just">
              <a:buNone/>
              <a:defRPr/>
            </a:pPr>
            <a:endParaRPr lang="en-MY" dirty="0"/>
          </a:p>
          <a:p>
            <a:pPr lvl="2" algn="just">
              <a:defRPr/>
            </a:pPr>
            <a:r>
              <a:rPr lang="en-MY" sz="1600" dirty="0"/>
              <a:t>rights of </a:t>
            </a:r>
            <a:r>
              <a:rPr lang="en-MY" sz="1600" b="1" u="sng" dirty="0"/>
              <a:t>performers</a:t>
            </a:r>
            <a:r>
              <a:rPr lang="en-MY" sz="1600" dirty="0"/>
              <a:t> (actors, musicians, singers, dancers or generally people who perform) in their performances;</a:t>
            </a:r>
          </a:p>
          <a:p>
            <a:pPr lvl="4" algn="just">
              <a:defRPr/>
            </a:pPr>
            <a:endParaRPr lang="en-MY" sz="800" dirty="0"/>
          </a:p>
          <a:p>
            <a:pPr lvl="2" algn="just">
              <a:defRPr/>
            </a:pPr>
            <a:r>
              <a:rPr lang="en-MY" sz="1600" dirty="0"/>
              <a:t>rights of </a:t>
            </a:r>
            <a:r>
              <a:rPr lang="en-MY" sz="1600" b="1" u="sng" dirty="0"/>
              <a:t>producers</a:t>
            </a:r>
            <a:r>
              <a:rPr lang="en-MY" sz="1600" dirty="0"/>
              <a:t> of sound recordings in their recordings (cassette recordings, compact discs, etc.); and</a:t>
            </a:r>
          </a:p>
          <a:p>
            <a:pPr lvl="4" algn="just">
              <a:defRPr/>
            </a:pPr>
            <a:endParaRPr lang="en-MY" sz="800" dirty="0"/>
          </a:p>
          <a:p>
            <a:pPr lvl="2" algn="just">
              <a:defRPr/>
            </a:pPr>
            <a:r>
              <a:rPr lang="en-MY" sz="1600" dirty="0"/>
              <a:t>rights of </a:t>
            </a:r>
            <a:r>
              <a:rPr lang="en-MY" sz="1600" b="1" u="sng" dirty="0"/>
              <a:t>broadcasting organizations</a:t>
            </a:r>
            <a:r>
              <a:rPr lang="en-MY" sz="1600" dirty="0"/>
              <a:t> in their radio and television programs and in internet broadcasts such as ‘podcasts’</a:t>
            </a:r>
          </a:p>
          <a:p>
            <a:pPr lvl="2" algn="just">
              <a:defRPr/>
            </a:pPr>
            <a:endParaRPr lang="en-MY" sz="1500" dirty="0"/>
          </a:p>
          <a:p>
            <a:pPr marL="0" indent="0">
              <a:buNone/>
              <a:defRPr/>
            </a:pPr>
            <a:endParaRPr lang="en-MY" dirty="0"/>
          </a:p>
          <a:p>
            <a:pPr marL="0" indent="0">
              <a:buNone/>
              <a:defRPr/>
            </a:pPr>
            <a:endParaRPr lang="en-MY" dirty="0"/>
          </a:p>
          <a:p>
            <a:pPr marL="0" indent="0">
              <a:buNone/>
              <a:defRPr/>
            </a:pPr>
            <a:endParaRPr lang="en-MY" dirty="0"/>
          </a:p>
          <a:p>
            <a:pPr marL="0" indent="0">
              <a:buNone/>
              <a:defRPr/>
            </a:pPr>
            <a:endParaRPr lang="en-MY"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6AC44-CE0F-E7BE-A9E6-B955A5065E1A}"/>
              </a:ext>
            </a:extLst>
          </p:cNvPr>
          <p:cNvSpPr>
            <a:spLocks noGrp="1"/>
          </p:cNvSpPr>
          <p:nvPr>
            <p:ph type="title"/>
          </p:nvPr>
        </p:nvSpPr>
        <p:spPr/>
        <p:txBody>
          <a:bodyPr/>
          <a:lstStyle/>
          <a:p>
            <a:r>
              <a:rPr lang="en-US" dirty="0"/>
              <a:t>Copyright and Related Rights</a:t>
            </a:r>
            <a:br>
              <a:rPr lang="en-US" dirty="0"/>
            </a:br>
            <a:endParaRPr lang="en-US" dirty="0"/>
          </a:p>
        </p:txBody>
      </p:sp>
      <p:sp>
        <p:nvSpPr>
          <p:cNvPr id="4" name="Content Placeholder 2">
            <a:extLst>
              <a:ext uri="{FF2B5EF4-FFF2-40B4-BE49-F238E27FC236}">
                <a16:creationId xmlns:a16="http://schemas.microsoft.com/office/drawing/2014/main" id="{7C873F8D-9706-B942-29D9-C3D9C8028268}"/>
              </a:ext>
            </a:extLst>
          </p:cNvPr>
          <p:cNvSpPr>
            <a:spLocks noGrp="1"/>
          </p:cNvSpPr>
          <p:nvPr>
            <p:ph idx="1"/>
          </p:nvPr>
        </p:nvSpPr>
        <p:spPr>
          <a:xfrm>
            <a:off x="838200" y="1825625"/>
            <a:ext cx="10515600" cy="4351338"/>
          </a:xfrm>
        </p:spPr>
        <p:txBody>
          <a:bodyPr/>
          <a:lstStyle/>
          <a:p>
            <a:pPr>
              <a:defRPr/>
            </a:pPr>
            <a:r>
              <a:rPr lang="en-MY" dirty="0"/>
              <a:t>Definition of Copyright</a:t>
            </a:r>
          </a:p>
          <a:p>
            <a:pPr lvl="1" algn="just">
              <a:defRPr/>
            </a:pPr>
            <a:r>
              <a:rPr lang="en-MY" dirty="0"/>
              <a:t>Copyright law grants authors, composers, software writers, website designers, and other creators legal protection for their literary and artistic creations, referred to as “works”</a:t>
            </a:r>
          </a:p>
          <a:p>
            <a:pPr lvl="1" algn="just">
              <a:defRPr/>
            </a:pPr>
            <a:r>
              <a:rPr lang="en-MY" dirty="0"/>
              <a:t>Copyright protects a wide variety of </a:t>
            </a:r>
            <a:r>
              <a:rPr lang="en-MY" u="sng" dirty="0"/>
              <a:t>original</a:t>
            </a:r>
            <a:r>
              <a:rPr lang="en-MY" dirty="0"/>
              <a:t> and/or </a:t>
            </a:r>
            <a:r>
              <a:rPr lang="en-MY" u="sng" dirty="0"/>
              <a:t>creative expressions</a:t>
            </a:r>
            <a:r>
              <a:rPr lang="en-MY" dirty="0"/>
              <a:t>, such as novels, poetry, music, paintings, photographs, sculptures, architecture, films, computer programs, video games, original databases, etc.</a:t>
            </a:r>
          </a:p>
          <a:p>
            <a:pPr lvl="1" algn="just">
              <a:defRPr/>
            </a:pPr>
            <a:r>
              <a:rPr lang="en-MY" dirty="0"/>
              <a:t>The rights granted enable the copyright owner, within a specified period of time: </a:t>
            </a:r>
          </a:p>
          <a:p>
            <a:pPr lvl="2" algn="just">
              <a:defRPr/>
            </a:pPr>
            <a:r>
              <a:rPr lang="en-MY" dirty="0"/>
              <a:t>to control the use of his work in a number of ways </a:t>
            </a:r>
          </a:p>
          <a:p>
            <a:pPr lvl="2" algn="just">
              <a:defRPr/>
            </a:pPr>
            <a:r>
              <a:rPr lang="en-MY" dirty="0"/>
              <a:t>to receive remuneration </a:t>
            </a:r>
          </a:p>
          <a:p>
            <a:pPr algn="just">
              <a:defRPr/>
            </a:pPr>
            <a:endParaRPr lang="en-MY" dirty="0"/>
          </a:p>
          <a:p>
            <a:pPr marL="0" indent="0">
              <a:buFont typeface="Wingdings" panose="05000000000000000000" pitchFamily="2" charset="2"/>
              <a:buNone/>
              <a:defRPr/>
            </a:pPr>
            <a:endParaRPr lang="en-MY" dirty="0"/>
          </a:p>
        </p:txBody>
      </p:sp>
    </p:spTree>
    <p:extLst>
      <p:ext uri="{BB962C8B-B14F-4D97-AF65-F5344CB8AC3E}">
        <p14:creationId xmlns:p14="http://schemas.microsoft.com/office/powerpoint/2010/main" val="3276153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53CC35D-F351-30F7-FF84-F3342899E3CF}"/>
              </a:ext>
            </a:extLst>
          </p:cNvPr>
          <p:cNvSpPr>
            <a:spLocks noGrp="1"/>
          </p:cNvSpPr>
          <p:nvPr>
            <p:ph type="title"/>
          </p:nvPr>
        </p:nvSpPr>
        <p:spPr>
          <a:xfrm>
            <a:off x="2063751" y="1268413"/>
            <a:ext cx="8785225" cy="647700"/>
          </a:xfrm>
        </p:spPr>
        <p:txBody>
          <a:bodyPr>
            <a:normAutofit fontScale="90000"/>
          </a:bodyPr>
          <a:lstStyle/>
          <a:p>
            <a:br>
              <a:rPr lang="en-MY" altLang="en-US" b="1"/>
            </a:br>
            <a:br>
              <a:rPr lang="en-MY" altLang="en-US" b="1"/>
            </a:br>
            <a:r>
              <a:rPr lang="en-MY" altLang="en-US" b="1"/>
              <a:t>PART B: COPYRIGHT &amp; RELATED RIGHTS</a:t>
            </a:r>
            <a:br>
              <a:rPr lang="en-MY" altLang="en-US"/>
            </a:br>
            <a:br>
              <a:rPr lang="en-MY" altLang="en-US"/>
            </a:br>
            <a:endParaRPr lang="en-MY" altLang="en-US"/>
          </a:p>
        </p:txBody>
      </p:sp>
      <p:sp>
        <p:nvSpPr>
          <p:cNvPr id="4099" name="Content Placeholder 2">
            <a:extLst>
              <a:ext uri="{FF2B5EF4-FFF2-40B4-BE49-F238E27FC236}">
                <a16:creationId xmlns:a16="http://schemas.microsoft.com/office/drawing/2014/main" id="{804D41B5-58B6-FCB4-1D22-9C7063002EEF}"/>
              </a:ext>
            </a:extLst>
          </p:cNvPr>
          <p:cNvSpPr>
            <a:spLocks noGrp="1"/>
          </p:cNvSpPr>
          <p:nvPr>
            <p:ph idx="1"/>
          </p:nvPr>
        </p:nvSpPr>
        <p:spPr>
          <a:xfrm>
            <a:off x="2057400" y="1997076"/>
            <a:ext cx="8229600" cy="4672013"/>
          </a:xfrm>
        </p:spPr>
        <p:txBody>
          <a:bodyPr/>
          <a:lstStyle/>
          <a:p>
            <a:pPr>
              <a:defRPr/>
            </a:pPr>
            <a:r>
              <a:rPr lang="en-MY" sz="2400" dirty="0"/>
              <a:t>What are the rights that they have?</a:t>
            </a:r>
          </a:p>
          <a:p>
            <a:pPr lvl="1">
              <a:defRPr/>
            </a:pPr>
            <a:r>
              <a:rPr lang="en-MY" sz="1800" dirty="0"/>
              <a:t>Performers</a:t>
            </a:r>
          </a:p>
          <a:p>
            <a:pPr lvl="2" algn="just">
              <a:defRPr/>
            </a:pPr>
            <a:r>
              <a:rPr lang="en-MY" sz="1500" dirty="0"/>
              <a:t>You need to obtain the consent of the performer prior to recording, broadcasting or delivering a live performance by cable as well as reproducing recordings</a:t>
            </a:r>
            <a:endParaRPr lang="en-MY" dirty="0"/>
          </a:p>
          <a:p>
            <a:pPr lvl="1" algn="just">
              <a:defRPr/>
            </a:pPr>
            <a:r>
              <a:rPr lang="en-MY" sz="1800" dirty="0"/>
              <a:t>Producers of sound recordings</a:t>
            </a:r>
          </a:p>
          <a:p>
            <a:pPr lvl="2" algn="just">
              <a:defRPr/>
            </a:pPr>
            <a:r>
              <a:rPr lang="en-MY" sz="1500" dirty="0"/>
              <a:t>They have a legal right in their recordings and have the right to take action against unauthorized copying, use or distribution </a:t>
            </a:r>
          </a:p>
          <a:p>
            <a:pPr lvl="1">
              <a:defRPr/>
            </a:pPr>
            <a:r>
              <a:rPr lang="en-MY" sz="1800" dirty="0"/>
              <a:t>Broadcasters</a:t>
            </a:r>
          </a:p>
          <a:p>
            <a:pPr marL="1085850" lvl="2" indent="-285750" algn="just">
              <a:defRPr/>
            </a:pPr>
            <a:r>
              <a:rPr lang="en-MY" sz="1500" dirty="0"/>
              <a:t>They enjoy the right to control the rebroadcasting, fixation (recording) and reproduction of their broadcasts</a:t>
            </a:r>
          </a:p>
          <a:p>
            <a:pPr lvl="1" algn="just">
              <a:defRPr/>
            </a:pPr>
            <a:r>
              <a:rPr lang="en-MY" sz="1800" dirty="0"/>
              <a:t>The protection offered by related rights is independent of any copyright protection that may exist in the works being performed, recorded or broadcast</a:t>
            </a:r>
          </a:p>
          <a:p>
            <a:pPr marL="914400" lvl="2" indent="0" algn="just">
              <a:buNone/>
              <a:defRPr/>
            </a:pPr>
            <a:endParaRPr lang="en-MY" sz="1800" dirty="0"/>
          </a:p>
          <a:p>
            <a:pPr marL="0" indent="0">
              <a:buNone/>
              <a:defRPr/>
            </a:pPr>
            <a:endParaRPr lang="en-MY" dirty="0"/>
          </a:p>
          <a:p>
            <a:pPr marL="0" indent="0">
              <a:buNone/>
              <a:defRPr/>
            </a:pPr>
            <a:endParaRPr lang="en-MY" dirty="0"/>
          </a:p>
          <a:p>
            <a:pPr marL="0" indent="0">
              <a:buNone/>
              <a:defRPr/>
            </a:pPr>
            <a:endParaRPr lang="en-MY" dirty="0"/>
          </a:p>
          <a:p>
            <a:pPr marL="0" indent="0">
              <a:buNone/>
              <a:defRPr/>
            </a:pPr>
            <a:endParaRPr lang="en-MY"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2734A147-DEF6-A757-93BF-99A20B011007}"/>
              </a:ext>
            </a:extLst>
          </p:cNvPr>
          <p:cNvSpPr>
            <a:spLocks noGrp="1"/>
          </p:cNvSpPr>
          <p:nvPr>
            <p:ph type="title"/>
          </p:nvPr>
        </p:nvSpPr>
        <p:spPr>
          <a:xfrm>
            <a:off x="1919289" y="1268413"/>
            <a:ext cx="8785225" cy="647700"/>
          </a:xfrm>
        </p:spPr>
        <p:txBody>
          <a:bodyPr>
            <a:normAutofit fontScale="90000"/>
          </a:bodyPr>
          <a:lstStyle/>
          <a:p>
            <a:pPr algn="ctr"/>
            <a:br>
              <a:rPr lang="en-MY" altLang="en-US" b="1"/>
            </a:br>
            <a:br>
              <a:rPr lang="en-MY" altLang="en-US" b="1"/>
            </a:br>
            <a:r>
              <a:rPr lang="en-MY" altLang="en-US" b="1"/>
              <a:t>PART B: COPYRIGHT &amp; RELATED RIGHTS</a:t>
            </a:r>
            <a:br>
              <a:rPr lang="en-MY" altLang="en-US"/>
            </a:br>
            <a:br>
              <a:rPr lang="en-MY" altLang="en-US"/>
            </a:br>
            <a:endParaRPr lang="en-MY" altLang="en-US"/>
          </a:p>
        </p:txBody>
      </p:sp>
      <p:sp>
        <p:nvSpPr>
          <p:cNvPr id="4099" name="Content Placeholder 2">
            <a:extLst>
              <a:ext uri="{FF2B5EF4-FFF2-40B4-BE49-F238E27FC236}">
                <a16:creationId xmlns:a16="http://schemas.microsoft.com/office/drawing/2014/main" id="{B93755E3-5914-E3F4-7473-952043771D3A}"/>
              </a:ext>
            </a:extLst>
          </p:cNvPr>
          <p:cNvSpPr>
            <a:spLocks noGrp="1"/>
          </p:cNvSpPr>
          <p:nvPr>
            <p:ph idx="1"/>
          </p:nvPr>
        </p:nvSpPr>
        <p:spPr>
          <a:xfrm>
            <a:off x="2057400" y="1997075"/>
            <a:ext cx="8229600" cy="4311650"/>
          </a:xfrm>
        </p:spPr>
        <p:txBody>
          <a:bodyPr/>
          <a:lstStyle/>
          <a:p>
            <a:pPr>
              <a:defRPr/>
            </a:pPr>
            <a:r>
              <a:rPr lang="en-MY" sz="2000" dirty="0"/>
              <a:t>Period of Protection</a:t>
            </a:r>
          </a:p>
          <a:p>
            <a:pPr lvl="1" algn="just">
              <a:defRPr/>
            </a:pPr>
            <a:r>
              <a:rPr lang="en-MY" sz="1600" dirty="0"/>
              <a:t>A work is automatically protected as soon as it exists, without any special registration, deposit, payment of fee or any other formal or administrative requirement</a:t>
            </a:r>
          </a:p>
          <a:p>
            <a:pPr lvl="2" algn="just">
              <a:defRPr/>
            </a:pPr>
            <a:r>
              <a:rPr lang="en-MY" sz="1300" dirty="0"/>
              <a:t>There are variations, e.g. USA</a:t>
            </a:r>
          </a:p>
          <a:p>
            <a:pPr lvl="1" algn="just">
              <a:defRPr/>
            </a:pPr>
            <a:r>
              <a:rPr lang="en-MY" sz="1600" dirty="0"/>
              <a:t>For most countries, protection of the economic rights lasts for the lifetime of the author plus an additional period of at least 50 years (in the US and Europe, 70 years after death)</a:t>
            </a:r>
          </a:p>
          <a:p>
            <a:pPr lvl="2" algn="just">
              <a:defRPr/>
            </a:pPr>
            <a:r>
              <a:rPr lang="en-MY" sz="1300" dirty="0"/>
              <a:t>Not only the author benefits, but his or her heirs too</a:t>
            </a:r>
          </a:p>
          <a:p>
            <a:pPr lvl="1" algn="just">
              <a:defRPr/>
            </a:pPr>
            <a:r>
              <a:rPr lang="en-MY" sz="1600" dirty="0"/>
              <a:t>If several authors are involved (work of joint authorship) then the term of protection is calculated from the death of the last surviving author</a:t>
            </a:r>
          </a:p>
          <a:p>
            <a:pPr lvl="1" algn="just">
              <a:defRPr/>
            </a:pPr>
            <a:r>
              <a:rPr lang="en-MY" sz="1600" dirty="0"/>
              <a:t>Generally in Malaysia, copyright &amp; related rights last for a period of 50 years after the first performance, date of publishing, recording (sound), or broadcast</a:t>
            </a:r>
          </a:p>
          <a:p>
            <a:pPr lvl="2" algn="just">
              <a:defRPr/>
            </a:pPr>
            <a:r>
              <a:rPr lang="en-MY" sz="1300" dirty="0"/>
              <a:t>i.e. there does not seem to be much of a distinction</a:t>
            </a:r>
          </a:p>
          <a:p>
            <a:pPr lvl="1" algn="just">
              <a:defRPr/>
            </a:pPr>
            <a:r>
              <a:rPr lang="en-MY" sz="1600" dirty="0"/>
              <a:t>Upon expiry of copyright, work will be in the public domain</a:t>
            </a:r>
          </a:p>
          <a:p>
            <a:pPr marL="0" indent="0">
              <a:buNone/>
              <a:defRPr/>
            </a:pPr>
            <a:endParaRPr lang="en-MY" dirty="0"/>
          </a:p>
          <a:p>
            <a:pPr marL="0" indent="0">
              <a:buNone/>
              <a:defRPr/>
            </a:pPr>
            <a:endParaRPr lang="en-MY" dirty="0"/>
          </a:p>
          <a:p>
            <a:pPr marL="0" indent="0">
              <a:buNone/>
              <a:defRPr/>
            </a:pPr>
            <a:endParaRPr lang="en-MY" dirty="0"/>
          </a:p>
          <a:p>
            <a:pPr marL="0" indent="0">
              <a:buNone/>
              <a:defRPr/>
            </a:pPr>
            <a:endParaRPr lang="en-MY"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190B963D-2A67-E0FE-913D-BC92175FA772}"/>
              </a:ext>
            </a:extLst>
          </p:cNvPr>
          <p:cNvSpPr>
            <a:spLocks noGrp="1"/>
          </p:cNvSpPr>
          <p:nvPr>
            <p:ph type="title"/>
          </p:nvPr>
        </p:nvSpPr>
        <p:spPr>
          <a:xfrm>
            <a:off x="1919289" y="1268413"/>
            <a:ext cx="8785225" cy="647700"/>
          </a:xfrm>
        </p:spPr>
        <p:txBody>
          <a:bodyPr>
            <a:normAutofit fontScale="90000"/>
          </a:bodyPr>
          <a:lstStyle/>
          <a:p>
            <a:pPr algn="ctr"/>
            <a:br>
              <a:rPr lang="en-MY" altLang="en-US" b="1"/>
            </a:br>
            <a:br>
              <a:rPr lang="en-MY" altLang="en-US" b="1"/>
            </a:br>
            <a:r>
              <a:rPr lang="en-MY" altLang="en-US" b="1"/>
              <a:t>PART B: COPYRIGHT &amp; RELATED RIGHTS</a:t>
            </a:r>
            <a:br>
              <a:rPr lang="en-MY" altLang="en-US"/>
            </a:br>
            <a:br>
              <a:rPr lang="en-MY" altLang="en-US"/>
            </a:br>
            <a:endParaRPr lang="en-MY" altLang="en-US"/>
          </a:p>
        </p:txBody>
      </p:sp>
      <p:sp>
        <p:nvSpPr>
          <p:cNvPr id="4099" name="Content Placeholder 2">
            <a:extLst>
              <a:ext uri="{FF2B5EF4-FFF2-40B4-BE49-F238E27FC236}">
                <a16:creationId xmlns:a16="http://schemas.microsoft.com/office/drawing/2014/main" id="{EF8D8007-874B-7B6F-E024-8F9F57544A16}"/>
              </a:ext>
            </a:extLst>
          </p:cNvPr>
          <p:cNvSpPr>
            <a:spLocks noGrp="1"/>
          </p:cNvSpPr>
          <p:nvPr>
            <p:ph idx="1"/>
          </p:nvPr>
        </p:nvSpPr>
        <p:spPr>
          <a:xfrm>
            <a:off x="2057401" y="1997075"/>
            <a:ext cx="4975225" cy="4311650"/>
          </a:xfrm>
        </p:spPr>
        <p:txBody>
          <a:bodyPr/>
          <a:lstStyle/>
          <a:p>
            <a:pPr>
              <a:defRPr/>
            </a:pPr>
            <a:r>
              <a:rPr lang="en-MY" sz="2000" dirty="0"/>
              <a:t>Rationale of Copyright Protection</a:t>
            </a:r>
          </a:p>
          <a:p>
            <a:pPr lvl="1" algn="just">
              <a:defRPr/>
            </a:pPr>
            <a:r>
              <a:rPr lang="en-MY" sz="1600" dirty="0"/>
              <a:t>Term of protection for copyright is relatively long in comparison with other IP</a:t>
            </a:r>
          </a:p>
          <a:p>
            <a:pPr lvl="1" algn="just">
              <a:defRPr/>
            </a:pPr>
            <a:r>
              <a:rPr lang="en-MY" sz="1600" dirty="0"/>
              <a:t>The intention is to allow creators of original work sufficient time to receive due compensation for their intellectual efforts</a:t>
            </a:r>
          </a:p>
          <a:p>
            <a:pPr lvl="1" algn="just">
              <a:defRPr/>
            </a:pPr>
            <a:r>
              <a:rPr lang="en-MY" sz="1600" dirty="0"/>
              <a:t>Rationale behind copyright is to promote the progress of science and arts by encouraging the creation of new works by </a:t>
            </a:r>
          </a:p>
          <a:p>
            <a:pPr lvl="2" algn="just">
              <a:defRPr/>
            </a:pPr>
            <a:r>
              <a:rPr lang="en-MY" sz="1300" dirty="0"/>
              <a:t>guaranteeing some exclusivity for a limited time </a:t>
            </a:r>
          </a:p>
          <a:p>
            <a:pPr lvl="2" algn="just">
              <a:defRPr/>
            </a:pPr>
            <a:r>
              <a:rPr lang="en-MY" sz="1300" dirty="0"/>
              <a:t>following which the works will return to the public domain for others to benefit from them e.g. for other to incorporate old ideas with the new</a:t>
            </a:r>
          </a:p>
          <a:p>
            <a:pPr lvl="1" algn="just">
              <a:defRPr/>
            </a:pPr>
            <a:r>
              <a:rPr lang="en-MY" sz="1600" dirty="0"/>
              <a:t>Protection has evolved over the past three centuries, i.e. from 1709, and will continue to do so</a:t>
            </a:r>
          </a:p>
          <a:p>
            <a:pPr marL="0" indent="0">
              <a:buNone/>
              <a:defRPr/>
            </a:pPr>
            <a:endParaRPr lang="en-MY" dirty="0"/>
          </a:p>
          <a:p>
            <a:pPr marL="0" indent="0">
              <a:buNone/>
              <a:defRPr/>
            </a:pPr>
            <a:endParaRPr lang="en-MY" dirty="0"/>
          </a:p>
          <a:p>
            <a:pPr marL="0" indent="0">
              <a:buNone/>
              <a:defRPr/>
            </a:pPr>
            <a:endParaRPr lang="en-MY" dirty="0"/>
          </a:p>
          <a:p>
            <a:pPr marL="0" indent="0">
              <a:buNone/>
              <a:defRPr/>
            </a:pPr>
            <a:endParaRPr lang="en-MY" dirty="0"/>
          </a:p>
        </p:txBody>
      </p:sp>
      <p:pic>
        <p:nvPicPr>
          <p:cNvPr id="24580" name="Picture 2" descr="C:\Users\deepak.RHPG\Desktop\Statute_of_anne.jpg">
            <a:extLst>
              <a:ext uri="{FF2B5EF4-FFF2-40B4-BE49-F238E27FC236}">
                <a16:creationId xmlns:a16="http://schemas.microsoft.com/office/drawing/2014/main" id="{3F5B5DEC-646E-7905-E171-6825CEE7E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8889" y="2276476"/>
            <a:ext cx="266382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BBFD045-D3CA-9AF9-4C88-8369EA14B6B5}"/>
              </a:ext>
            </a:extLst>
          </p:cNvPr>
          <p:cNvSpPr>
            <a:spLocks noGrp="1" noChangeArrowheads="1"/>
          </p:cNvSpPr>
          <p:nvPr>
            <p:ph type="title"/>
          </p:nvPr>
        </p:nvSpPr>
        <p:spPr>
          <a:xfrm>
            <a:off x="2063750" y="1268414"/>
            <a:ext cx="8229600" cy="801687"/>
          </a:xfrm>
        </p:spPr>
        <p:txBody>
          <a:bodyPr/>
          <a:lstStyle/>
          <a:p>
            <a:pPr eaLnBrk="1" hangingPunct="1"/>
            <a:r>
              <a:rPr lang="en-GB" altLang="en-US" b="1"/>
              <a:t>PART C: OWNERSHIP OF COPYRIGHT</a:t>
            </a:r>
          </a:p>
        </p:txBody>
      </p:sp>
      <p:sp>
        <p:nvSpPr>
          <p:cNvPr id="25603" name="Content Placeholder 1">
            <a:extLst>
              <a:ext uri="{FF2B5EF4-FFF2-40B4-BE49-F238E27FC236}">
                <a16:creationId xmlns:a16="http://schemas.microsoft.com/office/drawing/2014/main" id="{0A579CF3-217A-7BCE-6EA6-0B0CF1590E4B}"/>
              </a:ext>
            </a:extLst>
          </p:cNvPr>
          <p:cNvSpPr>
            <a:spLocks noGrp="1"/>
          </p:cNvSpPr>
          <p:nvPr>
            <p:ph idx="1"/>
          </p:nvPr>
        </p:nvSpPr>
        <p:spPr>
          <a:xfrm>
            <a:off x="2057400" y="2349501"/>
            <a:ext cx="8229600" cy="1992313"/>
          </a:xfrm>
        </p:spPr>
        <p:txBody>
          <a:bodyPr>
            <a:normAutofit lnSpcReduction="10000"/>
          </a:bodyPr>
          <a:lstStyle/>
          <a:p>
            <a:pPr marL="514350" indent="-514350" algn="just">
              <a:buFont typeface="Arial" panose="020B0604020202020204" pitchFamily="34" charset="0"/>
              <a:buAutoNum type="arabicPeriod"/>
            </a:pPr>
            <a:r>
              <a:rPr lang="en-US" altLang="en-US" b="1"/>
              <a:t>Meaning of ownership of copyright</a:t>
            </a:r>
          </a:p>
          <a:p>
            <a:pPr marL="514350" indent="-514350" algn="just">
              <a:buFont typeface="Arial" panose="020B0604020202020204" pitchFamily="34" charset="0"/>
              <a:buAutoNum type="arabicPeriod"/>
            </a:pPr>
            <a:r>
              <a:rPr lang="en-US" altLang="en-US" b="1"/>
              <a:t>In case of commissioned works</a:t>
            </a:r>
          </a:p>
          <a:p>
            <a:pPr marL="514350" indent="-514350" algn="just">
              <a:buFont typeface="Arial" panose="020B0604020202020204" pitchFamily="34" charset="0"/>
              <a:buAutoNum type="arabicPeriod"/>
            </a:pPr>
            <a:r>
              <a:rPr lang="en-US" altLang="en-US" b="1"/>
              <a:t>In case of works created by an employee</a:t>
            </a:r>
          </a:p>
          <a:p>
            <a:pPr marL="514350" indent="-514350" algn="just">
              <a:buFont typeface="Arial" panose="020B0604020202020204" pitchFamily="34" charset="0"/>
              <a:buAutoNum type="arabicPeriod"/>
            </a:pPr>
            <a:r>
              <a:rPr lang="en-US" altLang="en-US" b="1"/>
              <a:t>In case of works created by several authors</a:t>
            </a:r>
            <a:endParaRPr lang="en-MY" altLang="en-US"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48400D3-46A5-77DF-D874-8ADA8062209E}"/>
              </a:ext>
            </a:extLst>
          </p:cNvPr>
          <p:cNvSpPr>
            <a:spLocks noGrp="1"/>
          </p:cNvSpPr>
          <p:nvPr>
            <p:ph type="title"/>
          </p:nvPr>
        </p:nvSpPr>
        <p:spPr>
          <a:xfrm>
            <a:off x="1703389" y="1268413"/>
            <a:ext cx="8785225" cy="647700"/>
          </a:xfrm>
        </p:spPr>
        <p:txBody>
          <a:bodyPr>
            <a:normAutofit fontScale="90000"/>
          </a:bodyPr>
          <a:lstStyle/>
          <a:p>
            <a:pPr algn="ctr"/>
            <a:br>
              <a:rPr lang="en-MY" altLang="en-US"/>
            </a:br>
            <a:endParaRPr lang="en-MY" altLang="en-US"/>
          </a:p>
        </p:txBody>
      </p:sp>
      <p:sp>
        <p:nvSpPr>
          <p:cNvPr id="4099" name="Content Placeholder 2">
            <a:extLst>
              <a:ext uri="{FF2B5EF4-FFF2-40B4-BE49-F238E27FC236}">
                <a16:creationId xmlns:a16="http://schemas.microsoft.com/office/drawing/2014/main" id="{FAAB9576-FA81-9C7B-A2E7-1311A263F87D}"/>
              </a:ext>
            </a:extLst>
          </p:cNvPr>
          <p:cNvSpPr>
            <a:spLocks noGrp="1"/>
          </p:cNvSpPr>
          <p:nvPr>
            <p:ph idx="1"/>
          </p:nvPr>
        </p:nvSpPr>
        <p:spPr>
          <a:xfrm>
            <a:off x="2057400" y="2070100"/>
            <a:ext cx="8229600" cy="3735388"/>
          </a:xfrm>
        </p:spPr>
        <p:txBody>
          <a:bodyPr/>
          <a:lstStyle/>
          <a:p>
            <a:pPr>
              <a:defRPr/>
            </a:pPr>
            <a:r>
              <a:rPr lang="en-MY" sz="2400" dirty="0"/>
              <a:t>Meaning of Ownership of Copyright</a:t>
            </a:r>
          </a:p>
          <a:p>
            <a:pPr lvl="1" algn="just">
              <a:defRPr/>
            </a:pPr>
            <a:r>
              <a:rPr lang="en-MY" sz="1800" dirty="0"/>
              <a:t>Terms “authorship” and “ownership” are often confused</a:t>
            </a:r>
          </a:p>
          <a:p>
            <a:pPr lvl="1" algn="just">
              <a:defRPr/>
            </a:pPr>
            <a:r>
              <a:rPr lang="en-MY" sz="1800" dirty="0"/>
              <a:t>“Author” refers to the person who created the work as opposed to someone who contributed the idea of the work</a:t>
            </a:r>
          </a:p>
          <a:p>
            <a:pPr lvl="1" algn="just">
              <a:defRPr/>
            </a:pPr>
            <a:r>
              <a:rPr lang="en-MY" sz="1800" dirty="0"/>
              <a:t>The “owner” of the copyright in a work is the person who has the exclusive rights to exploit the work e.g. to use, copy, sell and make derivative works. </a:t>
            </a:r>
          </a:p>
          <a:p>
            <a:pPr lvl="1" algn="just">
              <a:defRPr/>
            </a:pPr>
            <a:r>
              <a:rPr lang="en-MY" sz="1800" dirty="0"/>
              <a:t>Generally, copyright in a work initially belongs to the person who actually created it i.e. the author, which will then be automatically transferred to the owner in the following scenarios:</a:t>
            </a:r>
          </a:p>
          <a:p>
            <a:pPr lvl="2" algn="just">
              <a:defRPr/>
            </a:pPr>
            <a:r>
              <a:rPr lang="en-MY" sz="1500" dirty="0"/>
              <a:t>if the work was created by an employee as part  of his job</a:t>
            </a:r>
          </a:p>
          <a:p>
            <a:pPr lvl="2" algn="just">
              <a:defRPr/>
            </a:pPr>
            <a:r>
              <a:rPr lang="en-MY" sz="1500" dirty="0"/>
              <a:t>if the work was commissioned or specially ordered</a:t>
            </a:r>
          </a:p>
          <a:p>
            <a:pPr marL="914400" lvl="2" indent="0" algn="just">
              <a:buNone/>
              <a:defRPr/>
            </a:pPr>
            <a:endParaRPr lang="en-MY" sz="1500" dirty="0"/>
          </a:p>
          <a:p>
            <a:pPr marL="0" indent="0">
              <a:buNone/>
              <a:defRPr/>
            </a:pPr>
            <a:endParaRPr lang="en-MY" dirty="0"/>
          </a:p>
          <a:p>
            <a:pPr marL="0" indent="0">
              <a:buNone/>
              <a:defRPr/>
            </a:pPr>
            <a:endParaRPr lang="en-MY" dirty="0"/>
          </a:p>
          <a:p>
            <a:pPr marL="0" indent="0">
              <a:buNone/>
              <a:defRPr/>
            </a:pPr>
            <a:endParaRPr lang="en-MY" dirty="0"/>
          </a:p>
        </p:txBody>
      </p:sp>
      <p:sp>
        <p:nvSpPr>
          <p:cNvPr id="26628" name="Title 1">
            <a:extLst>
              <a:ext uri="{FF2B5EF4-FFF2-40B4-BE49-F238E27FC236}">
                <a16:creationId xmlns:a16="http://schemas.microsoft.com/office/drawing/2014/main" id="{C5467F70-A917-C027-0F20-5C28AD0942B5}"/>
              </a:ext>
            </a:extLst>
          </p:cNvPr>
          <p:cNvSpPr txBox="1">
            <a:spLocks/>
          </p:cNvSpPr>
          <p:nvPr/>
        </p:nvSpPr>
        <p:spPr bwMode="auto">
          <a:xfrm>
            <a:off x="2063751" y="1268413"/>
            <a:ext cx="8785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500" i="1">
                <a:solidFill>
                  <a:schemeClr val="folHlink"/>
                </a:solidFill>
                <a:latin typeface="Arial" panose="020B0604020202020204" pitchFamily="34" charset="0"/>
              </a:defRPr>
            </a:lvl1pPr>
            <a:lvl2pPr marL="742950" indent="-285750" eaLnBrk="0" hangingPunct="0">
              <a:defRPr sz="1500" i="1">
                <a:solidFill>
                  <a:schemeClr val="folHlink"/>
                </a:solidFill>
                <a:latin typeface="Arial" panose="020B0604020202020204" pitchFamily="34" charset="0"/>
              </a:defRPr>
            </a:lvl2pPr>
            <a:lvl3pPr marL="1143000" indent="-228600" eaLnBrk="0" hangingPunct="0">
              <a:defRPr sz="1500" i="1">
                <a:solidFill>
                  <a:schemeClr val="folHlink"/>
                </a:solidFill>
                <a:latin typeface="Arial" panose="020B0604020202020204" pitchFamily="34" charset="0"/>
              </a:defRPr>
            </a:lvl3pPr>
            <a:lvl4pPr marL="1600200" indent="-228600" eaLnBrk="0" hangingPunct="0">
              <a:defRPr sz="1500" i="1">
                <a:solidFill>
                  <a:schemeClr val="folHlink"/>
                </a:solidFill>
                <a:latin typeface="Arial" panose="020B0604020202020204" pitchFamily="34" charset="0"/>
              </a:defRPr>
            </a:lvl4pPr>
            <a:lvl5pPr marL="2057400" indent="-228600" eaLnBrk="0" hangingPunct="0">
              <a:defRPr sz="1500" i="1">
                <a:solidFill>
                  <a:schemeClr val="folHlink"/>
                </a:solidFill>
                <a:latin typeface="Arial" panose="020B0604020202020204" pitchFamily="34" charset="0"/>
              </a:defRPr>
            </a:lvl5pPr>
            <a:lvl6pPr marL="25146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6pPr>
            <a:lvl7pPr marL="29718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7pPr>
            <a:lvl8pPr marL="34290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8pPr>
            <a:lvl9pPr marL="38862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9pPr>
          </a:lstStyle>
          <a:p>
            <a:pPr algn="ctr">
              <a:spcBef>
                <a:spcPct val="0"/>
              </a:spcBef>
            </a:pPr>
            <a:endParaRPr lang="en-MY" altLang="en-US" sz="3200" b="1" i="0">
              <a:solidFill>
                <a:srgbClr val="FC7C00"/>
              </a:solidFill>
            </a:endParaRPr>
          </a:p>
          <a:p>
            <a:pPr>
              <a:spcBef>
                <a:spcPct val="0"/>
              </a:spcBef>
            </a:pPr>
            <a:r>
              <a:rPr lang="en-MY" altLang="en-US" sz="3200" b="1" i="0">
                <a:solidFill>
                  <a:srgbClr val="FC7C00"/>
                </a:solidFill>
              </a:rPr>
              <a:t>PART C: OWNERSHIP OF COPYRIGHT</a:t>
            </a:r>
            <a:br>
              <a:rPr lang="en-MY" altLang="en-US" sz="3200">
                <a:solidFill>
                  <a:srgbClr val="FC7C00"/>
                </a:solidFill>
              </a:rPr>
            </a:br>
            <a:endParaRPr lang="en-MY" altLang="en-US" sz="3200" i="0">
              <a:solidFill>
                <a:srgbClr val="FC7C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C99F8A3-E5C1-9EFD-55FD-247CECE15E6A}"/>
              </a:ext>
            </a:extLst>
          </p:cNvPr>
          <p:cNvSpPr>
            <a:spLocks noGrp="1"/>
          </p:cNvSpPr>
          <p:nvPr>
            <p:ph type="title"/>
          </p:nvPr>
        </p:nvSpPr>
        <p:spPr>
          <a:xfrm>
            <a:off x="1703389" y="1268413"/>
            <a:ext cx="8785225" cy="647700"/>
          </a:xfrm>
        </p:spPr>
        <p:txBody>
          <a:bodyPr>
            <a:normAutofit fontScale="90000"/>
          </a:bodyPr>
          <a:lstStyle/>
          <a:p>
            <a:pPr algn="ctr"/>
            <a:br>
              <a:rPr lang="en-MY" altLang="en-US"/>
            </a:br>
            <a:endParaRPr lang="en-MY" altLang="en-US"/>
          </a:p>
        </p:txBody>
      </p:sp>
      <p:sp>
        <p:nvSpPr>
          <p:cNvPr id="32771" name="Content Placeholder 2">
            <a:extLst>
              <a:ext uri="{FF2B5EF4-FFF2-40B4-BE49-F238E27FC236}">
                <a16:creationId xmlns:a16="http://schemas.microsoft.com/office/drawing/2014/main" id="{FFA209CD-1E8C-498A-CC99-ECA5775ECF5B}"/>
              </a:ext>
            </a:extLst>
          </p:cNvPr>
          <p:cNvSpPr>
            <a:spLocks noGrp="1"/>
          </p:cNvSpPr>
          <p:nvPr>
            <p:ph idx="1"/>
          </p:nvPr>
        </p:nvSpPr>
        <p:spPr>
          <a:xfrm>
            <a:off x="2063750" y="1844675"/>
            <a:ext cx="8229600" cy="4743450"/>
          </a:xfrm>
        </p:spPr>
        <p:txBody>
          <a:bodyPr/>
          <a:lstStyle/>
          <a:p>
            <a:pPr>
              <a:defRPr/>
            </a:pPr>
            <a:r>
              <a:rPr lang="en-MY" sz="2300" dirty="0"/>
              <a:t>Who owns the copyright in commissioned works?</a:t>
            </a:r>
          </a:p>
          <a:p>
            <a:pPr lvl="4" algn="just">
              <a:defRPr/>
            </a:pPr>
            <a:endParaRPr lang="en-MY" sz="700" dirty="0"/>
          </a:p>
          <a:p>
            <a:pPr lvl="1" algn="just">
              <a:defRPr/>
            </a:pPr>
            <a:r>
              <a:rPr lang="en-MY" sz="1800" dirty="0"/>
              <a:t>In Malaysia, by virtue of Section 26(2) of the Copyright 1987, the copyright to a commissioned work is </a:t>
            </a:r>
            <a:r>
              <a:rPr lang="en-MY" sz="1800" u="sng" dirty="0"/>
              <a:t>deemed to be transferred</a:t>
            </a:r>
            <a:r>
              <a:rPr lang="en-MY" sz="1800" dirty="0"/>
              <a:t>, in the absence of any agreement to the contrary, from the author to the person who commissioned the work</a:t>
            </a:r>
          </a:p>
          <a:p>
            <a:pPr lvl="2" algn="just">
              <a:defRPr/>
            </a:pPr>
            <a:r>
              <a:rPr lang="en-MY" sz="1500" dirty="0"/>
              <a:t>Default position, e.g. where there is no contract or only a P.O.</a:t>
            </a:r>
          </a:p>
          <a:p>
            <a:pPr lvl="2" algn="just">
              <a:defRPr/>
            </a:pPr>
            <a:r>
              <a:rPr lang="en-MY" sz="1500" dirty="0"/>
              <a:t>Terms can be varied by way of contract</a:t>
            </a:r>
          </a:p>
          <a:p>
            <a:pPr lvl="2" algn="just">
              <a:defRPr/>
            </a:pPr>
            <a:r>
              <a:rPr lang="en-MY" sz="1500" dirty="0"/>
              <a:t>Important to examine all contracts for the creation of IP for this element</a:t>
            </a:r>
          </a:p>
          <a:p>
            <a:pPr lvl="1" algn="just">
              <a:defRPr/>
            </a:pPr>
            <a:r>
              <a:rPr lang="en-MY" sz="1800" dirty="0"/>
              <a:t>In most other countries, the creator owns the copyright in the commissioned work, while the person who commissioned it merely has a license to use</a:t>
            </a:r>
          </a:p>
          <a:p>
            <a:pPr lvl="2" algn="just">
              <a:defRPr/>
            </a:pPr>
            <a:r>
              <a:rPr lang="en-MY" sz="1500" dirty="0"/>
              <a:t>Need to be carful when going abroad</a:t>
            </a:r>
          </a:p>
          <a:p>
            <a:pPr lvl="1" algn="just">
              <a:defRPr/>
            </a:pPr>
            <a:r>
              <a:rPr lang="en-MY" sz="1800" dirty="0"/>
              <a:t>Good idea to address copyright ownership issues in an agreement prior to commissioning the external services</a:t>
            </a:r>
          </a:p>
          <a:p>
            <a:pPr lvl="2">
              <a:defRPr/>
            </a:pPr>
            <a:endParaRPr lang="en-MY" dirty="0"/>
          </a:p>
          <a:p>
            <a:pPr marL="0" indent="0">
              <a:buNone/>
              <a:defRPr/>
            </a:pPr>
            <a:endParaRPr lang="en-MY" dirty="0"/>
          </a:p>
          <a:p>
            <a:pPr marL="0" indent="0">
              <a:buNone/>
              <a:defRPr/>
            </a:pPr>
            <a:endParaRPr lang="en-MY" dirty="0"/>
          </a:p>
          <a:p>
            <a:pPr marL="0" indent="0">
              <a:buNone/>
              <a:defRPr/>
            </a:pPr>
            <a:endParaRPr lang="en-MY" dirty="0"/>
          </a:p>
        </p:txBody>
      </p:sp>
      <p:sp>
        <p:nvSpPr>
          <p:cNvPr id="27652" name="Title 1">
            <a:extLst>
              <a:ext uri="{FF2B5EF4-FFF2-40B4-BE49-F238E27FC236}">
                <a16:creationId xmlns:a16="http://schemas.microsoft.com/office/drawing/2014/main" id="{259EE92B-A24E-AA78-5F08-153852C4CDC7}"/>
              </a:ext>
            </a:extLst>
          </p:cNvPr>
          <p:cNvSpPr txBox="1">
            <a:spLocks/>
          </p:cNvSpPr>
          <p:nvPr/>
        </p:nvSpPr>
        <p:spPr bwMode="auto">
          <a:xfrm>
            <a:off x="2063751" y="1196975"/>
            <a:ext cx="8785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500" i="1">
                <a:solidFill>
                  <a:schemeClr val="folHlink"/>
                </a:solidFill>
                <a:latin typeface="Arial" panose="020B0604020202020204" pitchFamily="34" charset="0"/>
              </a:defRPr>
            </a:lvl1pPr>
            <a:lvl2pPr marL="742950" indent="-285750" eaLnBrk="0" hangingPunct="0">
              <a:defRPr sz="1500" i="1">
                <a:solidFill>
                  <a:schemeClr val="folHlink"/>
                </a:solidFill>
                <a:latin typeface="Arial" panose="020B0604020202020204" pitchFamily="34" charset="0"/>
              </a:defRPr>
            </a:lvl2pPr>
            <a:lvl3pPr marL="1143000" indent="-228600" eaLnBrk="0" hangingPunct="0">
              <a:defRPr sz="1500" i="1">
                <a:solidFill>
                  <a:schemeClr val="folHlink"/>
                </a:solidFill>
                <a:latin typeface="Arial" panose="020B0604020202020204" pitchFamily="34" charset="0"/>
              </a:defRPr>
            </a:lvl3pPr>
            <a:lvl4pPr marL="1600200" indent="-228600" eaLnBrk="0" hangingPunct="0">
              <a:defRPr sz="1500" i="1">
                <a:solidFill>
                  <a:schemeClr val="folHlink"/>
                </a:solidFill>
                <a:latin typeface="Arial" panose="020B0604020202020204" pitchFamily="34" charset="0"/>
              </a:defRPr>
            </a:lvl4pPr>
            <a:lvl5pPr marL="2057400" indent="-228600" eaLnBrk="0" hangingPunct="0">
              <a:defRPr sz="1500" i="1">
                <a:solidFill>
                  <a:schemeClr val="folHlink"/>
                </a:solidFill>
                <a:latin typeface="Arial" panose="020B0604020202020204" pitchFamily="34" charset="0"/>
              </a:defRPr>
            </a:lvl5pPr>
            <a:lvl6pPr marL="25146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6pPr>
            <a:lvl7pPr marL="29718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7pPr>
            <a:lvl8pPr marL="34290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8pPr>
            <a:lvl9pPr marL="38862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9pPr>
          </a:lstStyle>
          <a:p>
            <a:pPr>
              <a:spcBef>
                <a:spcPct val="0"/>
              </a:spcBef>
            </a:pPr>
            <a:endParaRPr lang="en-MY" altLang="en-US" sz="3200" b="1" i="0">
              <a:solidFill>
                <a:srgbClr val="FC7C00"/>
              </a:solidFill>
            </a:endParaRPr>
          </a:p>
          <a:p>
            <a:pPr>
              <a:spcBef>
                <a:spcPct val="0"/>
              </a:spcBef>
            </a:pPr>
            <a:r>
              <a:rPr lang="en-MY" altLang="en-US" sz="3200" b="1" i="0">
                <a:solidFill>
                  <a:srgbClr val="FC7C00"/>
                </a:solidFill>
              </a:rPr>
              <a:t>PART C: OWNERSHIP OF COPYRIGHT</a:t>
            </a:r>
            <a:br>
              <a:rPr lang="en-MY" altLang="en-US" sz="3200">
                <a:solidFill>
                  <a:srgbClr val="FC7C00"/>
                </a:solidFill>
              </a:rPr>
            </a:br>
            <a:endParaRPr lang="en-MY" altLang="en-US" sz="3200" i="0">
              <a:solidFill>
                <a:srgbClr val="FC7C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8D62522C-479F-D182-32B7-56DA28C34A08}"/>
              </a:ext>
            </a:extLst>
          </p:cNvPr>
          <p:cNvSpPr>
            <a:spLocks noGrp="1"/>
          </p:cNvSpPr>
          <p:nvPr>
            <p:ph type="title"/>
          </p:nvPr>
        </p:nvSpPr>
        <p:spPr>
          <a:xfrm>
            <a:off x="1703389" y="1268413"/>
            <a:ext cx="8785225" cy="647700"/>
          </a:xfrm>
        </p:spPr>
        <p:txBody>
          <a:bodyPr>
            <a:normAutofit fontScale="90000"/>
          </a:bodyPr>
          <a:lstStyle/>
          <a:p>
            <a:pPr algn="ctr"/>
            <a:br>
              <a:rPr lang="en-MY" altLang="en-US"/>
            </a:br>
            <a:endParaRPr lang="en-MY" altLang="en-US"/>
          </a:p>
        </p:txBody>
      </p:sp>
      <p:sp>
        <p:nvSpPr>
          <p:cNvPr id="32771" name="Content Placeholder 2">
            <a:extLst>
              <a:ext uri="{FF2B5EF4-FFF2-40B4-BE49-F238E27FC236}">
                <a16:creationId xmlns:a16="http://schemas.microsoft.com/office/drawing/2014/main" id="{750DF37C-97B2-063A-4C27-31A40C1C58F7}"/>
              </a:ext>
            </a:extLst>
          </p:cNvPr>
          <p:cNvSpPr>
            <a:spLocks noGrp="1"/>
          </p:cNvSpPr>
          <p:nvPr>
            <p:ph idx="1"/>
          </p:nvPr>
        </p:nvSpPr>
        <p:spPr>
          <a:xfrm>
            <a:off x="2063750" y="1989138"/>
            <a:ext cx="8229600" cy="4743450"/>
          </a:xfrm>
        </p:spPr>
        <p:txBody>
          <a:bodyPr/>
          <a:lstStyle/>
          <a:p>
            <a:pPr algn="just">
              <a:defRPr/>
            </a:pPr>
            <a:r>
              <a:rPr lang="en-MY" sz="2000" dirty="0"/>
              <a:t>Entering into a Copyright and License / Assignment Agreements</a:t>
            </a:r>
          </a:p>
          <a:p>
            <a:pPr lvl="4" algn="just">
              <a:defRPr/>
            </a:pPr>
            <a:endParaRPr lang="en-MY" sz="600" dirty="0"/>
          </a:p>
          <a:p>
            <a:pPr lvl="1" indent="-342900" algn="just">
              <a:defRPr/>
            </a:pPr>
            <a:r>
              <a:rPr lang="en-MY" sz="1600" dirty="0"/>
              <a:t>Before entering into a relationship involving the creation of a work, ensure that you are clear on </a:t>
            </a:r>
          </a:p>
          <a:p>
            <a:pPr lvl="2" indent="-342900" algn="just">
              <a:defRPr/>
            </a:pPr>
            <a:r>
              <a:rPr lang="en-MY" sz="1400" dirty="0"/>
              <a:t>What rights you own in the work under the law, e.g. what are you contributing to the work</a:t>
            </a:r>
          </a:p>
          <a:p>
            <a:pPr lvl="2" indent="-342900" algn="just">
              <a:defRPr/>
            </a:pPr>
            <a:r>
              <a:rPr lang="en-MY" sz="1400" dirty="0"/>
              <a:t>Whether you need to own the copyright in the work</a:t>
            </a:r>
          </a:p>
          <a:p>
            <a:pPr lvl="2" indent="-342900" algn="just">
              <a:defRPr/>
            </a:pPr>
            <a:r>
              <a:rPr lang="en-MY" sz="1400" dirty="0"/>
              <a:t>Whether a license to the work would be more appropriate</a:t>
            </a:r>
            <a:endParaRPr lang="en-MY" dirty="0"/>
          </a:p>
          <a:p>
            <a:pPr lvl="4" indent="-342900" algn="just">
              <a:defRPr/>
            </a:pPr>
            <a:endParaRPr lang="en-MY" sz="500" dirty="0"/>
          </a:p>
          <a:p>
            <a:pPr lvl="1" indent="-342900" algn="just">
              <a:defRPr/>
            </a:pPr>
            <a:r>
              <a:rPr lang="en-MY" sz="1600" dirty="0"/>
              <a:t>Points to consider include:</a:t>
            </a:r>
          </a:p>
          <a:p>
            <a:pPr lvl="2">
              <a:defRPr/>
            </a:pPr>
            <a:r>
              <a:rPr lang="en-MY" sz="1400" dirty="0"/>
              <a:t>Whether or not you want to prevent unauthorized use</a:t>
            </a:r>
          </a:p>
          <a:p>
            <a:pPr lvl="2">
              <a:defRPr/>
            </a:pPr>
            <a:r>
              <a:rPr lang="en-MY" sz="1400" dirty="0"/>
              <a:t>Whether or not you want to license the work to others</a:t>
            </a:r>
          </a:p>
          <a:p>
            <a:pPr lvl="2" algn="just">
              <a:defRPr/>
            </a:pPr>
            <a:r>
              <a:rPr lang="en-MY" sz="1400" dirty="0"/>
              <a:t>Whether or not you want to re-use the work for other purposes in the future</a:t>
            </a:r>
          </a:p>
          <a:p>
            <a:pPr lvl="2" algn="just">
              <a:defRPr/>
            </a:pPr>
            <a:r>
              <a:rPr lang="en-MY" sz="1400" dirty="0"/>
              <a:t>How much you want to </a:t>
            </a:r>
            <a:r>
              <a:rPr lang="en-MY" sz="1400" b="1" u="sng" dirty="0"/>
              <a:t>pay</a:t>
            </a:r>
            <a:r>
              <a:rPr lang="en-MY" sz="1400" dirty="0"/>
              <a:t> to the author of the work</a:t>
            </a:r>
          </a:p>
          <a:p>
            <a:pPr lvl="2">
              <a:defRPr/>
            </a:pPr>
            <a:endParaRPr lang="en-MY" dirty="0"/>
          </a:p>
          <a:p>
            <a:pPr marL="0" indent="0">
              <a:buNone/>
              <a:defRPr/>
            </a:pPr>
            <a:endParaRPr lang="en-MY" dirty="0"/>
          </a:p>
          <a:p>
            <a:pPr marL="0" indent="0">
              <a:buNone/>
              <a:defRPr/>
            </a:pPr>
            <a:endParaRPr lang="en-MY" dirty="0"/>
          </a:p>
          <a:p>
            <a:pPr marL="0" indent="0">
              <a:buNone/>
              <a:defRPr/>
            </a:pPr>
            <a:endParaRPr lang="en-MY" dirty="0"/>
          </a:p>
        </p:txBody>
      </p:sp>
      <p:sp>
        <p:nvSpPr>
          <p:cNvPr id="28676" name="Title 1">
            <a:extLst>
              <a:ext uri="{FF2B5EF4-FFF2-40B4-BE49-F238E27FC236}">
                <a16:creationId xmlns:a16="http://schemas.microsoft.com/office/drawing/2014/main" id="{634DE7E0-3A25-E266-33D8-6AB2049CA9DA}"/>
              </a:ext>
            </a:extLst>
          </p:cNvPr>
          <p:cNvSpPr txBox="1">
            <a:spLocks/>
          </p:cNvSpPr>
          <p:nvPr/>
        </p:nvSpPr>
        <p:spPr bwMode="auto">
          <a:xfrm>
            <a:off x="2063751" y="1196975"/>
            <a:ext cx="8785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500" i="1">
                <a:solidFill>
                  <a:schemeClr val="folHlink"/>
                </a:solidFill>
                <a:latin typeface="Arial" panose="020B0604020202020204" pitchFamily="34" charset="0"/>
              </a:defRPr>
            </a:lvl1pPr>
            <a:lvl2pPr marL="742950" indent="-285750" eaLnBrk="0" hangingPunct="0">
              <a:defRPr sz="1500" i="1">
                <a:solidFill>
                  <a:schemeClr val="folHlink"/>
                </a:solidFill>
                <a:latin typeface="Arial" panose="020B0604020202020204" pitchFamily="34" charset="0"/>
              </a:defRPr>
            </a:lvl2pPr>
            <a:lvl3pPr marL="1143000" indent="-228600" eaLnBrk="0" hangingPunct="0">
              <a:defRPr sz="1500" i="1">
                <a:solidFill>
                  <a:schemeClr val="folHlink"/>
                </a:solidFill>
                <a:latin typeface="Arial" panose="020B0604020202020204" pitchFamily="34" charset="0"/>
              </a:defRPr>
            </a:lvl3pPr>
            <a:lvl4pPr marL="1600200" indent="-228600" eaLnBrk="0" hangingPunct="0">
              <a:defRPr sz="1500" i="1">
                <a:solidFill>
                  <a:schemeClr val="folHlink"/>
                </a:solidFill>
                <a:latin typeface="Arial" panose="020B0604020202020204" pitchFamily="34" charset="0"/>
              </a:defRPr>
            </a:lvl4pPr>
            <a:lvl5pPr marL="2057400" indent="-228600" eaLnBrk="0" hangingPunct="0">
              <a:defRPr sz="1500" i="1">
                <a:solidFill>
                  <a:schemeClr val="folHlink"/>
                </a:solidFill>
                <a:latin typeface="Arial" panose="020B0604020202020204" pitchFamily="34" charset="0"/>
              </a:defRPr>
            </a:lvl5pPr>
            <a:lvl6pPr marL="25146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6pPr>
            <a:lvl7pPr marL="29718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7pPr>
            <a:lvl8pPr marL="34290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8pPr>
            <a:lvl9pPr marL="38862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9pPr>
          </a:lstStyle>
          <a:p>
            <a:pPr>
              <a:spcBef>
                <a:spcPct val="0"/>
              </a:spcBef>
            </a:pPr>
            <a:endParaRPr lang="en-MY" altLang="en-US" sz="3200" b="1" i="0">
              <a:solidFill>
                <a:srgbClr val="FC7C00"/>
              </a:solidFill>
            </a:endParaRPr>
          </a:p>
          <a:p>
            <a:pPr>
              <a:spcBef>
                <a:spcPct val="0"/>
              </a:spcBef>
            </a:pPr>
            <a:r>
              <a:rPr lang="en-MY" altLang="en-US" sz="3200" b="1" i="0">
                <a:solidFill>
                  <a:srgbClr val="FC7C00"/>
                </a:solidFill>
              </a:rPr>
              <a:t>PART C: OWNERSHIP OF COPYRIGHT</a:t>
            </a:r>
            <a:br>
              <a:rPr lang="en-MY" altLang="en-US" sz="3200">
                <a:solidFill>
                  <a:srgbClr val="FC7C00"/>
                </a:solidFill>
              </a:rPr>
            </a:br>
            <a:endParaRPr lang="en-MY" altLang="en-US" sz="3200" i="0">
              <a:solidFill>
                <a:srgbClr val="FC7C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DE86A8C7-75CA-4D1D-9E87-21FD14250D61}"/>
              </a:ext>
            </a:extLst>
          </p:cNvPr>
          <p:cNvSpPr>
            <a:spLocks noGrp="1"/>
          </p:cNvSpPr>
          <p:nvPr>
            <p:ph type="title"/>
          </p:nvPr>
        </p:nvSpPr>
        <p:spPr>
          <a:xfrm>
            <a:off x="1703389" y="1268413"/>
            <a:ext cx="8785225" cy="647700"/>
          </a:xfrm>
        </p:spPr>
        <p:txBody>
          <a:bodyPr>
            <a:normAutofit fontScale="90000"/>
          </a:bodyPr>
          <a:lstStyle/>
          <a:p>
            <a:pPr algn="ctr"/>
            <a:br>
              <a:rPr lang="en-MY" altLang="en-US"/>
            </a:br>
            <a:endParaRPr lang="en-MY" altLang="en-US"/>
          </a:p>
        </p:txBody>
      </p:sp>
      <p:sp>
        <p:nvSpPr>
          <p:cNvPr id="4099" name="Content Placeholder 2">
            <a:extLst>
              <a:ext uri="{FF2B5EF4-FFF2-40B4-BE49-F238E27FC236}">
                <a16:creationId xmlns:a16="http://schemas.microsoft.com/office/drawing/2014/main" id="{3374E1FB-750C-451F-0ED5-3DCF922D575E}"/>
              </a:ext>
            </a:extLst>
          </p:cNvPr>
          <p:cNvSpPr>
            <a:spLocks noGrp="1"/>
          </p:cNvSpPr>
          <p:nvPr>
            <p:ph idx="1"/>
          </p:nvPr>
        </p:nvSpPr>
        <p:spPr>
          <a:xfrm>
            <a:off x="2057400" y="1925639"/>
            <a:ext cx="8229600" cy="3735387"/>
          </a:xfrm>
        </p:spPr>
        <p:txBody>
          <a:bodyPr/>
          <a:lstStyle/>
          <a:p>
            <a:pPr algn="just">
              <a:defRPr/>
            </a:pPr>
            <a:r>
              <a:rPr lang="en-MY" sz="2000" dirty="0"/>
              <a:t>To ensure ownership of copyright, you may do the following:</a:t>
            </a:r>
            <a:endParaRPr lang="en-MY" sz="600" dirty="0"/>
          </a:p>
          <a:p>
            <a:pPr lvl="4" algn="just">
              <a:defRPr/>
            </a:pPr>
            <a:endParaRPr lang="en-MY" sz="700" dirty="0"/>
          </a:p>
          <a:p>
            <a:pPr lvl="1" algn="just">
              <a:defRPr/>
            </a:pPr>
            <a:r>
              <a:rPr lang="en-MY" sz="1800" dirty="0"/>
              <a:t>Sign a written agreement with the author of the work, specifically acknowledging that copyright is transferred</a:t>
            </a:r>
          </a:p>
          <a:p>
            <a:pPr lvl="2" algn="just">
              <a:defRPr/>
            </a:pPr>
            <a:r>
              <a:rPr lang="en-MY" sz="1400" dirty="0"/>
              <a:t>Not needed bearing in mind the default position in S. 26(2) of the Copyright Act 1987</a:t>
            </a:r>
          </a:p>
          <a:p>
            <a:pPr lvl="2" algn="just">
              <a:defRPr/>
            </a:pPr>
            <a:r>
              <a:rPr lang="en-MY" sz="1400" dirty="0"/>
              <a:t>Alternatively, you may agree to licensing the right to use with some type of moratorium</a:t>
            </a:r>
          </a:p>
          <a:p>
            <a:pPr lvl="4" algn="just">
              <a:defRPr/>
            </a:pPr>
            <a:endParaRPr lang="en-MY" sz="700" dirty="0"/>
          </a:p>
          <a:p>
            <a:pPr lvl="1" algn="just">
              <a:defRPr/>
            </a:pPr>
            <a:r>
              <a:rPr lang="en-MY" sz="1800" dirty="0"/>
              <a:t>Depending on where you are, consider the necessity of obtaining:</a:t>
            </a:r>
          </a:p>
          <a:p>
            <a:pPr lvl="2" algn="just">
              <a:defRPr/>
            </a:pPr>
            <a:r>
              <a:rPr lang="en-MY" sz="1400" dirty="0"/>
              <a:t>Confirmatory assignment documents immediately after completion of the work, specifically naming the copyright work by title</a:t>
            </a:r>
          </a:p>
          <a:p>
            <a:pPr lvl="2" algn="just">
              <a:defRPr/>
            </a:pPr>
            <a:r>
              <a:rPr lang="en-MY" sz="1400" dirty="0"/>
              <a:t>A waiver of moral rights</a:t>
            </a:r>
          </a:p>
          <a:p>
            <a:pPr lvl="2" algn="just">
              <a:defRPr/>
            </a:pPr>
            <a:r>
              <a:rPr lang="en-MY" sz="1400" dirty="0"/>
              <a:t>Registering the work with the national copyright office (If available)</a:t>
            </a:r>
          </a:p>
          <a:p>
            <a:pPr marL="0" indent="0">
              <a:buNone/>
              <a:defRPr/>
            </a:pPr>
            <a:endParaRPr lang="en-MY" dirty="0"/>
          </a:p>
          <a:p>
            <a:pPr marL="0" indent="0">
              <a:buNone/>
              <a:defRPr/>
            </a:pPr>
            <a:endParaRPr lang="en-MY" dirty="0"/>
          </a:p>
          <a:p>
            <a:pPr marL="0" indent="0">
              <a:buNone/>
              <a:defRPr/>
            </a:pPr>
            <a:endParaRPr lang="en-MY" dirty="0"/>
          </a:p>
        </p:txBody>
      </p:sp>
      <p:sp>
        <p:nvSpPr>
          <p:cNvPr id="29700" name="Title 1">
            <a:extLst>
              <a:ext uri="{FF2B5EF4-FFF2-40B4-BE49-F238E27FC236}">
                <a16:creationId xmlns:a16="http://schemas.microsoft.com/office/drawing/2014/main" id="{7282C184-1E4B-4A09-72DF-415329289B94}"/>
              </a:ext>
            </a:extLst>
          </p:cNvPr>
          <p:cNvSpPr txBox="1">
            <a:spLocks/>
          </p:cNvSpPr>
          <p:nvPr/>
        </p:nvSpPr>
        <p:spPr bwMode="auto">
          <a:xfrm>
            <a:off x="2063751" y="1196975"/>
            <a:ext cx="8785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500" i="1">
                <a:solidFill>
                  <a:schemeClr val="folHlink"/>
                </a:solidFill>
                <a:latin typeface="Arial" panose="020B0604020202020204" pitchFamily="34" charset="0"/>
              </a:defRPr>
            </a:lvl1pPr>
            <a:lvl2pPr marL="742950" indent="-285750" eaLnBrk="0" hangingPunct="0">
              <a:defRPr sz="1500" i="1">
                <a:solidFill>
                  <a:schemeClr val="folHlink"/>
                </a:solidFill>
                <a:latin typeface="Arial" panose="020B0604020202020204" pitchFamily="34" charset="0"/>
              </a:defRPr>
            </a:lvl2pPr>
            <a:lvl3pPr marL="1143000" indent="-228600" eaLnBrk="0" hangingPunct="0">
              <a:defRPr sz="1500" i="1">
                <a:solidFill>
                  <a:schemeClr val="folHlink"/>
                </a:solidFill>
                <a:latin typeface="Arial" panose="020B0604020202020204" pitchFamily="34" charset="0"/>
              </a:defRPr>
            </a:lvl3pPr>
            <a:lvl4pPr marL="1600200" indent="-228600" eaLnBrk="0" hangingPunct="0">
              <a:defRPr sz="1500" i="1">
                <a:solidFill>
                  <a:schemeClr val="folHlink"/>
                </a:solidFill>
                <a:latin typeface="Arial" panose="020B0604020202020204" pitchFamily="34" charset="0"/>
              </a:defRPr>
            </a:lvl4pPr>
            <a:lvl5pPr marL="2057400" indent="-228600" eaLnBrk="0" hangingPunct="0">
              <a:defRPr sz="1500" i="1">
                <a:solidFill>
                  <a:schemeClr val="folHlink"/>
                </a:solidFill>
                <a:latin typeface="Arial" panose="020B0604020202020204" pitchFamily="34" charset="0"/>
              </a:defRPr>
            </a:lvl5pPr>
            <a:lvl6pPr marL="25146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6pPr>
            <a:lvl7pPr marL="29718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7pPr>
            <a:lvl8pPr marL="34290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8pPr>
            <a:lvl9pPr marL="38862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9pPr>
          </a:lstStyle>
          <a:p>
            <a:pPr algn="ctr">
              <a:spcBef>
                <a:spcPct val="0"/>
              </a:spcBef>
            </a:pPr>
            <a:endParaRPr lang="en-MY" altLang="en-US" sz="3200" b="1" i="0">
              <a:solidFill>
                <a:srgbClr val="FC7C00"/>
              </a:solidFill>
            </a:endParaRPr>
          </a:p>
          <a:p>
            <a:pPr>
              <a:spcBef>
                <a:spcPct val="0"/>
              </a:spcBef>
            </a:pPr>
            <a:r>
              <a:rPr lang="en-MY" altLang="en-US" sz="3200" b="1" i="0">
                <a:solidFill>
                  <a:srgbClr val="FC7C00"/>
                </a:solidFill>
              </a:rPr>
              <a:t>PART C: OWNERSHIP OF COPYRIGHT</a:t>
            </a:r>
            <a:br>
              <a:rPr lang="en-MY" altLang="en-US" sz="3200">
                <a:solidFill>
                  <a:srgbClr val="FC7C00"/>
                </a:solidFill>
              </a:rPr>
            </a:br>
            <a:endParaRPr lang="en-MY" altLang="en-US" sz="3200" i="0">
              <a:solidFill>
                <a:srgbClr val="FC7C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A7FB63E1-EF66-2913-4D13-2A5967C0E5FD}"/>
              </a:ext>
            </a:extLst>
          </p:cNvPr>
          <p:cNvSpPr>
            <a:spLocks noGrp="1"/>
          </p:cNvSpPr>
          <p:nvPr>
            <p:ph type="title"/>
          </p:nvPr>
        </p:nvSpPr>
        <p:spPr>
          <a:xfrm>
            <a:off x="1703389" y="1268413"/>
            <a:ext cx="8785225" cy="647700"/>
          </a:xfrm>
        </p:spPr>
        <p:txBody>
          <a:bodyPr>
            <a:normAutofit fontScale="90000"/>
          </a:bodyPr>
          <a:lstStyle/>
          <a:p>
            <a:pPr algn="ctr"/>
            <a:br>
              <a:rPr lang="en-MY" altLang="en-US"/>
            </a:br>
            <a:endParaRPr lang="en-MY" altLang="en-US"/>
          </a:p>
        </p:txBody>
      </p:sp>
      <p:sp>
        <p:nvSpPr>
          <p:cNvPr id="4099" name="Content Placeholder 2">
            <a:extLst>
              <a:ext uri="{FF2B5EF4-FFF2-40B4-BE49-F238E27FC236}">
                <a16:creationId xmlns:a16="http://schemas.microsoft.com/office/drawing/2014/main" id="{84FA82AE-DFBB-B94F-8EE6-33BA1BEA23F6}"/>
              </a:ext>
            </a:extLst>
          </p:cNvPr>
          <p:cNvSpPr>
            <a:spLocks noGrp="1"/>
          </p:cNvSpPr>
          <p:nvPr>
            <p:ph idx="1"/>
          </p:nvPr>
        </p:nvSpPr>
        <p:spPr>
          <a:xfrm>
            <a:off x="2057400" y="1925638"/>
            <a:ext cx="8229600" cy="4095750"/>
          </a:xfrm>
        </p:spPr>
        <p:txBody>
          <a:bodyPr/>
          <a:lstStyle/>
          <a:p>
            <a:pPr>
              <a:defRPr/>
            </a:pPr>
            <a:r>
              <a:rPr lang="en-MY" sz="2400" dirty="0"/>
              <a:t>Who owns the copyright in works created by employees?</a:t>
            </a:r>
          </a:p>
          <a:p>
            <a:pPr lvl="4" algn="just">
              <a:defRPr/>
            </a:pPr>
            <a:endParaRPr lang="en-MY" sz="700" dirty="0"/>
          </a:p>
          <a:p>
            <a:pPr lvl="1" algn="just">
              <a:defRPr/>
            </a:pPr>
            <a:r>
              <a:rPr lang="en-MY" sz="1800" dirty="0"/>
              <a:t>In Malaysia (as well as some other countries), if a work was created by an employee within a scope of his/her employment, then the employer automatically owns the copyright</a:t>
            </a:r>
          </a:p>
          <a:p>
            <a:pPr lvl="2" algn="just">
              <a:defRPr/>
            </a:pPr>
            <a:r>
              <a:rPr lang="en-MY" sz="1600" dirty="0"/>
              <a:t>unless otherwise agreed in the employment agreement or any other supplementary documents</a:t>
            </a:r>
          </a:p>
          <a:p>
            <a:pPr lvl="1">
              <a:defRPr/>
            </a:pPr>
            <a:r>
              <a:rPr lang="en-US" sz="1800" dirty="0"/>
              <a:t>Disputes may arise where the employee does work after hours and/or produces work not within the scope of the employee's ordinary employment</a:t>
            </a:r>
          </a:p>
          <a:p>
            <a:pPr lvl="1">
              <a:defRPr/>
            </a:pPr>
            <a:r>
              <a:rPr lang="en-US" sz="1800" dirty="0"/>
              <a:t>Good practice to have employees sign a written agreement that clearly addresses all the relevant copyright issues prior to commencement of work</a:t>
            </a:r>
            <a:endParaRPr lang="en-MY" sz="1800" dirty="0"/>
          </a:p>
          <a:p>
            <a:pPr marL="0" indent="0">
              <a:buNone/>
              <a:defRPr/>
            </a:pPr>
            <a:endParaRPr lang="en-MY" dirty="0"/>
          </a:p>
          <a:p>
            <a:pPr marL="0" indent="0">
              <a:buNone/>
              <a:defRPr/>
            </a:pPr>
            <a:endParaRPr lang="en-MY" dirty="0"/>
          </a:p>
          <a:p>
            <a:pPr marL="0" indent="0">
              <a:buNone/>
              <a:defRPr/>
            </a:pPr>
            <a:endParaRPr lang="en-MY" dirty="0"/>
          </a:p>
        </p:txBody>
      </p:sp>
      <p:sp>
        <p:nvSpPr>
          <p:cNvPr id="30724" name="Title 1">
            <a:extLst>
              <a:ext uri="{FF2B5EF4-FFF2-40B4-BE49-F238E27FC236}">
                <a16:creationId xmlns:a16="http://schemas.microsoft.com/office/drawing/2014/main" id="{C424F5F7-8E9E-E0D9-55B6-549B3A1FAF35}"/>
              </a:ext>
            </a:extLst>
          </p:cNvPr>
          <p:cNvSpPr txBox="1">
            <a:spLocks/>
          </p:cNvSpPr>
          <p:nvPr/>
        </p:nvSpPr>
        <p:spPr bwMode="auto">
          <a:xfrm>
            <a:off x="2063751" y="1196975"/>
            <a:ext cx="8785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500" i="1">
                <a:solidFill>
                  <a:schemeClr val="folHlink"/>
                </a:solidFill>
                <a:latin typeface="Arial" panose="020B0604020202020204" pitchFamily="34" charset="0"/>
              </a:defRPr>
            </a:lvl1pPr>
            <a:lvl2pPr marL="742950" indent="-285750" eaLnBrk="0" hangingPunct="0">
              <a:defRPr sz="1500" i="1">
                <a:solidFill>
                  <a:schemeClr val="folHlink"/>
                </a:solidFill>
                <a:latin typeface="Arial" panose="020B0604020202020204" pitchFamily="34" charset="0"/>
              </a:defRPr>
            </a:lvl2pPr>
            <a:lvl3pPr marL="1143000" indent="-228600" eaLnBrk="0" hangingPunct="0">
              <a:defRPr sz="1500" i="1">
                <a:solidFill>
                  <a:schemeClr val="folHlink"/>
                </a:solidFill>
                <a:latin typeface="Arial" panose="020B0604020202020204" pitchFamily="34" charset="0"/>
              </a:defRPr>
            </a:lvl3pPr>
            <a:lvl4pPr marL="1600200" indent="-228600" eaLnBrk="0" hangingPunct="0">
              <a:defRPr sz="1500" i="1">
                <a:solidFill>
                  <a:schemeClr val="folHlink"/>
                </a:solidFill>
                <a:latin typeface="Arial" panose="020B0604020202020204" pitchFamily="34" charset="0"/>
              </a:defRPr>
            </a:lvl4pPr>
            <a:lvl5pPr marL="2057400" indent="-228600" eaLnBrk="0" hangingPunct="0">
              <a:defRPr sz="1500" i="1">
                <a:solidFill>
                  <a:schemeClr val="folHlink"/>
                </a:solidFill>
                <a:latin typeface="Arial" panose="020B0604020202020204" pitchFamily="34" charset="0"/>
              </a:defRPr>
            </a:lvl5pPr>
            <a:lvl6pPr marL="25146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6pPr>
            <a:lvl7pPr marL="29718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7pPr>
            <a:lvl8pPr marL="34290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8pPr>
            <a:lvl9pPr marL="38862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9pPr>
          </a:lstStyle>
          <a:p>
            <a:pPr>
              <a:spcBef>
                <a:spcPct val="0"/>
              </a:spcBef>
            </a:pPr>
            <a:endParaRPr lang="en-MY" altLang="en-US" sz="3200" b="1" i="0">
              <a:solidFill>
                <a:srgbClr val="FC7C00"/>
              </a:solidFill>
            </a:endParaRPr>
          </a:p>
          <a:p>
            <a:pPr>
              <a:spcBef>
                <a:spcPct val="0"/>
              </a:spcBef>
            </a:pPr>
            <a:r>
              <a:rPr lang="en-MY" altLang="en-US" sz="3200" b="1" i="0">
                <a:solidFill>
                  <a:srgbClr val="FC7C00"/>
                </a:solidFill>
              </a:rPr>
              <a:t>PART C: OWNERSHIP OF COPYRIGHT</a:t>
            </a:r>
            <a:br>
              <a:rPr lang="en-MY" altLang="en-US" sz="3200">
                <a:solidFill>
                  <a:srgbClr val="FC7C00"/>
                </a:solidFill>
              </a:rPr>
            </a:br>
            <a:endParaRPr lang="en-MY" altLang="en-US" sz="3200" i="0">
              <a:solidFill>
                <a:srgbClr val="FC7C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E791A899-4E9F-3DAC-EF50-794E534F7433}"/>
              </a:ext>
            </a:extLst>
          </p:cNvPr>
          <p:cNvSpPr>
            <a:spLocks noGrp="1"/>
          </p:cNvSpPr>
          <p:nvPr>
            <p:ph type="title"/>
          </p:nvPr>
        </p:nvSpPr>
        <p:spPr>
          <a:xfrm>
            <a:off x="1703389" y="1268413"/>
            <a:ext cx="8785225" cy="647700"/>
          </a:xfrm>
        </p:spPr>
        <p:txBody>
          <a:bodyPr>
            <a:normAutofit fontScale="90000"/>
          </a:bodyPr>
          <a:lstStyle/>
          <a:p>
            <a:pPr algn="ctr"/>
            <a:br>
              <a:rPr lang="en-MY" altLang="en-US"/>
            </a:br>
            <a:endParaRPr lang="en-MY" altLang="en-US"/>
          </a:p>
        </p:txBody>
      </p:sp>
      <p:sp>
        <p:nvSpPr>
          <p:cNvPr id="4099" name="Content Placeholder 2">
            <a:extLst>
              <a:ext uri="{FF2B5EF4-FFF2-40B4-BE49-F238E27FC236}">
                <a16:creationId xmlns:a16="http://schemas.microsoft.com/office/drawing/2014/main" id="{E91D08B4-88CC-7CF2-5B77-B84F05586CF9}"/>
              </a:ext>
            </a:extLst>
          </p:cNvPr>
          <p:cNvSpPr>
            <a:spLocks noGrp="1"/>
          </p:cNvSpPr>
          <p:nvPr>
            <p:ph idx="1"/>
          </p:nvPr>
        </p:nvSpPr>
        <p:spPr>
          <a:xfrm>
            <a:off x="2057400" y="1925638"/>
            <a:ext cx="8229600" cy="4095750"/>
          </a:xfrm>
        </p:spPr>
        <p:txBody>
          <a:bodyPr/>
          <a:lstStyle/>
          <a:p>
            <a:pPr algn="just">
              <a:defRPr/>
            </a:pPr>
            <a:r>
              <a:rPr lang="en-US" sz="2300" dirty="0"/>
              <a:t>Who owns the copyright in the works created by several authors?</a:t>
            </a:r>
            <a:endParaRPr lang="en-MY" sz="2300" dirty="0"/>
          </a:p>
          <a:p>
            <a:pPr lvl="1" algn="just">
              <a:defRPr/>
            </a:pPr>
            <a:r>
              <a:rPr lang="en-MY" dirty="0"/>
              <a:t>Joint Ownership</a:t>
            </a:r>
          </a:p>
          <a:p>
            <a:pPr lvl="2" algn="just">
              <a:defRPr/>
            </a:pPr>
            <a:r>
              <a:rPr lang="en-US" sz="1600" dirty="0"/>
              <a:t>Means a work produced by the collaboration of two or more authors in which the contribution of each author is not separable from the contribution of the other author or authors</a:t>
            </a:r>
            <a:endParaRPr lang="en-MY" sz="1600" dirty="0"/>
          </a:p>
          <a:p>
            <a:pPr lvl="2" algn="just">
              <a:defRPr/>
            </a:pPr>
            <a:r>
              <a:rPr lang="en-MY" sz="1600" dirty="0"/>
              <a:t>Ideally, the rights should be exercised on the basis of an agreement between the co-authors</a:t>
            </a:r>
          </a:p>
          <a:p>
            <a:pPr lvl="2" algn="just">
              <a:defRPr/>
            </a:pPr>
            <a:r>
              <a:rPr lang="en-MY" sz="1600" dirty="0"/>
              <a:t>To be avoided as far as reasonably possible, as:</a:t>
            </a:r>
          </a:p>
          <a:p>
            <a:pPr lvl="3" algn="just">
              <a:defRPr/>
            </a:pPr>
            <a:r>
              <a:rPr lang="en-MY" dirty="0"/>
              <a:t>Any one </a:t>
            </a:r>
            <a:r>
              <a:rPr lang="en-US" dirty="0"/>
              <a:t>of the joint owners can exploit the work without permission of the other co‐author(s) (but must share the profits generated from such use)</a:t>
            </a:r>
          </a:p>
          <a:p>
            <a:pPr lvl="2" algn="just">
              <a:defRPr/>
            </a:pPr>
            <a:r>
              <a:rPr lang="en-US" sz="1600" dirty="0"/>
              <a:t>In other jurisdictions, the consent of all joint owners is needed before copyright can be exercised</a:t>
            </a:r>
            <a:endParaRPr lang="en-MY" sz="1600" dirty="0"/>
          </a:p>
          <a:p>
            <a:pPr marL="0" indent="0" algn="just">
              <a:buNone/>
              <a:defRPr/>
            </a:pPr>
            <a:endParaRPr lang="en-MY" dirty="0"/>
          </a:p>
          <a:p>
            <a:pPr marL="0" indent="0">
              <a:buNone/>
              <a:defRPr/>
            </a:pPr>
            <a:endParaRPr lang="en-MY" dirty="0"/>
          </a:p>
          <a:p>
            <a:pPr marL="0" indent="0">
              <a:buNone/>
              <a:defRPr/>
            </a:pPr>
            <a:endParaRPr lang="en-MY" dirty="0"/>
          </a:p>
          <a:p>
            <a:pPr marL="0" indent="0">
              <a:buNone/>
              <a:defRPr/>
            </a:pPr>
            <a:endParaRPr lang="en-MY" dirty="0"/>
          </a:p>
        </p:txBody>
      </p:sp>
      <p:sp>
        <p:nvSpPr>
          <p:cNvPr id="31748" name="Title 1">
            <a:extLst>
              <a:ext uri="{FF2B5EF4-FFF2-40B4-BE49-F238E27FC236}">
                <a16:creationId xmlns:a16="http://schemas.microsoft.com/office/drawing/2014/main" id="{47C2831E-ABA2-A0D8-95E2-AD8B3F1B481C}"/>
              </a:ext>
            </a:extLst>
          </p:cNvPr>
          <p:cNvSpPr txBox="1">
            <a:spLocks/>
          </p:cNvSpPr>
          <p:nvPr/>
        </p:nvSpPr>
        <p:spPr bwMode="auto">
          <a:xfrm>
            <a:off x="2063751" y="1196975"/>
            <a:ext cx="8785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500" i="1">
                <a:solidFill>
                  <a:schemeClr val="folHlink"/>
                </a:solidFill>
                <a:latin typeface="Arial" panose="020B0604020202020204" pitchFamily="34" charset="0"/>
              </a:defRPr>
            </a:lvl1pPr>
            <a:lvl2pPr marL="742950" indent="-285750" eaLnBrk="0" hangingPunct="0">
              <a:defRPr sz="1500" i="1">
                <a:solidFill>
                  <a:schemeClr val="folHlink"/>
                </a:solidFill>
                <a:latin typeface="Arial" panose="020B0604020202020204" pitchFamily="34" charset="0"/>
              </a:defRPr>
            </a:lvl2pPr>
            <a:lvl3pPr marL="1143000" indent="-228600" eaLnBrk="0" hangingPunct="0">
              <a:defRPr sz="1500" i="1">
                <a:solidFill>
                  <a:schemeClr val="folHlink"/>
                </a:solidFill>
                <a:latin typeface="Arial" panose="020B0604020202020204" pitchFamily="34" charset="0"/>
              </a:defRPr>
            </a:lvl3pPr>
            <a:lvl4pPr marL="1600200" indent="-228600" eaLnBrk="0" hangingPunct="0">
              <a:defRPr sz="1500" i="1">
                <a:solidFill>
                  <a:schemeClr val="folHlink"/>
                </a:solidFill>
                <a:latin typeface="Arial" panose="020B0604020202020204" pitchFamily="34" charset="0"/>
              </a:defRPr>
            </a:lvl4pPr>
            <a:lvl5pPr marL="2057400" indent="-228600" eaLnBrk="0" hangingPunct="0">
              <a:defRPr sz="1500" i="1">
                <a:solidFill>
                  <a:schemeClr val="folHlink"/>
                </a:solidFill>
                <a:latin typeface="Arial" panose="020B0604020202020204" pitchFamily="34" charset="0"/>
              </a:defRPr>
            </a:lvl5pPr>
            <a:lvl6pPr marL="25146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6pPr>
            <a:lvl7pPr marL="29718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7pPr>
            <a:lvl8pPr marL="34290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8pPr>
            <a:lvl9pPr marL="38862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9pPr>
          </a:lstStyle>
          <a:p>
            <a:pPr>
              <a:spcBef>
                <a:spcPct val="0"/>
              </a:spcBef>
            </a:pPr>
            <a:endParaRPr lang="en-MY" altLang="en-US" sz="3200" b="1" i="0">
              <a:solidFill>
                <a:srgbClr val="FC7C00"/>
              </a:solidFill>
            </a:endParaRPr>
          </a:p>
          <a:p>
            <a:pPr>
              <a:spcBef>
                <a:spcPct val="0"/>
              </a:spcBef>
            </a:pPr>
            <a:r>
              <a:rPr lang="en-MY" altLang="en-US" sz="3200" b="1" i="0">
                <a:solidFill>
                  <a:srgbClr val="FC7C00"/>
                </a:solidFill>
              </a:rPr>
              <a:t>PART C: OWNERSHIP OF COPYRIGHT</a:t>
            </a:r>
            <a:br>
              <a:rPr lang="en-MY" altLang="en-US" sz="3200">
                <a:solidFill>
                  <a:srgbClr val="FC7C00"/>
                </a:solidFill>
              </a:rPr>
            </a:br>
            <a:endParaRPr lang="en-MY" altLang="en-US" sz="3200" i="0">
              <a:solidFill>
                <a:srgbClr val="FC7C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82D4BD29-05EA-0170-FD44-D606C9D516EB}"/>
              </a:ext>
            </a:extLst>
          </p:cNvPr>
          <p:cNvSpPr>
            <a:spLocks noGrp="1"/>
          </p:cNvSpPr>
          <p:nvPr>
            <p:ph type="title"/>
          </p:nvPr>
        </p:nvSpPr>
        <p:spPr>
          <a:xfrm>
            <a:off x="2057400" y="1268413"/>
            <a:ext cx="8229600" cy="647700"/>
          </a:xfrm>
        </p:spPr>
        <p:txBody>
          <a:bodyPr>
            <a:normAutofit fontScale="90000"/>
          </a:bodyPr>
          <a:lstStyle/>
          <a:p>
            <a:br>
              <a:rPr lang="en-MY" altLang="en-US" b="1"/>
            </a:br>
            <a:r>
              <a:rPr lang="en-MY" altLang="en-US" b="1"/>
              <a:t>PART A: BASICS OF COPYRIGHT</a:t>
            </a:r>
            <a:br>
              <a:rPr lang="en-MY" altLang="en-US"/>
            </a:br>
            <a:endParaRPr lang="en-MY" altLang="en-US"/>
          </a:p>
        </p:txBody>
      </p:sp>
      <p:sp>
        <p:nvSpPr>
          <p:cNvPr id="4099" name="Content Placeholder 2">
            <a:extLst>
              <a:ext uri="{FF2B5EF4-FFF2-40B4-BE49-F238E27FC236}">
                <a16:creationId xmlns:a16="http://schemas.microsoft.com/office/drawing/2014/main" id="{8B64BB11-64AA-BD2A-265E-026B3749FEA2}"/>
              </a:ext>
            </a:extLst>
          </p:cNvPr>
          <p:cNvSpPr>
            <a:spLocks noGrp="1"/>
          </p:cNvSpPr>
          <p:nvPr>
            <p:ph idx="1"/>
          </p:nvPr>
        </p:nvSpPr>
        <p:spPr>
          <a:xfrm>
            <a:off x="2063750" y="1916114"/>
            <a:ext cx="8229600" cy="3889375"/>
          </a:xfrm>
        </p:spPr>
        <p:txBody>
          <a:bodyPr>
            <a:normAutofit lnSpcReduction="10000"/>
          </a:bodyPr>
          <a:lstStyle/>
          <a:p>
            <a:pPr>
              <a:defRPr/>
            </a:pPr>
            <a:r>
              <a:rPr lang="en-MY" dirty="0"/>
              <a:t>Definition of Copyright</a:t>
            </a:r>
          </a:p>
          <a:p>
            <a:pPr lvl="1" algn="just">
              <a:defRPr/>
            </a:pPr>
            <a:r>
              <a:rPr lang="en-MY" dirty="0"/>
              <a:t>Copyright law grants authors, composers, software writers, website designers, and other creators’ legal protection for their literary and artistic creation, referred to as “works”</a:t>
            </a:r>
          </a:p>
          <a:p>
            <a:pPr lvl="1" algn="just">
              <a:defRPr/>
            </a:pPr>
            <a:r>
              <a:rPr lang="en-MY" dirty="0"/>
              <a:t>Copyright protects a wide variety of </a:t>
            </a:r>
            <a:r>
              <a:rPr lang="en-MY" u="sng" dirty="0"/>
              <a:t>original</a:t>
            </a:r>
            <a:r>
              <a:rPr lang="en-MY" dirty="0"/>
              <a:t> and/or </a:t>
            </a:r>
            <a:r>
              <a:rPr lang="en-MY" u="sng" dirty="0"/>
              <a:t>creative expressions</a:t>
            </a:r>
            <a:r>
              <a:rPr lang="en-MY" dirty="0"/>
              <a:t>, such as novels, poetry, music, paintings, photographs, sculptures, architecture, films, computer programs, video games, original databases, etc.</a:t>
            </a:r>
          </a:p>
          <a:p>
            <a:pPr lvl="1" algn="just">
              <a:defRPr/>
            </a:pPr>
            <a:r>
              <a:rPr lang="en-MY" dirty="0"/>
              <a:t>The rights granted enables the copyright owner, within a specified period of time: </a:t>
            </a:r>
          </a:p>
          <a:p>
            <a:pPr lvl="2" algn="just">
              <a:defRPr/>
            </a:pPr>
            <a:r>
              <a:rPr lang="en-MY" dirty="0"/>
              <a:t>to control the use of his work in a number of ways </a:t>
            </a:r>
          </a:p>
          <a:p>
            <a:pPr lvl="2" algn="just">
              <a:defRPr/>
            </a:pPr>
            <a:r>
              <a:rPr lang="en-MY" dirty="0"/>
              <a:t>to receive remuneration </a:t>
            </a:r>
          </a:p>
          <a:p>
            <a:pPr algn="just">
              <a:defRPr/>
            </a:pPr>
            <a:endParaRPr lang="en-MY" dirty="0"/>
          </a:p>
          <a:p>
            <a:pPr marL="0" indent="0">
              <a:buNone/>
              <a:defRPr/>
            </a:pPr>
            <a:endParaRPr lang="en-MY"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E5F6892B-11F8-BE3B-6D1A-BD2E7AAF9DCC}"/>
              </a:ext>
            </a:extLst>
          </p:cNvPr>
          <p:cNvSpPr>
            <a:spLocks noGrp="1"/>
          </p:cNvSpPr>
          <p:nvPr>
            <p:ph type="title"/>
          </p:nvPr>
        </p:nvSpPr>
        <p:spPr>
          <a:xfrm>
            <a:off x="1703389" y="1268413"/>
            <a:ext cx="8785225" cy="647700"/>
          </a:xfrm>
        </p:spPr>
        <p:txBody>
          <a:bodyPr>
            <a:normAutofit fontScale="90000"/>
          </a:bodyPr>
          <a:lstStyle/>
          <a:p>
            <a:pPr algn="ctr"/>
            <a:br>
              <a:rPr lang="en-MY" altLang="en-US"/>
            </a:br>
            <a:endParaRPr lang="en-MY" altLang="en-US"/>
          </a:p>
        </p:txBody>
      </p:sp>
      <p:sp>
        <p:nvSpPr>
          <p:cNvPr id="4099" name="Content Placeholder 2">
            <a:extLst>
              <a:ext uri="{FF2B5EF4-FFF2-40B4-BE49-F238E27FC236}">
                <a16:creationId xmlns:a16="http://schemas.microsoft.com/office/drawing/2014/main" id="{149900CF-C717-E77E-01D7-B98814C8B687}"/>
              </a:ext>
            </a:extLst>
          </p:cNvPr>
          <p:cNvSpPr>
            <a:spLocks noGrp="1"/>
          </p:cNvSpPr>
          <p:nvPr>
            <p:ph idx="1"/>
          </p:nvPr>
        </p:nvSpPr>
        <p:spPr>
          <a:xfrm>
            <a:off x="2057400" y="1854200"/>
            <a:ext cx="8229600" cy="4814888"/>
          </a:xfrm>
        </p:spPr>
        <p:txBody>
          <a:bodyPr/>
          <a:lstStyle/>
          <a:p>
            <a:pPr>
              <a:defRPr/>
            </a:pPr>
            <a:r>
              <a:rPr lang="en-MY" sz="2000" dirty="0"/>
              <a:t>Collective works</a:t>
            </a:r>
            <a:endParaRPr lang="en-MY" sz="1800" dirty="0"/>
          </a:p>
          <a:p>
            <a:pPr lvl="1" algn="just">
              <a:defRPr/>
            </a:pPr>
            <a:r>
              <a:rPr lang="en-MY" sz="1400" dirty="0"/>
              <a:t>If the authors do not intend the work to be a joint work and would like their contributions to be used separately, then the work will be deemed to be “collective”</a:t>
            </a:r>
          </a:p>
          <a:p>
            <a:pPr lvl="1" algn="just">
              <a:defRPr/>
            </a:pPr>
            <a:r>
              <a:rPr lang="en-MY" sz="1400" dirty="0"/>
              <a:t>In this case, each author owns the copyright in the part he/she created</a:t>
            </a:r>
            <a:endParaRPr lang="en-MY" sz="1800" dirty="0"/>
          </a:p>
          <a:p>
            <a:pPr lvl="3">
              <a:defRPr/>
            </a:pPr>
            <a:endParaRPr lang="en-MY" sz="600" dirty="0"/>
          </a:p>
          <a:p>
            <a:pPr>
              <a:defRPr/>
            </a:pPr>
            <a:r>
              <a:rPr lang="en-MY" sz="2000" dirty="0"/>
              <a:t>Derivative works</a:t>
            </a:r>
          </a:p>
          <a:p>
            <a:pPr lvl="1" algn="just">
              <a:defRPr/>
            </a:pPr>
            <a:r>
              <a:rPr lang="en-MY" sz="1400" dirty="0"/>
              <a:t>A derivative work is a work based on one or more pre-existing works, such as translation, musical arrangement, dramatization or motion picture version of a novel</a:t>
            </a:r>
          </a:p>
          <a:p>
            <a:pPr lvl="1" algn="just">
              <a:defRPr/>
            </a:pPr>
            <a:r>
              <a:rPr lang="en-MY" sz="1400" dirty="0"/>
              <a:t>Making derivative works is an exclusive right of the copyright owner</a:t>
            </a:r>
          </a:p>
          <a:p>
            <a:pPr lvl="2" algn="just">
              <a:defRPr/>
            </a:pPr>
            <a:r>
              <a:rPr lang="en-MY" sz="1200" dirty="0"/>
              <a:t>Therefore, if the original work is protected by copyright, you cannot prepare a derivative work without the copyright owner’s permission</a:t>
            </a:r>
          </a:p>
          <a:p>
            <a:pPr lvl="2" algn="just">
              <a:defRPr/>
            </a:pPr>
            <a:r>
              <a:rPr lang="en-US" sz="1200" dirty="0"/>
              <a:t>Please note that the Act states that a work shall not be ineligible for copyright by reason only that the making of the work, or the doing of any act in relation to the work involves an infringement of copyright in some other work</a:t>
            </a:r>
            <a:endParaRPr lang="en-MY" sz="1200" dirty="0"/>
          </a:p>
          <a:p>
            <a:pPr lvl="1" algn="just">
              <a:defRPr/>
            </a:pPr>
            <a:r>
              <a:rPr lang="en-MY" sz="1400" dirty="0"/>
              <a:t>Copyright extends only to those aspects which are original to the derivative work</a:t>
            </a:r>
            <a:endParaRPr lang="en-MY" dirty="0"/>
          </a:p>
          <a:p>
            <a:pPr marL="0" indent="0">
              <a:buNone/>
              <a:defRPr/>
            </a:pPr>
            <a:endParaRPr lang="en-MY" sz="2000" dirty="0"/>
          </a:p>
        </p:txBody>
      </p:sp>
      <p:sp>
        <p:nvSpPr>
          <p:cNvPr id="32772" name="Title 1">
            <a:extLst>
              <a:ext uri="{FF2B5EF4-FFF2-40B4-BE49-F238E27FC236}">
                <a16:creationId xmlns:a16="http://schemas.microsoft.com/office/drawing/2014/main" id="{66A6F8A7-38E6-8F87-93D4-F7D02DE57AEF}"/>
              </a:ext>
            </a:extLst>
          </p:cNvPr>
          <p:cNvSpPr txBox="1">
            <a:spLocks/>
          </p:cNvSpPr>
          <p:nvPr/>
        </p:nvSpPr>
        <p:spPr bwMode="auto">
          <a:xfrm>
            <a:off x="2063751" y="1196975"/>
            <a:ext cx="8785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500" i="1">
                <a:solidFill>
                  <a:schemeClr val="folHlink"/>
                </a:solidFill>
                <a:latin typeface="Arial" panose="020B0604020202020204" pitchFamily="34" charset="0"/>
              </a:defRPr>
            </a:lvl1pPr>
            <a:lvl2pPr marL="742950" indent="-285750" eaLnBrk="0" hangingPunct="0">
              <a:defRPr sz="1500" i="1">
                <a:solidFill>
                  <a:schemeClr val="folHlink"/>
                </a:solidFill>
                <a:latin typeface="Arial" panose="020B0604020202020204" pitchFamily="34" charset="0"/>
              </a:defRPr>
            </a:lvl2pPr>
            <a:lvl3pPr marL="1143000" indent="-228600" eaLnBrk="0" hangingPunct="0">
              <a:defRPr sz="1500" i="1">
                <a:solidFill>
                  <a:schemeClr val="folHlink"/>
                </a:solidFill>
                <a:latin typeface="Arial" panose="020B0604020202020204" pitchFamily="34" charset="0"/>
              </a:defRPr>
            </a:lvl3pPr>
            <a:lvl4pPr marL="1600200" indent="-228600" eaLnBrk="0" hangingPunct="0">
              <a:defRPr sz="1500" i="1">
                <a:solidFill>
                  <a:schemeClr val="folHlink"/>
                </a:solidFill>
                <a:latin typeface="Arial" panose="020B0604020202020204" pitchFamily="34" charset="0"/>
              </a:defRPr>
            </a:lvl4pPr>
            <a:lvl5pPr marL="2057400" indent="-228600" eaLnBrk="0" hangingPunct="0">
              <a:defRPr sz="1500" i="1">
                <a:solidFill>
                  <a:schemeClr val="folHlink"/>
                </a:solidFill>
                <a:latin typeface="Arial" panose="020B0604020202020204" pitchFamily="34" charset="0"/>
              </a:defRPr>
            </a:lvl5pPr>
            <a:lvl6pPr marL="25146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6pPr>
            <a:lvl7pPr marL="29718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7pPr>
            <a:lvl8pPr marL="34290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8pPr>
            <a:lvl9pPr marL="38862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9pPr>
          </a:lstStyle>
          <a:p>
            <a:pPr>
              <a:spcBef>
                <a:spcPct val="0"/>
              </a:spcBef>
            </a:pPr>
            <a:endParaRPr lang="en-MY" altLang="en-US" sz="3200" b="1" i="0">
              <a:solidFill>
                <a:srgbClr val="FC7C00"/>
              </a:solidFill>
            </a:endParaRPr>
          </a:p>
          <a:p>
            <a:pPr>
              <a:spcBef>
                <a:spcPct val="0"/>
              </a:spcBef>
            </a:pPr>
            <a:r>
              <a:rPr lang="en-MY" altLang="en-US" sz="3200" b="1" i="0">
                <a:solidFill>
                  <a:srgbClr val="FC7C00"/>
                </a:solidFill>
              </a:rPr>
              <a:t>PART C: OWNERSHIP OF COPYRIGHT</a:t>
            </a:r>
            <a:br>
              <a:rPr lang="en-MY" altLang="en-US" sz="3200">
                <a:solidFill>
                  <a:srgbClr val="FC7C00"/>
                </a:solidFill>
              </a:rPr>
            </a:br>
            <a:endParaRPr lang="en-MY" altLang="en-US" sz="3200" i="0">
              <a:solidFill>
                <a:srgbClr val="FC7C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8518C25E-743D-1EE9-56DA-99D9D546F809}"/>
              </a:ext>
            </a:extLst>
          </p:cNvPr>
          <p:cNvSpPr>
            <a:spLocks noGrp="1"/>
          </p:cNvSpPr>
          <p:nvPr>
            <p:ph type="title"/>
          </p:nvPr>
        </p:nvSpPr>
        <p:spPr>
          <a:xfrm>
            <a:off x="1703389" y="1268413"/>
            <a:ext cx="8785225" cy="647700"/>
          </a:xfrm>
        </p:spPr>
        <p:txBody>
          <a:bodyPr>
            <a:normAutofit fontScale="90000"/>
          </a:bodyPr>
          <a:lstStyle/>
          <a:p>
            <a:pPr algn="ctr"/>
            <a:br>
              <a:rPr lang="en-MY" altLang="en-US"/>
            </a:br>
            <a:endParaRPr lang="en-MY" altLang="en-US"/>
          </a:p>
        </p:txBody>
      </p:sp>
      <p:sp>
        <p:nvSpPr>
          <p:cNvPr id="4099" name="Content Placeholder 2">
            <a:extLst>
              <a:ext uri="{FF2B5EF4-FFF2-40B4-BE49-F238E27FC236}">
                <a16:creationId xmlns:a16="http://schemas.microsoft.com/office/drawing/2014/main" id="{61243CD3-889B-B47F-9F91-BAAEB23FB8FB}"/>
              </a:ext>
            </a:extLst>
          </p:cNvPr>
          <p:cNvSpPr>
            <a:spLocks noGrp="1"/>
          </p:cNvSpPr>
          <p:nvPr>
            <p:ph idx="1"/>
          </p:nvPr>
        </p:nvSpPr>
        <p:spPr>
          <a:xfrm>
            <a:off x="2057400" y="1925638"/>
            <a:ext cx="8229600" cy="4024312"/>
          </a:xfrm>
        </p:spPr>
        <p:txBody>
          <a:bodyPr>
            <a:normAutofit fontScale="92500" lnSpcReduction="10000"/>
          </a:bodyPr>
          <a:lstStyle/>
          <a:p>
            <a:pPr algn="just">
              <a:defRPr/>
            </a:pPr>
            <a:r>
              <a:rPr lang="en-MY" sz="2400" dirty="0"/>
              <a:t>Copyright Infringement</a:t>
            </a:r>
          </a:p>
          <a:p>
            <a:pPr lvl="1" algn="just">
              <a:defRPr/>
            </a:pPr>
            <a:r>
              <a:rPr lang="en-MY" sz="1800" dirty="0"/>
              <a:t>Infringement of your </a:t>
            </a:r>
            <a:r>
              <a:rPr lang="en-MY" sz="1800" u="sng" dirty="0"/>
              <a:t>economic rights</a:t>
            </a:r>
            <a:r>
              <a:rPr lang="en-MY" sz="1800" dirty="0"/>
              <a:t> may occur when someone, without authorization is: </a:t>
            </a:r>
          </a:p>
          <a:p>
            <a:pPr lvl="2" algn="just">
              <a:defRPr/>
            </a:pPr>
            <a:r>
              <a:rPr lang="en-MY" sz="1500" dirty="0"/>
              <a:t>doing an act that you alone have the exclusive right to do (e.g. making copies of your copyrighted works);</a:t>
            </a:r>
          </a:p>
          <a:p>
            <a:pPr lvl="2" algn="just">
              <a:defRPr/>
            </a:pPr>
            <a:r>
              <a:rPr lang="en-MY" sz="1500" dirty="0"/>
              <a:t>dealing commercially with an infringing work (e.g., selling a pirate CD); or</a:t>
            </a:r>
          </a:p>
          <a:p>
            <a:pPr lvl="2" algn="just">
              <a:defRPr/>
            </a:pPr>
            <a:r>
              <a:rPr lang="en-MY" sz="1500" dirty="0"/>
              <a:t>importing an infringing work</a:t>
            </a:r>
          </a:p>
          <a:p>
            <a:pPr lvl="2" algn="just">
              <a:defRPr/>
            </a:pPr>
            <a:r>
              <a:rPr lang="en-MY" sz="1500" dirty="0"/>
              <a:t>using a part of your work without authorisation</a:t>
            </a:r>
          </a:p>
          <a:p>
            <a:pPr lvl="1" algn="just">
              <a:defRPr/>
            </a:pPr>
            <a:r>
              <a:rPr lang="en-MY" sz="1800" u="sng" dirty="0"/>
              <a:t>Moral rights</a:t>
            </a:r>
            <a:r>
              <a:rPr lang="en-MY" sz="1800" dirty="0"/>
              <a:t> may be infringed if the following occurs:</a:t>
            </a:r>
          </a:p>
          <a:p>
            <a:pPr lvl="2" algn="just">
              <a:defRPr/>
            </a:pPr>
            <a:r>
              <a:rPr lang="en-MY" sz="1500" dirty="0"/>
              <a:t>if your contribution, as author of the work, is not recognized; </a:t>
            </a:r>
          </a:p>
          <a:p>
            <a:pPr lvl="2" algn="just">
              <a:defRPr/>
            </a:pPr>
            <a:r>
              <a:rPr lang="en-MY" sz="1500" dirty="0"/>
              <a:t>if the copier passes himself off as the author of the work; or </a:t>
            </a:r>
          </a:p>
          <a:p>
            <a:pPr lvl="2" algn="just">
              <a:defRPr/>
            </a:pPr>
            <a:r>
              <a:rPr lang="en-MY" sz="1500" dirty="0"/>
              <a:t>if your work is subjected to derogatory treatment or is cut or modified in a way that would be prejudicial to your honour or reputation </a:t>
            </a:r>
          </a:p>
          <a:p>
            <a:pPr>
              <a:defRPr/>
            </a:pPr>
            <a:endParaRPr lang="en-MY" dirty="0"/>
          </a:p>
          <a:p>
            <a:pPr marL="0" indent="0" algn="just">
              <a:buNone/>
              <a:defRPr/>
            </a:pPr>
            <a:r>
              <a:rPr lang="en-MY" dirty="0"/>
              <a:t> </a:t>
            </a:r>
          </a:p>
          <a:p>
            <a:pPr marL="0" indent="0">
              <a:buNone/>
              <a:defRPr/>
            </a:pPr>
            <a:endParaRPr lang="en-MY" dirty="0"/>
          </a:p>
          <a:p>
            <a:pPr marL="0" indent="0">
              <a:buNone/>
              <a:defRPr/>
            </a:pPr>
            <a:endParaRPr lang="en-MY" dirty="0"/>
          </a:p>
          <a:p>
            <a:pPr marL="0" indent="0">
              <a:buNone/>
              <a:defRPr/>
            </a:pPr>
            <a:endParaRPr lang="en-MY" dirty="0"/>
          </a:p>
        </p:txBody>
      </p:sp>
      <p:sp>
        <p:nvSpPr>
          <p:cNvPr id="33796" name="Title 1">
            <a:extLst>
              <a:ext uri="{FF2B5EF4-FFF2-40B4-BE49-F238E27FC236}">
                <a16:creationId xmlns:a16="http://schemas.microsoft.com/office/drawing/2014/main" id="{4775C2F4-3118-3ED1-F9A1-97B4BCE6C930}"/>
              </a:ext>
            </a:extLst>
          </p:cNvPr>
          <p:cNvSpPr txBox="1">
            <a:spLocks/>
          </p:cNvSpPr>
          <p:nvPr/>
        </p:nvSpPr>
        <p:spPr bwMode="auto">
          <a:xfrm>
            <a:off x="2063751" y="1196975"/>
            <a:ext cx="8785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500" i="1">
                <a:solidFill>
                  <a:schemeClr val="folHlink"/>
                </a:solidFill>
                <a:latin typeface="Arial" panose="020B0604020202020204" pitchFamily="34" charset="0"/>
              </a:defRPr>
            </a:lvl1pPr>
            <a:lvl2pPr marL="742950" indent="-285750" eaLnBrk="0" hangingPunct="0">
              <a:defRPr sz="1500" i="1">
                <a:solidFill>
                  <a:schemeClr val="folHlink"/>
                </a:solidFill>
                <a:latin typeface="Arial" panose="020B0604020202020204" pitchFamily="34" charset="0"/>
              </a:defRPr>
            </a:lvl2pPr>
            <a:lvl3pPr marL="1143000" indent="-228600" eaLnBrk="0" hangingPunct="0">
              <a:defRPr sz="1500" i="1">
                <a:solidFill>
                  <a:schemeClr val="folHlink"/>
                </a:solidFill>
                <a:latin typeface="Arial" panose="020B0604020202020204" pitchFamily="34" charset="0"/>
              </a:defRPr>
            </a:lvl3pPr>
            <a:lvl4pPr marL="1600200" indent="-228600" eaLnBrk="0" hangingPunct="0">
              <a:defRPr sz="1500" i="1">
                <a:solidFill>
                  <a:schemeClr val="folHlink"/>
                </a:solidFill>
                <a:latin typeface="Arial" panose="020B0604020202020204" pitchFamily="34" charset="0"/>
              </a:defRPr>
            </a:lvl4pPr>
            <a:lvl5pPr marL="2057400" indent="-228600" eaLnBrk="0" hangingPunct="0">
              <a:defRPr sz="1500" i="1">
                <a:solidFill>
                  <a:schemeClr val="folHlink"/>
                </a:solidFill>
                <a:latin typeface="Arial" panose="020B0604020202020204" pitchFamily="34" charset="0"/>
              </a:defRPr>
            </a:lvl5pPr>
            <a:lvl6pPr marL="25146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6pPr>
            <a:lvl7pPr marL="29718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7pPr>
            <a:lvl8pPr marL="34290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8pPr>
            <a:lvl9pPr marL="38862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9pPr>
          </a:lstStyle>
          <a:p>
            <a:pPr>
              <a:spcBef>
                <a:spcPct val="0"/>
              </a:spcBef>
            </a:pPr>
            <a:endParaRPr lang="en-MY" altLang="en-US" sz="3200" b="1" i="0">
              <a:solidFill>
                <a:srgbClr val="FC7C00"/>
              </a:solidFill>
            </a:endParaRPr>
          </a:p>
          <a:p>
            <a:pPr>
              <a:spcBef>
                <a:spcPct val="0"/>
              </a:spcBef>
            </a:pPr>
            <a:r>
              <a:rPr lang="en-MY" altLang="en-US" sz="3200" b="1" i="0">
                <a:solidFill>
                  <a:srgbClr val="FC7C00"/>
                </a:solidFill>
              </a:rPr>
              <a:t>PART C: OWNERSHIP OF COPYRIGHT</a:t>
            </a:r>
            <a:br>
              <a:rPr lang="en-MY" altLang="en-US" sz="3200">
                <a:solidFill>
                  <a:srgbClr val="FC7C00"/>
                </a:solidFill>
              </a:rPr>
            </a:br>
            <a:endParaRPr lang="en-MY" altLang="en-US" sz="3200" i="0">
              <a:solidFill>
                <a:srgbClr val="FC7C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7C82F2C7-D870-DF47-3D6D-2DBD4C9A7BC4}"/>
              </a:ext>
            </a:extLst>
          </p:cNvPr>
          <p:cNvSpPr>
            <a:spLocks noGrp="1"/>
          </p:cNvSpPr>
          <p:nvPr>
            <p:ph type="title"/>
          </p:nvPr>
        </p:nvSpPr>
        <p:spPr>
          <a:xfrm>
            <a:off x="1703389" y="1268413"/>
            <a:ext cx="8785225" cy="647700"/>
          </a:xfrm>
        </p:spPr>
        <p:txBody>
          <a:bodyPr>
            <a:normAutofit fontScale="90000"/>
          </a:bodyPr>
          <a:lstStyle/>
          <a:p>
            <a:pPr algn="ctr"/>
            <a:br>
              <a:rPr lang="en-MY" altLang="en-US"/>
            </a:br>
            <a:endParaRPr lang="en-MY" altLang="en-US"/>
          </a:p>
        </p:txBody>
      </p:sp>
      <p:sp>
        <p:nvSpPr>
          <p:cNvPr id="47107" name="Content Placeholder 2">
            <a:extLst>
              <a:ext uri="{FF2B5EF4-FFF2-40B4-BE49-F238E27FC236}">
                <a16:creationId xmlns:a16="http://schemas.microsoft.com/office/drawing/2014/main" id="{C74B86C5-FA3E-9744-AC68-1CC4EFE10C5D}"/>
              </a:ext>
            </a:extLst>
          </p:cNvPr>
          <p:cNvSpPr>
            <a:spLocks noGrp="1"/>
          </p:cNvSpPr>
          <p:nvPr>
            <p:ph idx="1"/>
          </p:nvPr>
        </p:nvSpPr>
        <p:spPr>
          <a:xfrm>
            <a:off x="2057400" y="1925639"/>
            <a:ext cx="8229600" cy="2439987"/>
          </a:xfrm>
        </p:spPr>
        <p:txBody>
          <a:bodyPr>
            <a:normAutofit lnSpcReduction="10000"/>
          </a:bodyPr>
          <a:lstStyle/>
          <a:p>
            <a:pPr algn="just">
              <a:defRPr/>
            </a:pPr>
            <a:r>
              <a:rPr lang="en-MY" sz="2000" dirty="0"/>
              <a:t>There are a few ways how you can commercialize your original and/or creative works: </a:t>
            </a:r>
          </a:p>
          <a:p>
            <a:pPr lvl="1" algn="just">
              <a:defRPr/>
            </a:pPr>
            <a:r>
              <a:rPr lang="en-MY" sz="1600" dirty="0"/>
              <a:t>you may sell the original works that are protected by copyright</a:t>
            </a:r>
          </a:p>
          <a:p>
            <a:pPr lvl="1" algn="just">
              <a:defRPr/>
            </a:pPr>
            <a:r>
              <a:rPr lang="en-MY" sz="1600" dirty="0"/>
              <a:t>you may make copies or reproductions and sell the copies</a:t>
            </a:r>
          </a:p>
          <a:p>
            <a:pPr lvl="1" algn="just">
              <a:defRPr/>
            </a:pPr>
            <a:r>
              <a:rPr lang="en-MY" sz="1600" dirty="0"/>
              <a:t>you may allow someone else to reproduce or otherwise use the works through licensing</a:t>
            </a:r>
          </a:p>
          <a:p>
            <a:pPr lvl="1" algn="just">
              <a:defRPr/>
            </a:pPr>
            <a:r>
              <a:rPr lang="en-MY" sz="1600" dirty="0"/>
              <a:t>you may also sell (assign) your copyright over the works, either entirely or partly	</a:t>
            </a:r>
          </a:p>
          <a:p>
            <a:pPr algn="just">
              <a:defRPr/>
            </a:pPr>
            <a:r>
              <a:rPr lang="en-MY" sz="2000" dirty="0"/>
              <a:t>There are many models to choose from, depending on what it is  that you intend to achieve for your business</a:t>
            </a:r>
          </a:p>
          <a:p>
            <a:pPr marL="400050" lvl="1" indent="0">
              <a:buNone/>
              <a:defRPr/>
            </a:pPr>
            <a:endParaRPr lang="en-MY" sz="1500" dirty="0"/>
          </a:p>
          <a:p>
            <a:pPr marL="0" indent="0" algn="just">
              <a:buNone/>
              <a:defRPr/>
            </a:pPr>
            <a:endParaRPr lang="en-MY" dirty="0"/>
          </a:p>
          <a:p>
            <a:pPr marL="0" indent="0">
              <a:buNone/>
              <a:defRPr/>
            </a:pPr>
            <a:endParaRPr lang="en-MY" dirty="0"/>
          </a:p>
          <a:p>
            <a:pPr marL="0" indent="0">
              <a:buNone/>
              <a:defRPr/>
            </a:pPr>
            <a:endParaRPr lang="en-MY" dirty="0"/>
          </a:p>
          <a:p>
            <a:pPr marL="0" indent="0">
              <a:buNone/>
              <a:defRPr/>
            </a:pPr>
            <a:endParaRPr lang="en-MY" dirty="0"/>
          </a:p>
        </p:txBody>
      </p:sp>
      <p:sp>
        <p:nvSpPr>
          <p:cNvPr id="34820" name="Title 1">
            <a:extLst>
              <a:ext uri="{FF2B5EF4-FFF2-40B4-BE49-F238E27FC236}">
                <a16:creationId xmlns:a16="http://schemas.microsoft.com/office/drawing/2014/main" id="{88D98F75-0C63-687C-80CE-07DBE2E7DB49}"/>
              </a:ext>
            </a:extLst>
          </p:cNvPr>
          <p:cNvSpPr txBox="1">
            <a:spLocks/>
          </p:cNvSpPr>
          <p:nvPr/>
        </p:nvSpPr>
        <p:spPr bwMode="auto">
          <a:xfrm>
            <a:off x="2063751" y="1196975"/>
            <a:ext cx="8785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500" i="1">
                <a:solidFill>
                  <a:schemeClr val="folHlink"/>
                </a:solidFill>
                <a:latin typeface="Arial" panose="020B0604020202020204" pitchFamily="34" charset="0"/>
              </a:defRPr>
            </a:lvl1pPr>
            <a:lvl2pPr marL="742950" indent="-285750" eaLnBrk="0" hangingPunct="0">
              <a:defRPr sz="1500" i="1">
                <a:solidFill>
                  <a:schemeClr val="folHlink"/>
                </a:solidFill>
                <a:latin typeface="Arial" panose="020B0604020202020204" pitchFamily="34" charset="0"/>
              </a:defRPr>
            </a:lvl2pPr>
            <a:lvl3pPr marL="1143000" indent="-228600" eaLnBrk="0" hangingPunct="0">
              <a:defRPr sz="1500" i="1">
                <a:solidFill>
                  <a:schemeClr val="folHlink"/>
                </a:solidFill>
                <a:latin typeface="Arial" panose="020B0604020202020204" pitchFamily="34" charset="0"/>
              </a:defRPr>
            </a:lvl3pPr>
            <a:lvl4pPr marL="1600200" indent="-228600" eaLnBrk="0" hangingPunct="0">
              <a:defRPr sz="1500" i="1">
                <a:solidFill>
                  <a:schemeClr val="folHlink"/>
                </a:solidFill>
                <a:latin typeface="Arial" panose="020B0604020202020204" pitchFamily="34" charset="0"/>
              </a:defRPr>
            </a:lvl4pPr>
            <a:lvl5pPr marL="2057400" indent="-228600" eaLnBrk="0" hangingPunct="0">
              <a:defRPr sz="1500" i="1">
                <a:solidFill>
                  <a:schemeClr val="folHlink"/>
                </a:solidFill>
                <a:latin typeface="Arial" panose="020B0604020202020204" pitchFamily="34" charset="0"/>
              </a:defRPr>
            </a:lvl5pPr>
            <a:lvl6pPr marL="25146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6pPr>
            <a:lvl7pPr marL="29718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7pPr>
            <a:lvl8pPr marL="34290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8pPr>
            <a:lvl9pPr marL="38862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9pPr>
          </a:lstStyle>
          <a:p>
            <a:pPr algn="ctr">
              <a:spcBef>
                <a:spcPct val="0"/>
              </a:spcBef>
            </a:pPr>
            <a:endParaRPr lang="en-MY" altLang="en-US" sz="3200" b="1" i="0">
              <a:solidFill>
                <a:srgbClr val="FC7C00"/>
              </a:solidFill>
            </a:endParaRPr>
          </a:p>
          <a:p>
            <a:pPr>
              <a:spcBef>
                <a:spcPct val="0"/>
              </a:spcBef>
            </a:pPr>
            <a:r>
              <a:rPr lang="en-MY" altLang="en-US" sz="3200" b="1" i="0">
                <a:solidFill>
                  <a:srgbClr val="FC7C00"/>
                </a:solidFill>
              </a:rPr>
              <a:t>PART C: OWNERSHIP OF COPYRIGHT</a:t>
            </a:r>
            <a:br>
              <a:rPr lang="en-MY" altLang="en-US" sz="3200">
                <a:solidFill>
                  <a:srgbClr val="FC7C00"/>
                </a:solidFill>
              </a:rPr>
            </a:br>
            <a:endParaRPr lang="en-MY" altLang="en-US" sz="3200" i="0">
              <a:solidFill>
                <a:srgbClr val="FC7C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4AA0B21-3FF9-CE55-6707-ACD858E086D7}"/>
              </a:ext>
            </a:extLst>
          </p:cNvPr>
          <p:cNvSpPr>
            <a:spLocks noGrp="1" noChangeArrowheads="1"/>
          </p:cNvSpPr>
          <p:nvPr>
            <p:ph type="title"/>
          </p:nvPr>
        </p:nvSpPr>
        <p:spPr>
          <a:xfrm>
            <a:off x="2063750" y="1125538"/>
            <a:ext cx="8229600" cy="946150"/>
          </a:xfrm>
        </p:spPr>
        <p:txBody>
          <a:bodyPr/>
          <a:lstStyle/>
          <a:p>
            <a:pPr eaLnBrk="1" hangingPunct="1"/>
            <a:r>
              <a:rPr lang="en-GB" altLang="en-US" sz="2800" b="1"/>
              <a:t>PART D: USING WORKS OWNED BY OTHERS</a:t>
            </a:r>
          </a:p>
        </p:txBody>
      </p:sp>
      <p:sp>
        <p:nvSpPr>
          <p:cNvPr id="35843" name="Content Placeholder 1">
            <a:extLst>
              <a:ext uri="{FF2B5EF4-FFF2-40B4-BE49-F238E27FC236}">
                <a16:creationId xmlns:a16="http://schemas.microsoft.com/office/drawing/2014/main" id="{FCFC4A41-3757-3DE2-14B8-8A5B4C3B2B49}"/>
              </a:ext>
            </a:extLst>
          </p:cNvPr>
          <p:cNvSpPr>
            <a:spLocks noGrp="1"/>
          </p:cNvSpPr>
          <p:nvPr>
            <p:ph idx="1"/>
          </p:nvPr>
        </p:nvSpPr>
        <p:spPr>
          <a:xfrm>
            <a:off x="2057400" y="2349501"/>
            <a:ext cx="8229600" cy="1992313"/>
          </a:xfrm>
        </p:spPr>
        <p:txBody>
          <a:bodyPr>
            <a:normAutofit lnSpcReduction="10000"/>
          </a:bodyPr>
          <a:lstStyle/>
          <a:p>
            <a:pPr marL="514350" indent="-514350" algn="just">
              <a:buFont typeface="Arial" panose="020B0604020202020204" pitchFamily="34" charset="0"/>
              <a:buAutoNum type="arabicPeriod"/>
            </a:pPr>
            <a:r>
              <a:rPr lang="en-US" altLang="en-US" b="1"/>
              <a:t>When do you need permission?</a:t>
            </a:r>
          </a:p>
          <a:p>
            <a:pPr marL="514350" indent="-514350" algn="just">
              <a:buFont typeface="Arial" panose="020B0604020202020204" pitchFamily="34" charset="0"/>
              <a:buAutoNum type="arabicPeriod"/>
            </a:pPr>
            <a:r>
              <a:rPr lang="en-US" altLang="en-US" b="1"/>
              <a:t>When you don’t need permission?</a:t>
            </a:r>
          </a:p>
          <a:p>
            <a:pPr marL="514350" indent="-514350" algn="just">
              <a:buFont typeface="Arial" panose="020B0604020202020204" pitchFamily="34" charset="0"/>
              <a:buAutoNum type="arabicPeriod"/>
            </a:pPr>
            <a:r>
              <a:rPr lang="en-US" altLang="en-US" b="1"/>
              <a:t>Process to get authorisation</a:t>
            </a:r>
          </a:p>
          <a:p>
            <a:pPr marL="514350" indent="-514350" algn="just">
              <a:buFont typeface="Arial" panose="020B0604020202020204" pitchFamily="34" charset="0"/>
              <a:buAutoNum type="arabicPeriod"/>
            </a:pPr>
            <a:r>
              <a:rPr lang="en-US" altLang="en-US" b="1"/>
              <a:t>How to reduce the risk of infringement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B65CE9FB-59B8-B716-7DA2-42AA943B152B}"/>
              </a:ext>
            </a:extLst>
          </p:cNvPr>
          <p:cNvSpPr>
            <a:spLocks noGrp="1"/>
          </p:cNvSpPr>
          <p:nvPr>
            <p:ph type="title"/>
          </p:nvPr>
        </p:nvSpPr>
        <p:spPr>
          <a:xfrm>
            <a:off x="1703389" y="1268413"/>
            <a:ext cx="8785225" cy="647700"/>
          </a:xfrm>
        </p:spPr>
        <p:txBody>
          <a:bodyPr>
            <a:normAutofit fontScale="90000"/>
          </a:bodyPr>
          <a:lstStyle/>
          <a:p>
            <a:pPr algn="ctr"/>
            <a:br>
              <a:rPr lang="en-MY" altLang="en-US"/>
            </a:br>
            <a:endParaRPr lang="en-MY" altLang="en-US"/>
          </a:p>
        </p:txBody>
      </p:sp>
      <p:sp>
        <p:nvSpPr>
          <p:cNvPr id="4099" name="Content Placeholder 2">
            <a:extLst>
              <a:ext uri="{FF2B5EF4-FFF2-40B4-BE49-F238E27FC236}">
                <a16:creationId xmlns:a16="http://schemas.microsoft.com/office/drawing/2014/main" id="{EA8F6B7B-C6FD-F85B-3492-1FA3CC865DB8}"/>
              </a:ext>
            </a:extLst>
          </p:cNvPr>
          <p:cNvSpPr>
            <a:spLocks noGrp="1"/>
          </p:cNvSpPr>
          <p:nvPr>
            <p:ph idx="1"/>
          </p:nvPr>
        </p:nvSpPr>
        <p:spPr>
          <a:xfrm>
            <a:off x="2062163" y="1844676"/>
            <a:ext cx="8229600" cy="4537075"/>
          </a:xfrm>
        </p:spPr>
        <p:txBody>
          <a:bodyPr/>
          <a:lstStyle/>
          <a:p>
            <a:pPr algn="just">
              <a:defRPr/>
            </a:pPr>
            <a:r>
              <a:rPr lang="en-MY" sz="2400" dirty="0"/>
              <a:t>When permission is needed</a:t>
            </a:r>
          </a:p>
          <a:p>
            <a:pPr lvl="1" algn="just">
              <a:defRPr/>
            </a:pPr>
            <a:r>
              <a:rPr lang="en-MY" sz="1800" dirty="0"/>
              <a:t>The use or exploitation of any works owned by others requires the copyright owner’s permission</a:t>
            </a:r>
          </a:p>
          <a:p>
            <a:pPr lvl="2" algn="just">
              <a:defRPr/>
            </a:pPr>
            <a:r>
              <a:rPr lang="en-MY" sz="1500" dirty="0"/>
              <a:t>e.g. the use of photographs on your website, the playing of the radio for the benefit of your customers</a:t>
            </a:r>
          </a:p>
          <a:p>
            <a:pPr lvl="1" algn="just">
              <a:defRPr/>
            </a:pPr>
            <a:r>
              <a:rPr lang="en-MY" sz="1800" dirty="0"/>
              <a:t>Even usage of a part of a work will require the owners consent</a:t>
            </a:r>
          </a:p>
          <a:p>
            <a:pPr lvl="1" algn="just">
              <a:defRPr/>
            </a:pPr>
            <a:r>
              <a:rPr lang="en-MY" sz="1800" dirty="0"/>
              <a:t>The best way to avoid infringement is by obtaining express written permission of the copyright owner before you use or exploit the work</a:t>
            </a:r>
          </a:p>
          <a:p>
            <a:pPr lvl="1" algn="just">
              <a:defRPr/>
            </a:pPr>
            <a:r>
              <a:rPr lang="en-MY" sz="1800" dirty="0"/>
              <a:t>It is best to seek expert advice before negotiating terms and conditions of the licensing arrangement with the owner of the copyright</a:t>
            </a:r>
          </a:p>
          <a:p>
            <a:pPr marL="0" indent="0" algn="just">
              <a:buNone/>
              <a:defRPr/>
            </a:pPr>
            <a:endParaRPr lang="en-MY" dirty="0"/>
          </a:p>
          <a:p>
            <a:pPr marL="0" indent="0" algn="just">
              <a:buNone/>
              <a:defRPr/>
            </a:pPr>
            <a:endParaRPr lang="en-MY" dirty="0"/>
          </a:p>
          <a:p>
            <a:pPr marL="0" indent="0" algn="just">
              <a:buNone/>
              <a:defRPr/>
            </a:pPr>
            <a:endParaRPr lang="en-MY" dirty="0"/>
          </a:p>
          <a:p>
            <a:pPr marL="0" indent="0" algn="just">
              <a:buNone/>
              <a:defRPr/>
            </a:pPr>
            <a:endParaRPr lang="en-MY" dirty="0"/>
          </a:p>
          <a:p>
            <a:pPr marL="0" indent="0" algn="just">
              <a:buNone/>
              <a:defRPr/>
            </a:pPr>
            <a:endParaRPr lang="en-MY" dirty="0"/>
          </a:p>
        </p:txBody>
      </p:sp>
      <p:sp>
        <p:nvSpPr>
          <p:cNvPr id="36868" name="Title 1">
            <a:extLst>
              <a:ext uri="{FF2B5EF4-FFF2-40B4-BE49-F238E27FC236}">
                <a16:creationId xmlns:a16="http://schemas.microsoft.com/office/drawing/2014/main" id="{9CB1BE96-7F14-3372-54C9-C9E94DF34EE2}"/>
              </a:ext>
            </a:extLst>
          </p:cNvPr>
          <p:cNvSpPr txBox="1">
            <a:spLocks/>
          </p:cNvSpPr>
          <p:nvPr/>
        </p:nvSpPr>
        <p:spPr bwMode="auto">
          <a:xfrm>
            <a:off x="2063751" y="1196975"/>
            <a:ext cx="8785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500" i="1">
                <a:solidFill>
                  <a:schemeClr val="folHlink"/>
                </a:solidFill>
                <a:latin typeface="Arial" panose="020B0604020202020204" pitchFamily="34" charset="0"/>
              </a:defRPr>
            </a:lvl1pPr>
            <a:lvl2pPr marL="742950" indent="-285750" eaLnBrk="0" hangingPunct="0">
              <a:defRPr sz="1500" i="1">
                <a:solidFill>
                  <a:schemeClr val="folHlink"/>
                </a:solidFill>
                <a:latin typeface="Arial" panose="020B0604020202020204" pitchFamily="34" charset="0"/>
              </a:defRPr>
            </a:lvl2pPr>
            <a:lvl3pPr marL="1143000" indent="-228600" eaLnBrk="0" hangingPunct="0">
              <a:defRPr sz="1500" i="1">
                <a:solidFill>
                  <a:schemeClr val="folHlink"/>
                </a:solidFill>
                <a:latin typeface="Arial" panose="020B0604020202020204" pitchFamily="34" charset="0"/>
              </a:defRPr>
            </a:lvl3pPr>
            <a:lvl4pPr marL="1600200" indent="-228600" eaLnBrk="0" hangingPunct="0">
              <a:defRPr sz="1500" i="1">
                <a:solidFill>
                  <a:schemeClr val="folHlink"/>
                </a:solidFill>
                <a:latin typeface="Arial" panose="020B0604020202020204" pitchFamily="34" charset="0"/>
              </a:defRPr>
            </a:lvl4pPr>
            <a:lvl5pPr marL="2057400" indent="-228600" eaLnBrk="0" hangingPunct="0">
              <a:defRPr sz="1500" i="1">
                <a:solidFill>
                  <a:schemeClr val="folHlink"/>
                </a:solidFill>
                <a:latin typeface="Arial" panose="020B0604020202020204" pitchFamily="34" charset="0"/>
              </a:defRPr>
            </a:lvl5pPr>
            <a:lvl6pPr marL="25146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6pPr>
            <a:lvl7pPr marL="29718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7pPr>
            <a:lvl8pPr marL="34290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8pPr>
            <a:lvl9pPr marL="38862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9pPr>
          </a:lstStyle>
          <a:p>
            <a:pPr>
              <a:spcBef>
                <a:spcPct val="0"/>
              </a:spcBef>
            </a:pPr>
            <a:endParaRPr lang="en-MY" altLang="en-US" sz="2800" b="1" i="0">
              <a:solidFill>
                <a:srgbClr val="FC7C00"/>
              </a:solidFill>
            </a:endParaRPr>
          </a:p>
          <a:p>
            <a:pPr>
              <a:spcBef>
                <a:spcPct val="0"/>
              </a:spcBef>
            </a:pPr>
            <a:r>
              <a:rPr lang="en-MY" altLang="en-US" sz="2800" b="1" i="0">
                <a:solidFill>
                  <a:srgbClr val="FC7C00"/>
                </a:solidFill>
              </a:rPr>
              <a:t>PART D: USING WORKS OWNED BY OTHERS</a:t>
            </a:r>
            <a:br>
              <a:rPr lang="en-MY" altLang="en-US" sz="3200">
                <a:solidFill>
                  <a:srgbClr val="FC7C00"/>
                </a:solidFill>
              </a:rPr>
            </a:br>
            <a:endParaRPr lang="en-MY" altLang="en-US" sz="3200" i="0">
              <a:solidFill>
                <a:srgbClr val="FC7C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C296AECC-FD57-1319-3520-A168AA17614E}"/>
              </a:ext>
            </a:extLst>
          </p:cNvPr>
          <p:cNvSpPr>
            <a:spLocks noGrp="1"/>
          </p:cNvSpPr>
          <p:nvPr>
            <p:ph type="title"/>
          </p:nvPr>
        </p:nvSpPr>
        <p:spPr>
          <a:xfrm>
            <a:off x="1703389" y="1268413"/>
            <a:ext cx="8785225" cy="647700"/>
          </a:xfrm>
        </p:spPr>
        <p:txBody>
          <a:bodyPr>
            <a:normAutofit fontScale="90000"/>
          </a:bodyPr>
          <a:lstStyle/>
          <a:p>
            <a:pPr algn="ctr"/>
            <a:br>
              <a:rPr lang="en-MY" altLang="en-US"/>
            </a:br>
            <a:endParaRPr lang="en-MY" altLang="en-US"/>
          </a:p>
        </p:txBody>
      </p:sp>
      <p:sp>
        <p:nvSpPr>
          <p:cNvPr id="4099" name="Content Placeholder 2">
            <a:extLst>
              <a:ext uri="{FF2B5EF4-FFF2-40B4-BE49-F238E27FC236}">
                <a16:creationId xmlns:a16="http://schemas.microsoft.com/office/drawing/2014/main" id="{E1B8D9F9-6883-3DC5-71AC-8D2745170EA7}"/>
              </a:ext>
            </a:extLst>
          </p:cNvPr>
          <p:cNvSpPr>
            <a:spLocks noGrp="1"/>
          </p:cNvSpPr>
          <p:nvPr>
            <p:ph idx="1"/>
          </p:nvPr>
        </p:nvSpPr>
        <p:spPr>
          <a:xfrm>
            <a:off x="2062163" y="1844676"/>
            <a:ext cx="8229600" cy="4537075"/>
          </a:xfrm>
        </p:spPr>
        <p:txBody>
          <a:bodyPr/>
          <a:lstStyle/>
          <a:p>
            <a:pPr>
              <a:defRPr/>
            </a:pPr>
            <a:r>
              <a:rPr lang="en-MY" sz="2400" dirty="0"/>
              <a:t>When permission is not needed</a:t>
            </a:r>
          </a:p>
          <a:p>
            <a:pPr lvl="4" algn="just">
              <a:defRPr/>
            </a:pPr>
            <a:endParaRPr lang="en-MY" sz="700" dirty="0"/>
          </a:p>
          <a:p>
            <a:pPr lvl="1" algn="just">
              <a:defRPr/>
            </a:pPr>
            <a:r>
              <a:rPr lang="en-MY" sz="1800" dirty="0"/>
              <a:t>The content or material is not protected under copyright law</a:t>
            </a:r>
          </a:p>
          <a:p>
            <a:pPr lvl="2" algn="just">
              <a:defRPr/>
            </a:pPr>
            <a:r>
              <a:rPr lang="en-MY" sz="1500" dirty="0"/>
              <a:t>e.g. if you are using facts or ideas and not the author’s expression </a:t>
            </a:r>
          </a:p>
          <a:p>
            <a:pPr lvl="1" algn="just">
              <a:defRPr/>
            </a:pPr>
            <a:r>
              <a:rPr lang="en-MY" sz="1800" dirty="0"/>
              <a:t>The work is in the public domain</a:t>
            </a:r>
          </a:p>
          <a:p>
            <a:pPr lvl="1" algn="just">
              <a:defRPr/>
            </a:pPr>
            <a:r>
              <a:rPr lang="en-MY" sz="1800" dirty="0"/>
              <a:t>The copyright on the work has expired</a:t>
            </a:r>
          </a:p>
          <a:p>
            <a:pPr lvl="1" algn="just">
              <a:defRPr/>
            </a:pPr>
            <a:r>
              <a:rPr lang="en-MY" sz="1800" dirty="0"/>
              <a:t>The content or material is covered by the concepts of </a:t>
            </a:r>
          </a:p>
          <a:p>
            <a:pPr lvl="2" algn="just">
              <a:defRPr/>
            </a:pPr>
            <a:r>
              <a:rPr lang="en-MY" sz="1500" dirty="0"/>
              <a:t>‘fair use’ or ‘fair dealing’ </a:t>
            </a:r>
          </a:p>
          <a:p>
            <a:pPr lvl="2" algn="just">
              <a:defRPr/>
            </a:pPr>
            <a:r>
              <a:rPr lang="en-MY" sz="1500" dirty="0"/>
              <a:t>limitation or exception under law</a:t>
            </a:r>
          </a:p>
          <a:p>
            <a:pPr marL="0" indent="0" algn="just">
              <a:buNone/>
              <a:defRPr/>
            </a:pPr>
            <a:endParaRPr lang="en-MY" dirty="0"/>
          </a:p>
          <a:p>
            <a:pPr marL="0" indent="0" algn="just">
              <a:buNone/>
              <a:defRPr/>
            </a:pPr>
            <a:endParaRPr lang="en-MY" dirty="0"/>
          </a:p>
          <a:p>
            <a:pPr marL="0" indent="0" algn="just">
              <a:buNone/>
              <a:defRPr/>
            </a:pPr>
            <a:endParaRPr lang="en-MY" dirty="0"/>
          </a:p>
          <a:p>
            <a:pPr marL="0" indent="0" algn="just">
              <a:buNone/>
              <a:defRPr/>
            </a:pPr>
            <a:endParaRPr lang="en-MY" dirty="0"/>
          </a:p>
          <a:p>
            <a:pPr marL="0" indent="0" algn="just">
              <a:buNone/>
              <a:defRPr/>
            </a:pPr>
            <a:endParaRPr lang="en-MY" dirty="0"/>
          </a:p>
        </p:txBody>
      </p:sp>
      <p:sp>
        <p:nvSpPr>
          <p:cNvPr id="37892" name="Title 1">
            <a:extLst>
              <a:ext uri="{FF2B5EF4-FFF2-40B4-BE49-F238E27FC236}">
                <a16:creationId xmlns:a16="http://schemas.microsoft.com/office/drawing/2014/main" id="{62BFE3AE-0536-97FF-E2EF-AD31E9BCDF8C}"/>
              </a:ext>
            </a:extLst>
          </p:cNvPr>
          <p:cNvSpPr txBox="1">
            <a:spLocks/>
          </p:cNvSpPr>
          <p:nvPr/>
        </p:nvSpPr>
        <p:spPr bwMode="auto">
          <a:xfrm>
            <a:off x="2063751" y="1196975"/>
            <a:ext cx="8785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500" i="1">
                <a:solidFill>
                  <a:schemeClr val="folHlink"/>
                </a:solidFill>
                <a:latin typeface="Arial" panose="020B0604020202020204" pitchFamily="34" charset="0"/>
              </a:defRPr>
            </a:lvl1pPr>
            <a:lvl2pPr marL="742950" indent="-285750" eaLnBrk="0" hangingPunct="0">
              <a:defRPr sz="1500" i="1">
                <a:solidFill>
                  <a:schemeClr val="folHlink"/>
                </a:solidFill>
                <a:latin typeface="Arial" panose="020B0604020202020204" pitchFamily="34" charset="0"/>
              </a:defRPr>
            </a:lvl2pPr>
            <a:lvl3pPr marL="1143000" indent="-228600" eaLnBrk="0" hangingPunct="0">
              <a:defRPr sz="1500" i="1">
                <a:solidFill>
                  <a:schemeClr val="folHlink"/>
                </a:solidFill>
                <a:latin typeface="Arial" panose="020B0604020202020204" pitchFamily="34" charset="0"/>
              </a:defRPr>
            </a:lvl3pPr>
            <a:lvl4pPr marL="1600200" indent="-228600" eaLnBrk="0" hangingPunct="0">
              <a:defRPr sz="1500" i="1">
                <a:solidFill>
                  <a:schemeClr val="folHlink"/>
                </a:solidFill>
                <a:latin typeface="Arial" panose="020B0604020202020204" pitchFamily="34" charset="0"/>
              </a:defRPr>
            </a:lvl4pPr>
            <a:lvl5pPr marL="2057400" indent="-228600" eaLnBrk="0" hangingPunct="0">
              <a:defRPr sz="1500" i="1">
                <a:solidFill>
                  <a:schemeClr val="folHlink"/>
                </a:solidFill>
                <a:latin typeface="Arial" panose="020B0604020202020204" pitchFamily="34" charset="0"/>
              </a:defRPr>
            </a:lvl5pPr>
            <a:lvl6pPr marL="25146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6pPr>
            <a:lvl7pPr marL="29718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7pPr>
            <a:lvl8pPr marL="34290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8pPr>
            <a:lvl9pPr marL="38862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9pPr>
          </a:lstStyle>
          <a:p>
            <a:pPr>
              <a:spcBef>
                <a:spcPct val="0"/>
              </a:spcBef>
            </a:pPr>
            <a:endParaRPr lang="en-MY" altLang="en-US" sz="2800" b="1" i="0">
              <a:solidFill>
                <a:srgbClr val="FC7C00"/>
              </a:solidFill>
            </a:endParaRPr>
          </a:p>
          <a:p>
            <a:pPr>
              <a:spcBef>
                <a:spcPct val="0"/>
              </a:spcBef>
            </a:pPr>
            <a:r>
              <a:rPr lang="en-MY" altLang="en-US" sz="2800" b="1" i="0">
                <a:solidFill>
                  <a:srgbClr val="FC7C00"/>
                </a:solidFill>
              </a:rPr>
              <a:t>PART D: USING WORKS OWNED BY OTHERS</a:t>
            </a:r>
            <a:br>
              <a:rPr lang="en-MY" altLang="en-US" sz="3200">
                <a:solidFill>
                  <a:srgbClr val="FC7C00"/>
                </a:solidFill>
              </a:rPr>
            </a:br>
            <a:endParaRPr lang="en-MY" altLang="en-US" sz="3200" i="0">
              <a:solidFill>
                <a:srgbClr val="FC7C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40D99811-4C16-C0EA-77B5-A55BA9F8F108}"/>
              </a:ext>
            </a:extLst>
          </p:cNvPr>
          <p:cNvSpPr>
            <a:spLocks noGrp="1"/>
          </p:cNvSpPr>
          <p:nvPr>
            <p:ph type="title"/>
          </p:nvPr>
        </p:nvSpPr>
        <p:spPr>
          <a:xfrm>
            <a:off x="1703389" y="1268413"/>
            <a:ext cx="8785225" cy="647700"/>
          </a:xfrm>
        </p:spPr>
        <p:txBody>
          <a:bodyPr>
            <a:normAutofit fontScale="90000"/>
          </a:bodyPr>
          <a:lstStyle/>
          <a:p>
            <a:pPr algn="ctr"/>
            <a:br>
              <a:rPr lang="en-MY" altLang="en-US"/>
            </a:br>
            <a:endParaRPr lang="en-MY" altLang="en-US"/>
          </a:p>
        </p:txBody>
      </p:sp>
      <p:sp>
        <p:nvSpPr>
          <p:cNvPr id="4099" name="Content Placeholder 2">
            <a:extLst>
              <a:ext uri="{FF2B5EF4-FFF2-40B4-BE49-F238E27FC236}">
                <a16:creationId xmlns:a16="http://schemas.microsoft.com/office/drawing/2014/main" id="{33479546-2B7F-A025-4BAB-A4FAB6855939}"/>
              </a:ext>
            </a:extLst>
          </p:cNvPr>
          <p:cNvSpPr>
            <a:spLocks noGrp="1"/>
          </p:cNvSpPr>
          <p:nvPr>
            <p:ph idx="1"/>
          </p:nvPr>
        </p:nvSpPr>
        <p:spPr>
          <a:xfrm>
            <a:off x="2062163" y="1844676"/>
            <a:ext cx="8229600" cy="4537075"/>
          </a:xfrm>
        </p:spPr>
        <p:txBody>
          <a:bodyPr/>
          <a:lstStyle/>
          <a:p>
            <a:pPr algn="just">
              <a:defRPr/>
            </a:pPr>
            <a:r>
              <a:rPr lang="en-MY" sz="2400" dirty="0"/>
              <a:t>How to Get Authorization</a:t>
            </a:r>
          </a:p>
          <a:p>
            <a:pPr lvl="1" algn="just">
              <a:defRPr/>
            </a:pPr>
            <a:r>
              <a:rPr lang="en-MY" sz="1800" dirty="0"/>
              <a:t>An effective way to obtain authorization is to find out if there is a collective management organization which provides licenses for the use of  a particular copyright work</a:t>
            </a:r>
          </a:p>
          <a:p>
            <a:pPr lvl="1" algn="just">
              <a:defRPr/>
            </a:pPr>
            <a:r>
              <a:rPr lang="en-MY" sz="1800" dirty="0"/>
              <a:t>For other types of copyright work, you may need to contact the person named in the copyright notice, which may change over the years</a:t>
            </a:r>
          </a:p>
          <a:p>
            <a:pPr lvl="1" algn="just">
              <a:defRPr/>
            </a:pPr>
            <a:r>
              <a:rPr lang="en-MY" sz="1800" dirty="0"/>
              <a:t>Once you have identified the copyright owner(s) and related rights owners (if any), you will have to negotiate the terms and conditions of the licensing agreement</a:t>
            </a:r>
          </a:p>
          <a:p>
            <a:pPr marL="0" indent="0" algn="just">
              <a:buNone/>
              <a:defRPr/>
            </a:pPr>
            <a:endParaRPr lang="en-MY" dirty="0"/>
          </a:p>
          <a:p>
            <a:pPr marL="0" indent="0" algn="just">
              <a:buNone/>
              <a:defRPr/>
            </a:pPr>
            <a:endParaRPr lang="en-MY" dirty="0"/>
          </a:p>
          <a:p>
            <a:pPr marL="0" indent="0" algn="just">
              <a:buNone/>
              <a:defRPr/>
            </a:pPr>
            <a:endParaRPr lang="en-MY" dirty="0"/>
          </a:p>
          <a:p>
            <a:pPr marL="0" indent="0" algn="just">
              <a:buNone/>
              <a:defRPr/>
            </a:pPr>
            <a:endParaRPr lang="en-MY" dirty="0"/>
          </a:p>
          <a:p>
            <a:pPr marL="0" indent="0" algn="just">
              <a:buNone/>
              <a:defRPr/>
            </a:pPr>
            <a:endParaRPr lang="en-MY" dirty="0"/>
          </a:p>
        </p:txBody>
      </p:sp>
      <p:sp>
        <p:nvSpPr>
          <p:cNvPr id="38916" name="Title 1">
            <a:extLst>
              <a:ext uri="{FF2B5EF4-FFF2-40B4-BE49-F238E27FC236}">
                <a16:creationId xmlns:a16="http://schemas.microsoft.com/office/drawing/2014/main" id="{6BAB1FC9-E485-E15A-8482-9727CD95F6C2}"/>
              </a:ext>
            </a:extLst>
          </p:cNvPr>
          <p:cNvSpPr txBox="1">
            <a:spLocks/>
          </p:cNvSpPr>
          <p:nvPr/>
        </p:nvSpPr>
        <p:spPr bwMode="auto">
          <a:xfrm>
            <a:off x="2063751" y="1196975"/>
            <a:ext cx="8785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500" i="1">
                <a:solidFill>
                  <a:schemeClr val="folHlink"/>
                </a:solidFill>
                <a:latin typeface="Arial" panose="020B0604020202020204" pitchFamily="34" charset="0"/>
              </a:defRPr>
            </a:lvl1pPr>
            <a:lvl2pPr marL="742950" indent="-285750" eaLnBrk="0" hangingPunct="0">
              <a:defRPr sz="1500" i="1">
                <a:solidFill>
                  <a:schemeClr val="folHlink"/>
                </a:solidFill>
                <a:latin typeface="Arial" panose="020B0604020202020204" pitchFamily="34" charset="0"/>
              </a:defRPr>
            </a:lvl2pPr>
            <a:lvl3pPr marL="1143000" indent="-228600" eaLnBrk="0" hangingPunct="0">
              <a:defRPr sz="1500" i="1">
                <a:solidFill>
                  <a:schemeClr val="folHlink"/>
                </a:solidFill>
                <a:latin typeface="Arial" panose="020B0604020202020204" pitchFamily="34" charset="0"/>
              </a:defRPr>
            </a:lvl3pPr>
            <a:lvl4pPr marL="1600200" indent="-228600" eaLnBrk="0" hangingPunct="0">
              <a:defRPr sz="1500" i="1">
                <a:solidFill>
                  <a:schemeClr val="folHlink"/>
                </a:solidFill>
                <a:latin typeface="Arial" panose="020B0604020202020204" pitchFamily="34" charset="0"/>
              </a:defRPr>
            </a:lvl4pPr>
            <a:lvl5pPr marL="2057400" indent="-228600" eaLnBrk="0" hangingPunct="0">
              <a:defRPr sz="1500" i="1">
                <a:solidFill>
                  <a:schemeClr val="folHlink"/>
                </a:solidFill>
                <a:latin typeface="Arial" panose="020B0604020202020204" pitchFamily="34" charset="0"/>
              </a:defRPr>
            </a:lvl5pPr>
            <a:lvl6pPr marL="25146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6pPr>
            <a:lvl7pPr marL="29718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7pPr>
            <a:lvl8pPr marL="34290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8pPr>
            <a:lvl9pPr marL="38862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9pPr>
          </a:lstStyle>
          <a:p>
            <a:pPr>
              <a:spcBef>
                <a:spcPct val="0"/>
              </a:spcBef>
            </a:pPr>
            <a:endParaRPr lang="en-MY" altLang="en-US" sz="2800" b="1" i="0">
              <a:solidFill>
                <a:srgbClr val="FC7C00"/>
              </a:solidFill>
            </a:endParaRPr>
          </a:p>
          <a:p>
            <a:pPr>
              <a:spcBef>
                <a:spcPct val="0"/>
              </a:spcBef>
            </a:pPr>
            <a:r>
              <a:rPr lang="en-MY" altLang="en-US" sz="2800" b="1" i="0">
                <a:solidFill>
                  <a:srgbClr val="FC7C00"/>
                </a:solidFill>
              </a:rPr>
              <a:t>PART D: USING WORKS OWNED BY OTHERS</a:t>
            </a:r>
            <a:br>
              <a:rPr lang="en-MY" altLang="en-US" sz="3200">
                <a:solidFill>
                  <a:srgbClr val="FC7C00"/>
                </a:solidFill>
              </a:rPr>
            </a:br>
            <a:endParaRPr lang="en-MY" altLang="en-US" sz="3200" i="0">
              <a:solidFill>
                <a:srgbClr val="FC7C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15ECFC04-48DD-5D79-5DCE-EFF5BF63C4A0}"/>
              </a:ext>
            </a:extLst>
          </p:cNvPr>
          <p:cNvSpPr>
            <a:spLocks noGrp="1"/>
          </p:cNvSpPr>
          <p:nvPr>
            <p:ph type="title"/>
          </p:nvPr>
        </p:nvSpPr>
        <p:spPr>
          <a:xfrm>
            <a:off x="1703389" y="1268413"/>
            <a:ext cx="8785225" cy="647700"/>
          </a:xfrm>
        </p:spPr>
        <p:txBody>
          <a:bodyPr>
            <a:normAutofit fontScale="90000"/>
          </a:bodyPr>
          <a:lstStyle/>
          <a:p>
            <a:pPr algn="ctr"/>
            <a:br>
              <a:rPr lang="en-MY" altLang="en-US"/>
            </a:br>
            <a:endParaRPr lang="en-MY" altLang="en-US"/>
          </a:p>
        </p:txBody>
      </p:sp>
      <p:sp>
        <p:nvSpPr>
          <p:cNvPr id="52227" name="Content Placeholder 2">
            <a:extLst>
              <a:ext uri="{FF2B5EF4-FFF2-40B4-BE49-F238E27FC236}">
                <a16:creationId xmlns:a16="http://schemas.microsoft.com/office/drawing/2014/main" id="{E4C3EF6C-7272-6A87-5535-D5F7E4F1B9EA}"/>
              </a:ext>
            </a:extLst>
          </p:cNvPr>
          <p:cNvSpPr>
            <a:spLocks noGrp="1"/>
          </p:cNvSpPr>
          <p:nvPr>
            <p:ph idx="1"/>
          </p:nvPr>
        </p:nvSpPr>
        <p:spPr>
          <a:xfrm>
            <a:off x="2052638" y="1874838"/>
            <a:ext cx="8229600" cy="3733800"/>
          </a:xfrm>
        </p:spPr>
        <p:txBody>
          <a:bodyPr>
            <a:normAutofit lnSpcReduction="10000"/>
          </a:bodyPr>
          <a:lstStyle/>
          <a:p>
            <a:pPr>
              <a:defRPr/>
            </a:pPr>
            <a:r>
              <a:rPr lang="en-MY" sz="2400" dirty="0"/>
              <a:t>Reducing the risk of infringement</a:t>
            </a:r>
          </a:p>
          <a:p>
            <a:pPr lvl="1" algn="just">
              <a:defRPr/>
            </a:pPr>
            <a:r>
              <a:rPr lang="en-MY" dirty="0"/>
              <a:t>Educate employees so that they are aware of possible copyright implications of their work and of others’ rights</a:t>
            </a:r>
          </a:p>
          <a:p>
            <a:pPr lvl="1" algn="just">
              <a:defRPr/>
            </a:pPr>
            <a:r>
              <a:rPr lang="en-MY" dirty="0"/>
              <a:t>Obtain written permission, licenses or assignments, where needed, and ensure employees are familiar with the scope of these permissions, licenses or assignments</a:t>
            </a:r>
          </a:p>
          <a:p>
            <a:pPr lvl="1" algn="just">
              <a:defRPr/>
            </a:pPr>
            <a:r>
              <a:rPr lang="en-MY" sz="1800" dirty="0"/>
              <a:t>Mark any apparatus that could be used to infringe copyright with a clear notice that the apparatus must not be used to infringe copyright</a:t>
            </a:r>
          </a:p>
          <a:p>
            <a:pPr lvl="1" algn="just">
              <a:defRPr/>
            </a:pPr>
            <a:r>
              <a:rPr lang="en-MY" sz="1800" dirty="0"/>
              <a:t>Prohibit employees explicitly from downloading music, video films, etc. from the Internet on office computers</a:t>
            </a:r>
          </a:p>
          <a:p>
            <a:pPr lvl="1" algn="just">
              <a:defRPr/>
            </a:pPr>
            <a:r>
              <a:rPr lang="en-MY" sz="1800" dirty="0"/>
              <a:t>Read agreements and notices regarding copyright works meticulously </a:t>
            </a:r>
          </a:p>
          <a:p>
            <a:pPr lvl="1" algn="just">
              <a:defRPr/>
            </a:pPr>
            <a:r>
              <a:rPr lang="en-MY" sz="1800" dirty="0"/>
              <a:t>Appoint experts for professional advice </a:t>
            </a:r>
          </a:p>
          <a:p>
            <a:pPr marL="0" indent="0">
              <a:buNone/>
              <a:defRPr/>
            </a:pPr>
            <a:endParaRPr lang="en-MY" dirty="0"/>
          </a:p>
          <a:p>
            <a:pPr marL="0" indent="0" algn="just">
              <a:buNone/>
              <a:defRPr/>
            </a:pPr>
            <a:endParaRPr lang="en-MY" dirty="0"/>
          </a:p>
          <a:p>
            <a:pPr marL="0" indent="0" algn="just">
              <a:buNone/>
              <a:defRPr/>
            </a:pPr>
            <a:endParaRPr lang="en-MY" dirty="0"/>
          </a:p>
          <a:p>
            <a:pPr marL="0" indent="0" algn="just">
              <a:buNone/>
              <a:defRPr/>
            </a:pPr>
            <a:endParaRPr lang="en-MY" dirty="0"/>
          </a:p>
          <a:p>
            <a:pPr marL="0" indent="0" algn="just">
              <a:buNone/>
              <a:defRPr/>
            </a:pPr>
            <a:endParaRPr lang="en-MY" dirty="0"/>
          </a:p>
          <a:p>
            <a:pPr marL="0" indent="0" algn="just">
              <a:buNone/>
              <a:defRPr/>
            </a:pPr>
            <a:endParaRPr lang="en-MY" dirty="0"/>
          </a:p>
        </p:txBody>
      </p:sp>
      <p:sp>
        <p:nvSpPr>
          <p:cNvPr id="39940" name="Title 1">
            <a:extLst>
              <a:ext uri="{FF2B5EF4-FFF2-40B4-BE49-F238E27FC236}">
                <a16:creationId xmlns:a16="http://schemas.microsoft.com/office/drawing/2014/main" id="{F99C4FED-A0D3-94C0-CDE8-5BB62F353464}"/>
              </a:ext>
            </a:extLst>
          </p:cNvPr>
          <p:cNvSpPr txBox="1">
            <a:spLocks/>
          </p:cNvSpPr>
          <p:nvPr/>
        </p:nvSpPr>
        <p:spPr bwMode="auto">
          <a:xfrm>
            <a:off x="2063751" y="1196975"/>
            <a:ext cx="82089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500" i="1">
                <a:solidFill>
                  <a:schemeClr val="folHlink"/>
                </a:solidFill>
                <a:latin typeface="Arial" panose="020B0604020202020204" pitchFamily="34" charset="0"/>
              </a:defRPr>
            </a:lvl1pPr>
            <a:lvl2pPr marL="742950" indent="-285750" eaLnBrk="0" hangingPunct="0">
              <a:defRPr sz="1500" i="1">
                <a:solidFill>
                  <a:schemeClr val="folHlink"/>
                </a:solidFill>
                <a:latin typeface="Arial" panose="020B0604020202020204" pitchFamily="34" charset="0"/>
              </a:defRPr>
            </a:lvl2pPr>
            <a:lvl3pPr marL="1143000" indent="-228600" eaLnBrk="0" hangingPunct="0">
              <a:defRPr sz="1500" i="1">
                <a:solidFill>
                  <a:schemeClr val="folHlink"/>
                </a:solidFill>
                <a:latin typeface="Arial" panose="020B0604020202020204" pitchFamily="34" charset="0"/>
              </a:defRPr>
            </a:lvl3pPr>
            <a:lvl4pPr marL="1600200" indent="-228600" eaLnBrk="0" hangingPunct="0">
              <a:defRPr sz="1500" i="1">
                <a:solidFill>
                  <a:schemeClr val="folHlink"/>
                </a:solidFill>
                <a:latin typeface="Arial" panose="020B0604020202020204" pitchFamily="34" charset="0"/>
              </a:defRPr>
            </a:lvl4pPr>
            <a:lvl5pPr marL="2057400" indent="-228600" eaLnBrk="0" hangingPunct="0">
              <a:defRPr sz="1500" i="1">
                <a:solidFill>
                  <a:schemeClr val="folHlink"/>
                </a:solidFill>
                <a:latin typeface="Arial" panose="020B0604020202020204" pitchFamily="34" charset="0"/>
              </a:defRPr>
            </a:lvl5pPr>
            <a:lvl6pPr marL="25146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6pPr>
            <a:lvl7pPr marL="29718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7pPr>
            <a:lvl8pPr marL="34290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8pPr>
            <a:lvl9pPr marL="38862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9pPr>
          </a:lstStyle>
          <a:p>
            <a:pPr algn="ctr">
              <a:spcBef>
                <a:spcPct val="0"/>
              </a:spcBef>
            </a:pPr>
            <a:endParaRPr lang="en-MY" altLang="en-US" sz="2800" b="1" i="0">
              <a:solidFill>
                <a:srgbClr val="FC7C00"/>
              </a:solidFill>
            </a:endParaRPr>
          </a:p>
          <a:p>
            <a:pPr>
              <a:spcBef>
                <a:spcPct val="0"/>
              </a:spcBef>
            </a:pPr>
            <a:r>
              <a:rPr lang="en-MY" altLang="en-US" sz="2800" b="1" i="0">
                <a:solidFill>
                  <a:srgbClr val="FC7C00"/>
                </a:solidFill>
              </a:rPr>
              <a:t>PART D: USING WORKS OWNED BY OTHERS</a:t>
            </a:r>
            <a:br>
              <a:rPr lang="en-MY" altLang="en-US" sz="3200">
                <a:solidFill>
                  <a:srgbClr val="FC7C00"/>
                </a:solidFill>
              </a:rPr>
            </a:br>
            <a:endParaRPr lang="en-MY" altLang="en-US" sz="3200" i="0">
              <a:solidFill>
                <a:srgbClr val="FC7C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71F7533-CF97-8775-525C-C0678FDFAF4F}"/>
              </a:ext>
            </a:extLst>
          </p:cNvPr>
          <p:cNvSpPr>
            <a:spLocks noGrp="1"/>
          </p:cNvSpPr>
          <p:nvPr>
            <p:ph type="title"/>
          </p:nvPr>
        </p:nvSpPr>
        <p:spPr>
          <a:xfrm>
            <a:off x="1703389" y="1268413"/>
            <a:ext cx="8785225" cy="647700"/>
          </a:xfrm>
        </p:spPr>
        <p:txBody>
          <a:bodyPr>
            <a:normAutofit fontScale="90000"/>
          </a:bodyPr>
          <a:lstStyle/>
          <a:p>
            <a:pPr algn="ctr"/>
            <a:br>
              <a:rPr lang="en-MY" altLang="en-US"/>
            </a:br>
            <a:endParaRPr lang="en-MY" altLang="en-US"/>
          </a:p>
        </p:txBody>
      </p:sp>
      <p:sp>
        <p:nvSpPr>
          <p:cNvPr id="52227" name="Content Placeholder 2">
            <a:extLst>
              <a:ext uri="{FF2B5EF4-FFF2-40B4-BE49-F238E27FC236}">
                <a16:creationId xmlns:a16="http://schemas.microsoft.com/office/drawing/2014/main" id="{8F9461E5-D2EE-6391-CDA0-F0A478EA9F42}"/>
              </a:ext>
            </a:extLst>
          </p:cNvPr>
          <p:cNvSpPr>
            <a:spLocks noGrp="1"/>
          </p:cNvSpPr>
          <p:nvPr>
            <p:ph idx="1"/>
          </p:nvPr>
        </p:nvSpPr>
        <p:spPr>
          <a:xfrm>
            <a:off x="2057400" y="1998663"/>
            <a:ext cx="8229600" cy="3733800"/>
          </a:xfrm>
        </p:spPr>
        <p:txBody>
          <a:bodyPr/>
          <a:lstStyle/>
          <a:p>
            <a:pPr>
              <a:defRPr/>
            </a:pPr>
            <a:r>
              <a:rPr lang="en-MY" sz="2400" dirty="0"/>
              <a:t>Fair Dealing</a:t>
            </a:r>
          </a:p>
          <a:p>
            <a:pPr lvl="1" algn="just">
              <a:defRPr/>
            </a:pPr>
            <a:r>
              <a:rPr lang="en-MY" sz="1800" dirty="0"/>
              <a:t>Copyright laws in most countries provide for several limitations and exceptions wherein copyright work can be used, either for a fee, free and/or with or without the permission of the owner; for example: </a:t>
            </a:r>
          </a:p>
          <a:p>
            <a:pPr lvl="2" algn="just">
              <a:defRPr/>
            </a:pPr>
            <a:r>
              <a:rPr lang="en-MY" sz="1500" dirty="0"/>
              <a:t>Private study, non-profit research, criticism , review and reporting of current events;</a:t>
            </a:r>
          </a:p>
          <a:p>
            <a:pPr lvl="2" algn="just">
              <a:defRPr/>
            </a:pPr>
            <a:r>
              <a:rPr lang="en-MY" sz="1500" dirty="0"/>
              <a:t>Doing the above acts by way of parody, pastiche or caricature;</a:t>
            </a:r>
          </a:p>
          <a:p>
            <a:pPr lvl="2" algn="just">
              <a:defRPr/>
            </a:pPr>
            <a:r>
              <a:rPr lang="en-US" sz="1500" dirty="0"/>
              <a:t>Use of a work for the purposes of examination questions;</a:t>
            </a:r>
          </a:p>
          <a:p>
            <a:pPr lvl="2" algn="just">
              <a:defRPr/>
            </a:pPr>
            <a:r>
              <a:rPr lang="en-US" sz="1500" dirty="0"/>
              <a:t>Reading or recitation in public  of any reasonable extract from a published work accompanied by sufficient acknowledgment</a:t>
            </a:r>
          </a:p>
          <a:p>
            <a:pPr lvl="2" algn="just">
              <a:defRPr/>
            </a:pPr>
            <a:r>
              <a:rPr lang="en-US" sz="1500" dirty="0"/>
              <a:t>Use of any work under the direction of governmental bodies where such use is in the public interest and no profit is derived from it</a:t>
            </a:r>
            <a:endParaRPr lang="en-MY" sz="1500" dirty="0"/>
          </a:p>
          <a:p>
            <a:pPr marL="0" indent="0">
              <a:buNone/>
              <a:defRPr/>
            </a:pPr>
            <a:endParaRPr lang="en-MY" dirty="0"/>
          </a:p>
          <a:p>
            <a:pPr marL="0" indent="0" algn="just">
              <a:buNone/>
              <a:defRPr/>
            </a:pPr>
            <a:endParaRPr lang="en-MY" dirty="0"/>
          </a:p>
          <a:p>
            <a:pPr marL="0" indent="0" algn="just">
              <a:buNone/>
              <a:defRPr/>
            </a:pPr>
            <a:endParaRPr lang="en-MY" dirty="0"/>
          </a:p>
          <a:p>
            <a:pPr marL="0" indent="0" algn="just">
              <a:buNone/>
              <a:defRPr/>
            </a:pPr>
            <a:endParaRPr lang="en-MY" dirty="0"/>
          </a:p>
          <a:p>
            <a:pPr marL="0" indent="0" algn="just">
              <a:buNone/>
              <a:defRPr/>
            </a:pPr>
            <a:endParaRPr lang="en-MY" dirty="0"/>
          </a:p>
          <a:p>
            <a:pPr marL="0" indent="0" algn="just">
              <a:buNone/>
              <a:defRPr/>
            </a:pPr>
            <a:endParaRPr lang="en-MY" dirty="0"/>
          </a:p>
        </p:txBody>
      </p:sp>
      <p:sp>
        <p:nvSpPr>
          <p:cNvPr id="40964" name="Title 1">
            <a:extLst>
              <a:ext uri="{FF2B5EF4-FFF2-40B4-BE49-F238E27FC236}">
                <a16:creationId xmlns:a16="http://schemas.microsoft.com/office/drawing/2014/main" id="{2B9B2935-61E1-B55E-C02E-8565591096F7}"/>
              </a:ext>
            </a:extLst>
          </p:cNvPr>
          <p:cNvSpPr txBox="1">
            <a:spLocks/>
          </p:cNvSpPr>
          <p:nvPr/>
        </p:nvSpPr>
        <p:spPr bwMode="auto">
          <a:xfrm>
            <a:off x="2063751" y="1196975"/>
            <a:ext cx="82089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500" i="1">
                <a:solidFill>
                  <a:schemeClr val="folHlink"/>
                </a:solidFill>
                <a:latin typeface="Arial" panose="020B0604020202020204" pitchFamily="34" charset="0"/>
              </a:defRPr>
            </a:lvl1pPr>
            <a:lvl2pPr marL="742950" indent="-285750" eaLnBrk="0" hangingPunct="0">
              <a:defRPr sz="1500" i="1">
                <a:solidFill>
                  <a:schemeClr val="folHlink"/>
                </a:solidFill>
                <a:latin typeface="Arial" panose="020B0604020202020204" pitchFamily="34" charset="0"/>
              </a:defRPr>
            </a:lvl2pPr>
            <a:lvl3pPr marL="1143000" indent="-228600" eaLnBrk="0" hangingPunct="0">
              <a:defRPr sz="1500" i="1">
                <a:solidFill>
                  <a:schemeClr val="folHlink"/>
                </a:solidFill>
                <a:latin typeface="Arial" panose="020B0604020202020204" pitchFamily="34" charset="0"/>
              </a:defRPr>
            </a:lvl3pPr>
            <a:lvl4pPr marL="1600200" indent="-228600" eaLnBrk="0" hangingPunct="0">
              <a:defRPr sz="1500" i="1">
                <a:solidFill>
                  <a:schemeClr val="folHlink"/>
                </a:solidFill>
                <a:latin typeface="Arial" panose="020B0604020202020204" pitchFamily="34" charset="0"/>
              </a:defRPr>
            </a:lvl4pPr>
            <a:lvl5pPr marL="2057400" indent="-228600" eaLnBrk="0" hangingPunct="0">
              <a:defRPr sz="1500" i="1">
                <a:solidFill>
                  <a:schemeClr val="folHlink"/>
                </a:solidFill>
                <a:latin typeface="Arial" panose="020B0604020202020204" pitchFamily="34" charset="0"/>
              </a:defRPr>
            </a:lvl5pPr>
            <a:lvl6pPr marL="25146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6pPr>
            <a:lvl7pPr marL="29718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7pPr>
            <a:lvl8pPr marL="34290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8pPr>
            <a:lvl9pPr marL="38862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9pPr>
          </a:lstStyle>
          <a:p>
            <a:pPr algn="ctr">
              <a:spcBef>
                <a:spcPct val="0"/>
              </a:spcBef>
            </a:pPr>
            <a:endParaRPr lang="en-MY" altLang="en-US" sz="2800" b="1" i="0">
              <a:solidFill>
                <a:srgbClr val="FC7C00"/>
              </a:solidFill>
            </a:endParaRPr>
          </a:p>
          <a:p>
            <a:pPr>
              <a:spcBef>
                <a:spcPct val="0"/>
              </a:spcBef>
            </a:pPr>
            <a:r>
              <a:rPr lang="en-MY" altLang="en-US" sz="2800" b="1" i="0">
                <a:solidFill>
                  <a:srgbClr val="FC7C00"/>
                </a:solidFill>
              </a:rPr>
              <a:t>PART D: USING WORKS OWNED BY OTHERS</a:t>
            </a:r>
            <a:br>
              <a:rPr lang="en-MY" altLang="en-US" sz="3200">
                <a:solidFill>
                  <a:srgbClr val="FC7C00"/>
                </a:solidFill>
              </a:rPr>
            </a:br>
            <a:endParaRPr lang="en-MY" altLang="en-US" sz="3200" i="0">
              <a:solidFill>
                <a:srgbClr val="FC7C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E518D4D5-5338-FA43-430D-A148A73E8847}"/>
              </a:ext>
            </a:extLst>
          </p:cNvPr>
          <p:cNvSpPr>
            <a:spLocks noGrp="1"/>
          </p:cNvSpPr>
          <p:nvPr>
            <p:ph type="title"/>
          </p:nvPr>
        </p:nvSpPr>
        <p:spPr>
          <a:xfrm>
            <a:off x="1703389" y="1268413"/>
            <a:ext cx="8785225" cy="647700"/>
          </a:xfrm>
        </p:spPr>
        <p:txBody>
          <a:bodyPr>
            <a:normAutofit fontScale="90000"/>
          </a:bodyPr>
          <a:lstStyle/>
          <a:p>
            <a:pPr algn="ctr"/>
            <a:br>
              <a:rPr lang="en-MY" altLang="en-US"/>
            </a:br>
            <a:endParaRPr lang="en-MY" altLang="en-US"/>
          </a:p>
        </p:txBody>
      </p:sp>
      <p:sp>
        <p:nvSpPr>
          <p:cNvPr id="52227" name="Content Placeholder 2">
            <a:extLst>
              <a:ext uri="{FF2B5EF4-FFF2-40B4-BE49-F238E27FC236}">
                <a16:creationId xmlns:a16="http://schemas.microsoft.com/office/drawing/2014/main" id="{01A5FD22-1BFD-3FC2-1D6E-ED75DD3D0801}"/>
              </a:ext>
            </a:extLst>
          </p:cNvPr>
          <p:cNvSpPr>
            <a:spLocks noGrp="1"/>
          </p:cNvSpPr>
          <p:nvPr>
            <p:ph idx="1"/>
          </p:nvPr>
        </p:nvSpPr>
        <p:spPr>
          <a:xfrm>
            <a:off x="2057400" y="1998663"/>
            <a:ext cx="8229600" cy="3733800"/>
          </a:xfrm>
        </p:spPr>
        <p:txBody>
          <a:bodyPr>
            <a:normAutofit lnSpcReduction="10000"/>
          </a:bodyPr>
          <a:lstStyle/>
          <a:p>
            <a:pPr>
              <a:defRPr/>
            </a:pPr>
            <a:r>
              <a:rPr lang="en-MY" sz="2400" dirty="0"/>
              <a:t>Fair Dealing (Continued)</a:t>
            </a:r>
          </a:p>
          <a:p>
            <a:pPr>
              <a:buFont typeface="Wingdings" panose="05000000000000000000" pitchFamily="2" charset="2"/>
              <a:buNone/>
              <a:defRPr/>
            </a:pPr>
            <a:endParaRPr lang="en-MY" sz="1500" dirty="0"/>
          </a:p>
          <a:p>
            <a:pPr lvl="2" algn="just">
              <a:defRPr/>
            </a:pPr>
            <a:r>
              <a:rPr lang="en-US" sz="1500" dirty="0"/>
              <a:t>Performance of a work by a non-profit institution for charitable or educational purposes, where no admission fee is charged in respect of such performance</a:t>
            </a:r>
          </a:p>
          <a:p>
            <a:pPr lvl="2" algn="just">
              <a:defRPr/>
            </a:pPr>
            <a:r>
              <a:rPr lang="en-US" sz="1500" dirty="0"/>
              <a:t>Any use of a work for the purposes of any judicial proceedings, the proceedings of a royal commission, a legislative body, statutory or Governmental inquiry, or of any report of any such proceedings, or for the purpose of the giving of professional advice by a legal practitioner</a:t>
            </a:r>
          </a:p>
          <a:p>
            <a:pPr lvl="2" algn="just">
              <a:defRPr/>
            </a:pPr>
            <a:r>
              <a:rPr lang="en-US" sz="1500" dirty="0"/>
              <a:t>Making of quotations from a published work if they are compatible with fair practice and their extent does not exceed that justified by the purpose</a:t>
            </a:r>
          </a:p>
          <a:p>
            <a:pPr lvl="1" algn="just">
              <a:defRPr/>
            </a:pPr>
            <a:r>
              <a:rPr lang="en-MY" dirty="0"/>
              <a:t>The abovesaid exceptions are subject to certain qualifying acts, e.g.</a:t>
            </a:r>
          </a:p>
          <a:p>
            <a:pPr lvl="2" algn="just">
              <a:defRPr/>
            </a:pPr>
            <a:r>
              <a:rPr lang="en-MY" sz="1500" dirty="0"/>
              <a:t>the mention of the source of reference and the name of the author and/or owner of the copyright</a:t>
            </a:r>
          </a:p>
          <a:p>
            <a:pPr marL="0" indent="0">
              <a:buNone/>
              <a:defRPr/>
            </a:pPr>
            <a:endParaRPr lang="en-MY" dirty="0"/>
          </a:p>
          <a:p>
            <a:pPr marL="0" indent="0" algn="just">
              <a:buNone/>
              <a:defRPr/>
            </a:pPr>
            <a:endParaRPr lang="en-MY" dirty="0"/>
          </a:p>
          <a:p>
            <a:pPr marL="0" indent="0" algn="just">
              <a:buNone/>
              <a:defRPr/>
            </a:pPr>
            <a:endParaRPr lang="en-MY" dirty="0"/>
          </a:p>
          <a:p>
            <a:pPr marL="0" indent="0" algn="just">
              <a:buNone/>
              <a:defRPr/>
            </a:pPr>
            <a:endParaRPr lang="en-MY" dirty="0"/>
          </a:p>
          <a:p>
            <a:pPr marL="0" indent="0" algn="just">
              <a:buNone/>
              <a:defRPr/>
            </a:pPr>
            <a:endParaRPr lang="en-MY" dirty="0"/>
          </a:p>
          <a:p>
            <a:pPr marL="0" indent="0" algn="just">
              <a:buNone/>
              <a:defRPr/>
            </a:pPr>
            <a:endParaRPr lang="en-MY" dirty="0"/>
          </a:p>
        </p:txBody>
      </p:sp>
      <p:sp>
        <p:nvSpPr>
          <p:cNvPr id="41988" name="Title 1">
            <a:extLst>
              <a:ext uri="{FF2B5EF4-FFF2-40B4-BE49-F238E27FC236}">
                <a16:creationId xmlns:a16="http://schemas.microsoft.com/office/drawing/2014/main" id="{974EFECF-4F0A-76D8-4C6A-C0E7094AE680}"/>
              </a:ext>
            </a:extLst>
          </p:cNvPr>
          <p:cNvSpPr txBox="1">
            <a:spLocks/>
          </p:cNvSpPr>
          <p:nvPr/>
        </p:nvSpPr>
        <p:spPr bwMode="auto">
          <a:xfrm>
            <a:off x="2063751" y="1196975"/>
            <a:ext cx="82089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1500" i="1">
                <a:solidFill>
                  <a:schemeClr val="folHlink"/>
                </a:solidFill>
                <a:latin typeface="Arial" panose="020B0604020202020204" pitchFamily="34" charset="0"/>
              </a:defRPr>
            </a:lvl1pPr>
            <a:lvl2pPr marL="742950" indent="-285750" eaLnBrk="0" hangingPunct="0">
              <a:defRPr sz="1500" i="1">
                <a:solidFill>
                  <a:schemeClr val="folHlink"/>
                </a:solidFill>
                <a:latin typeface="Arial" panose="020B0604020202020204" pitchFamily="34" charset="0"/>
              </a:defRPr>
            </a:lvl2pPr>
            <a:lvl3pPr marL="1143000" indent="-228600" eaLnBrk="0" hangingPunct="0">
              <a:defRPr sz="1500" i="1">
                <a:solidFill>
                  <a:schemeClr val="folHlink"/>
                </a:solidFill>
                <a:latin typeface="Arial" panose="020B0604020202020204" pitchFamily="34" charset="0"/>
              </a:defRPr>
            </a:lvl3pPr>
            <a:lvl4pPr marL="1600200" indent="-228600" eaLnBrk="0" hangingPunct="0">
              <a:defRPr sz="1500" i="1">
                <a:solidFill>
                  <a:schemeClr val="folHlink"/>
                </a:solidFill>
                <a:latin typeface="Arial" panose="020B0604020202020204" pitchFamily="34" charset="0"/>
              </a:defRPr>
            </a:lvl4pPr>
            <a:lvl5pPr marL="2057400" indent="-228600" eaLnBrk="0" hangingPunct="0">
              <a:defRPr sz="1500" i="1">
                <a:solidFill>
                  <a:schemeClr val="folHlink"/>
                </a:solidFill>
                <a:latin typeface="Arial" panose="020B0604020202020204" pitchFamily="34" charset="0"/>
              </a:defRPr>
            </a:lvl5pPr>
            <a:lvl6pPr marL="25146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6pPr>
            <a:lvl7pPr marL="29718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7pPr>
            <a:lvl8pPr marL="34290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8pPr>
            <a:lvl9pPr marL="3886200" indent="-228600" eaLnBrk="0" fontAlgn="base" hangingPunct="0">
              <a:spcBef>
                <a:spcPct val="50000"/>
              </a:spcBef>
              <a:spcAft>
                <a:spcPct val="0"/>
              </a:spcAft>
              <a:buClr>
                <a:srgbClr val="FFF6E9"/>
              </a:buClr>
              <a:buSzPct val="80000"/>
              <a:buFont typeface="Wingdings" panose="05000000000000000000" pitchFamily="2" charset="2"/>
              <a:defRPr sz="1500" i="1">
                <a:solidFill>
                  <a:schemeClr val="folHlink"/>
                </a:solidFill>
                <a:latin typeface="Arial" panose="020B0604020202020204" pitchFamily="34" charset="0"/>
              </a:defRPr>
            </a:lvl9pPr>
          </a:lstStyle>
          <a:p>
            <a:pPr algn="ctr">
              <a:spcBef>
                <a:spcPct val="0"/>
              </a:spcBef>
            </a:pPr>
            <a:endParaRPr lang="en-MY" altLang="en-US" sz="2800" b="1" i="0">
              <a:solidFill>
                <a:srgbClr val="FC7C00"/>
              </a:solidFill>
            </a:endParaRPr>
          </a:p>
          <a:p>
            <a:pPr>
              <a:spcBef>
                <a:spcPct val="0"/>
              </a:spcBef>
            </a:pPr>
            <a:r>
              <a:rPr lang="en-MY" altLang="en-US" sz="2800" b="1" i="0">
                <a:solidFill>
                  <a:srgbClr val="FC7C00"/>
                </a:solidFill>
              </a:rPr>
              <a:t>PART D: USING WORKS OWNED BY OTHERS</a:t>
            </a:r>
            <a:br>
              <a:rPr lang="en-MY" altLang="en-US" sz="3200">
                <a:solidFill>
                  <a:srgbClr val="FC7C00"/>
                </a:solidFill>
              </a:rPr>
            </a:br>
            <a:endParaRPr lang="en-MY" altLang="en-US" sz="3200" i="0">
              <a:solidFill>
                <a:srgbClr val="FC7C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1CB592B-FFED-5B7C-214F-A5A90ABA35C2}"/>
              </a:ext>
            </a:extLst>
          </p:cNvPr>
          <p:cNvSpPr>
            <a:spLocks noGrp="1"/>
          </p:cNvSpPr>
          <p:nvPr>
            <p:ph type="title"/>
          </p:nvPr>
        </p:nvSpPr>
        <p:spPr>
          <a:xfrm>
            <a:off x="2057400" y="1268413"/>
            <a:ext cx="8229600" cy="647700"/>
          </a:xfrm>
        </p:spPr>
        <p:txBody>
          <a:bodyPr>
            <a:normAutofit fontScale="90000"/>
          </a:bodyPr>
          <a:lstStyle/>
          <a:p>
            <a:br>
              <a:rPr lang="en-MY" altLang="en-US" b="1"/>
            </a:br>
            <a:r>
              <a:rPr lang="en-MY" altLang="en-US" b="1"/>
              <a:t>PART A: BASICS OF COPYRIGHT</a:t>
            </a:r>
            <a:br>
              <a:rPr lang="en-MY" altLang="en-US"/>
            </a:br>
            <a:endParaRPr lang="en-MY" altLang="en-US"/>
          </a:p>
        </p:txBody>
      </p:sp>
      <p:sp>
        <p:nvSpPr>
          <p:cNvPr id="4099" name="Content Placeholder 2">
            <a:extLst>
              <a:ext uri="{FF2B5EF4-FFF2-40B4-BE49-F238E27FC236}">
                <a16:creationId xmlns:a16="http://schemas.microsoft.com/office/drawing/2014/main" id="{843C0941-E61C-CA4C-7ED2-E31D77D51EF7}"/>
              </a:ext>
            </a:extLst>
          </p:cNvPr>
          <p:cNvSpPr>
            <a:spLocks noGrp="1"/>
          </p:cNvSpPr>
          <p:nvPr>
            <p:ph idx="1"/>
          </p:nvPr>
        </p:nvSpPr>
        <p:spPr>
          <a:xfrm>
            <a:off x="2063750" y="1989139"/>
            <a:ext cx="8229600" cy="3735387"/>
          </a:xfrm>
        </p:spPr>
        <p:txBody>
          <a:bodyPr>
            <a:normAutofit fontScale="92500" lnSpcReduction="10000"/>
          </a:bodyPr>
          <a:lstStyle/>
          <a:p>
            <a:pPr>
              <a:defRPr/>
            </a:pPr>
            <a:r>
              <a:rPr lang="en-MY" dirty="0"/>
              <a:t>Requirements for Copyright Protection</a:t>
            </a:r>
          </a:p>
          <a:p>
            <a:pPr lvl="4" algn="just">
              <a:defRPr/>
            </a:pPr>
            <a:endParaRPr lang="en-MY" dirty="0"/>
          </a:p>
          <a:p>
            <a:pPr lvl="1" algn="just">
              <a:defRPr/>
            </a:pPr>
            <a:r>
              <a:rPr lang="en-MY" dirty="0"/>
              <a:t>To qualify for copyright protection, a work must be </a:t>
            </a:r>
            <a:r>
              <a:rPr lang="en-MY" u="sng" dirty="0"/>
              <a:t>original</a:t>
            </a:r>
          </a:p>
          <a:p>
            <a:pPr lvl="1" algn="just">
              <a:defRPr/>
            </a:pPr>
            <a:r>
              <a:rPr lang="en-MY" dirty="0"/>
              <a:t>Originality relates to the </a:t>
            </a:r>
            <a:r>
              <a:rPr lang="en-MY" u="sng" dirty="0"/>
              <a:t>expression of thought</a:t>
            </a:r>
            <a:r>
              <a:rPr lang="en-MY" dirty="0"/>
              <a:t> and </a:t>
            </a:r>
            <a:r>
              <a:rPr lang="en-MY" u="sng" dirty="0"/>
              <a:t>not to the underlying idea</a:t>
            </a:r>
            <a:r>
              <a:rPr lang="en-MY" dirty="0"/>
              <a:t> or thought</a:t>
            </a:r>
          </a:p>
          <a:p>
            <a:pPr lvl="1" algn="just">
              <a:defRPr/>
            </a:pPr>
            <a:r>
              <a:rPr lang="en-MY" dirty="0"/>
              <a:t>Essentially, originality refers to the fact that the work was independently created and it was not copied from somewhere else</a:t>
            </a:r>
          </a:p>
          <a:p>
            <a:pPr lvl="1" algn="just">
              <a:defRPr/>
            </a:pPr>
            <a:r>
              <a:rPr lang="en-MY" dirty="0"/>
              <a:t>Works enjoy copyright protection irrespective of their creative elements, quality or value and do not need to have any literary or artistic merit</a:t>
            </a:r>
          </a:p>
          <a:p>
            <a:pPr lvl="1" algn="just">
              <a:defRPr/>
            </a:pPr>
            <a:r>
              <a:rPr lang="en-MY" dirty="0"/>
              <a:t>Needs to be fixed in material form</a:t>
            </a:r>
          </a:p>
          <a:p>
            <a:pPr marL="0" indent="0">
              <a:buNone/>
              <a:defRPr/>
            </a:pPr>
            <a:endParaRPr lang="en-MY"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3A4780C6-547E-5F27-58D8-A3879C6AA71F}"/>
              </a:ext>
            </a:extLst>
          </p:cNvPr>
          <p:cNvSpPr>
            <a:spLocks noGrp="1"/>
          </p:cNvSpPr>
          <p:nvPr>
            <p:ph type="title"/>
          </p:nvPr>
        </p:nvSpPr>
        <p:spPr>
          <a:xfrm>
            <a:off x="2063750" y="1341438"/>
            <a:ext cx="8229600" cy="946150"/>
          </a:xfrm>
        </p:spPr>
        <p:txBody>
          <a:bodyPr>
            <a:normAutofit fontScale="90000"/>
          </a:bodyPr>
          <a:lstStyle/>
          <a:p>
            <a:r>
              <a:rPr lang="en-US" altLang="en-US" b="1"/>
              <a:t>Q1. Identify the incorrect statement</a:t>
            </a:r>
            <a:br>
              <a:rPr lang="en-US" altLang="en-US"/>
            </a:br>
            <a:endParaRPr lang="en-US" altLang="en-US"/>
          </a:p>
        </p:txBody>
      </p:sp>
      <p:sp>
        <p:nvSpPr>
          <p:cNvPr id="44035" name="Content Placeholder 2">
            <a:extLst>
              <a:ext uri="{FF2B5EF4-FFF2-40B4-BE49-F238E27FC236}">
                <a16:creationId xmlns:a16="http://schemas.microsoft.com/office/drawing/2014/main" id="{B94BE3EA-B1ED-2C39-C8D8-1E94CE94509E}"/>
              </a:ext>
            </a:extLst>
          </p:cNvPr>
          <p:cNvSpPr>
            <a:spLocks noGrp="1"/>
          </p:cNvSpPr>
          <p:nvPr>
            <p:ph idx="1"/>
          </p:nvPr>
        </p:nvSpPr>
        <p:spPr>
          <a:xfrm>
            <a:off x="2063750" y="1989139"/>
            <a:ext cx="8229600" cy="3735387"/>
          </a:xfrm>
        </p:spPr>
        <p:txBody>
          <a:bodyPr/>
          <a:lstStyle/>
          <a:p>
            <a:pPr marL="514350" indent="-514350">
              <a:buFont typeface="Arial" panose="020B0604020202020204" pitchFamily="34" charset="0"/>
              <a:buAutoNum type="arabicPeriod"/>
            </a:pPr>
            <a:r>
              <a:rPr lang="en-US" altLang="en-US" sz="2000"/>
              <a:t>Copyright grants authors, composers, artists and other creators legal protection for their literary, artistic, dramatic and other types of creations.</a:t>
            </a:r>
          </a:p>
          <a:p>
            <a:pPr marL="514350" indent="-514350">
              <a:buFont typeface="Arial" panose="020B0604020202020204" pitchFamily="34" charset="0"/>
              <a:buAutoNum type="arabicPeriod"/>
            </a:pPr>
            <a:r>
              <a:rPr lang="en-US" altLang="en-US" sz="2000"/>
              <a:t>Copyright usually protects not only works that are expressed in print, but also works that are created or stored in electronic or digital media.</a:t>
            </a:r>
          </a:p>
          <a:p>
            <a:pPr marL="514350" indent="-514350">
              <a:buFont typeface="Arial" panose="020B0604020202020204" pitchFamily="34" charset="0"/>
              <a:buAutoNum type="arabicPeriod"/>
            </a:pPr>
            <a:r>
              <a:rPr lang="en-US" altLang="en-US" sz="2000"/>
              <a:t>Copyright protects not only the way in which an idea is expressed, but also the underlying ideas or concepts in a particular creation.</a:t>
            </a:r>
          </a:p>
          <a:p>
            <a:pPr marL="514350" indent="-514350">
              <a:buFont typeface="Arial" panose="020B0604020202020204" pitchFamily="34" charset="0"/>
              <a:buAutoNum type="arabicPeriod"/>
            </a:pPr>
            <a:r>
              <a:rPr lang="en-US" altLang="en-US" sz="2000"/>
              <a:t>Unlike most other IP rights where registration is required, copyright and related rights protection is available as soon as a work comes into existence</a:t>
            </a:r>
            <a:r>
              <a:rPr lang="en-US" altLang="en-US"/>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B2AB4B93-3384-775B-C133-B63AD6854DBE}"/>
              </a:ext>
            </a:extLst>
          </p:cNvPr>
          <p:cNvSpPr>
            <a:spLocks noGrp="1"/>
          </p:cNvSpPr>
          <p:nvPr>
            <p:ph type="title"/>
          </p:nvPr>
        </p:nvSpPr>
        <p:spPr>
          <a:xfrm>
            <a:off x="2063750" y="1196975"/>
            <a:ext cx="8229600" cy="946150"/>
          </a:xfrm>
        </p:spPr>
        <p:txBody>
          <a:bodyPr>
            <a:normAutofit fontScale="90000"/>
          </a:bodyPr>
          <a:lstStyle/>
          <a:p>
            <a:r>
              <a:rPr lang="en-US" altLang="en-US" b="1"/>
              <a:t>Q2. Identify the incorrect statement:</a:t>
            </a:r>
          </a:p>
        </p:txBody>
      </p:sp>
      <p:sp>
        <p:nvSpPr>
          <p:cNvPr id="45059" name="Content Placeholder 2">
            <a:extLst>
              <a:ext uri="{FF2B5EF4-FFF2-40B4-BE49-F238E27FC236}">
                <a16:creationId xmlns:a16="http://schemas.microsoft.com/office/drawing/2014/main" id="{2007AC25-2F7B-AAA2-2D46-3D9D73C68D06}"/>
              </a:ext>
            </a:extLst>
          </p:cNvPr>
          <p:cNvSpPr>
            <a:spLocks noGrp="1"/>
          </p:cNvSpPr>
          <p:nvPr>
            <p:ph idx="1"/>
          </p:nvPr>
        </p:nvSpPr>
        <p:spPr>
          <a:xfrm>
            <a:off x="2063750" y="1989139"/>
            <a:ext cx="8229600" cy="3735387"/>
          </a:xfrm>
        </p:spPr>
        <p:txBody>
          <a:bodyPr>
            <a:normAutofit lnSpcReduction="10000"/>
          </a:bodyPr>
          <a:lstStyle/>
          <a:p>
            <a:pPr marL="514350" indent="-514350">
              <a:buFont typeface="Arial" panose="020B0604020202020204" pitchFamily="34" charset="0"/>
              <a:buAutoNum type="arabicPeriod"/>
            </a:pPr>
            <a:r>
              <a:rPr lang="en-US" altLang="en-US" sz="2000"/>
              <a:t>Copyright protects works of authors, whereas related rights are granted to a few categories of people for their important role in communicating and disseminating some types of works to the public.</a:t>
            </a:r>
          </a:p>
          <a:p>
            <a:pPr marL="514350" indent="-514350">
              <a:buFont typeface="Arial" panose="020B0604020202020204" pitchFamily="34" charset="0"/>
              <a:buAutoNum type="arabicPeriod"/>
            </a:pPr>
            <a:r>
              <a:rPr lang="en-US" altLang="en-US" sz="2000"/>
              <a:t>There are three kinds of related rights; rights of performers in their performances, rights of producers of sound recordings in their recordings, and rights of broadcasters in their broadcasts.</a:t>
            </a:r>
          </a:p>
          <a:p>
            <a:pPr marL="514350" indent="-514350">
              <a:buFont typeface="Arial" panose="020B0604020202020204" pitchFamily="34" charset="0"/>
              <a:buAutoNum type="arabicPeriod"/>
            </a:pPr>
            <a:r>
              <a:rPr lang="en-US" altLang="en-US" sz="2000"/>
              <a:t>The right of the producer of a sound recording is separate from and additional to the copyright in the underlying composition. So, when reproducing a sound recording there may be several different rights to consider.</a:t>
            </a:r>
          </a:p>
          <a:p>
            <a:pPr marL="514350" indent="-514350">
              <a:buFont typeface="Arial" panose="020B0604020202020204" pitchFamily="34" charset="0"/>
              <a:buAutoNum type="arabicPeriod"/>
            </a:pPr>
            <a:r>
              <a:rPr lang="en-US" altLang="en-US" sz="2000"/>
              <a:t>The copyright of the work created by an employee is automatically owned by the employer.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118EC905-8459-1744-77CD-9815C9771A02}"/>
              </a:ext>
            </a:extLst>
          </p:cNvPr>
          <p:cNvSpPr>
            <a:spLocks noGrp="1"/>
          </p:cNvSpPr>
          <p:nvPr>
            <p:ph type="title"/>
          </p:nvPr>
        </p:nvSpPr>
        <p:spPr>
          <a:xfrm>
            <a:off x="2063750" y="1196975"/>
            <a:ext cx="8229600" cy="946150"/>
          </a:xfrm>
        </p:spPr>
        <p:txBody>
          <a:bodyPr>
            <a:normAutofit fontScale="90000"/>
          </a:bodyPr>
          <a:lstStyle/>
          <a:p>
            <a:r>
              <a:rPr lang="en-US" altLang="en-US" b="1"/>
              <a:t>Q3. Identify the incorrect statement:</a:t>
            </a:r>
          </a:p>
        </p:txBody>
      </p:sp>
      <p:sp>
        <p:nvSpPr>
          <p:cNvPr id="46083" name="Content Placeholder 2">
            <a:extLst>
              <a:ext uri="{FF2B5EF4-FFF2-40B4-BE49-F238E27FC236}">
                <a16:creationId xmlns:a16="http://schemas.microsoft.com/office/drawing/2014/main" id="{353BA02B-1C87-D89F-236F-A73AD00E33A3}"/>
              </a:ext>
            </a:extLst>
          </p:cNvPr>
          <p:cNvSpPr>
            <a:spLocks noGrp="1"/>
          </p:cNvSpPr>
          <p:nvPr>
            <p:ph idx="1"/>
          </p:nvPr>
        </p:nvSpPr>
        <p:spPr>
          <a:xfrm>
            <a:off x="2063751" y="1989139"/>
            <a:ext cx="8424863" cy="3735387"/>
          </a:xfrm>
        </p:spPr>
        <p:txBody>
          <a:bodyPr/>
          <a:lstStyle/>
          <a:p>
            <a:pPr marL="457200" indent="-457200">
              <a:buFont typeface="Arial" panose="020B0604020202020204" pitchFamily="34" charset="0"/>
              <a:buAutoNum type="arabicPeriod"/>
            </a:pPr>
            <a:r>
              <a:rPr lang="en-US" altLang="en-US" sz="2100"/>
              <a:t>If a work was created in the course of a commission contract, the person who ordered the work will have a license to use the work for any purpose he/she wants.</a:t>
            </a:r>
          </a:p>
          <a:p>
            <a:pPr marL="457200" indent="-457200">
              <a:buFont typeface="Arial" panose="020B0604020202020204" pitchFamily="34" charset="0"/>
              <a:buAutoNum type="arabicPeriod"/>
            </a:pPr>
            <a:r>
              <a:rPr lang="en-US" altLang="en-US" sz="2100"/>
              <a:t>To qualify for copyright protection, it must be original work which is developed independently irrespectively of artistic quality or value.</a:t>
            </a:r>
          </a:p>
          <a:p>
            <a:pPr marL="457200" indent="-457200">
              <a:buFont typeface="Arial" panose="020B0604020202020204" pitchFamily="34" charset="0"/>
              <a:buAutoNum type="arabicPeriod"/>
            </a:pPr>
            <a:r>
              <a:rPr lang="en-US" altLang="en-US" sz="2100"/>
              <a:t>Copyright provides both economic rights and moral rights. The economic rights protect the author's economic interests and the moral rights protect the creator's creative integrity and reputation.</a:t>
            </a:r>
          </a:p>
          <a:p>
            <a:pPr marL="457200" indent="-457200">
              <a:buFont typeface="Arial" panose="020B0604020202020204" pitchFamily="34" charset="0"/>
              <a:buAutoNum type="arabicPeriod"/>
            </a:pPr>
            <a:r>
              <a:rPr lang="en-US" altLang="en-US" sz="2100"/>
              <a:t>In most countries, protection of the economic rights lasts for the lifetime of the creator plus an additional period of at least fifty years.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0" y="521369"/>
            <a:ext cx="4948238" cy="828843"/>
          </a:xfrm>
        </p:spPr>
        <p:txBody>
          <a:bodyPr/>
          <a:lstStyle/>
          <a:p>
            <a:r>
              <a:rPr lang="en-US" b="1" dirty="0"/>
              <a:t>PUBLIC DOMAIN</a:t>
            </a:r>
          </a:p>
        </p:txBody>
      </p:sp>
      <p:sp>
        <p:nvSpPr>
          <p:cNvPr id="3" name="Content Placeholder 2"/>
          <p:cNvSpPr>
            <a:spLocks noGrp="1"/>
          </p:cNvSpPr>
          <p:nvPr>
            <p:ph idx="1"/>
          </p:nvPr>
        </p:nvSpPr>
        <p:spPr>
          <a:xfrm>
            <a:off x="4953000" y="1871580"/>
            <a:ext cx="4946602" cy="4531895"/>
          </a:xfrm>
        </p:spPr>
        <p:txBody>
          <a:bodyPr>
            <a:normAutofit/>
          </a:bodyPr>
          <a:lstStyle/>
          <a:p>
            <a:r>
              <a:rPr lang="en-US" sz="2400" dirty="0"/>
              <a:t>Subject matter not protected by copyright</a:t>
            </a:r>
          </a:p>
          <a:p>
            <a:r>
              <a:rPr lang="en-US" sz="2400" dirty="0"/>
              <a:t>Works whose term of protection has expired</a:t>
            </a:r>
          </a:p>
          <a:p>
            <a:r>
              <a:rPr lang="en-US" sz="2400" dirty="0"/>
              <a:t>Works in which the author has waived his rights (e.g. CC0 1.0 Universal*)</a:t>
            </a:r>
          </a:p>
          <a:p>
            <a:pPr marL="0" indent="0">
              <a:buNone/>
            </a:pPr>
            <a:endParaRPr lang="en-US" sz="1600" dirty="0"/>
          </a:p>
          <a:p>
            <a:pPr marL="0" indent="0" algn="just">
              <a:buNone/>
            </a:pPr>
            <a:r>
              <a:rPr lang="en-US" sz="1400" b="1" i="1" dirty="0"/>
              <a:t>* </a:t>
            </a:r>
            <a:r>
              <a:rPr lang="en-US" sz="1400" i="1" dirty="0"/>
              <a:t>A CC0 1.0 license indicates that one dedicates his/her work to the public domain by waiving all of his or her rights to the work worldwide under copyright law, including all related and neighboring rights, to the extent allowed by law. </a:t>
            </a:r>
            <a:endParaRPr lang="en-US" sz="1600" i="1" dirty="0"/>
          </a:p>
        </p:txBody>
      </p:sp>
    </p:spTree>
    <p:extLst>
      <p:ext uri="{BB962C8B-B14F-4D97-AF65-F5344CB8AC3E}">
        <p14:creationId xmlns:p14="http://schemas.microsoft.com/office/powerpoint/2010/main" val="2459232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In schemas…</a:t>
            </a:r>
          </a:p>
        </p:txBody>
      </p:sp>
      <p:pic>
        <p:nvPicPr>
          <p:cNvPr id="2050" name="Picture 2" descr="C:\Users\nikos\Desktop\stam2.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00668" y="2298039"/>
            <a:ext cx="5840003" cy="3650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9529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observations…</a:t>
            </a:r>
          </a:p>
        </p:txBody>
      </p:sp>
      <p:sp>
        <p:nvSpPr>
          <p:cNvPr id="3" name="Content Placeholder 2"/>
          <p:cNvSpPr>
            <a:spLocks noGrp="1"/>
          </p:cNvSpPr>
          <p:nvPr>
            <p:ph idx="1"/>
          </p:nvPr>
        </p:nvSpPr>
        <p:spPr/>
        <p:txBody>
          <a:bodyPr>
            <a:normAutofit/>
          </a:bodyPr>
          <a:lstStyle/>
          <a:p>
            <a:r>
              <a:rPr lang="en-US" sz="2400" dirty="0"/>
              <a:t>The scope of copyright protection varies between the different jurisdictions (</a:t>
            </a:r>
            <a:r>
              <a:rPr lang="en-US" sz="2000" dirty="0"/>
              <a:t>e.g</a:t>
            </a:r>
            <a:r>
              <a:rPr lang="en-US" sz="2000" i="1" dirty="0"/>
              <a:t>. eligible subject matter, originality, term of protection, etc.)</a:t>
            </a:r>
          </a:p>
          <a:p>
            <a:pPr marL="0" indent="0">
              <a:buNone/>
            </a:pPr>
            <a:endParaRPr lang="en-US" sz="2400" dirty="0"/>
          </a:p>
          <a:p>
            <a:r>
              <a:rPr lang="en-US" sz="2400" dirty="0"/>
              <a:t>That has also effect on the scope of the public domain</a:t>
            </a:r>
          </a:p>
        </p:txBody>
      </p:sp>
    </p:spTree>
    <p:extLst>
      <p:ext uri="{BB962C8B-B14F-4D97-AF65-F5344CB8AC3E}">
        <p14:creationId xmlns:p14="http://schemas.microsoft.com/office/powerpoint/2010/main" val="26683867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F3A0-C64B-50EF-CDC0-3812D244044A}"/>
              </a:ext>
            </a:extLst>
          </p:cNvPr>
          <p:cNvSpPr>
            <a:spLocks noGrp="1"/>
          </p:cNvSpPr>
          <p:nvPr>
            <p:ph type="title"/>
          </p:nvPr>
        </p:nvSpPr>
        <p:spPr/>
        <p:txBody>
          <a:bodyPr/>
          <a:lstStyle/>
          <a:p>
            <a:pPr algn="just"/>
            <a:r>
              <a:rPr lang="en-US" dirty="0"/>
              <a:t>Free/Open Source Software and the 4 essential freedoms</a:t>
            </a:r>
          </a:p>
        </p:txBody>
      </p:sp>
      <p:sp>
        <p:nvSpPr>
          <p:cNvPr id="3" name="Content Placeholder 2">
            <a:extLst>
              <a:ext uri="{FF2B5EF4-FFF2-40B4-BE49-F238E27FC236}">
                <a16:creationId xmlns:a16="http://schemas.microsoft.com/office/drawing/2014/main" id="{715D91D8-2200-4C25-0EA7-7F81189A50EA}"/>
              </a:ext>
            </a:extLst>
          </p:cNvPr>
          <p:cNvSpPr>
            <a:spLocks noGrp="1"/>
          </p:cNvSpPr>
          <p:nvPr>
            <p:ph idx="1"/>
          </p:nvPr>
        </p:nvSpPr>
        <p:spPr/>
        <p:txBody>
          <a:bodyPr/>
          <a:lstStyle/>
          <a:p>
            <a:r>
              <a:rPr lang="en-US" dirty="0"/>
              <a:t>Freedom to Run</a:t>
            </a:r>
          </a:p>
          <a:p>
            <a:r>
              <a:rPr lang="en-US" dirty="0"/>
              <a:t> Anyone for any purpose</a:t>
            </a:r>
          </a:p>
          <a:p>
            <a:r>
              <a:rPr lang="en-US" dirty="0"/>
              <a:t>Freedom to Study</a:t>
            </a:r>
          </a:p>
          <a:p>
            <a:r>
              <a:rPr lang="en-US" dirty="0"/>
              <a:t>Access to see and modify source code</a:t>
            </a:r>
          </a:p>
          <a:p>
            <a:r>
              <a:rPr lang="en-US" dirty="0"/>
              <a:t>Freedom to Redistribute</a:t>
            </a:r>
          </a:p>
          <a:p>
            <a:r>
              <a:rPr lang="en-US" dirty="0"/>
              <a:t>Share binaries and source code</a:t>
            </a:r>
          </a:p>
          <a:p>
            <a:r>
              <a:rPr lang="en-US" dirty="0"/>
              <a:t>Freedom to Improve</a:t>
            </a:r>
          </a:p>
          <a:p>
            <a:r>
              <a:rPr lang="en-US" dirty="0"/>
              <a:t>Make it better for the whole community</a:t>
            </a:r>
          </a:p>
          <a:p>
            <a:endParaRPr lang="en-US" dirty="0"/>
          </a:p>
        </p:txBody>
      </p:sp>
    </p:spTree>
    <p:extLst>
      <p:ext uri="{BB962C8B-B14F-4D97-AF65-F5344CB8AC3E}">
        <p14:creationId xmlns:p14="http://schemas.microsoft.com/office/powerpoint/2010/main" val="32321050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Differences with proprietary software</a:t>
            </a:r>
          </a:p>
        </p:txBody>
      </p:sp>
      <p:sp>
        <p:nvSpPr>
          <p:cNvPr id="3" name="Content Placeholder 2"/>
          <p:cNvSpPr>
            <a:spLocks noGrp="1"/>
          </p:cNvSpPr>
          <p:nvPr>
            <p:ph idx="1"/>
          </p:nvPr>
        </p:nvSpPr>
        <p:spPr/>
        <p:txBody>
          <a:bodyPr/>
          <a:lstStyle/>
          <a:p>
            <a:pPr lvl="0"/>
            <a:r>
              <a:rPr lang="en-ZA" sz="2400" b="1" dirty="0"/>
              <a:t>Proprietary software</a:t>
            </a:r>
            <a:r>
              <a:rPr lang="en-ZA" sz="2400" dirty="0"/>
              <a:t>:</a:t>
            </a:r>
            <a:endParaRPr lang="el-GR" sz="2400" dirty="0"/>
          </a:p>
          <a:p>
            <a:pPr lvl="1"/>
            <a:r>
              <a:rPr lang="en-ZA" dirty="0"/>
              <a:t>all rights reserved </a:t>
            </a:r>
            <a:endParaRPr lang="el-GR" dirty="0"/>
          </a:p>
          <a:p>
            <a:pPr lvl="1"/>
            <a:r>
              <a:rPr lang="en-US" dirty="0"/>
              <a:t>a</a:t>
            </a:r>
            <a:r>
              <a:rPr lang="en-ZA" dirty="0"/>
              <a:t>uthor/rightholder identified</a:t>
            </a:r>
            <a:endParaRPr lang="el-GR" dirty="0"/>
          </a:p>
          <a:p>
            <a:pPr lvl="1"/>
            <a:r>
              <a:rPr lang="en-ZA" dirty="0"/>
              <a:t>source code not distributed </a:t>
            </a:r>
            <a:endParaRPr lang="el-GR" dirty="0"/>
          </a:p>
          <a:p>
            <a:pPr lvl="0"/>
            <a:r>
              <a:rPr lang="en-ZA" sz="2400" b="1" dirty="0"/>
              <a:t>Open source software</a:t>
            </a:r>
            <a:r>
              <a:rPr lang="en-ZA" sz="2400" dirty="0"/>
              <a:t>:</a:t>
            </a:r>
            <a:endParaRPr lang="el-GR" sz="2400" dirty="0"/>
          </a:p>
          <a:p>
            <a:pPr lvl="1"/>
            <a:r>
              <a:rPr lang="en-ZA" dirty="0"/>
              <a:t>limited rights reserved </a:t>
            </a:r>
            <a:endParaRPr lang="el-GR" dirty="0"/>
          </a:p>
          <a:p>
            <a:pPr lvl="1"/>
            <a:r>
              <a:rPr lang="en-ZA" dirty="0"/>
              <a:t>authorship fluid/collaborative</a:t>
            </a:r>
            <a:endParaRPr lang="el-GR" dirty="0"/>
          </a:p>
          <a:p>
            <a:pPr lvl="1"/>
            <a:r>
              <a:rPr lang="en-ZA" dirty="0"/>
              <a:t>source code distributed</a:t>
            </a:r>
            <a:endParaRPr lang="el-GR" dirty="0"/>
          </a:p>
          <a:p>
            <a:endParaRPr lang="en-US" dirty="0"/>
          </a:p>
        </p:txBody>
      </p:sp>
    </p:spTree>
    <p:extLst>
      <p:ext uri="{BB962C8B-B14F-4D97-AF65-F5344CB8AC3E}">
        <p14:creationId xmlns:p14="http://schemas.microsoft.com/office/powerpoint/2010/main" val="8422730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9896" y="454527"/>
            <a:ext cx="6131343" cy="681790"/>
          </a:xfrm>
        </p:spPr>
        <p:txBody>
          <a:bodyPr>
            <a:normAutofit fontScale="90000"/>
          </a:bodyPr>
          <a:lstStyle/>
          <a:p>
            <a:r>
              <a:rPr lang="en-US" dirty="0"/>
              <a:t>Creative commons</a:t>
            </a:r>
          </a:p>
        </p:txBody>
      </p:sp>
      <p:sp>
        <p:nvSpPr>
          <p:cNvPr id="3" name="Content Placeholder 2"/>
          <p:cNvSpPr>
            <a:spLocks noGrp="1"/>
          </p:cNvSpPr>
          <p:nvPr>
            <p:ph idx="1"/>
          </p:nvPr>
        </p:nvSpPr>
        <p:spPr>
          <a:xfrm>
            <a:off x="3769896" y="1430421"/>
            <a:ext cx="6129707" cy="5280526"/>
          </a:xfrm>
        </p:spPr>
        <p:txBody>
          <a:bodyPr>
            <a:normAutofit fontScale="85000" lnSpcReduction="20000"/>
          </a:bodyPr>
          <a:lstStyle/>
          <a:p>
            <a:pPr algn="just"/>
            <a:r>
              <a:rPr lang="en-US" dirty="0"/>
              <a:t>Copyright licenses released under this label aim at providing a simple, standardized way to give the public permission to share and use the creative work made available under them. </a:t>
            </a:r>
            <a:endParaRPr lang="el-GR" dirty="0"/>
          </a:p>
          <a:p>
            <a:pPr algn="just"/>
            <a:r>
              <a:rPr lang="en-US" dirty="0"/>
              <a:t>CC licenses are rooted in copyright. They are not an alternative to it. They work alongside to it. If a user does not respect their terms and conditions, the user is liable under copyright law and is considered to be an infringer. CC licenses aim at simplifying (by classifying and standardizing) terms of use and at allowing to share and use copyright material such as images, films, video, music, writings or any other copyright work on the basis of the license’s conditions. </a:t>
            </a:r>
            <a:endParaRPr lang="el-GR" dirty="0"/>
          </a:p>
          <a:p>
            <a:pPr algn="just"/>
            <a:r>
              <a:rPr lang="en-US" dirty="0"/>
              <a:t>So, instead of “all rights reserved” CC licenses provide for “some rights reserved”. </a:t>
            </a:r>
            <a:endParaRPr lang="el-GR" dirty="0"/>
          </a:p>
          <a:p>
            <a:pPr marL="0" indent="0">
              <a:buNone/>
            </a:pPr>
            <a:r>
              <a:rPr lang="en-US" i="1" dirty="0"/>
              <a:t>Source: &lt;https://</a:t>
            </a:r>
            <a:r>
              <a:rPr lang="en-US" i="1" dirty="0" err="1"/>
              <a:t>creativecommons.org</a:t>
            </a:r>
            <a:r>
              <a:rPr lang="en-US" i="1" dirty="0"/>
              <a:t>/about/&gt;</a:t>
            </a:r>
          </a:p>
          <a:p>
            <a:pPr marL="0" indent="0">
              <a:buNone/>
            </a:pPr>
            <a:endParaRPr lang="en-US" dirty="0"/>
          </a:p>
        </p:txBody>
      </p:sp>
    </p:spTree>
    <p:extLst>
      <p:ext uri="{BB962C8B-B14F-4D97-AF65-F5344CB8AC3E}">
        <p14:creationId xmlns:p14="http://schemas.microsoft.com/office/powerpoint/2010/main" val="9197615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image.slidesharecdn.com/creativecommons-100316184515-phpapp01/95/slide-9-728.jpg?1268783177"/>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76694" y="1376313"/>
            <a:ext cx="11180188" cy="4996207"/>
          </a:xfrm>
          <a:prstGeom prst="rect">
            <a:avLst/>
          </a:prstGeom>
          <a:noFill/>
          <a:ln>
            <a:noFill/>
          </a:ln>
        </p:spPr>
      </p:pic>
    </p:spTree>
    <p:extLst>
      <p:ext uri="{BB962C8B-B14F-4D97-AF65-F5344CB8AC3E}">
        <p14:creationId xmlns:p14="http://schemas.microsoft.com/office/powerpoint/2010/main" val="1472539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6699E62A-AF54-A450-29D9-A62FD68C8A5E}"/>
              </a:ext>
            </a:extLst>
          </p:cNvPr>
          <p:cNvSpPr>
            <a:spLocks noGrp="1"/>
          </p:cNvSpPr>
          <p:nvPr>
            <p:ph type="title"/>
          </p:nvPr>
        </p:nvSpPr>
        <p:spPr>
          <a:xfrm>
            <a:off x="2057400" y="1268413"/>
            <a:ext cx="8229600" cy="647700"/>
          </a:xfrm>
        </p:spPr>
        <p:txBody>
          <a:bodyPr>
            <a:normAutofit fontScale="90000"/>
          </a:bodyPr>
          <a:lstStyle/>
          <a:p>
            <a:br>
              <a:rPr lang="en-MY" altLang="en-US" b="1"/>
            </a:br>
            <a:r>
              <a:rPr lang="en-MY" altLang="en-US" b="1"/>
              <a:t>PART A: BASICS OF COPYRIGHT</a:t>
            </a:r>
            <a:br>
              <a:rPr lang="en-MY" altLang="en-US"/>
            </a:br>
            <a:endParaRPr lang="en-MY" altLang="en-US"/>
          </a:p>
        </p:txBody>
      </p:sp>
      <p:sp>
        <p:nvSpPr>
          <p:cNvPr id="4099" name="Content Placeholder 2">
            <a:extLst>
              <a:ext uri="{FF2B5EF4-FFF2-40B4-BE49-F238E27FC236}">
                <a16:creationId xmlns:a16="http://schemas.microsoft.com/office/drawing/2014/main" id="{1715BB2E-F684-FC51-0A45-2F2D71E5B529}"/>
              </a:ext>
            </a:extLst>
          </p:cNvPr>
          <p:cNvSpPr>
            <a:spLocks noGrp="1"/>
          </p:cNvSpPr>
          <p:nvPr>
            <p:ph idx="1"/>
          </p:nvPr>
        </p:nvSpPr>
        <p:spPr>
          <a:xfrm>
            <a:off x="2063750" y="1916114"/>
            <a:ext cx="8229600" cy="3735387"/>
          </a:xfrm>
        </p:spPr>
        <p:txBody>
          <a:bodyPr>
            <a:normAutofit fontScale="92500" lnSpcReduction="10000"/>
          </a:bodyPr>
          <a:lstStyle/>
          <a:p>
            <a:pPr algn="just">
              <a:defRPr/>
            </a:pPr>
            <a:r>
              <a:rPr lang="en-MY" sz="2400" dirty="0"/>
              <a:t>Copyright Protection Abroad – The Berne Convention</a:t>
            </a:r>
          </a:p>
          <a:p>
            <a:pPr lvl="4" algn="just">
              <a:defRPr/>
            </a:pPr>
            <a:endParaRPr lang="en-MY" dirty="0"/>
          </a:p>
          <a:p>
            <a:pPr lvl="1" algn="just">
              <a:defRPr/>
            </a:pPr>
            <a:r>
              <a:rPr lang="en-MY" dirty="0"/>
              <a:t>Most important international treaty on copyright is the Berne treaty for the protection of literary and artistic works</a:t>
            </a:r>
          </a:p>
          <a:p>
            <a:pPr lvl="1" algn="just">
              <a:defRPr/>
            </a:pPr>
            <a:r>
              <a:rPr lang="en-MY" dirty="0"/>
              <a:t>If you are a national or a resident of a country party to the Berne Convention, your work will </a:t>
            </a:r>
            <a:r>
              <a:rPr lang="en-MY" u="sng" dirty="0"/>
              <a:t>automatically</a:t>
            </a:r>
            <a:r>
              <a:rPr lang="en-MY" dirty="0"/>
              <a:t> enjoy the level of protection granted in the Berne Convention in all countries that are party to the Convention</a:t>
            </a:r>
          </a:p>
          <a:p>
            <a:pPr lvl="1" algn="just">
              <a:defRPr/>
            </a:pPr>
            <a:r>
              <a:rPr lang="en-MY" dirty="0"/>
              <a:t>However, as copyright protection remains territorial, your copyright work has to satisfy the requirements of the copyright law where you seek protection</a:t>
            </a:r>
          </a:p>
          <a:p>
            <a:pPr lvl="1" algn="just">
              <a:defRPr/>
            </a:pPr>
            <a:r>
              <a:rPr lang="en-MY" dirty="0"/>
              <a:t>How many signatories are there to the Berne Convention?</a:t>
            </a:r>
          </a:p>
          <a:p>
            <a:pPr marL="0" indent="0">
              <a:buNone/>
              <a:defRPr/>
            </a:pPr>
            <a:endParaRPr lang="en-MY"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3790" y="685800"/>
            <a:ext cx="5917449" cy="886968"/>
          </a:xfrm>
        </p:spPr>
        <p:txBody>
          <a:bodyPr>
            <a:normAutofit fontScale="90000"/>
          </a:bodyPr>
          <a:lstStyle/>
          <a:p>
            <a:r>
              <a:rPr lang="en-US" dirty="0"/>
              <a:t>Open access to scientific publications</a:t>
            </a:r>
          </a:p>
        </p:txBody>
      </p:sp>
      <p:sp>
        <p:nvSpPr>
          <p:cNvPr id="3" name="Content Placeholder 2"/>
          <p:cNvSpPr>
            <a:spLocks noGrp="1"/>
          </p:cNvSpPr>
          <p:nvPr>
            <p:ph idx="1"/>
          </p:nvPr>
        </p:nvSpPr>
        <p:spPr>
          <a:xfrm>
            <a:off x="3983790" y="1898317"/>
            <a:ext cx="5915813" cy="4531895"/>
          </a:xfrm>
        </p:spPr>
        <p:txBody>
          <a:bodyPr>
            <a:normAutofit fontScale="25000" lnSpcReduction="20000"/>
          </a:bodyPr>
          <a:lstStyle/>
          <a:p>
            <a:pPr marL="0" indent="0">
              <a:buNone/>
            </a:pPr>
            <a:r>
              <a:rPr lang="en-US" sz="9200" dirty="0"/>
              <a:t>See the </a:t>
            </a:r>
            <a:r>
              <a:rPr lang="en-US" sz="9200" i="1" dirty="0"/>
              <a:t>Berlin Declaration on Open Access to Knowledge in the Sciences and Humanities 22.10.2013</a:t>
            </a:r>
          </a:p>
          <a:p>
            <a:pPr marL="0" indent="0">
              <a:buNone/>
            </a:pPr>
            <a:r>
              <a:rPr lang="en-US" sz="9200" dirty="0"/>
              <a:t>It requires authors associated with the signatories to grant to all users free worldwide access (including unrestricted distribution, interoperability and long term archiving) to their works by depositing them in at least one open access repository and publish them in open access journals when available. </a:t>
            </a:r>
          </a:p>
          <a:p>
            <a:pPr marL="0" indent="0">
              <a:buNone/>
            </a:pPr>
            <a:endParaRPr lang="en-US" dirty="0"/>
          </a:p>
          <a:p>
            <a:pPr marL="0" indent="0">
              <a:buNone/>
            </a:pPr>
            <a:r>
              <a:rPr lang="en-US" sz="7200" dirty="0"/>
              <a:t>Source: &lt;http://</a:t>
            </a:r>
            <a:r>
              <a:rPr lang="en-US" sz="7200" dirty="0" err="1"/>
              <a:t>openaccess.mpg.de</a:t>
            </a:r>
            <a:r>
              <a:rPr lang="en-US" sz="7200" dirty="0"/>
              <a:t>/Berlin-Declaration&gt;</a:t>
            </a:r>
          </a:p>
        </p:txBody>
      </p:sp>
    </p:spTree>
    <p:extLst>
      <p:ext uri="{BB962C8B-B14F-4D97-AF65-F5344CB8AC3E}">
        <p14:creationId xmlns:p14="http://schemas.microsoft.com/office/powerpoint/2010/main" val="26665353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1512" y="553591"/>
            <a:ext cx="5743660" cy="922421"/>
          </a:xfrm>
        </p:spPr>
        <p:txBody>
          <a:bodyPr>
            <a:normAutofit/>
          </a:bodyPr>
          <a:lstStyle/>
          <a:p>
            <a:pPr algn="just"/>
            <a:r>
              <a:rPr lang="en-US" b="1" dirty="0"/>
              <a:t>Orphan works</a:t>
            </a:r>
          </a:p>
        </p:txBody>
      </p:sp>
      <p:sp>
        <p:nvSpPr>
          <p:cNvPr id="3" name="Content Placeholder 2"/>
          <p:cNvSpPr>
            <a:spLocks noGrp="1"/>
          </p:cNvSpPr>
          <p:nvPr>
            <p:ph idx="1"/>
          </p:nvPr>
        </p:nvSpPr>
        <p:spPr>
          <a:xfrm>
            <a:off x="2027122" y="1732409"/>
            <a:ext cx="9511286" cy="4572000"/>
          </a:xfrm>
        </p:spPr>
        <p:txBody>
          <a:bodyPr>
            <a:noAutofit/>
          </a:bodyPr>
          <a:lstStyle/>
          <a:p>
            <a:pPr marL="0" indent="0" algn="just">
              <a:buNone/>
            </a:pPr>
            <a:r>
              <a:rPr lang="en-US" sz="2200" dirty="0"/>
              <a:t>The EU Directive 2012/28 has introduced common rules on the </a:t>
            </a:r>
            <a:r>
              <a:rPr lang="en-US" sz="2200" dirty="0" err="1"/>
              <a:t>digitisation</a:t>
            </a:r>
            <a:r>
              <a:rPr lang="en-US" sz="2200" dirty="0"/>
              <a:t> and online display of ‘orphan works’. </a:t>
            </a:r>
          </a:p>
          <a:p>
            <a:pPr marL="0" indent="0" algn="just">
              <a:buNone/>
            </a:pPr>
            <a:r>
              <a:rPr lang="en-US" sz="2200" dirty="0"/>
              <a:t>Orphan works are works like books, newspaper and magazine articles and films that are still protected by copyright but whose authors or other </a:t>
            </a:r>
            <a:r>
              <a:rPr lang="en-US" sz="2200" dirty="0" err="1"/>
              <a:t>rightholders</a:t>
            </a:r>
            <a:r>
              <a:rPr lang="en-US" sz="2200" dirty="0"/>
              <a:t> are not known or cannot be located or contacted to obtain copyright permissions. </a:t>
            </a:r>
          </a:p>
          <a:p>
            <a:pPr marL="0" indent="0" algn="just">
              <a:buNone/>
            </a:pPr>
            <a:endParaRPr lang="en-US" dirty="0"/>
          </a:p>
          <a:p>
            <a:pPr marL="0" indent="0" algn="just">
              <a:buNone/>
            </a:pPr>
            <a:r>
              <a:rPr lang="en-US" i="1" dirty="0"/>
              <a:t>Source: &lt;http://</a:t>
            </a:r>
            <a:r>
              <a:rPr lang="en-US" i="1" dirty="0" err="1"/>
              <a:t>ec.europa.eu</a:t>
            </a:r>
            <a:r>
              <a:rPr lang="en-US" i="1" dirty="0"/>
              <a:t>/</a:t>
            </a:r>
            <a:r>
              <a:rPr lang="en-US" i="1" dirty="0" err="1"/>
              <a:t>internal_market</a:t>
            </a:r>
            <a:r>
              <a:rPr lang="en-US" i="1" dirty="0"/>
              <a:t>/copyright/</a:t>
            </a:r>
            <a:r>
              <a:rPr lang="en-US" i="1" dirty="0" err="1"/>
              <a:t>orphan_works</a:t>
            </a:r>
            <a:r>
              <a:rPr lang="en-US" i="1" dirty="0"/>
              <a:t>/</a:t>
            </a:r>
            <a:r>
              <a:rPr lang="en-US" i="1" dirty="0" err="1"/>
              <a:t>index_en.htm</a:t>
            </a:r>
            <a:r>
              <a:rPr lang="en-US" i="1" dirty="0"/>
              <a:t>&gt;</a:t>
            </a:r>
          </a:p>
        </p:txBody>
      </p:sp>
    </p:spTree>
    <p:extLst>
      <p:ext uri="{BB962C8B-B14F-4D97-AF65-F5344CB8AC3E}">
        <p14:creationId xmlns:p14="http://schemas.microsoft.com/office/powerpoint/2010/main" val="16852092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474" y="500119"/>
            <a:ext cx="6265027" cy="614947"/>
          </a:xfrm>
        </p:spPr>
        <p:txBody>
          <a:bodyPr>
            <a:normAutofit fontScale="90000"/>
          </a:bodyPr>
          <a:lstStyle/>
          <a:p>
            <a:r>
              <a:rPr lang="en-US" dirty="0"/>
              <a:t>Out-of-Commerce Works </a:t>
            </a:r>
          </a:p>
        </p:txBody>
      </p:sp>
      <p:sp>
        <p:nvSpPr>
          <p:cNvPr id="3" name="Content Placeholder 2"/>
          <p:cNvSpPr>
            <a:spLocks noGrp="1"/>
          </p:cNvSpPr>
          <p:nvPr>
            <p:ph idx="1"/>
          </p:nvPr>
        </p:nvSpPr>
        <p:spPr>
          <a:xfrm>
            <a:off x="1479110" y="1518515"/>
            <a:ext cx="9946177" cy="5066632"/>
          </a:xfrm>
        </p:spPr>
        <p:txBody>
          <a:bodyPr>
            <a:normAutofit fontScale="92500" lnSpcReduction="10000"/>
          </a:bodyPr>
          <a:lstStyle/>
          <a:p>
            <a:pPr marL="0" indent="0">
              <a:buNone/>
            </a:pPr>
            <a:r>
              <a:rPr lang="en-US" i="1" dirty="0"/>
              <a:t>E.g.</a:t>
            </a:r>
            <a:r>
              <a:rPr lang="en-US" dirty="0"/>
              <a:t> EU </a:t>
            </a:r>
            <a:r>
              <a:rPr lang="en-US" dirty="0" err="1"/>
              <a:t>MoU</a:t>
            </a:r>
            <a:r>
              <a:rPr lang="en-US" dirty="0"/>
              <a:t> on Key Principles on the </a:t>
            </a:r>
            <a:r>
              <a:rPr lang="en-US" dirty="0" err="1"/>
              <a:t>Digitisation</a:t>
            </a:r>
            <a:r>
              <a:rPr lang="en-US" dirty="0"/>
              <a:t> and Making Available of Out-of-Commerce </a:t>
            </a:r>
            <a:r>
              <a:rPr lang="en-US" dirty="0" err="1"/>
              <a:t>Worksbetween</a:t>
            </a:r>
            <a:r>
              <a:rPr lang="en-US" dirty="0"/>
              <a:t> between representatives of the </a:t>
            </a:r>
            <a:r>
              <a:rPr lang="en-US" dirty="0" err="1"/>
              <a:t>rightholders</a:t>
            </a:r>
            <a:r>
              <a:rPr lang="en-US" dirty="0"/>
              <a:t>’ community (publishers and authors), libraries and collecting societies</a:t>
            </a:r>
          </a:p>
          <a:p>
            <a:pPr marL="0" indent="0">
              <a:buNone/>
            </a:pPr>
            <a:r>
              <a:rPr lang="en-US" dirty="0"/>
              <a:t>Aim: </a:t>
            </a:r>
          </a:p>
          <a:p>
            <a:r>
              <a:rPr lang="en-US" dirty="0"/>
              <a:t>facilitate the </a:t>
            </a:r>
            <a:r>
              <a:rPr lang="en-US" dirty="0" err="1"/>
              <a:t>digitisation</a:t>
            </a:r>
            <a:r>
              <a:rPr lang="en-US" dirty="0"/>
              <a:t> and making available by European libraries and similar institutions of books and learned journals in their collections which are out-of-commerce. </a:t>
            </a:r>
          </a:p>
          <a:p>
            <a:r>
              <a:rPr lang="en-US" dirty="0"/>
              <a:t>serve as a blueprint for collective licensing agreements negotiated amongst </a:t>
            </a:r>
            <a:r>
              <a:rPr lang="en-US" dirty="0" err="1"/>
              <a:t>rightholders</a:t>
            </a:r>
            <a:r>
              <a:rPr lang="en-US" dirty="0"/>
              <a:t>, libraries and collecting societies.</a:t>
            </a:r>
          </a:p>
          <a:p>
            <a:pPr marL="0" indent="0">
              <a:buNone/>
            </a:pPr>
            <a:endParaRPr lang="en-US" i="1" dirty="0"/>
          </a:p>
          <a:p>
            <a:pPr marL="0" indent="0">
              <a:buNone/>
            </a:pPr>
            <a:r>
              <a:rPr lang="en-US" i="1" dirty="0"/>
              <a:t>Source: &lt;http://</a:t>
            </a:r>
            <a:r>
              <a:rPr lang="en-US" i="1" dirty="0" err="1"/>
              <a:t>ec.europa.eu</a:t>
            </a:r>
            <a:r>
              <a:rPr lang="en-US" i="1" dirty="0"/>
              <a:t>/</a:t>
            </a:r>
            <a:r>
              <a:rPr lang="en-US" i="1" dirty="0" err="1"/>
              <a:t>internal_market</a:t>
            </a:r>
            <a:r>
              <a:rPr lang="en-US" i="1" dirty="0"/>
              <a:t>/copyright/out-of-commerce/</a:t>
            </a:r>
            <a:r>
              <a:rPr lang="en-US" i="1" dirty="0" err="1"/>
              <a:t>index_en.htm</a:t>
            </a:r>
            <a:r>
              <a:rPr lang="en-US" i="1" dirty="0"/>
              <a:t>&gt;</a:t>
            </a:r>
          </a:p>
        </p:txBody>
      </p:sp>
    </p:spTree>
    <p:extLst>
      <p:ext uri="{BB962C8B-B14F-4D97-AF65-F5344CB8AC3E}">
        <p14:creationId xmlns:p14="http://schemas.microsoft.com/office/powerpoint/2010/main" val="17169148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2738" y="294106"/>
            <a:ext cx="6318501" cy="681790"/>
          </a:xfrm>
        </p:spPr>
        <p:txBody>
          <a:bodyPr>
            <a:normAutofit fontScale="90000"/>
          </a:bodyPr>
          <a:lstStyle/>
          <a:p>
            <a:r>
              <a:rPr lang="en-US" dirty="0"/>
              <a:t>Public Sector Information</a:t>
            </a:r>
          </a:p>
        </p:txBody>
      </p:sp>
      <p:sp>
        <p:nvSpPr>
          <p:cNvPr id="3" name="Content Placeholder 2"/>
          <p:cNvSpPr>
            <a:spLocks noGrp="1"/>
          </p:cNvSpPr>
          <p:nvPr>
            <p:ph idx="1"/>
          </p:nvPr>
        </p:nvSpPr>
        <p:spPr>
          <a:xfrm>
            <a:off x="3582738" y="1256632"/>
            <a:ext cx="6316865" cy="5360736"/>
          </a:xfrm>
        </p:spPr>
        <p:txBody>
          <a:bodyPr>
            <a:normAutofit fontScale="40000" lnSpcReduction="20000"/>
          </a:bodyPr>
          <a:lstStyle/>
          <a:p>
            <a:pPr marL="0" indent="0">
              <a:buNone/>
            </a:pPr>
            <a:r>
              <a:rPr lang="en-US" sz="5500" i="1" dirty="0"/>
              <a:t>E.g.</a:t>
            </a:r>
            <a:r>
              <a:rPr lang="en-US" sz="5500" dirty="0"/>
              <a:t> The EU Directive on the re-use of public sector information (Directive 2003/98/EC revised by Directive 2013/37/EU) concerns content that can be accessed under national access to documents laws and provides that it is in principle re-usable beyond its initial purpose of collection for commercial and non-commercial purposes. It encourages EU Member States to make as much information available for re-use as possible. It addresses material held by public sector bodies in the Member States, at national, regional and local levels, such as ministries, state agencies, municipalities, as well as </a:t>
            </a:r>
            <a:r>
              <a:rPr lang="en-US" sz="5500" dirty="0" err="1"/>
              <a:t>organisations</a:t>
            </a:r>
            <a:r>
              <a:rPr lang="en-US" sz="5500" dirty="0"/>
              <a:t> funded for the most part by or under the control of public authorities (e.g. meteorological institutes). Since 2013 content held by museums, libraries and archives falls within the scope of application as well.</a:t>
            </a:r>
          </a:p>
          <a:p>
            <a:pPr marL="0" indent="0">
              <a:buNone/>
            </a:pPr>
            <a:r>
              <a:rPr lang="en-US" sz="5500" dirty="0"/>
              <a:t>The Directive covers written texts, databases, audio files and film fragments; it does not apply to the educational, scientific, and broadcasting sectors. </a:t>
            </a:r>
          </a:p>
          <a:p>
            <a:pPr marL="0" indent="0">
              <a:buNone/>
            </a:pPr>
            <a:endParaRPr lang="en-US" sz="2600" dirty="0"/>
          </a:p>
          <a:p>
            <a:pPr marL="0" indent="0">
              <a:buNone/>
            </a:pPr>
            <a:r>
              <a:rPr lang="en-US" sz="3400" dirty="0"/>
              <a:t>Source: &lt;https://</a:t>
            </a:r>
            <a:r>
              <a:rPr lang="en-US" sz="3400" dirty="0" err="1"/>
              <a:t>ec.europa.eu</a:t>
            </a:r>
            <a:r>
              <a:rPr lang="en-US" sz="3400" dirty="0"/>
              <a:t>/digital-single-market/en/</a:t>
            </a:r>
            <a:r>
              <a:rPr lang="en-US" sz="3400" dirty="0" err="1"/>
              <a:t>european</a:t>
            </a:r>
            <a:r>
              <a:rPr lang="en-US" sz="3400" dirty="0"/>
              <a:t>-legislation-reuse-public-sector-information&gt;</a:t>
            </a:r>
          </a:p>
          <a:p>
            <a:pPr marL="0" indent="0">
              <a:buNone/>
            </a:pPr>
            <a:endParaRPr lang="en-US" sz="3400" dirty="0"/>
          </a:p>
          <a:p>
            <a:pPr marL="0" indent="0">
              <a:buNone/>
            </a:pPr>
            <a:endParaRPr lang="en-US" sz="2600" dirty="0"/>
          </a:p>
          <a:p>
            <a:pPr marL="0" indent="0">
              <a:buNone/>
            </a:pPr>
            <a:endParaRPr lang="en-US" sz="2600" dirty="0"/>
          </a:p>
          <a:p>
            <a:pPr marL="0" indent="0">
              <a:buNone/>
            </a:pPr>
            <a:endParaRPr lang="en-US" sz="2900" dirty="0"/>
          </a:p>
          <a:p>
            <a:pPr marL="0" indent="0">
              <a:buNone/>
            </a:pPr>
            <a:endParaRPr lang="en-US" dirty="0"/>
          </a:p>
          <a:p>
            <a:pPr marL="0" indent="0">
              <a:buNone/>
            </a:pPr>
            <a:endParaRPr lang="en-US"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1417933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02259EF5-05C7-35AA-C37D-AC63D6016A3C}"/>
              </a:ext>
            </a:extLst>
          </p:cNvPr>
          <p:cNvSpPr>
            <a:spLocks noGrp="1" noChangeArrowheads="1"/>
          </p:cNvSpPr>
          <p:nvPr>
            <p:ph type="title"/>
          </p:nvPr>
        </p:nvSpPr>
        <p:spPr/>
        <p:txBody>
          <a:bodyPr/>
          <a:lstStyle/>
          <a:p>
            <a:r>
              <a:rPr lang="en-US" altLang="en-US"/>
              <a:t>What is “Shared Source?”</a:t>
            </a:r>
          </a:p>
        </p:txBody>
      </p:sp>
      <p:sp>
        <p:nvSpPr>
          <p:cNvPr id="176131" name="Rectangle 3">
            <a:extLst>
              <a:ext uri="{FF2B5EF4-FFF2-40B4-BE49-F238E27FC236}">
                <a16:creationId xmlns:a16="http://schemas.microsoft.com/office/drawing/2014/main" id="{4E6CAA9B-069B-64E8-79F6-5F90187A10A5}"/>
              </a:ext>
            </a:extLst>
          </p:cNvPr>
          <p:cNvSpPr>
            <a:spLocks noGrp="1" noChangeArrowheads="1"/>
          </p:cNvSpPr>
          <p:nvPr>
            <p:ph type="body" idx="1"/>
          </p:nvPr>
        </p:nvSpPr>
        <p:spPr/>
        <p:txBody>
          <a:bodyPr/>
          <a:lstStyle/>
          <a:p>
            <a:r>
              <a:rPr lang="en-US" altLang="en-US"/>
              <a:t>Microsoft’s response to success of Open Source</a:t>
            </a:r>
          </a:p>
          <a:p>
            <a:r>
              <a:rPr lang="en-US" altLang="en-US"/>
              <a:t>Recognition that some constituencies do need increased access to source code</a:t>
            </a:r>
          </a:p>
          <a:p>
            <a:pPr lvl="1"/>
            <a:r>
              <a:rPr lang="en-US" altLang="en-US"/>
              <a:t>Large end users </a:t>
            </a:r>
          </a:p>
          <a:p>
            <a:pPr lvl="1"/>
            <a:r>
              <a:rPr lang="en-US" altLang="en-US"/>
              <a:t>ISVs and IHVs</a:t>
            </a:r>
          </a:p>
          <a:p>
            <a:pPr lvl="1"/>
            <a:r>
              <a:rPr lang="en-US" altLang="en-US"/>
              <a:t>Governments</a:t>
            </a:r>
          </a:p>
          <a:p>
            <a:pPr lvl="1"/>
            <a:r>
              <a:rPr lang="en-US" altLang="en-US"/>
              <a:t>Universities</a:t>
            </a:r>
          </a:p>
          <a:p>
            <a:pPr lvl="1">
              <a:buFont typeface="Wingdings" panose="05000000000000000000" pitchFamily="2" charset="2"/>
              <a:buNone/>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ED78A786-84E0-47A7-5A49-D1B3521D9AD5}"/>
              </a:ext>
            </a:extLst>
          </p:cNvPr>
          <p:cNvSpPr>
            <a:spLocks noGrp="1"/>
          </p:cNvSpPr>
          <p:nvPr>
            <p:ph type="title"/>
          </p:nvPr>
        </p:nvSpPr>
        <p:spPr/>
        <p:txBody>
          <a:bodyPr/>
          <a:lstStyle/>
          <a:p>
            <a:r>
              <a:rPr lang="en-US" altLang="en-US"/>
              <a:t>BERNE CONVENTION MEMBERS</a:t>
            </a:r>
          </a:p>
        </p:txBody>
      </p:sp>
      <p:pic>
        <p:nvPicPr>
          <p:cNvPr id="8195" name="Content Placeholder 3">
            <a:extLst>
              <a:ext uri="{FF2B5EF4-FFF2-40B4-BE49-F238E27FC236}">
                <a16:creationId xmlns:a16="http://schemas.microsoft.com/office/drawing/2014/main" id="{901D5A33-6CE2-ECEE-D0A7-7D4495FB9A7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487614" y="2589214"/>
            <a:ext cx="7369175" cy="3735387"/>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ADED5E6F-44D5-2FFB-5DF0-16D7F18EE111}"/>
              </a:ext>
            </a:extLst>
          </p:cNvPr>
          <p:cNvSpPr>
            <a:spLocks noGrp="1"/>
          </p:cNvSpPr>
          <p:nvPr>
            <p:ph type="title"/>
          </p:nvPr>
        </p:nvSpPr>
        <p:spPr>
          <a:xfrm>
            <a:off x="2057400" y="1268413"/>
            <a:ext cx="8229600" cy="647700"/>
          </a:xfrm>
        </p:spPr>
        <p:txBody>
          <a:bodyPr>
            <a:normAutofit fontScale="90000"/>
          </a:bodyPr>
          <a:lstStyle/>
          <a:p>
            <a:br>
              <a:rPr lang="en-MY" altLang="en-US" b="1"/>
            </a:br>
            <a:r>
              <a:rPr lang="en-MY" altLang="en-US" b="1"/>
              <a:t>PART A: BASICS OF COPYRIGHT</a:t>
            </a:r>
            <a:br>
              <a:rPr lang="en-MY" altLang="en-US"/>
            </a:br>
            <a:endParaRPr lang="en-MY" altLang="en-US"/>
          </a:p>
        </p:txBody>
      </p:sp>
      <p:sp>
        <p:nvSpPr>
          <p:cNvPr id="4099" name="Content Placeholder 2">
            <a:extLst>
              <a:ext uri="{FF2B5EF4-FFF2-40B4-BE49-F238E27FC236}">
                <a16:creationId xmlns:a16="http://schemas.microsoft.com/office/drawing/2014/main" id="{AE4DC75D-E457-C291-6EF6-74F37B92DD16}"/>
              </a:ext>
            </a:extLst>
          </p:cNvPr>
          <p:cNvSpPr>
            <a:spLocks noGrp="1"/>
          </p:cNvSpPr>
          <p:nvPr>
            <p:ph idx="1"/>
          </p:nvPr>
        </p:nvSpPr>
        <p:spPr>
          <a:xfrm>
            <a:off x="2063750" y="1916114"/>
            <a:ext cx="8229600" cy="3735387"/>
          </a:xfrm>
        </p:spPr>
        <p:txBody>
          <a:bodyPr>
            <a:normAutofit lnSpcReduction="10000"/>
          </a:bodyPr>
          <a:lstStyle/>
          <a:p>
            <a:pPr algn="just">
              <a:defRPr/>
            </a:pPr>
            <a:r>
              <a:rPr lang="en-MY" sz="2400" dirty="0"/>
              <a:t>Copyright Notice</a:t>
            </a:r>
          </a:p>
          <a:p>
            <a:pPr lvl="1" algn="just">
              <a:defRPr/>
            </a:pPr>
            <a:r>
              <a:rPr lang="en-MY" sz="1800" dirty="0"/>
              <a:t>There is no formal procedure to put the notice on your work, however it is strongly advisable to remind people that the work is copyrighted and identifies the copyright owner</a:t>
            </a:r>
          </a:p>
          <a:p>
            <a:pPr lvl="1" algn="just">
              <a:defRPr/>
            </a:pPr>
            <a:r>
              <a:rPr lang="en-MY" sz="1800" dirty="0"/>
              <a:t>Assists those who may want to obtain your prior permission</a:t>
            </a:r>
          </a:p>
          <a:p>
            <a:pPr lvl="1" algn="just">
              <a:defRPr/>
            </a:pPr>
            <a:r>
              <a:rPr lang="en-MY" sz="1800" dirty="0"/>
              <a:t>A cheap and cost-effective safeguard</a:t>
            </a:r>
          </a:p>
          <a:p>
            <a:pPr lvl="1" algn="just">
              <a:defRPr/>
            </a:pPr>
            <a:r>
              <a:rPr lang="en-MY" sz="1800" dirty="0"/>
              <a:t>A copyright notice general consists of:</a:t>
            </a:r>
          </a:p>
          <a:p>
            <a:pPr lvl="4" algn="just">
              <a:defRPr/>
            </a:pPr>
            <a:endParaRPr lang="en-MY" sz="800" dirty="0"/>
          </a:p>
          <a:p>
            <a:pPr lvl="2" algn="just">
              <a:defRPr/>
            </a:pPr>
            <a:r>
              <a:rPr lang="en-MY" sz="1600" dirty="0"/>
              <a:t>The word “copyright” or the copyright symbol “©”;</a:t>
            </a:r>
          </a:p>
          <a:p>
            <a:pPr lvl="2">
              <a:defRPr/>
            </a:pPr>
            <a:r>
              <a:rPr lang="en-MY" sz="1600" dirty="0"/>
              <a:t>The name of the copyright owner;</a:t>
            </a:r>
          </a:p>
          <a:p>
            <a:pPr lvl="2">
              <a:defRPr/>
            </a:pPr>
            <a:r>
              <a:rPr lang="en-MY" sz="1600" dirty="0"/>
              <a:t>The year in which the work was first published; and </a:t>
            </a:r>
          </a:p>
          <a:p>
            <a:pPr lvl="2">
              <a:defRPr/>
            </a:pPr>
            <a:r>
              <a:rPr lang="en-MY" sz="1600" dirty="0"/>
              <a:t>The words “All Rights Reserved”</a:t>
            </a:r>
          </a:p>
          <a:p>
            <a:pPr lvl="1">
              <a:defRPr/>
            </a:pPr>
            <a:r>
              <a:rPr lang="en-MY" sz="1800" dirty="0"/>
              <a:t>Example: © Deepak Pillai 2006 – 2011. All rights reserved</a:t>
            </a:r>
          </a:p>
          <a:p>
            <a:pPr algn="just">
              <a:defRPr/>
            </a:pPr>
            <a:endParaRPr lang="en-MY" dirty="0"/>
          </a:p>
          <a:p>
            <a:pPr marL="0" indent="0">
              <a:buNone/>
              <a:defRPr/>
            </a:pPr>
            <a:endParaRPr lang="en-MY"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EE66C76-E730-3E49-43D6-BF2DA0DC3331}"/>
              </a:ext>
            </a:extLst>
          </p:cNvPr>
          <p:cNvSpPr>
            <a:spLocks noGrp="1" noChangeArrowheads="1"/>
          </p:cNvSpPr>
          <p:nvPr>
            <p:ph type="title"/>
          </p:nvPr>
        </p:nvSpPr>
        <p:spPr>
          <a:xfrm>
            <a:off x="2063750" y="1268413"/>
            <a:ext cx="8496300" cy="946150"/>
          </a:xfrm>
        </p:spPr>
        <p:txBody>
          <a:bodyPr>
            <a:normAutofit fontScale="90000"/>
          </a:bodyPr>
          <a:lstStyle/>
          <a:p>
            <a:pPr eaLnBrk="1" hangingPunct="1"/>
            <a:r>
              <a:rPr lang="en-GB" altLang="en-US" b="1"/>
              <a:t>PART B: COPYRIGHT &amp; RELATED RIGHTS</a:t>
            </a:r>
          </a:p>
        </p:txBody>
      </p:sp>
      <p:sp>
        <p:nvSpPr>
          <p:cNvPr id="10243" name="Content Placeholder 1">
            <a:extLst>
              <a:ext uri="{FF2B5EF4-FFF2-40B4-BE49-F238E27FC236}">
                <a16:creationId xmlns:a16="http://schemas.microsoft.com/office/drawing/2014/main" id="{40486B8F-9BDD-3A4C-D3E3-671F84FF4569}"/>
              </a:ext>
            </a:extLst>
          </p:cNvPr>
          <p:cNvSpPr>
            <a:spLocks noGrp="1"/>
          </p:cNvSpPr>
          <p:nvPr>
            <p:ph idx="1"/>
          </p:nvPr>
        </p:nvSpPr>
        <p:spPr>
          <a:xfrm>
            <a:off x="2057400" y="2492376"/>
            <a:ext cx="8229600" cy="1992313"/>
          </a:xfrm>
        </p:spPr>
        <p:txBody>
          <a:bodyPr/>
          <a:lstStyle/>
          <a:p>
            <a:pPr marL="514350" indent="-514350" algn="just">
              <a:buFont typeface="Arial" panose="020B0604020202020204" pitchFamily="34" charset="0"/>
              <a:buAutoNum type="arabicPeriod"/>
            </a:pPr>
            <a:r>
              <a:rPr lang="en-US" altLang="en-US" b="1"/>
              <a:t>Scope of copyright protection</a:t>
            </a:r>
          </a:p>
          <a:p>
            <a:pPr marL="514350" indent="-514350" algn="just">
              <a:buFont typeface="Arial" panose="020B0604020202020204" pitchFamily="34" charset="0"/>
              <a:buAutoNum type="arabicPeriod"/>
            </a:pPr>
            <a:r>
              <a:rPr lang="en-US" altLang="en-US" b="1"/>
              <a:t>Basics of related rights</a:t>
            </a:r>
          </a:p>
          <a:p>
            <a:pPr marL="514350" indent="-514350" algn="just">
              <a:buFont typeface="Arial" panose="020B0604020202020204" pitchFamily="34" charset="0"/>
              <a:buAutoNum type="arabicPeriod"/>
            </a:pPr>
            <a:r>
              <a:rPr lang="en-US" altLang="en-US" b="1"/>
              <a:t>Period of protection</a:t>
            </a:r>
          </a:p>
          <a:p>
            <a:pPr marL="514350" indent="-514350" algn="just">
              <a:buFont typeface="Arial" panose="020B0604020202020204" pitchFamily="34" charset="0"/>
              <a:buAutoNum type="arabicPeriod"/>
            </a:pPr>
            <a:endParaRPr lang="en-MY" alt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779EAD32-C676-87FF-8CEF-4753A0EB8E0D}"/>
              </a:ext>
            </a:extLst>
          </p:cNvPr>
          <p:cNvSpPr>
            <a:spLocks noGrp="1" noChangeArrowheads="1"/>
          </p:cNvSpPr>
          <p:nvPr>
            <p:ph type="title"/>
          </p:nvPr>
        </p:nvSpPr>
        <p:spPr/>
        <p:txBody>
          <a:bodyPr/>
          <a:lstStyle/>
          <a:p>
            <a:r>
              <a:rPr lang="en-GB" altLang="en-US"/>
              <a:t>Books And Other Written Materials</a:t>
            </a:r>
          </a:p>
        </p:txBody>
      </p:sp>
      <p:pic>
        <p:nvPicPr>
          <p:cNvPr id="11267" name="Picture 3" descr="map2">
            <a:extLst>
              <a:ext uri="{FF2B5EF4-FFF2-40B4-BE49-F238E27FC236}">
                <a16:creationId xmlns:a16="http://schemas.microsoft.com/office/drawing/2014/main" id="{1810D304-CE91-5D52-13FB-22B01C523C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614" y="2565400"/>
            <a:ext cx="1512887"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4" descr="newspapers">
            <a:extLst>
              <a:ext uri="{FF2B5EF4-FFF2-40B4-BE49-F238E27FC236}">
                <a16:creationId xmlns:a16="http://schemas.microsoft.com/office/drawing/2014/main" id="{E7B166FD-C692-6041-746F-737F90EB00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9601" y="2565401"/>
            <a:ext cx="1655763"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descr="amazon_kindle_21">
            <a:extLst>
              <a:ext uri="{FF2B5EF4-FFF2-40B4-BE49-F238E27FC236}">
                <a16:creationId xmlns:a16="http://schemas.microsoft.com/office/drawing/2014/main" id="{03215305-C3D5-D30D-845B-DCD8F74EED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825" y="4292600"/>
            <a:ext cx="1525588"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6" descr="1202Wired">
            <a:extLst>
              <a:ext uri="{FF2B5EF4-FFF2-40B4-BE49-F238E27FC236}">
                <a16:creationId xmlns:a16="http://schemas.microsoft.com/office/drawing/2014/main" id="{54533C26-297F-7725-1BD9-8AF371E0ED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7713" y="4292600"/>
            <a:ext cx="13827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7" descr="VBcodePrint(1)">
            <a:extLst>
              <a:ext uri="{FF2B5EF4-FFF2-40B4-BE49-F238E27FC236}">
                <a16:creationId xmlns:a16="http://schemas.microsoft.com/office/drawing/2014/main" id="{579CAF2A-A146-23A7-D54F-E865D311B5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2039" y="4292600"/>
            <a:ext cx="1582737"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8" descr="tabbedbrowse_screenshot">
            <a:extLst>
              <a:ext uri="{FF2B5EF4-FFF2-40B4-BE49-F238E27FC236}">
                <a16:creationId xmlns:a16="http://schemas.microsoft.com/office/drawing/2014/main" id="{03EB4995-D0D9-5C09-94C5-845E1B9B37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28025" y="4292601"/>
            <a:ext cx="208915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9" descr="books">
            <a:extLst>
              <a:ext uri="{FF2B5EF4-FFF2-40B4-BE49-F238E27FC236}">
                <a16:creationId xmlns:a16="http://schemas.microsoft.com/office/drawing/2014/main" id="{DD0EAC33-72D5-6A2E-67F9-986338BD0A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2313" y="2565400"/>
            <a:ext cx="1230312"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10" descr="marvel-civil-war1">
            <a:extLst>
              <a:ext uri="{FF2B5EF4-FFF2-40B4-BE49-F238E27FC236}">
                <a16:creationId xmlns:a16="http://schemas.microsoft.com/office/drawing/2014/main" id="{1EA7162C-104A-1CFD-4120-38912463FF6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32850" y="2565400"/>
            <a:ext cx="13970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 name="Picture 11" descr="green-eye-afghan-girl-national-geographic">
            <a:extLst>
              <a:ext uri="{FF2B5EF4-FFF2-40B4-BE49-F238E27FC236}">
                <a16:creationId xmlns:a16="http://schemas.microsoft.com/office/drawing/2014/main" id="{C10BEF9E-8231-DD98-0B29-853406916CB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92314" y="4292601"/>
            <a:ext cx="1049337"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12" descr="courthousedrawing2">
            <a:extLst>
              <a:ext uri="{FF2B5EF4-FFF2-40B4-BE49-F238E27FC236}">
                <a16:creationId xmlns:a16="http://schemas.microsoft.com/office/drawing/2014/main" id="{D2086FB8-DE29-81C3-8BC0-6AD13BDB348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59375" y="2565400"/>
            <a:ext cx="165735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5068</Words>
  <Application>Microsoft Office PowerPoint</Application>
  <PresentationFormat>Widescreen</PresentationFormat>
  <Paragraphs>477</Paragraphs>
  <Slides>54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Times New Roman</vt:lpstr>
      <vt:lpstr>Wingdings</vt:lpstr>
      <vt:lpstr>Office Theme</vt:lpstr>
      <vt:lpstr>Philosophy of Software Freedom</vt:lpstr>
      <vt:lpstr>Copyright and Related Rights </vt:lpstr>
      <vt:lpstr> PART A: BASICS OF COPYRIGHT </vt:lpstr>
      <vt:lpstr> PART A: BASICS OF COPYRIGHT </vt:lpstr>
      <vt:lpstr> PART A: BASICS OF COPYRIGHT </vt:lpstr>
      <vt:lpstr>BERNE CONVENTION MEMBERS</vt:lpstr>
      <vt:lpstr> PART A: BASICS OF COPYRIGHT </vt:lpstr>
      <vt:lpstr>PART B: COPYRIGHT &amp; RELATED RIGHTS</vt:lpstr>
      <vt:lpstr>Books And Other Written Materials</vt:lpstr>
      <vt:lpstr>Music</vt:lpstr>
      <vt:lpstr>Television, Movies &amp; Games</vt:lpstr>
      <vt:lpstr> PART B: COPYRIGHT &amp; RELATED RIGHTS </vt:lpstr>
      <vt:lpstr> PART B: COPYRIGHT &amp; RELATED RIGHTS </vt:lpstr>
      <vt:lpstr> PART B: COPYRIGHT &amp; RELATED RIGHTS </vt:lpstr>
      <vt:lpstr> PART B: COPYRIGHT &amp; RELATED RIGHTS </vt:lpstr>
      <vt:lpstr> PART B: COPYRIGHT &amp; RELATED RIGHTS </vt:lpstr>
      <vt:lpstr> PART B: COPYRIGHT &amp; RELATED RIGHTS </vt:lpstr>
      <vt:lpstr> PART B: COPYRIGHT &amp; RELATED RIGHTS  </vt:lpstr>
      <vt:lpstr> PART B: COPYRIGHT &amp; RELATED RIGHTS  </vt:lpstr>
      <vt:lpstr>  PART B: COPYRIGHT &amp; RELATED RIGHTS  </vt:lpstr>
      <vt:lpstr>  PART B: COPYRIGHT &amp; RELATED RIGHTS  </vt:lpstr>
      <vt:lpstr>  PART B: COPYRIGHT &amp; RELATED RIGHTS  </vt:lpstr>
      <vt:lpstr>PART C: OWNERSHIP OF COPYRIGHT</vt:lpstr>
      <vt:lpstr> </vt:lpstr>
      <vt:lpstr> </vt:lpstr>
      <vt:lpstr> </vt:lpstr>
      <vt:lpstr> </vt:lpstr>
      <vt:lpstr> </vt:lpstr>
      <vt:lpstr> </vt:lpstr>
      <vt:lpstr> </vt:lpstr>
      <vt:lpstr> </vt:lpstr>
      <vt:lpstr> </vt:lpstr>
      <vt:lpstr>PART D: USING WORKS OWNED BY OTHERS</vt:lpstr>
      <vt:lpstr> </vt:lpstr>
      <vt:lpstr> </vt:lpstr>
      <vt:lpstr> </vt:lpstr>
      <vt:lpstr> </vt:lpstr>
      <vt:lpstr> </vt:lpstr>
      <vt:lpstr> </vt:lpstr>
      <vt:lpstr>Q1. Identify the incorrect statement </vt:lpstr>
      <vt:lpstr>Q2. Identify the incorrect statement:</vt:lpstr>
      <vt:lpstr>Q3. Identify the incorrect statement:</vt:lpstr>
      <vt:lpstr>PUBLIC DOMAIN</vt:lpstr>
      <vt:lpstr>In schemas…</vt:lpstr>
      <vt:lpstr>Some observations…</vt:lpstr>
      <vt:lpstr>Free/Open Source Software and the 4 essential freedoms</vt:lpstr>
      <vt:lpstr>  Differences with proprietary software</vt:lpstr>
      <vt:lpstr>Creative commons</vt:lpstr>
      <vt:lpstr>PowerPoint Presentation</vt:lpstr>
      <vt:lpstr>Open access to scientific publications</vt:lpstr>
      <vt:lpstr>Orphan works</vt:lpstr>
      <vt:lpstr>Out-of-Commerce Works </vt:lpstr>
      <vt:lpstr>Public Sector Information</vt:lpstr>
      <vt:lpstr>What is “Shared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Philosophy of Software Freedom</dc:title>
  <dc:creator>justin eustace</dc:creator>
  <cp:lastModifiedBy>justin eustace</cp:lastModifiedBy>
  <cp:revision>2</cp:revision>
  <dcterms:created xsi:type="dcterms:W3CDTF">2023-05-04T19:45:00Z</dcterms:created>
  <dcterms:modified xsi:type="dcterms:W3CDTF">2023-05-12T02:28:39Z</dcterms:modified>
</cp:coreProperties>
</file>