
<file path=[Content_Types].xml><?xml version="1.0" encoding="utf-8"?>
<Types xmlns="http://schemas.openxmlformats.org/package/2006/content-types">
  <Default Extension="jpeg" ContentType="image/jpeg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87" r:id="rId5"/>
    <p:sldId id="258" r:id="rId6"/>
    <p:sldId id="288" r:id="rId8"/>
    <p:sldId id="298" r:id="rId9"/>
    <p:sldId id="289" r:id="rId10"/>
    <p:sldId id="259" r:id="rId11"/>
    <p:sldId id="262" r:id="rId12"/>
    <p:sldId id="263" r:id="rId13"/>
    <p:sldId id="264" r:id="rId14"/>
    <p:sldId id="271" r:id="rId15"/>
    <p:sldId id="267" r:id="rId16"/>
    <p:sldId id="265" r:id="rId17"/>
    <p:sldId id="268" r:id="rId18"/>
    <p:sldId id="269" r:id="rId19"/>
    <p:sldId id="270" r:id="rId20"/>
    <p:sldId id="272" r:id="rId21"/>
    <p:sldId id="273" r:id="rId22"/>
    <p:sldId id="274" r:id="rId23"/>
    <p:sldId id="275" r:id="rId24"/>
    <p:sldId id="277" r:id="rId25"/>
    <p:sldId id="278" r:id="rId26"/>
    <p:sldId id="297" r:id="rId27"/>
    <p:sldId id="292" r:id="rId28"/>
    <p:sldId id="293" r:id="rId29"/>
    <p:sldId id="294" r:id="rId30"/>
    <p:sldId id="266" r:id="rId31"/>
    <p:sldId id="295" r:id="rId32"/>
    <p:sldId id="296" r:id="rId33"/>
    <p:sldId id="281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66"/>
    <p:restoredTop sz="94710"/>
  </p:normalViewPr>
  <p:slideViewPr>
    <p:cSldViewPr>
      <p:cViewPr varScale="1">
        <p:scale>
          <a:sx n="146" d="100"/>
          <a:sy n="146" d="100"/>
        </p:scale>
        <p:origin x="1504" y="176"/>
      </p:cViewPr>
      <p:guideLst>
        <p:guide orient="horz" pos="2160"/>
        <p:guide pos="29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0ED57B-4E34-4EB6-8534-ED5AFB24BC63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598E8-B0BA-4FC3-AC20-CC99D19CB37C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dirty="0"/>
              <a:t>That little snippet loops through all &lt;p&gt; elements with the class "neat" and then adds the class "</a:t>
            </a:r>
            <a:r>
              <a:rPr lang="en-US" dirty="0" err="1"/>
              <a:t>ohmy</a:t>
            </a:r>
            <a:r>
              <a:rPr lang="en-US" dirty="0"/>
              <a:t>" to it, whilst slowly showing the paragraph in an animated effect. No browser checks, no loop code, no complex animation functions, just one line of code!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F598E8-B0BA-4FC3-AC20-CC99D19CB37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r>
              <a:rPr lang="en-US"/>
              <a:t>const collection = document.getElementsByTagName("li");</a:t>
            </a: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C7F264-A326-46FE-B27C-50EAD2E40255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305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415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135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065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6A014-426B-4C2D-A8C3-83F4910F7F75}" type="slidenum">
              <a:rPr lang="en-US" smtClean="0"/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210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</a:lstStyle>
          <a:p>
            <a:fld id="{5A563D63-C9FA-4420-8C2E-1AEA53B14B8F}" type="datetimeFigureOut">
              <a:rPr lang="en-US" smtClean="0"/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</a:lstStyle>
          <a:p>
            <a:fld id="{AB06A014-426B-4C2D-A8C3-83F4910F7F75}" type="slidenum">
              <a:rPr lang="en-US" smtClean="0"/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365760" indent="-283210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 panose="05020102010507070707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490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 panose="020B0804030504040204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7095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 panose="05020102010507070707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990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575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894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425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 panose="05020102010507070707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GI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hyperlink" Target="https://developer.mozilla.org/en/DOM/Element.querySelectorAll" TargetMode="External"/><Relationship Id="rId5" Type="http://schemas.openxmlformats.org/officeDocument/2006/relationships/hyperlink" Target="https://developer.mozilla.org/en/DOM/Element.querySelector" TargetMode="External"/><Relationship Id="rId4" Type="http://schemas.openxmlformats.org/officeDocument/2006/relationships/hyperlink" Target="http://www.w3schools.com/jsref/met_doc_getelementsbyname.asp" TargetMode="External"/><Relationship Id="rId3" Type="http://schemas.openxmlformats.org/officeDocument/2006/relationships/hyperlink" Target="http://www.w3schools.com/jsref/met_doc_getelementsbytagname.asp" TargetMode="External"/><Relationship Id="rId2" Type="http://schemas.openxmlformats.org/officeDocument/2006/relationships/hyperlink" Target="http://www.w3schools.com/jsref/met_doc_getelementbyid.asp" TargetMode="External"/><Relationship Id="rId1" Type="http://schemas.openxmlformats.org/officeDocument/2006/relationships/tags" Target="../tags/tag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api.jquery.com/find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hyperlink" Target="http://www.codeschool.com/courses/jquery-air-first-flight" TargetMode="External"/><Relationship Id="rId1" Type="http://schemas.openxmlformats.org/officeDocument/2006/relationships/hyperlink" Target="http://www.codecademy.com/courses/you-and-jquery/0?curriculum_id=4fc3018f74258b0003001f0f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jQuery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2560" y="1849755"/>
            <a:ext cx="7406640" cy="1252855"/>
          </a:xfrm>
        </p:spPr>
        <p:txBody>
          <a:bodyPr>
            <a:normAutofit/>
          </a:bodyPr>
          <a:lstStyle/>
          <a:p>
            <a:endParaRPr lang="en-US" dirty="0"/>
          </a:p>
          <a:p>
            <a:pPr algn="l"/>
            <a:r>
              <a:rPr lang="en-US" sz="2400" dirty="0">
                <a:sym typeface="+mn-ea"/>
              </a:rPr>
              <a:t>CP 221: Internet Programming and Applications I</a:t>
            </a:r>
            <a:endParaRPr lang="en-US" sz="2400" dirty="0"/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the DOM and jQuery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Identification:</a:t>
            </a:r>
            <a:r>
              <a:rPr lang="en-US" dirty="0"/>
              <a:t> how do I obtain a reference to the node that I want.</a:t>
            </a:r>
            <a:endParaRPr lang="en-US" dirty="0"/>
          </a:p>
          <a:p>
            <a:r>
              <a:rPr lang="en-US" b="1" dirty="0"/>
              <a:t>Traversal:</a:t>
            </a:r>
            <a:r>
              <a:rPr lang="en-US" dirty="0"/>
              <a:t> how do I move around the DOM tree.</a:t>
            </a:r>
            <a:endParaRPr lang="en-US" dirty="0"/>
          </a:p>
          <a:p>
            <a:r>
              <a:rPr lang="en-US" b="1" dirty="0"/>
              <a:t>Node Manipulation:</a:t>
            </a:r>
            <a:r>
              <a:rPr lang="en-US" dirty="0"/>
              <a:t> how do I get or set aspects of a DOM node.</a:t>
            </a:r>
            <a:endParaRPr lang="en-US" dirty="0"/>
          </a:p>
          <a:p>
            <a:r>
              <a:rPr lang="en-US" b="1" dirty="0"/>
              <a:t>Tree Manipulation:</a:t>
            </a:r>
            <a:r>
              <a:rPr lang="en-US" dirty="0"/>
              <a:t> how do I change the structure of the page.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DOM tree</a:t>
            </a:r>
            <a:endParaRPr lang="en-US" dirty="0"/>
          </a:p>
        </p:txBody>
      </p:sp>
      <p:pic>
        <p:nvPicPr>
          <p:cNvPr id="2050" name="Picture 2" descr="DOM tree"/>
          <p:cNvPicPr>
            <a:picLocks noGrp="1" noChangeAspect="1" noChangeArrowheads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1025" y="2109787"/>
            <a:ext cx="6667500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Selecting groups of DOM objects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custDataLst>
              <p:tags r:id="rId1"/>
            </p:custDataLst>
          </p:nvPr>
        </p:nvGraphicFramePr>
        <p:xfrm>
          <a:off x="1435100" y="1699260"/>
          <a:ext cx="7499350" cy="4297680"/>
        </p:xfrm>
        <a:graphic>
          <a:graphicData uri="http://schemas.openxmlformats.org/drawingml/2006/table">
            <a:tbl>
              <a:tblPr/>
              <a:tblGrid>
                <a:gridCol w="3749675"/>
                <a:gridCol w="3749675"/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chemeClr val="tx1"/>
                          </a:solidFill>
                          <a:effectLst/>
                          <a:hlinkClick r:id="rId2"/>
                        </a:rPr>
                        <a:t>getElementById</a:t>
                      </a:r>
                      <a:endParaRPr lang="en-US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3"/>
                        </a:rPr>
                        <a:t>getElementsByTagName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 tag, such as "div"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dirty="0" err="1">
                          <a:solidFill>
                            <a:srgbClr val="335177"/>
                          </a:solidFill>
                          <a:effectLst/>
                          <a:hlinkClick r:id="rId4"/>
                        </a:rPr>
                        <a:t>getElementsByName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array of descendents with the given name attribute (mostly useful for accessing form controls)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5"/>
                        </a:rPr>
                        <a:t>querySelector</a:t>
                      </a:r>
                      <a:r>
                        <a:rPr lang="en-US">
                          <a:effectLst/>
                        </a:rPr>
                        <a:t> *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returns the first element that would be matched by the given CSS selector string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E4FF"/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solidFill>
                            <a:srgbClr val="335177"/>
                          </a:solidFill>
                          <a:effectLst/>
                          <a:hlinkClick r:id="rId6"/>
                        </a:rPr>
                        <a:t>querySelectorAll</a:t>
                      </a:r>
                      <a:r>
                        <a:rPr lang="en-US">
                          <a:effectLst/>
                        </a:rPr>
                        <a:t> *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returns an array of all elements that would be matched by the given CSS selector string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/ DOM comparison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435100" y="1447800"/>
          <a:ext cx="749935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49675"/>
                <a:gridCol w="3749675"/>
              </a:tblGrid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DOM method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jQuery equivalent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getElementById("id")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$("#id")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getElementsByTagName("tag")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$("tag")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getElementsByName("somename")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$("[name='somename']")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querySelector("selector")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$("selector")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</a:tr>
              <a:tr h="370840"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querySelectorAll("selector")</a:t>
                      </a:r>
                      <a:endParaRPr lang="en-US">
                        <a:effectLst/>
                      </a:endParaRPr>
                    </a:p>
                  </a:txBody>
                  <a:tcPr marL="95250" marR="95250" marT="38100" marB="381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$("selector")</a:t>
                      </a:r>
                      <a:endParaRPr lang="en-US" dirty="0">
                        <a:effectLst/>
                      </a:endParaRPr>
                    </a:p>
                  </a:txBody>
                  <a:tcPr marL="95250" marR="95250" marT="38100" marB="38100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node identification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447800" y="1482342"/>
            <a:ext cx="249747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id selector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397081" y="2202683"/>
            <a:ext cx="2946319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group selector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, p");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04069" y="2744774"/>
            <a:ext cx="3590727" cy="121762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context selector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div p"); </a:t>
            </a:r>
            <a:endParaRPr kumimoji="0" lang="en-US" sz="21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alibri" pitchFamily="34" charset="0"/>
              <a:cs typeface="Calibri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b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</a:b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371600" y="3844542"/>
            <a:ext cx="5527154" cy="54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complex selector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&lt; h1.special:not(.classy)");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 jQuery selectors to identify elements with these properties in a hypothetical page:</a:t>
            </a:r>
            <a:endParaRPr lang="en-US" dirty="0"/>
          </a:p>
          <a:p>
            <a:pPr lvl="1"/>
            <a:r>
              <a:rPr lang="en-US" dirty="0"/>
              <a:t>All p tags that have no children, but only if they don't have a class of ignore</a:t>
            </a:r>
            <a:endParaRPr lang="en-US" dirty="0"/>
          </a:p>
          <a:p>
            <a:pPr lvl="1"/>
            <a:r>
              <a:rPr lang="en-US" dirty="0"/>
              <a:t>Any element with the text "REPLACE_ME" in it.</a:t>
            </a:r>
            <a:endParaRPr lang="en-US" dirty="0"/>
          </a:p>
          <a:p>
            <a:pPr lvl="1"/>
            <a:r>
              <a:rPr lang="en-US" dirty="0"/>
              <a:t>All div tags with a child that has a class of special</a:t>
            </a:r>
            <a:endParaRPr lang="en-US" dirty="0"/>
          </a:p>
          <a:p>
            <a:pPr lvl="1"/>
            <a:r>
              <a:rPr lang="en-US" dirty="0"/>
              <a:t>All heading elements (h1, h2, h3, h4, h5, h6)</a:t>
            </a:r>
            <a:endParaRPr lang="en-US" dirty="0"/>
          </a:p>
          <a:p>
            <a:pPr lvl="1"/>
            <a:r>
              <a:rPr lang="en-US" dirty="0"/>
              <a:t>Every other visible li.</a:t>
            </a:r>
            <a:endParaRPr lang="en-US" dirty="0"/>
          </a:p>
          <a:p>
            <a:r>
              <a:rPr lang="en-US" dirty="0"/>
              <a:t>Use the DOM API to target the #square and periodically change it's position in a random direction.</a:t>
            </a:r>
            <a:endParaRPr lang="en-US" dirty="0"/>
          </a:p>
          <a:p>
            <a:r>
              <a:rPr lang="en-US" dirty="0"/>
              <a:t>Use jQuery selectors instead of the DOM API.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jQuery terminology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the jQuery function</a:t>
            </a:r>
            <a:endParaRPr lang="en-US" dirty="0"/>
          </a:p>
          <a:p>
            <a:pPr marL="402590" lvl="1" indent="0">
              <a:buNone/>
            </a:pPr>
            <a:r>
              <a:rPr lang="en-US" dirty="0"/>
              <a:t>refers to the global jQuery object or the $ function depending on the context</a:t>
            </a:r>
            <a:endParaRPr lang="en-US" dirty="0"/>
          </a:p>
          <a:p>
            <a:r>
              <a:rPr lang="en-US" dirty="0"/>
              <a:t>a jQuery object</a:t>
            </a:r>
            <a:endParaRPr lang="en-US" dirty="0"/>
          </a:p>
          <a:p>
            <a:pPr marL="402590" lvl="1" indent="0">
              <a:buNone/>
            </a:pPr>
            <a:r>
              <a:rPr lang="en-US" dirty="0"/>
              <a:t>the object returned by the jQuery function that often represents a group of elements</a:t>
            </a:r>
            <a:endParaRPr lang="en-US" dirty="0"/>
          </a:p>
          <a:p>
            <a:r>
              <a:rPr lang="en-US" dirty="0"/>
              <a:t>selected elements</a:t>
            </a:r>
            <a:endParaRPr lang="en-US" dirty="0"/>
          </a:p>
          <a:p>
            <a:pPr marL="402590" lvl="1" indent="0">
              <a:buNone/>
            </a:pPr>
            <a:r>
              <a:rPr lang="en-US" dirty="0"/>
              <a:t>the DOM elements that you have selected for, most likely by some CSS selector passed to the jQuery function and possibly later filtered further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jQuery object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The $ function always (even for ID selectors) returns an array-like object called a jQuery object.</a:t>
            </a:r>
            <a:endParaRPr lang="en-US" sz="2400" dirty="0"/>
          </a:p>
          <a:p>
            <a:r>
              <a:rPr lang="en-US" sz="2400" dirty="0"/>
              <a:t>The jQuery object wraps the originally selected DOM objects.</a:t>
            </a:r>
            <a:endParaRPr lang="en-US" sz="2400" dirty="0"/>
          </a:p>
          <a:p>
            <a:r>
              <a:rPr lang="en-US" sz="2400" dirty="0"/>
              <a:t>You can access the actual DOM object by accessing the elements of the jQuery object.</a:t>
            </a:r>
            <a:endParaRPr lang="en-US" sz="2400" dirty="0"/>
          </a:p>
          <a:p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92300" y="4342383"/>
            <a:ext cx="6585136" cy="21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false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 == $("p");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true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("id") == $("#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").get(0);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("p")[0] == $("p")[0];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$ as a wrapper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$ adds extra functionality to DOM elements</a:t>
            </a:r>
            <a:endParaRPr lang="en-US" dirty="0"/>
          </a:p>
          <a:p>
            <a:r>
              <a:rPr lang="en-US" dirty="0"/>
              <a:t>passing an existing DOM object to $ will give it the jQuery upgrade</a:t>
            </a:r>
            <a:endParaRPr lang="en-US" dirty="0"/>
          </a:p>
          <a:p>
            <a:pPr marL="82550" indent="0">
              <a:buNone/>
            </a:pP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47301" y="3810000"/>
            <a:ext cx="6458499" cy="1625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79350" rIns="0" bIns="1587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convert regular DOM objects to a jQuery object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document.getElementById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document.querySelectorAll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(".special");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elems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effectLst/>
              </a:rPr>
              <a:t>DOM context identification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You can use </a:t>
            </a:r>
            <a:r>
              <a:rPr lang="en-US" sz="2400" dirty="0" err="1"/>
              <a:t>querySelectorAll</a:t>
            </a:r>
            <a:r>
              <a:rPr lang="en-US" sz="2400" dirty="0"/>
              <a:t>() and </a:t>
            </a:r>
            <a:r>
              <a:rPr lang="en-US" sz="2400" dirty="0" err="1"/>
              <a:t>querySelector</a:t>
            </a:r>
            <a:r>
              <a:rPr lang="en-US" sz="2400" dirty="0"/>
              <a:t>() on any DOM object.</a:t>
            </a:r>
            <a:endParaRPr lang="en-US" sz="2400" dirty="0"/>
          </a:p>
          <a:p>
            <a:r>
              <a:rPr lang="en-US" sz="2400" dirty="0"/>
              <a:t>When you do this, it simply searches from that part of the DOM tree downward.</a:t>
            </a:r>
            <a:endParaRPr lang="en-US" sz="2400" dirty="0"/>
          </a:p>
          <a:p>
            <a:r>
              <a:rPr lang="en-US" sz="2400" dirty="0"/>
              <a:t>Programmatic equivalent of a CSS context selector</a:t>
            </a:r>
            <a:endParaRPr lang="en-US" sz="2400" dirty="0"/>
          </a:p>
          <a:p>
            <a:endParaRPr lang="en-US" dirty="0"/>
          </a:p>
        </p:txBody>
      </p:sp>
      <p:pic>
        <p:nvPicPr>
          <p:cNvPr id="8194" name="Picture 2" descr="DOM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6965" y="4867910"/>
            <a:ext cx="2870835" cy="1942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848485" y="4181787"/>
            <a:ext cx="6487353" cy="762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list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document.getElementsByTagName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ul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")[0];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list.querySelectorAll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('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');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is a fast and concise JavaScript Library that simplifies HTML document traversing, event handling, animating, and Ajax interactions for rapid web development. (jQuery.com)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u="sng" dirty="0">
                <a:effectLst/>
                <a:hlinkClick r:id="rId1"/>
              </a:rPr>
              <a:t>find</a:t>
            </a:r>
            <a:r>
              <a:rPr lang="en-US" dirty="0">
                <a:effectLst/>
              </a:rPr>
              <a:t> / context 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jQuery gives two identical ways to do contextual element identification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828800" y="2590800"/>
            <a:ext cx="4967707" cy="15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$("#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myid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dirty="0">
              <a:solidFill>
                <a:srgbClr val="224444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These are identical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$("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, 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);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var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specials =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elem</a:t>
            </a:r>
            <a:r>
              <a:rPr kumimoji="0" lang="en-US" sz="1800" b="1" i="0" u="none" strike="noStrike" cap="none" normalizeH="0" baseline="0" dirty="0" err="1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.find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li.special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"</a:t>
            </a:r>
            <a:r>
              <a:rPr kumimoji="0" lang="en-US" sz="1800" b="1" i="0" u="none" strike="noStrike" cap="none" normalizeH="0" baseline="0" dirty="0">
                <a:ln>
                  <a:noFill/>
                </a:ln>
                <a:solidFill>
                  <a:srgbClr val="660000"/>
                </a:solidFill>
                <a:effectLst/>
                <a:latin typeface="Consolas" pitchFamily="49" charset="0"/>
                <a:cs typeface="Consolas" pitchFamily="49" charset="0"/>
              </a:rPr>
              <a:t>)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DOM nodes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19200" y="1122080"/>
            <a:ext cx="6242093" cy="13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15870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&lt;p&gt;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This is a paragraph of text with a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dirty="0">
                <a:solidFill>
                  <a:srgbClr val="22444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&lt;a </a:t>
            </a:r>
            <a:r>
              <a:rPr kumimoji="0" lang="en-US" sz="18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href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="/path/page.html"&gt;link in it&lt;/a&gt;.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rgbClr val="224444"/>
              </a:solidFill>
              <a:effectLst/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&lt;/p&gt;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10244" name="Picture 4" descr="DOM Tre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945" y="2274570"/>
            <a:ext cx="5198110" cy="451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Traversing the DOM tree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quarter" idx="1"/>
          </p:nvPr>
        </p:nvGraphicFramePr>
        <p:xfrm>
          <a:off x="1371599" y="1600200"/>
          <a:ext cx="7620000" cy="3934459"/>
        </p:xfrm>
        <a:graphic>
          <a:graphicData uri="http://schemas.openxmlformats.org/drawingml/2006/table">
            <a:tbl>
              <a:tblPr>
                <a:tableStyleId>{3C2FFA5D-87B4-456A-9821-1D502468CF0F}</a:tableStyleId>
              </a:tblPr>
              <a:tblGrid>
                <a:gridCol w="3810000"/>
                <a:gridCol w="3810000"/>
              </a:tblGrid>
              <a:tr h="622300">
                <a:tc>
                  <a:txBody>
                    <a:bodyPr/>
                    <a:lstStyle/>
                    <a:p>
                      <a:r>
                        <a:rPr lang="en-US" sz="2400" b="1" dirty="0"/>
                        <a:t>name(s) </a:t>
                      </a:r>
                      <a:endParaRPr lang="en-US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description </a:t>
                      </a:r>
                      <a:endParaRPr lang="en-US" sz="2400" b="1" dirty="0"/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firstChild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lastChild</a:t>
                      </a:r>
                      <a:r>
                        <a:rPr lang="en-US" sz="240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start/end of this node's list of children </a:t>
                      </a:r>
                      <a:endParaRPr lang="en-US" sz="2400" dirty="0"/>
                    </a:p>
                  </a:txBody>
                  <a:tcPr anchor="ctr"/>
                </a:tc>
              </a:tr>
              <a:tr h="62230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childNodes</a:t>
                      </a:r>
                      <a:r>
                        <a:rPr lang="en-US" sz="240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array of all this node's children </a:t>
                      </a:r>
                      <a:endParaRPr lang="en-US" sz="2400"/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nextSibling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previousSibling</a:t>
                      </a:r>
                      <a:r>
                        <a:rPr lang="en-US" sz="240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neighboring nodes with the same parent </a:t>
                      </a:r>
                      <a:endParaRPr lang="en-US" sz="2400" dirty="0"/>
                    </a:p>
                  </a:txBody>
                  <a:tcPr anchor="ctr"/>
                </a:tc>
              </a:tr>
              <a:tr h="829733">
                <a:tc>
                  <a:txBody>
                    <a:bodyPr/>
                    <a:lstStyle/>
                    <a:p>
                      <a:r>
                        <a:rPr lang="en-US" sz="2400" dirty="0" err="1"/>
                        <a:t>parentNode</a:t>
                      </a:r>
                      <a:r>
                        <a:rPr lang="en-US" sz="2400" dirty="0"/>
                        <a:t> </a:t>
                      </a:r>
                      <a:endParaRPr lang="en-US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 element that contains this node </a:t>
                      </a:r>
                      <a:endParaRPr lang="en-US" sz="2400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4E23B61B-AF1A-4B22-A55F-22F5B83137A3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 tree traversal example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16314E3-73DD-47A1-A0F6-5E80C77B0D39}" type="slidenum">
              <a:rPr lang="en-US" smtClean="0"/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990600" y="1515129"/>
            <a:ext cx="8153400" cy="92333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&lt;p id="foo"&gt;This is a paragraph of text with a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  <a:p>
            <a:r>
              <a:rPr 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&lt;a </a:t>
            </a:r>
            <a:r>
              <a:rPr lang="en-US" dirty="0" err="1">
                <a:latin typeface="Courier New" panose="02070409020205090404" pitchFamily="49" charset="0"/>
                <a:cs typeface="Courier New" panose="02070409020205090404" pitchFamily="49" charset="0"/>
              </a:rPr>
              <a:t>href</a:t>
            </a:r>
            <a:r>
              <a:rPr lang="en-US" dirty="0">
                <a:latin typeface="Courier New" panose="02070409020205090404" pitchFamily="49" charset="0"/>
                <a:cs typeface="Courier New" panose="02070409020205090404" pitchFamily="49" charset="0"/>
              </a:rPr>
              <a:t>="/path/to/another/page.html"&gt;link&lt;/a&gt;.&lt;/p&gt;	                           								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itchFamily="49" charset="0"/>
                <a:cs typeface="Consolas" pitchFamily="49" charset="0"/>
              </a:rPr>
              <a:t>HTML</a:t>
            </a:r>
            <a:endParaRPr lang="en-US" i="1" dirty="0">
              <a:solidFill>
                <a:schemeClr val="tx1">
                  <a:lumMod val="50000"/>
                  <a:lumOff val="50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CS380</a:t>
            </a:r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2496904"/>
            <a:ext cx="4256267" cy="4331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154096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Id Selector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$("button").click(function(){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     $("#test").hide();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});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2" name="Content Placeholder 2"/>
          <p:cNvSpPr txBox="1"/>
          <p:nvPr/>
        </p:nvSpPr>
        <p:spPr>
          <a:xfrm>
            <a:off x="3275838" y="1330453"/>
            <a:ext cx="7886700" cy="415952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9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1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4400" y="362072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Select First li from Groups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$("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ul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li:first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").hide();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657600" y="154096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Class Selector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$("button").click(function(){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     $(".test").hide();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});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3657600" y="362072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Select all </a:t>
            </a:r>
            <a:r>
              <a:rPr lang="en-US" sz="1350" b="1" dirty="0" err="1">
                <a:solidFill>
                  <a:schemeClr val="tx1"/>
                </a:solidFill>
              </a:rPr>
              <a:t>href</a:t>
            </a:r>
            <a:r>
              <a:rPr lang="en-US" sz="1350" b="1" dirty="0">
                <a:solidFill>
                  <a:schemeClr val="tx1"/>
                </a:solidFill>
              </a:rPr>
              <a:t> Attributes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$("[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href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]").hide();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6400800" y="154096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Select First P from Groups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$("p:first").hide();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00800" y="3620728"/>
            <a:ext cx="2647188" cy="201807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Select even rows from a Table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tr:even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").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css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("background-color", "yellow");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21684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 Event Methods</a:t>
            </a:r>
            <a:endParaRPr lang="en-US" dirty="0">
              <a:solidFill>
                <a:srgbClr val="FF000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1385316" y="1816847"/>
          <a:ext cx="6003036" cy="1737360"/>
        </p:xfrm>
        <a:graphic>
          <a:graphicData uri="http://schemas.openxmlformats.org/drawingml/2006/table">
            <a:tbl>
              <a:tblPr/>
              <a:tblGrid>
                <a:gridCol w="1376172"/>
                <a:gridCol w="1499616"/>
                <a:gridCol w="1316736"/>
                <a:gridCol w="1810512"/>
              </a:tblGrid>
              <a:tr h="50292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Mouse Events</a:t>
                      </a:r>
                      <a:endParaRPr lang="en-US" sz="1400">
                        <a:effectLst/>
                      </a:endParaRPr>
                    </a:p>
                  </a:txBody>
                  <a:tcPr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Keyboard Events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Form Events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Document/Window Events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click</a:t>
                      </a:r>
                      <a:endParaRPr lang="en-US" sz="1400">
                        <a:effectLst/>
                      </a:endParaRPr>
                    </a:p>
                  </a:txBody>
                  <a:tcPr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keypress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submit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load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dblclick</a:t>
                      </a:r>
                      <a:endParaRPr lang="en-US" sz="1400">
                        <a:effectLst/>
                      </a:endParaRPr>
                    </a:p>
                  </a:txBody>
                  <a:tcPr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keydown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change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resize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mouseenter</a:t>
                      </a:r>
                      <a:endParaRPr lang="en-US" sz="1400">
                        <a:effectLst/>
                      </a:endParaRPr>
                    </a:p>
                  </a:txBody>
                  <a:tcPr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keyup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focus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scroll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F1F1"/>
                    </a:solidFill>
                  </a:tcPr>
                </a:tc>
              </a:tr>
              <a:tr h="297180"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mouseleave</a:t>
                      </a:r>
                      <a:endParaRPr lang="en-US" sz="1400">
                        <a:effectLst/>
                      </a:endParaRPr>
                    </a:p>
                  </a:txBody>
                  <a:tcPr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 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>
                          <a:effectLst/>
                        </a:rPr>
                        <a:t>blur</a:t>
                      </a:r>
                      <a:endParaRPr lang="en-US" sz="140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400" dirty="0">
                          <a:effectLst/>
                        </a:rPr>
                        <a:t>unload</a:t>
                      </a:r>
                      <a:endParaRPr lang="en-US" sz="1400" dirty="0">
                        <a:effectLst/>
                      </a:endParaRPr>
                    </a:p>
                  </a:txBody>
                  <a:tcPr marL="45720" marR="4572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66800" y="3887724"/>
            <a:ext cx="7936992" cy="22082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5672" y="4060413"/>
            <a:ext cx="2297430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$("p").click(function(){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$(this).hide();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5672" y="5074158"/>
            <a:ext cx="2297430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$("#p1").</a:t>
            </a:r>
            <a:r>
              <a:rPr lang="en-US" sz="1200" dirty="0" err="1">
                <a:solidFill>
                  <a:schemeClr val="tx1"/>
                </a:solidFill>
              </a:rPr>
              <a:t>mouseup</a:t>
            </a:r>
            <a:r>
              <a:rPr lang="en-US" sz="1200" dirty="0">
                <a:solidFill>
                  <a:schemeClr val="tx1"/>
                </a:solidFill>
              </a:rPr>
              <a:t>(function(){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    alert("Mouse up over p1!");</a:t>
            </a:r>
            <a:br>
              <a:rPr lang="en-US" sz="1200" dirty="0">
                <a:solidFill>
                  <a:schemeClr val="tx1"/>
                </a:solidFill>
              </a:rPr>
            </a:br>
            <a:r>
              <a:rPr lang="en-US" sz="1200" dirty="0">
                <a:solidFill>
                  <a:schemeClr val="tx1"/>
                </a:solidFill>
              </a:rPr>
              <a:t>});</a:t>
            </a:r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579114" y="4060413"/>
            <a:ext cx="2523744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$("#p1").</a:t>
            </a:r>
            <a:r>
              <a:rPr lang="en-US" sz="1350" dirty="0" err="1">
                <a:solidFill>
                  <a:schemeClr val="tx1"/>
                </a:solidFill>
              </a:rPr>
              <a:t>mouseenter</a:t>
            </a:r>
            <a:r>
              <a:rPr lang="en-US" sz="1350" dirty="0">
                <a:solidFill>
                  <a:schemeClr val="tx1"/>
                </a:solidFill>
              </a:rPr>
              <a:t>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alert("You entered p1!");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79114" y="5074158"/>
            <a:ext cx="2523744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$("input").blur(function(){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$(this).</a:t>
            </a:r>
            <a:r>
              <a:rPr lang="en-US" sz="1350" dirty="0" err="1">
                <a:solidFill>
                  <a:schemeClr val="tx1"/>
                </a:solidFill>
              </a:rPr>
              <a:t>css</a:t>
            </a:r>
            <a:r>
              <a:rPr lang="en-US" sz="1350" dirty="0">
                <a:solidFill>
                  <a:schemeClr val="tx1"/>
                </a:solidFill>
              </a:rPr>
              <a:t>("background-color", "#</a:t>
            </a:r>
            <a:r>
              <a:rPr lang="en-US" sz="1350" dirty="0" err="1">
                <a:solidFill>
                  <a:schemeClr val="tx1"/>
                </a:solidFill>
              </a:rPr>
              <a:t>ffffff</a:t>
            </a:r>
            <a:r>
              <a:rPr lang="en-US" sz="1350" dirty="0">
                <a:solidFill>
                  <a:schemeClr val="tx1"/>
                </a:solidFill>
              </a:rPr>
              <a:t>");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198870" y="4056365"/>
            <a:ext cx="2706624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$("#p1").</a:t>
            </a:r>
            <a:r>
              <a:rPr lang="en-US" sz="1350" dirty="0" err="1">
                <a:solidFill>
                  <a:schemeClr val="tx1"/>
                </a:solidFill>
              </a:rPr>
              <a:t>mouseleave</a:t>
            </a:r>
            <a:r>
              <a:rPr lang="en-US" sz="1350" dirty="0">
                <a:solidFill>
                  <a:schemeClr val="tx1"/>
                </a:solidFill>
              </a:rPr>
              <a:t>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alert("Bye! You now leave p1!");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198870" y="5074158"/>
            <a:ext cx="2706624" cy="93954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$("input").focus(function(){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$(this).</a:t>
            </a:r>
            <a:r>
              <a:rPr lang="en-US" sz="1350" dirty="0" err="1">
                <a:solidFill>
                  <a:schemeClr val="tx1"/>
                </a:solidFill>
              </a:rPr>
              <a:t>css</a:t>
            </a:r>
            <a:r>
              <a:rPr lang="en-US" sz="1350" dirty="0">
                <a:solidFill>
                  <a:schemeClr val="tx1"/>
                </a:solidFill>
              </a:rPr>
              <a:t>("background-color", "#</a:t>
            </a:r>
            <a:r>
              <a:rPr lang="en-US" sz="1350" dirty="0" err="1">
                <a:solidFill>
                  <a:schemeClr val="tx1"/>
                </a:solidFill>
              </a:rPr>
              <a:t>cccccc</a:t>
            </a:r>
            <a:r>
              <a:rPr lang="en-US" sz="1350" dirty="0">
                <a:solidFill>
                  <a:schemeClr val="tx1"/>
                </a:solidFill>
              </a:rPr>
              <a:t>");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44624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Effects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4900" y="2050780"/>
            <a:ext cx="7886700" cy="3816620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104900" y="2050779"/>
            <a:ext cx="3822192" cy="1837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Hide &amp; Show Effect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$("#hide").click(function(){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$("p").hide(); 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//.hide(1000); //.toggle();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br>
              <a:rPr lang="en-US" sz="1350" dirty="0">
                <a:solidFill>
                  <a:schemeClr val="tx1"/>
                </a:solidFill>
              </a:rPr>
            </a:b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$("#show").click(function(){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$("p").show();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039106" y="2050779"/>
            <a:ext cx="3824478" cy="18379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 err="1">
                <a:solidFill>
                  <a:schemeClr val="tx1"/>
                </a:solidFill>
              </a:rPr>
              <a:t>FadeOut</a:t>
            </a:r>
            <a:r>
              <a:rPr lang="en-US" sz="1350" b="1" dirty="0">
                <a:solidFill>
                  <a:schemeClr val="tx1"/>
                </a:solidFill>
              </a:rPr>
              <a:t> &amp; </a:t>
            </a:r>
            <a:r>
              <a:rPr lang="en-US" sz="1350" b="1" dirty="0" err="1">
                <a:solidFill>
                  <a:schemeClr val="tx1"/>
                </a:solidFill>
              </a:rPr>
              <a:t>FadeIn</a:t>
            </a:r>
            <a:r>
              <a:rPr lang="en-US" sz="1350" b="1" dirty="0">
                <a:solidFill>
                  <a:schemeClr val="tx1"/>
                </a:solidFill>
              </a:rPr>
              <a:t> Effect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$("button").click(function(){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$("#div1").</a:t>
            </a:r>
            <a:r>
              <a:rPr lang="en-US" sz="1350" dirty="0" err="1">
                <a:solidFill>
                  <a:schemeClr val="tx1"/>
                </a:solidFill>
              </a:rPr>
              <a:t>fadeIn</a:t>
            </a:r>
            <a:r>
              <a:rPr lang="en-US" sz="1350" dirty="0">
                <a:solidFill>
                  <a:schemeClr val="tx1"/>
                </a:solidFill>
              </a:rPr>
              <a:t>(); 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//.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fadeOut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();//.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fadeToggle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$("#div2").</a:t>
            </a:r>
            <a:r>
              <a:rPr lang="en-US" sz="1350" dirty="0" err="1">
                <a:solidFill>
                  <a:schemeClr val="tx1"/>
                </a:solidFill>
              </a:rPr>
              <a:t>fadeIn</a:t>
            </a:r>
            <a:r>
              <a:rPr lang="en-US" sz="1350" dirty="0">
                <a:solidFill>
                  <a:schemeClr val="tx1"/>
                </a:solidFill>
              </a:rPr>
              <a:t>("slow"); 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//.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fadeTo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("slow", 0.5);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$("#div3").</a:t>
            </a:r>
            <a:r>
              <a:rPr lang="en-US" sz="1350" dirty="0" err="1">
                <a:solidFill>
                  <a:schemeClr val="tx1"/>
                </a:solidFill>
              </a:rPr>
              <a:t>fadeIn</a:t>
            </a:r>
            <a:r>
              <a:rPr lang="en-US" sz="1350" dirty="0">
                <a:solidFill>
                  <a:schemeClr val="tx1"/>
                </a:solidFill>
              </a:rPr>
              <a:t>(3000);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04900" y="4012167"/>
            <a:ext cx="3822192" cy="1855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b="1" dirty="0">
                <a:solidFill>
                  <a:schemeClr val="tx1"/>
                </a:solidFill>
              </a:rPr>
              <a:t>Slide up and Slide down Effect</a:t>
            </a:r>
            <a:endParaRPr lang="en-US" sz="1350" b="1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$("#flip").click(function(){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$("#panel").</a:t>
            </a:r>
            <a:r>
              <a:rPr lang="en-US" sz="1350" dirty="0" err="1">
                <a:solidFill>
                  <a:schemeClr val="tx1"/>
                </a:solidFill>
              </a:rPr>
              <a:t>slideDown</a:t>
            </a:r>
            <a:r>
              <a:rPr lang="en-US" sz="1350" dirty="0">
                <a:solidFill>
                  <a:schemeClr val="tx1"/>
                </a:solidFill>
              </a:rPr>
              <a:t>();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$("#flip").click(function(){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$("#panel").</a:t>
            </a:r>
            <a:r>
              <a:rPr lang="en-US" sz="1350" dirty="0" err="1">
                <a:solidFill>
                  <a:schemeClr val="tx1"/>
                </a:solidFill>
              </a:rPr>
              <a:t>slideToggle</a:t>
            </a:r>
            <a:r>
              <a:rPr lang="en-US" sz="1350" dirty="0">
                <a:solidFill>
                  <a:schemeClr val="tx1"/>
                </a:solidFill>
              </a:rPr>
              <a:t>();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039106" y="4012167"/>
            <a:ext cx="3824478" cy="18552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$("button").click(function(){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$("div").animate({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     left: '250px',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     opacity: '0.5',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     height: '150px',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     width: '150px'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});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}); 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91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Get &amp; Set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81100" y="3892296"/>
            <a:ext cx="3835908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    alert($("#w3s").</a:t>
            </a:r>
            <a:r>
              <a:rPr lang="en-US" sz="1350" u="sng" dirty="0" err="1">
                <a:solidFill>
                  <a:schemeClr val="accent1">
                    <a:lumMod val="75000"/>
                  </a:schemeClr>
                </a:solidFill>
              </a:rPr>
              <a:t>attr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("</a:t>
            </a:r>
            <a:r>
              <a:rPr lang="en-US" sz="1350" u="sng" dirty="0" err="1">
                <a:solidFill>
                  <a:schemeClr val="accent1">
                    <a:lumMod val="75000"/>
                  </a:schemeClr>
                </a:solidFill>
              </a:rPr>
              <a:t>href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")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&lt;p&gt;&lt;a </a:t>
            </a:r>
            <a:r>
              <a:rPr lang="en-US" sz="1350" dirty="0" err="1">
                <a:solidFill>
                  <a:schemeClr val="tx1"/>
                </a:solidFill>
              </a:rPr>
              <a:t>href</a:t>
            </a:r>
            <a:r>
              <a:rPr lang="en-US" sz="1350" dirty="0">
                <a:solidFill>
                  <a:schemeClr val="tx1"/>
                </a:solidFill>
              </a:rPr>
              <a:t>="https://www.w3schools.com" id="w3s"&gt;W3Schools&lt;/a&gt;&lt;/p&gt;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&lt;button&gt;Show </a:t>
            </a:r>
            <a:r>
              <a:rPr lang="en-US" sz="1350" dirty="0" err="1">
                <a:solidFill>
                  <a:schemeClr val="tx1"/>
                </a:solidFill>
              </a:rPr>
              <a:t>href</a:t>
            </a:r>
            <a:r>
              <a:rPr lang="en-US" sz="1350" dirty="0">
                <a:solidFill>
                  <a:schemeClr val="tx1"/>
                </a:solidFill>
              </a:rPr>
              <a:t> Value&lt;/button&gt;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54168" y="3892296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$("#btn2").click(function(){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alert("HTML: " + $("#test")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.html() 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 </a:t>
            </a:r>
            <a:r>
              <a:rPr lang="en-US" sz="1350" dirty="0">
                <a:solidFill>
                  <a:schemeClr val="accent6"/>
                </a:solidFill>
              </a:rPr>
              <a:t>//.html("&lt;b&gt;Hello world!&lt;/b&gt;");</a:t>
            </a:r>
            <a:endParaRPr lang="en-US" sz="1350" dirty="0">
              <a:solidFill>
                <a:schemeClr val="accent6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&lt;p id="test"&gt;This is some &lt;b&gt;bold&lt;/b&gt; text in a paragraph.&lt;/p&gt;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&lt;button id="btn2"&gt;Show HTML&lt;/button&gt;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1100" y="1743710"/>
            <a:ext cx="3917950" cy="20593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$("#btn1").click(function(){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alert( $("#test")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.text()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); </a:t>
            </a:r>
            <a:r>
              <a:rPr lang="en-US" sz="1350" dirty="0">
                <a:solidFill>
                  <a:schemeClr val="accent6"/>
                </a:solidFill>
              </a:rPr>
              <a:t>//.text(“setting the txt”);</a:t>
            </a:r>
            <a:endParaRPr lang="en-US" sz="1350" dirty="0">
              <a:solidFill>
                <a:schemeClr val="accent6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&lt;p id="test"&gt;This is some &lt;b&gt;bold&lt;/b&gt; text in a paragraph.&lt;/p&gt;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&lt;button id="btn1"&gt;Show Text&lt;/button&gt;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54168" y="1828038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alert(  $("#test")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350" u="sng" dirty="0" err="1">
                <a:solidFill>
                  <a:schemeClr val="accent1">
                    <a:lumMod val="75000"/>
                  </a:schemeClr>
                </a:solidFill>
              </a:rPr>
              <a:t>val</a:t>
            </a:r>
            <a:r>
              <a:rPr lang="en-US" sz="1350" u="sng" dirty="0">
                <a:solidFill>
                  <a:schemeClr val="accent1">
                    <a:lumMod val="75000"/>
                  </a:schemeClr>
                </a:solidFill>
              </a:rPr>
              <a:t>()  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 </a:t>
            </a:r>
            <a:r>
              <a:rPr lang="en-US" sz="1350" dirty="0">
                <a:solidFill>
                  <a:schemeClr val="accent6"/>
                </a:solidFill>
              </a:rPr>
              <a:t>//.</a:t>
            </a:r>
            <a:r>
              <a:rPr lang="en-US" sz="1350" dirty="0" err="1">
                <a:solidFill>
                  <a:schemeClr val="accent6"/>
                </a:solidFill>
              </a:rPr>
              <a:t>val</a:t>
            </a:r>
            <a:r>
              <a:rPr lang="en-US" sz="1350" dirty="0">
                <a:solidFill>
                  <a:schemeClr val="accent6"/>
                </a:solidFill>
              </a:rPr>
              <a:t>(“</a:t>
            </a:r>
            <a:r>
              <a:rPr lang="en-US" sz="1350" dirty="0" err="1">
                <a:solidFill>
                  <a:schemeClr val="accent6"/>
                </a:solidFill>
              </a:rPr>
              <a:t>Jquery</a:t>
            </a:r>
            <a:r>
              <a:rPr lang="en-US" sz="1350" dirty="0">
                <a:solidFill>
                  <a:schemeClr val="accent6"/>
                </a:solidFill>
              </a:rPr>
              <a:t> is best");</a:t>
            </a:r>
            <a:endParaRPr lang="en-US" sz="1350" dirty="0">
              <a:solidFill>
                <a:schemeClr val="accent6"/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&lt;p&gt;Name: 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&lt;input type="text" 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id="test" </a:t>
            </a:r>
            <a:r>
              <a:rPr lang="en-US" sz="1350" dirty="0">
                <a:solidFill>
                  <a:schemeClr val="tx1"/>
                </a:solidFill>
              </a:rPr>
              <a:t>value="Mickey Mouse"&gt;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&lt;/p&gt;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91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Add &amp; Remove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571" y="3969258"/>
            <a:ext cx="3918204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$("#div1").remove();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$("p").remove(".test");</a:t>
            </a:r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$("p").remove(".test, .demo");</a:t>
            </a:r>
            <a:br>
              <a:rPr lang="en-US" sz="1350" dirty="0">
                <a:solidFill>
                  <a:schemeClr val="tx1"/>
                </a:solidFill>
              </a:rPr>
            </a:b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0639" y="3969258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$("#div1").empty();</a:t>
            </a:r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905000"/>
            <a:ext cx="3918204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$("p").append("Some appended text.");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  <a:p>
            <a:r>
              <a:rPr lang="en-US" sz="1350" dirty="0">
                <a:solidFill>
                  <a:schemeClr val="tx1"/>
                </a:solidFill>
              </a:rPr>
              <a:t>$("p").prepend("Some prepended text.");</a:t>
            </a:r>
            <a:endParaRPr lang="en-US" sz="1350" dirty="0">
              <a:solidFill>
                <a:schemeClr val="tx1"/>
              </a:solidFill>
            </a:endParaRPr>
          </a:p>
          <a:p>
            <a:endParaRPr lang="en-US" sz="135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0639" y="1905000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$("</a:t>
            </a:r>
            <a:r>
              <a:rPr lang="en-US" sz="1350" dirty="0" err="1">
                <a:solidFill>
                  <a:schemeClr val="tx1"/>
                </a:solidFill>
              </a:rPr>
              <a:t>img</a:t>
            </a:r>
            <a:r>
              <a:rPr lang="en-US" sz="1350" dirty="0">
                <a:solidFill>
                  <a:schemeClr val="tx1"/>
                </a:solidFill>
              </a:rPr>
              <a:t>").after("Some text after");</a:t>
            </a:r>
            <a:br>
              <a:rPr lang="en-US" sz="1350" dirty="0">
                <a:solidFill>
                  <a:schemeClr val="tx1"/>
                </a:solidFill>
              </a:rPr>
            </a:b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$("</a:t>
            </a:r>
            <a:r>
              <a:rPr lang="en-US" sz="1350" dirty="0" err="1">
                <a:solidFill>
                  <a:schemeClr val="tx1"/>
                </a:solidFill>
              </a:rPr>
              <a:t>img</a:t>
            </a:r>
            <a:r>
              <a:rPr lang="en-US" sz="1350" dirty="0">
                <a:solidFill>
                  <a:schemeClr val="tx1"/>
                </a:solidFill>
              </a:rPr>
              <a:t>").before("Some text before");</a:t>
            </a:r>
            <a:endParaRPr lang="en-US" sz="135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91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CSS Manipulation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147571" y="4044696"/>
            <a:ext cx="3918204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$("p").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toggleClass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120639" y="4044696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$("p").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("background-color", "yellow");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$("p").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css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({"background-color": "yellow", 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	"font-size": “20px"});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980438"/>
            <a:ext cx="3918204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.design {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font-weight: bold;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    font-size: xx-large;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tx1"/>
                </a:solidFill>
              </a:rPr>
              <a:t>}</a:t>
            </a:r>
            <a:br>
              <a:rPr lang="en-US" sz="1350" dirty="0">
                <a:solidFill>
                  <a:schemeClr val="tx1"/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$("h1, h2, p").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addClass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("design"); 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//.</a:t>
            </a:r>
            <a:r>
              <a:rPr lang="en-US" sz="1350" dirty="0" err="1">
                <a:solidFill>
                  <a:schemeClr val="accent6">
                    <a:lumMod val="75000"/>
                  </a:schemeClr>
                </a:solidFill>
              </a:rPr>
              <a:t>addClass</a:t>
            </a:r>
            <a:r>
              <a:rPr lang="en-US" sz="1350" dirty="0">
                <a:solidFill>
                  <a:schemeClr val="accent6">
                    <a:lumMod val="75000"/>
                  </a:schemeClr>
                </a:solidFill>
              </a:rPr>
              <a:t>("important blue");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$("div").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addClass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120639" y="1980438"/>
            <a:ext cx="3913632" cy="19751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$("button").click(function(){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    $("h2").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removeClass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(“design");</a:t>
            </a:r>
            <a:br>
              <a:rPr lang="en-US" sz="1350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About jQuery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dirty="0">
                <a:sym typeface="+mn-ea"/>
              </a:rPr>
              <a:t>jQuery is a JavaScript Library.</a:t>
            </a:r>
            <a:endParaRPr lang="en-US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dirty="0">
                <a:sym typeface="+mn-ea"/>
              </a:rPr>
              <a:t>jQuery simplifies JavaScript programming.</a:t>
            </a:r>
            <a:endParaRPr lang="en-US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dirty="0">
                <a:sym typeface="+mn-ea"/>
              </a:rPr>
              <a:t>jQuery is a lightweight, "write less, do more", JavaScript library</a:t>
            </a:r>
            <a:endParaRPr lang="en-US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dirty="0">
                <a:sym typeface="+mn-ea"/>
              </a:rPr>
              <a:t>The purpose of jQuery is to make it much easier to use JavaScript on your website.</a:t>
            </a:r>
            <a:endParaRPr lang="en-US" dirty="0"/>
          </a:p>
          <a:p>
            <a:pPr marL="342900" indent="-342900" algn="l">
              <a:buFont typeface="Arial" panose="020B0604020202090204" pitchFamily="34" charset="0"/>
              <a:buChar char="•"/>
            </a:pPr>
            <a:r>
              <a:rPr lang="en-US" dirty="0">
                <a:sym typeface="+mn-ea"/>
              </a:rPr>
              <a:t>jQuery was originally released in January 2006 at </a:t>
            </a:r>
            <a:r>
              <a:rPr lang="en-US" dirty="0" err="1">
                <a:sym typeface="+mn-ea"/>
              </a:rPr>
              <a:t>BarCamp</a:t>
            </a:r>
            <a:r>
              <a:rPr lang="en-US" dirty="0">
                <a:sym typeface="+mn-ea"/>
              </a:rPr>
              <a:t> NYC by John </a:t>
            </a:r>
            <a:r>
              <a:rPr lang="en-US" dirty="0" err="1">
                <a:sym typeface="+mn-ea"/>
              </a:rPr>
              <a:t>Resig</a:t>
            </a:r>
            <a:br>
              <a:rPr lang="en-US" dirty="0">
                <a:sym typeface="+mn-ea"/>
              </a:rPr>
            </a:br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391382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jQuery - Dimensions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43000" y="1981200"/>
            <a:ext cx="7886700" cy="422452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350" dirty="0">
                <a:solidFill>
                  <a:schemeClr val="tx1"/>
                </a:solidFill>
              </a:rPr>
              <a:t>jQuery has several important methods for working with dimensions: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width()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>
                <a:solidFill>
                  <a:schemeClr val="tx1"/>
                </a:solidFill>
              </a:rPr>
              <a:t>height()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innerWidth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innerHeight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outerWidth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  <a:endParaRPr lang="en-US" sz="1350" dirty="0">
              <a:solidFill>
                <a:schemeClr val="tx1"/>
              </a:solidFill>
            </a:endParaRPr>
          </a:p>
          <a:p>
            <a:pPr marL="557530" lvl="1" indent="-214630">
              <a:buFont typeface="Arial" panose="020B0604020202090204" pitchFamily="34" charset="0"/>
              <a:buChar char="•"/>
            </a:pPr>
            <a:r>
              <a:rPr lang="en-US" sz="1350" dirty="0" err="1">
                <a:solidFill>
                  <a:schemeClr val="tx1"/>
                </a:solidFill>
              </a:rPr>
              <a:t>outerHeight</a:t>
            </a:r>
            <a:r>
              <a:rPr lang="en-US" sz="1350" dirty="0">
                <a:solidFill>
                  <a:schemeClr val="tx1"/>
                </a:solidFill>
              </a:rPr>
              <a:t>()</a:t>
            </a:r>
            <a:endParaRPr lang="en-US" sz="1350" dirty="0">
              <a:solidFill>
                <a:schemeClr val="tx1"/>
              </a:solidFill>
            </a:endParaRPr>
          </a:p>
          <a:p>
            <a:pPr lvl="3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$("button").click(function(){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var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= "";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+= "Width of div: " + $("#div1").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width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+= "Height of div: " + $("#div1").</a:t>
            </a:r>
            <a:r>
              <a:rPr lang="en-US" sz="1350" dirty="0">
                <a:solidFill>
                  <a:schemeClr val="accent1">
                    <a:lumMod val="75000"/>
                  </a:schemeClr>
                </a:solidFill>
              </a:rPr>
              <a:t>height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+= "Inner width of div: " + $("#div1").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innerWidth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 + "&lt;/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br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&gt;";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+= "Inner height of div: " + $("#div1").</a:t>
            </a:r>
            <a:r>
              <a:rPr lang="en-US" sz="1350" dirty="0" err="1">
                <a:solidFill>
                  <a:schemeClr val="accent1">
                    <a:lumMod val="75000"/>
                  </a:schemeClr>
                </a:solidFill>
              </a:rPr>
              <a:t>innerHeight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();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    $("#div1").html(</a:t>
            </a:r>
            <a:r>
              <a:rPr lang="en-US" sz="1350" dirty="0" err="1">
                <a:solidFill>
                  <a:schemeClr val="accent2">
                    <a:lumMod val="75000"/>
                  </a:schemeClr>
                </a:solidFill>
              </a:rPr>
              <a:t>msg</a:t>
            </a:r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4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    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3"/>
            <a:r>
              <a:rPr lang="en-US" sz="1350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  <a:p>
            <a:pPr lvl="2"/>
            <a:r>
              <a:rPr lang="en-US" sz="1350" dirty="0">
                <a:solidFill>
                  <a:schemeClr val="tx1"/>
                </a:solidFill>
              </a:rPr>
              <a:t>&lt;div style=“width:300px; height:100px; </a:t>
            </a:r>
            <a:r>
              <a:rPr lang="en-US" sz="1350" dirty="0" err="1">
                <a:solidFill>
                  <a:schemeClr val="tx1"/>
                </a:solidFill>
              </a:rPr>
              <a:t>background:blue</a:t>
            </a:r>
            <a:r>
              <a:rPr lang="en-US" sz="1350" dirty="0">
                <a:solidFill>
                  <a:schemeClr val="tx1"/>
                </a:solidFill>
              </a:rPr>
              <a:t>;” id="div1"&gt;&lt;/div&gt;</a:t>
            </a:r>
            <a:endParaRPr lang="en-US" sz="1350" dirty="0">
              <a:solidFill>
                <a:schemeClr val="tx1"/>
              </a:solidFill>
            </a:endParaRPr>
          </a:p>
          <a:p>
            <a:pPr lvl="2"/>
            <a:r>
              <a:rPr lang="en-US" sz="1350" dirty="0">
                <a:solidFill>
                  <a:schemeClr val="tx1"/>
                </a:solidFill>
              </a:rPr>
              <a:t>&lt;button&gt;click me &lt;/button&gt;</a:t>
            </a:r>
            <a:endParaRPr lang="en-US" sz="1350" dirty="0">
              <a:solidFill>
                <a:schemeClr val="tx1"/>
              </a:solidFill>
            </a:endParaRPr>
          </a:p>
          <a:p>
            <a:pPr lvl="3"/>
            <a:endParaRPr lang="en-US" sz="135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jQuery</a:t>
            </a:r>
            <a:r>
              <a:rPr lang="en-US" dirty="0"/>
              <a:t> tutorials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Code Academy</a:t>
            </a:r>
            <a:endParaRPr lang="en-US" dirty="0">
              <a:hlinkClick r:id="rId1"/>
            </a:endParaRPr>
          </a:p>
          <a:p>
            <a:pPr marL="402590" lvl="1" indent="0">
              <a:buNone/>
            </a:pPr>
            <a:r>
              <a:rPr lang="en-US" dirty="0">
                <a:hlinkClick r:id="rId1"/>
              </a:rPr>
              <a:t>http://www.codecademy.com/courses/you-and-jquery/0?curriculum_id=4fc3018f74258b0003001f0f#!/exercises/0</a:t>
            </a:r>
            <a:endParaRPr lang="en-US" dirty="0"/>
          </a:p>
          <a:p>
            <a:r>
              <a:rPr lang="en-US" dirty="0"/>
              <a:t>Code School:</a:t>
            </a:r>
            <a:endParaRPr lang="en-US" dirty="0"/>
          </a:p>
          <a:p>
            <a:pPr marL="402590" lvl="1" indent="0">
              <a:buNone/>
            </a:pPr>
            <a:r>
              <a:rPr lang="en-US" dirty="0">
                <a:hlinkClick r:id="rId2"/>
              </a:rPr>
              <a:t>http://www.codeschool.com/courses/jquery-air-first-flight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jQuery?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Write less, do more:</a:t>
            </a:r>
            <a:endParaRPr lang="en-US" dirty="0"/>
          </a:p>
          <a:p>
            <a:pPr lvl="1"/>
            <a:r>
              <a:rPr lang="en-US" i="1" dirty="0"/>
              <a:t>$("</a:t>
            </a:r>
            <a:r>
              <a:rPr lang="en-US" i="1" dirty="0" err="1"/>
              <a:t>p.neat</a:t>
            </a:r>
            <a:r>
              <a:rPr lang="en-US" i="1" dirty="0"/>
              <a:t>").</a:t>
            </a:r>
            <a:r>
              <a:rPr lang="en-US" i="1" dirty="0" err="1"/>
              <a:t>addClass</a:t>
            </a:r>
            <a:r>
              <a:rPr lang="en-US" i="1" dirty="0"/>
              <a:t>("</a:t>
            </a:r>
            <a:r>
              <a:rPr lang="en-US" i="1" dirty="0" err="1"/>
              <a:t>ohmy</a:t>
            </a:r>
            <a:r>
              <a:rPr lang="en-US" i="1" dirty="0"/>
              <a:t>").show("slow");</a:t>
            </a:r>
            <a:endParaRPr lang="en-US" i="1" dirty="0"/>
          </a:p>
          <a:p>
            <a:r>
              <a:rPr lang="en-US" dirty="0"/>
              <a:t>Performance</a:t>
            </a:r>
            <a:endParaRPr lang="en-US" dirty="0"/>
          </a:p>
          <a:p>
            <a:r>
              <a:rPr lang="en-US" dirty="0"/>
              <a:t>Plugins</a:t>
            </a:r>
            <a:endParaRPr lang="en-US" dirty="0"/>
          </a:p>
          <a:p>
            <a:r>
              <a:rPr lang="en-US" dirty="0"/>
              <a:t>It’s standard</a:t>
            </a:r>
            <a:endParaRPr lang="en-US" dirty="0"/>
          </a:p>
          <a:p>
            <a:r>
              <a:rPr lang="en-US" dirty="0"/>
              <a:t>… and fun!</a:t>
            </a:r>
            <a:endParaRPr lang="en-US" dirty="0"/>
          </a:p>
          <a:p>
            <a:pPr marL="40259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How to use jQuery?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ym typeface="+mn-ea"/>
              </a:rPr>
              <a:t>Download the jQuery library from jQuery.com</a:t>
            </a:r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endParaRPr lang="en-US" dirty="0">
              <a:sym typeface="+mn-ea"/>
            </a:endParaRPr>
          </a:p>
          <a:p>
            <a:r>
              <a:rPr lang="en-US" dirty="0">
                <a:sym typeface="+mn-ea"/>
              </a:rPr>
              <a:t>Include jQuery from a CDN, like Google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939290" y="2581910"/>
            <a:ext cx="5692140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="jquery-3.3.1.min.js"&gt;&lt;/script&gt;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&lt;/head&gt;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" name="Rectangle 4"/>
          <p:cNvSpPr/>
          <p:nvPr/>
        </p:nvSpPr>
        <p:spPr>
          <a:xfrm>
            <a:off x="1798955" y="4792345"/>
            <a:ext cx="7242175" cy="10058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&lt;head&gt;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&lt;script 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src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="https://ajax.googleapis.com/ajax/libs/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jquery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/3.3.1/jquery.min.js"&gt;&lt;/script&gt;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&lt;/head&gt;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82550" indent="0">
              <a:buNone/>
            </a:pPr>
            <a:r>
              <a:rPr lang="en-GB" sz="6200" dirty="0">
                <a:latin typeface="Courier" pitchFamily="2" charset="0"/>
              </a:rPr>
              <a:t>&lt;!DOCTYPE html&gt;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&lt;html&gt;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&lt;head&gt;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    &lt;title&gt;</a:t>
            </a:r>
            <a:r>
              <a:rPr lang="en-GB" sz="6200" dirty="0">
                <a:latin typeface="Courier" pitchFamily="2" charset="0"/>
              </a:rPr>
              <a:t>Hello, World!</a:t>
            </a:r>
            <a:r>
              <a:rPr lang="en-GB" sz="6200" b="1" dirty="0">
                <a:latin typeface="Courier" pitchFamily="2" charset="0"/>
              </a:rPr>
              <a:t>&lt;/title&gt;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&lt;/head&gt;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&lt;body&gt; </a:t>
            </a:r>
            <a:endParaRPr lang="en-GB" sz="6200" dirty="0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 dirty="0">
                <a:latin typeface="Courier" pitchFamily="2" charset="0"/>
              </a:rPr>
              <a:t>&lt;div&gt; </a:t>
            </a:r>
            <a:endParaRPr lang="en-GB" sz="5800" dirty="0">
              <a:latin typeface="Courier" pitchFamily="2" charset="0"/>
            </a:endParaRPr>
          </a:p>
          <a:p>
            <a:pPr marL="603885" lvl="2" indent="0">
              <a:buNone/>
            </a:pPr>
            <a:r>
              <a:rPr lang="en-GB" sz="5400" b="1" dirty="0">
                <a:latin typeface="Courier" pitchFamily="2" charset="0"/>
              </a:rPr>
              <a:t>&lt;p </a:t>
            </a:r>
            <a:r>
              <a:rPr lang="en-GB" sz="5400" dirty="0">
                <a:latin typeface="Courier" pitchFamily="2" charset="0"/>
              </a:rPr>
              <a:t>id="</a:t>
            </a:r>
            <a:r>
              <a:rPr lang="en-GB" sz="5400" dirty="0">
                <a:solidFill>
                  <a:srgbClr val="FF0000"/>
                </a:solidFill>
                <a:latin typeface="Courier" pitchFamily="2" charset="0"/>
              </a:rPr>
              <a:t>hello</a:t>
            </a:r>
            <a:r>
              <a:rPr lang="en-GB" sz="5400" dirty="0">
                <a:latin typeface="Courier" pitchFamily="2" charset="0"/>
              </a:rPr>
              <a:t>"</a:t>
            </a:r>
            <a:r>
              <a:rPr lang="en-GB" sz="5400" b="1" dirty="0">
                <a:latin typeface="Courier" pitchFamily="2" charset="0"/>
              </a:rPr>
              <a:t>&gt;</a:t>
            </a:r>
            <a:r>
              <a:rPr lang="en-GB" sz="5400" dirty="0">
                <a:latin typeface="Courier" pitchFamily="2" charset="0"/>
              </a:rPr>
              <a:t>Some random text</a:t>
            </a:r>
            <a:r>
              <a:rPr lang="en-GB" sz="5400" b="1" dirty="0">
                <a:latin typeface="Courier" pitchFamily="2" charset="0"/>
              </a:rPr>
              <a:t>&lt;/p&gt; </a:t>
            </a:r>
            <a:endParaRPr lang="en-GB" sz="5400" dirty="0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 dirty="0">
                <a:latin typeface="Courier" pitchFamily="2" charset="0"/>
              </a:rPr>
              <a:t>&lt;/div&gt; </a:t>
            </a:r>
            <a:endParaRPr lang="en-GB" sz="5800" dirty="0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 dirty="0">
                <a:latin typeface="Courier" pitchFamily="2" charset="0"/>
              </a:rPr>
              <a:t>&lt;script </a:t>
            </a:r>
            <a:r>
              <a:rPr lang="en-GB" sz="5800" dirty="0" err="1">
                <a:latin typeface="Courier" pitchFamily="2" charset="0"/>
              </a:rPr>
              <a:t>src</a:t>
            </a:r>
            <a:r>
              <a:rPr lang="en-GB" sz="5800" dirty="0">
                <a:latin typeface="Courier" pitchFamily="2" charset="0"/>
              </a:rPr>
              <a:t>="</a:t>
            </a:r>
            <a:r>
              <a:rPr lang="en-GB" sz="5800" dirty="0">
                <a:solidFill>
                  <a:srgbClr val="FF0000"/>
                </a:solidFill>
                <a:latin typeface="Courier" pitchFamily="2" charset="0"/>
              </a:rPr>
              <a:t>https://</a:t>
            </a:r>
            <a:r>
              <a:rPr lang="en-GB" sz="5800" dirty="0" err="1">
                <a:solidFill>
                  <a:srgbClr val="FF0000"/>
                </a:solidFill>
                <a:latin typeface="Courier" pitchFamily="2" charset="0"/>
              </a:rPr>
              <a:t>code.jquery.com</a:t>
            </a:r>
            <a:r>
              <a:rPr lang="en-GB" sz="5800" dirty="0">
                <a:solidFill>
                  <a:srgbClr val="FF0000"/>
                </a:solidFill>
                <a:latin typeface="Courier" pitchFamily="2" charset="0"/>
              </a:rPr>
              <a:t>/jquery-2.2.4.min.</a:t>
            </a:r>
            <a:r>
              <a:rPr lang="en-GB" sz="5800">
                <a:solidFill>
                  <a:srgbClr val="FF0000"/>
                </a:solidFill>
                <a:latin typeface="Courier" pitchFamily="2" charset="0"/>
              </a:rPr>
              <a:t>js</a:t>
            </a:r>
            <a:r>
              <a:rPr lang="en-GB" sz="5800">
                <a:latin typeface="Courier" pitchFamily="2" charset="0"/>
              </a:rPr>
              <a:t>"</a:t>
            </a:r>
            <a:r>
              <a:rPr lang="en-GB" sz="5800" b="1">
                <a:latin typeface="Courier" pitchFamily="2" charset="0"/>
              </a:rPr>
              <a:t>&gt;</a:t>
            </a:r>
            <a:endParaRPr lang="en-GB" sz="5800" b="1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>
                <a:latin typeface="Courier" pitchFamily="2" charset="0"/>
              </a:rPr>
              <a:t>&lt;/</a:t>
            </a:r>
            <a:r>
              <a:rPr lang="en-GB" sz="5800" b="1" dirty="0">
                <a:latin typeface="Courier" pitchFamily="2" charset="0"/>
              </a:rPr>
              <a:t>script&gt; </a:t>
            </a:r>
            <a:endParaRPr lang="en-GB" sz="5800" dirty="0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 dirty="0">
                <a:latin typeface="Courier" pitchFamily="2" charset="0"/>
              </a:rPr>
              <a:t>&lt;script&gt; </a:t>
            </a:r>
            <a:endParaRPr lang="en-GB" sz="5800" dirty="0">
              <a:latin typeface="Courier" pitchFamily="2" charset="0"/>
            </a:endParaRPr>
          </a:p>
          <a:p>
            <a:pPr marL="603885" lvl="2" indent="0">
              <a:buNone/>
            </a:pPr>
            <a:r>
              <a:rPr lang="en-GB" sz="5400" dirty="0">
                <a:latin typeface="Courier" pitchFamily="2" charset="0"/>
              </a:rPr>
              <a:t>$(document).ready(function() { </a:t>
            </a:r>
            <a:endParaRPr lang="en-GB" sz="5400" dirty="0">
              <a:latin typeface="Courier" pitchFamily="2" charset="0"/>
            </a:endParaRPr>
          </a:p>
          <a:p>
            <a:pPr marL="603885" lvl="2" indent="0">
              <a:buNone/>
            </a:pPr>
            <a:r>
              <a:rPr lang="en-GB" sz="5400" dirty="0">
                <a:latin typeface="Courier" pitchFamily="2" charset="0"/>
              </a:rPr>
              <a:t>$('#hello').text('Hello, World!'); </a:t>
            </a:r>
            <a:endParaRPr lang="en-GB" sz="5400" dirty="0">
              <a:latin typeface="Courier" pitchFamily="2" charset="0"/>
            </a:endParaRPr>
          </a:p>
          <a:p>
            <a:pPr marL="603885" lvl="2" indent="0">
              <a:buNone/>
            </a:pPr>
            <a:r>
              <a:rPr lang="en-GB" sz="5400" dirty="0">
                <a:latin typeface="Courier" pitchFamily="2" charset="0"/>
              </a:rPr>
              <a:t>}); </a:t>
            </a:r>
            <a:endParaRPr lang="en-GB" sz="5400" dirty="0">
              <a:latin typeface="Courier" pitchFamily="2" charset="0"/>
            </a:endParaRPr>
          </a:p>
          <a:p>
            <a:pPr marL="356870" lvl="1" indent="0">
              <a:buNone/>
            </a:pPr>
            <a:r>
              <a:rPr lang="en-GB" sz="5800" b="1" dirty="0">
                <a:latin typeface="Courier" pitchFamily="2" charset="0"/>
              </a:rPr>
              <a:t>&lt;/script&gt; </a:t>
            </a:r>
            <a:endParaRPr lang="en-GB" sz="58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&lt;/body&gt; </a:t>
            </a:r>
            <a:endParaRPr lang="en-GB" sz="6200" dirty="0">
              <a:latin typeface="Courier" pitchFamily="2" charset="0"/>
            </a:endParaRPr>
          </a:p>
          <a:p>
            <a:pPr marL="82550" indent="0">
              <a:buNone/>
            </a:pPr>
            <a:r>
              <a:rPr lang="en-GB" sz="6200" b="1" dirty="0">
                <a:latin typeface="Courier" pitchFamily="2" charset="0"/>
              </a:rPr>
              <a:t>&lt;/html&gt;</a:t>
            </a:r>
            <a:endParaRPr lang="en-GB" sz="6200" dirty="0">
              <a:latin typeface="Courier" pitchFamily="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  <a:sym typeface="+mn-ea"/>
              </a:rPr>
              <a:t>jQuery Syntax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>
                <a:sym typeface="+mn-ea"/>
              </a:rPr>
              <a:t>Basic syntax is: </a:t>
            </a:r>
            <a:r>
              <a:rPr lang="en-US" sz="2000" b="1" dirty="0">
                <a:sym typeface="+mn-ea"/>
              </a:rPr>
              <a:t>$(</a:t>
            </a:r>
            <a:r>
              <a:rPr lang="en-US" sz="2000" b="1" i="1" dirty="0">
                <a:sym typeface="+mn-ea"/>
              </a:rPr>
              <a:t>selector</a:t>
            </a:r>
            <a:r>
              <a:rPr lang="en-US" sz="2000" b="1" dirty="0">
                <a:sym typeface="+mn-ea"/>
              </a:rPr>
              <a:t>).</a:t>
            </a:r>
            <a:r>
              <a:rPr lang="en-US" sz="2000" b="1" i="1" dirty="0">
                <a:sym typeface="+mn-ea"/>
              </a:rPr>
              <a:t>action</a:t>
            </a:r>
            <a:r>
              <a:rPr lang="en-US" sz="2000" b="1" dirty="0">
                <a:sym typeface="+mn-ea"/>
              </a:rPr>
              <a:t>()</a:t>
            </a:r>
            <a:endParaRPr lang="en-US" sz="2000" b="1" dirty="0"/>
          </a:p>
          <a:p>
            <a:pPr lvl="1"/>
            <a:r>
              <a:rPr lang="en-US" sz="2000" dirty="0">
                <a:sym typeface="+mn-ea"/>
              </a:rPr>
              <a:t>A $ sign to define/access jQuery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A (</a:t>
            </a:r>
            <a:r>
              <a:rPr lang="en-US" sz="2000" i="1" dirty="0">
                <a:sym typeface="+mn-ea"/>
              </a:rPr>
              <a:t>selector</a:t>
            </a:r>
            <a:r>
              <a:rPr lang="en-US" sz="2000" dirty="0">
                <a:sym typeface="+mn-ea"/>
              </a:rPr>
              <a:t>) to "query (or find)" HTML elements</a:t>
            </a:r>
            <a:endParaRPr lang="en-US" sz="2000" dirty="0"/>
          </a:p>
          <a:p>
            <a:pPr lvl="1"/>
            <a:r>
              <a:rPr lang="en-US" sz="2000" dirty="0">
                <a:sym typeface="+mn-ea"/>
              </a:rPr>
              <a:t>A jQuery </a:t>
            </a:r>
            <a:r>
              <a:rPr lang="en-US" sz="2000" i="1" dirty="0">
                <a:sym typeface="+mn-ea"/>
              </a:rPr>
              <a:t>action</a:t>
            </a:r>
            <a:r>
              <a:rPr lang="en-US" sz="2000" dirty="0">
                <a:sym typeface="+mn-ea"/>
              </a:rPr>
              <a:t>() to be performed on the element(s)</a:t>
            </a:r>
            <a:endParaRPr lang="en-US" sz="3200" dirty="0"/>
          </a:p>
          <a:p>
            <a:r>
              <a:rPr lang="en-US" dirty="0">
                <a:sym typeface="+mn-ea"/>
              </a:rPr>
              <a:t>The Document Ready Event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1435735" y="3875532"/>
            <a:ext cx="3209544" cy="2139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$(document).ready(function(){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// jQuery methods go here...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90464" y="3951732"/>
            <a:ext cx="3209544" cy="213969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$(function(){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   </a:t>
            </a:r>
            <a:r>
              <a:rPr lang="en-US" i="1" dirty="0">
                <a:solidFill>
                  <a:schemeClr val="accent2">
                    <a:lumMod val="75000"/>
                  </a:schemeClr>
                </a:solidFill>
              </a:rPr>
              <a:t>// jQuery methods go here...</a:t>
            </a: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br>
              <a:rPr lang="en-US" dirty="0">
                <a:solidFill>
                  <a:schemeClr val="accent2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});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Show/Hide Button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err="1">
                <a:latin typeface="Courier New" panose="02070409020205090404" pitchFamily="49" charset="0"/>
                <a:cs typeface="Courier New" panose="02070409020205090404" pitchFamily="49" charset="0"/>
              </a:rPr>
              <a:t>window.onload</a:t>
            </a:r>
            <a:endParaRPr lang="en-US" dirty="0">
              <a:latin typeface="Courier New" panose="02070409020205090404" pitchFamily="49" charset="0"/>
              <a:cs typeface="Courier New" panose="0207040902020509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cannot use the DOM before the page has been constructed. jQuery gives us a more </a:t>
            </a:r>
            <a:r>
              <a:rPr lang="en-US" dirty="0" err="1"/>
              <a:t>compatibile</a:t>
            </a:r>
            <a:r>
              <a:rPr lang="en-US" dirty="0"/>
              <a:t> way to do this.</a:t>
            </a:r>
            <a:endParaRPr lang="en-US" dirty="0"/>
          </a:p>
          <a:p>
            <a:pPr lvl="1"/>
            <a:r>
              <a:rPr lang="en-US" dirty="0"/>
              <a:t>The DOM way</a:t>
            </a:r>
            <a:endParaRPr lang="en-US" dirty="0"/>
          </a:p>
          <a:p>
            <a:pPr marL="402590" lvl="1" indent="0">
              <a:buNone/>
            </a:pPr>
            <a:endParaRPr lang="en-US" dirty="0"/>
          </a:p>
          <a:p>
            <a:pPr lvl="1"/>
            <a:r>
              <a:rPr lang="en-US" dirty="0"/>
              <a:t>The direct jQuery translation</a:t>
            </a:r>
            <a:endParaRPr lang="en-US" dirty="0"/>
          </a:p>
          <a:p>
            <a:pPr marL="402590" lvl="1" indent="0">
              <a:buNone/>
            </a:pPr>
            <a:endParaRPr lang="en-US" dirty="0"/>
          </a:p>
          <a:p>
            <a:pPr lvl="1"/>
            <a:r>
              <a:rPr lang="en-US" dirty="0"/>
              <a:t>The jQuery way</a:t>
            </a:r>
            <a:br>
              <a:rPr lang="en-US" dirty="0"/>
            </a:br>
            <a:endParaRPr lang="en-US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2162175" y="39452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 err="1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window.onload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= function()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162175" y="49911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$(document).ready(function()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162175" y="592645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47610" rIns="0" bIns="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$(function() { 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nsolas" pitchFamily="49" charset="0"/>
                <a:cs typeface="Consolas" pitchFamily="49" charset="0"/>
              </a:rPr>
              <a:t>// do stuff with the DOM</a:t>
            </a: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rgbClr val="224444"/>
                </a:solidFill>
                <a:effectLst/>
                <a:latin typeface="Consolas" pitchFamily="49" charset="0"/>
                <a:cs typeface="Consolas" pitchFamily="49" charset="0"/>
              </a:rPr>
              <a:t> });</a:t>
            </a:r>
            <a:r>
              <a:rPr kumimoji="0" 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90204" pitchFamily="34" charset="0"/>
                <a:cs typeface="Arial" panose="020B0604020202090204" pitchFamily="34" charset="0"/>
              </a:rPr>
              <a:t>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ags/tag2.xml><?xml version="1.0" encoding="utf-8"?>
<p:tagLst xmlns:p="http://schemas.openxmlformats.org/presentationml/2006/main">
  <p:tag name="KSO_WM_UNIT_TABLE_BEAUTIFY" val="smartTable{528bac0f-de92-4bcc-9f5e-368cc3d115c9}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0</TotalTime>
  <Words>10410</Words>
  <Application>WPS Presentation</Application>
  <PresentationFormat>On-screen Show (4:3)</PresentationFormat>
  <Paragraphs>471</Paragraphs>
  <Slides>31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8" baseType="lpstr">
      <vt:lpstr>Arial</vt:lpstr>
      <vt:lpstr>SimSun</vt:lpstr>
      <vt:lpstr>Wingdings</vt:lpstr>
      <vt:lpstr>Wingdings 2</vt:lpstr>
      <vt:lpstr>Verdana</vt:lpstr>
      <vt:lpstr>Courier</vt:lpstr>
      <vt:lpstr>苹方-简</vt:lpstr>
      <vt:lpstr>Courier New</vt:lpstr>
      <vt:lpstr>Consolas</vt:lpstr>
      <vt:lpstr>Calibri</vt:lpstr>
      <vt:lpstr>Gill Sans MT</vt:lpstr>
      <vt:lpstr>微软雅黑</vt:lpstr>
      <vt:lpstr>汉仪旗黑</vt:lpstr>
      <vt:lpstr>Arial Unicode MS</vt:lpstr>
      <vt:lpstr>Helvetica Neue</vt:lpstr>
      <vt:lpstr>宋体-简</vt:lpstr>
      <vt:lpstr>Solstice</vt:lpstr>
      <vt:lpstr>jQuery</vt:lpstr>
      <vt:lpstr>What is jQuery?</vt:lpstr>
      <vt:lpstr>About jQuery</vt:lpstr>
      <vt:lpstr>Why learn jQuery?</vt:lpstr>
      <vt:lpstr>How to use jQuery?</vt:lpstr>
      <vt:lpstr>PowerPoint 演示文稿</vt:lpstr>
      <vt:lpstr>jQuery Syntax</vt:lpstr>
      <vt:lpstr>Example: Show/Hide Button</vt:lpstr>
      <vt:lpstr>window.onload</vt:lpstr>
      <vt:lpstr>Aspects of the DOM and jQuery</vt:lpstr>
      <vt:lpstr>The DOM tree</vt:lpstr>
      <vt:lpstr>Selecting groups of DOM objects</vt:lpstr>
      <vt:lpstr>jQuery / DOM comparison</vt:lpstr>
      <vt:lpstr>jQuery node identification</vt:lpstr>
      <vt:lpstr>Exercise</vt:lpstr>
      <vt:lpstr>jQuery terminology</vt:lpstr>
      <vt:lpstr>The jQuery object </vt:lpstr>
      <vt:lpstr>Using $ as a wrapper</vt:lpstr>
      <vt:lpstr>DOM context identification</vt:lpstr>
      <vt:lpstr>find / context parameter</vt:lpstr>
      <vt:lpstr>Types of DOM nodes</vt:lpstr>
      <vt:lpstr>Traversing the DOM tree</vt:lpstr>
      <vt:lpstr>DOM tree traversal example</vt:lpstr>
      <vt:lpstr>PowerPoint 演示文稿</vt:lpstr>
      <vt:lpstr>jQuery Event Methods</vt:lpstr>
      <vt:lpstr>jQuery Effects</vt:lpstr>
      <vt:lpstr>jQuery - Get &amp; Set</vt:lpstr>
      <vt:lpstr>jQuery - Add &amp; Remove</vt:lpstr>
      <vt:lpstr>jQuery - CSS Manipulation</vt:lpstr>
      <vt:lpstr>jQuery - Dimensions</vt:lpstr>
      <vt:lpstr>jQuery tutorials</vt:lpstr>
    </vt:vector>
  </TitlesOfParts>
  <Company>Jacksonville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jQuery</dc:title>
  <dc:creator>Xenia Mounstrouidou</dc:creator>
  <cp:lastModifiedBy>mac</cp:lastModifiedBy>
  <cp:revision>48</cp:revision>
  <dcterms:created xsi:type="dcterms:W3CDTF">2022-05-16T04:59:02Z</dcterms:created>
  <dcterms:modified xsi:type="dcterms:W3CDTF">2022-05-16T04:59:02Z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1033-3.2.0.6370</vt:lpwstr>
  </property>
</Properties>
</file>