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79" r:id="rId16"/>
    <p:sldId id="278" r:id="rId17"/>
    <p:sldId id="281" r:id="rId18"/>
    <p:sldId id="280" r:id="rId19"/>
    <p:sldId id="268" r:id="rId20"/>
    <p:sldId id="269" r:id="rId21"/>
    <p:sldId id="274" r:id="rId22"/>
    <p:sldId id="275" r:id="rId23"/>
    <p:sldId id="276" r:id="rId24"/>
    <p:sldId id="273" r:id="rId25"/>
    <p:sldId id="271" r:id="rId26"/>
    <p:sldId id="272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E42EF-0AC6-4A74-BE81-F26DF358855F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49141-1578-46B7-BD8F-40B507C57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53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9C9899-014E-4E07-B212-27F84D5152E6}" type="slidenum">
              <a:rPr lang="en-US" altLang="zh-TW">
                <a:latin typeface="Times New Roman" panose="02020603050405020304" pitchFamily="18" charset="0"/>
              </a:rPr>
              <a:pPr/>
              <a:t>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55788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E91BCD-AD90-411E-A063-F7FA980CB022}" type="slidenum">
              <a:rPr lang="en-US" altLang="zh-TW">
                <a:latin typeface="Times New Roman" panose="02020603050405020304" pitchFamily="18" charset="0"/>
              </a:rPr>
              <a:pPr/>
              <a:t>13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8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D60C26-9345-41B8-A22B-7E916A0B2A6B}" type="slidenum">
              <a:rPr lang="en-US" altLang="zh-TW">
                <a:latin typeface="Times New Roman" panose="02020603050405020304" pitchFamily="18" charset="0"/>
              </a:rPr>
              <a:pPr/>
              <a:t>14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1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192BCC-4709-46DE-AFA8-CEDE0ED4531A}" type="slidenum">
              <a:rPr lang="en-US" altLang="zh-TW">
                <a:latin typeface="Times New Roman" panose="02020603050405020304" pitchFamily="18" charset="0"/>
              </a:rPr>
              <a:pPr/>
              <a:t>19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18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929A4A-E3DF-4115-A71E-801C45DB44DC}" type="slidenum">
              <a:rPr lang="en-US" altLang="zh-TW">
                <a:latin typeface="Times New Roman" panose="02020603050405020304" pitchFamily="18" charset="0"/>
              </a:rPr>
              <a:pPr/>
              <a:t>20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2379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311AC1-8EA1-4391-954A-4B1AD9273BB9}" type="slidenum">
              <a:rPr lang="en-US" altLang="zh-TW">
                <a:latin typeface="Times New Roman" panose="02020603050405020304" pitchFamily="18" charset="0"/>
              </a:rPr>
              <a:pPr/>
              <a:t>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7286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9A3C51-5A18-47D7-BE95-8378239B39AE}" type="slidenum">
              <a:rPr lang="en-US" altLang="zh-TW">
                <a:latin typeface="Times New Roman" panose="02020603050405020304" pitchFamily="18" charset="0"/>
              </a:rPr>
              <a:pPr/>
              <a:t>5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AA936C-7FAC-4F36-9F37-AC402CD17C0A}" type="slidenum">
              <a:rPr lang="en-US" altLang="zh-TW">
                <a:latin typeface="Times New Roman" panose="02020603050405020304" pitchFamily="18" charset="0"/>
              </a:rPr>
              <a:pPr/>
              <a:t>6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I : the expected information needed to classify a given sample</a:t>
            </a:r>
          </a:p>
          <a:p>
            <a:r>
              <a:rPr lang="en-US" altLang="zh-TW" smtClean="0"/>
              <a:t>E (entropy) : expected information based on the partitioning into subsets by A</a:t>
            </a:r>
          </a:p>
          <a:p>
            <a:r>
              <a:rPr lang="en-US" altLang="zh-TW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221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052DBD2-BB0F-487F-96BD-20B646C9128D}" type="slidenum">
              <a:rPr lang="en-US" altLang="zh-TW">
                <a:latin typeface="Times New Roman" panose="02020603050405020304" pitchFamily="18" charset="0"/>
              </a:rPr>
              <a:pPr/>
              <a:t>7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01561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AE50AE-6E14-416A-9E9D-075E07813770}" type="slidenum">
              <a:rPr lang="en-US" altLang="zh-TW">
                <a:latin typeface="Times New Roman" panose="02020603050405020304" pitchFamily="18" charset="0"/>
              </a:rPr>
              <a:pPr/>
              <a:t>8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7796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218B97-1DBA-4AFC-8A4A-596B937D85D8}" type="slidenum">
              <a:rPr lang="en-US" altLang="zh-TW">
                <a:latin typeface="Times New Roman" panose="02020603050405020304" pitchFamily="18" charset="0"/>
              </a:rPr>
              <a:pPr/>
              <a:t>9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3410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A5A41D-0A4F-440D-8560-14CD89FE121C}" type="slidenum">
              <a:rPr lang="en-US" altLang="zh-TW">
                <a:latin typeface="Times New Roman" panose="02020603050405020304" pitchFamily="18" charset="0"/>
              </a:rPr>
              <a:pPr/>
              <a:t>11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345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B27306-CBBF-4C7F-9388-3C118611E4BF}" type="slidenum">
              <a:rPr lang="en-US" altLang="zh-TW">
                <a:latin typeface="Times New Roman" panose="02020603050405020304" pitchFamily="18" charset="0"/>
              </a:rPr>
              <a:pPr/>
              <a:t>12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44353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9D1A-9C49-44AC-827B-5E2731DBE8D0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359D-E4D5-4F39-B33F-F27A82F4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8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9D1A-9C49-44AC-827B-5E2731DBE8D0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359D-E4D5-4F39-B33F-F27A82F4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93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9D1A-9C49-44AC-827B-5E2731DBE8D0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359D-E4D5-4F39-B33F-F27A82F4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7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65809-713F-4E18-8831-BCF8C47372F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306934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16884-1E71-4A8A-9C9E-5E364A625F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879764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9D1A-9C49-44AC-827B-5E2731DBE8D0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359D-E4D5-4F39-B33F-F27A82F4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45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9D1A-9C49-44AC-827B-5E2731DBE8D0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359D-E4D5-4F39-B33F-F27A82F4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33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9D1A-9C49-44AC-827B-5E2731DBE8D0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359D-E4D5-4F39-B33F-F27A82F4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76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9D1A-9C49-44AC-827B-5E2731DBE8D0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359D-E4D5-4F39-B33F-F27A82F4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91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9D1A-9C49-44AC-827B-5E2731DBE8D0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359D-E4D5-4F39-B33F-F27A82F4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9D1A-9C49-44AC-827B-5E2731DBE8D0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359D-E4D5-4F39-B33F-F27A82F4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57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9D1A-9C49-44AC-827B-5E2731DBE8D0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359D-E4D5-4F39-B33F-F27A82F4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39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9D1A-9C49-44AC-827B-5E2731DBE8D0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359D-E4D5-4F39-B33F-F27A82F4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13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9D1A-9C49-44AC-827B-5E2731DBE8D0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359D-E4D5-4F39-B33F-F27A82F4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02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jpe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70981"/>
                </a:solidFill>
              </a:rPr>
              <a:t>Decision </a:t>
            </a:r>
            <a:r>
              <a:rPr lang="en-US" altLang="zh-TW" dirty="0" smtClean="0">
                <a:solidFill>
                  <a:srgbClr val="170981"/>
                </a:solidFill>
              </a:rPr>
              <a:t>Tree</a:t>
            </a:r>
            <a:r>
              <a:rPr lang="zh-TW" altLang="en-US" dirty="0" smtClean="0">
                <a:solidFill>
                  <a:srgbClr val="170981"/>
                </a:solidFill>
              </a:rPr>
              <a:t>決策樹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3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09" y="2380881"/>
            <a:ext cx="6194073" cy="15790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4" y="4060137"/>
            <a:ext cx="4055625" cy="13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4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EA78B12-E25A-44FE-957C-1A7C696F5ABA}" type="slidenum">
              <a:rPr lang="en-US" altLang="zh-TW"/>
              <a:pPr eaLnBrk="1" hangingPunct="1"/>
              <a:t>11</a:t>
            </a:fld>
            <a:endParaRPr lang="en-US" altLang="zh-TW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Gini Index (CART, IBM IntelligentMiner)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92262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zh-TW" sz="2400" dirty="0" smtClean="0">
                <a:ea typeface="新細明體" panose="02020500000000000000" pitchFamily="18" charset="-120"/>
              </a:rPr>
              <a:t>If a data set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contains examples from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classes,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gini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index,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gini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    		where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p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j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the relative frequency of class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j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zh-TW" sz="2400" dirty="0" smtClean="0">
                <a:ea typeface="新細明體" panose="02020500000000000000" pitchFamily="18" charset="-120"/>
              </a:rPr>
              <a:t>If a data set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 is split on A into two subsets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and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the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gini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index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gini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zh-TW" sz="2400" dirty="0" smtClean="0">
                <a:ea typeface="新細明體" panose="02020500000000000000" pitchFamily="18" charset="-120"/>
              </a:rPr>
              <a:t>Reduction in Impurity: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zh-TW" sz="2400" dirty="0" smtClean="0">
                <a:ea typeface="新細明體" panose="02020500000000000000" pitchFamily="18" charset="-120"/>
              </a:rPr>
              <a:t>The attribute provides the smallest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gini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split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(or the largest reduction in impurity) is chosen to split the node (</a:t>
            </a:r>
            <a:r>
              <a:rPr lang="en-US" altLang="zh-TW" sz="2400" i="1" dirty="0" smtClean="0">
                <a:solidFill>
                  <a:srgbClr val="CC0000"/>
                </a:solidFill>
                <a:ea typeface="新細明體" panose="02020500000000000000" pitchFamily="18" charset="-120"/>
              </a:rPr>
              <a:t>need to enumerate all the possible splitting points for each attribute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</a:p>
        </p:txBody>
      </p:sp>
      <p:graphicFrame>
        <p:nvGraphicFramePr>
          <p:cNvPr id="19461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13475"/>
              </p:ext>
            </p:extLst>
          </p:nvPr>
        </p:nvGraphicFramePr>
        <p:xfrm>
          <a:off x="2740891" y="20320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1777229" imgH="761669" progId="Equation.3">
                  <p:embed/>
                </p:oleObj>
              </mc:Choice>
              <mc:Fallback>
                <p:oleObj name="Equation" r:id="rId4" imgW="1777229" imgH="761669" progId="Equation.3">
                  <p:embed/>
                  <p:pic>
                    <p:nvPicPr>
                      <p:cNvPr id="19461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891" y="20320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25"/>
          <p:cNvGraphicFramePr>
            <a:graphicFrameLocks noChangeAspect="1"/>
          </p:cNvGraphicFramePr>
          <p:nvPr/>
        </p:nvGraphicFramePr>
        <p:xfrm>
          <a:off x="3124200" y="3717925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6" imgW="3441700" imgH="596900" progId="Equation.3">
                  <p:embed/>
                </p:oleObj>
              </mc:Choice>
              <mc:Fallback>
                <p:oleObj name="Equation" r:id="rId6" imgW="3441700" imgH="596900" progId="Equation.3">
                  <p:embed/>
                  <p:pic>
                    <p:nvPicPr>
                      <p:cNvPr id="19462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17925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4811713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8" imgW="2692400" imgH="304800" progId="Equation.3">
                  <p:embed/>
                </p:oleObj>
              </mc:Choice>
              <mc:Fallback>
                <p:oleObj name="Equation" r:id="rId8" imgW="2692400" imgH="304800" progId="Equation.3">
                  <p:embed/>
                  <p:pic>
                    <p:nvPicPr>
                      <p:cNvPr id="19463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11713"/>
                        <a:ext cx="46180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9779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0C9A91-E6EC-424C-A218-CE9FF52FC303}" type="slidenum">
              <a:rPr lang="en-US" altLang="zh-TW"/>
              <a:pPr eaLnBrk="1" hangingPunct="1"/>
              <a:t>12</a:t>
            </a:fld>
            <a:endParaRPr lang="en-US" altLang="zh-TW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Computation of Gini Index 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0319" y="1371600"/>
            <a:ext cx="8991600" cy="548640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Ex.  D has 9 tuples in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buys_computer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= “yes” and 5 in “no”</a:t>
            </a:r>
          </a:p>
          <a:p>
            <a:pPr eaLnBrk="1" hangingPunct="1"/>
            <a:endParaRPr lang="en-US" altLang="zh-TW" sz="2400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Suppose the attribute income partitions D into 10 in D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{low, medium} and 4 in D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2</a:t>
            </a:r>
          </a:p>
          <a:p>
            <a:pPr eaLnBrk="1" hangingPunct="1"/>
            <a:endParaRPr lang="en-US" altLang="zh-TW" sz="2400" dirty="0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400" dirty="0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 Gini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{</a:t>
            </a:r>
            <a:r>
              <a:rPr lang="en-US" altLang="zh-TW" sz="2400" baseline="-25000" dirty="0" err="1" smtClean="0">
                <a:ea typeface="新細明體" panose="02020500000000000000" pitchFamily="18" charset="-120"/>
              </a:rPr>
              <a:t>low,high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}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0.458; Gini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{</a:t>
            </a:r>
            <a:r>
              <a:rPr lang="en-US" altLang="zh-TW" sz="2400" baseline="-25000" dirty="0" err="1" smtClean="0">
                <a:ea typeface="新細明體" panose="02020500000000000000" pitchFamily="18" charset="-120"/>
              </a:rPr>
              <a:t>medium,high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}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0.450.  Thus, split on the {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low,medium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} (and {high}) since it has the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lowest Gini index</a:t>
            </a: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All attributes are assumed continuous-valued</a:t>
            </a: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May need other tools, e.g., clustering, to get the possible split values</a:t>
            </a: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Can be modified for categorical attributes</a:t>
            </a:r>
          </a:p>
        </p:txBody>
      </p:sp>
      <p:graphicFrame>
        <p:nvGraphicFramePr>
          <p:cNvPr id="20485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6002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204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/>
        </p:nvGraphicFramePr>
        <p:xfrm>
          <a:off x="3562350" y="2514600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6" imgW="3340100" imgH="431800" progId="Equation.3">
                  <p:embed/>
                </p:oleObj>
              </mc:Choice>
              <mc:Fallback>
                <p:oleObj name="Equation" r:id="rId6" imgW="3340100" imgH="431800" progId="Equation.3">
                  <p:embed/>
                  <p:pic>
                    <p:nvPicPr>
                      <p:cNvPr id="204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2514600"/>
                        <a:ext cx="50403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14" descr="8gin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167063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4226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D32EE4-7CF7-44B3-B3BB-144A04330A76}" type="slidenum">
              <a:rPr lang="en-US" altLang="zh-TW"/>
              <a:pPr eaLnBrk="1" hangingPunct="1"/>
              <a:t>13</a:t>
            </a:fld>
            <a:endParaRPr lang="en-US" altLang="zh-TW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91" y="452581"/>
            <a:ext cx="7250545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Comparing Attribute Selection Measures</a:t>
            </a:r>
            <a:endParaRPr lang="en-US" altLang="zh-TW" sz="2800" dirty="0" smtClean="0">
              <a:ea typeface="新細明體" panose="02020500000000000000" pitchFamily="18" charset="-12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 smtClean="0">
                <a:ea typeface="新細明體" panose="02020500000000000000" pitchFamily="18" charset="-120"/>
              </a:rPr>
              <a:t>Information gain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 smtClean="0">
                <a:ea typeface="新細明體" panose="02020500000000000000" pitchFamily="18" charset="-120"/>
              </a:rPr>
              <a:t>Gain ratio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 smtClean="0">
                <a:ea typeface="新細明體" panose="02020500000000000000" pitchFamily="18" charset="-120"/>
              </a:rPr>
              <a:t>Gini index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tends to favor tests that result in equal-sized partitions and purity in both partitions</a:t>
            </a:r>
          </a:p>
        </p:txBody>
      </p:sp>
    </p:spTree>
    <p:extLst>
      <p:ext uri="{BB962C8B-B14F-4D97-AF65-F5344CB8AC3E}">
        <p14:creationId xmlns:p14="http://schemas.microsoft.com/office/powerpoint/2010/main" val="117129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45B458-64AE-4D40-AAE4-51B0C3D3E7DA}" type="slidenum">
              <a:rPr lang="en-US" altLang="zh-TW"/>
              <a:pPr eaLnBrk="1" hangingPunct="1"/>
              <a:t>14</a:t>
            </a:fld>
            <a:endParaRPr lang="en-US" altLang="zh-TW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1673" y="350981"/>
            <a:ext cx="8414327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Other Attribute Selection Measures</a:t>
            </a:r>
            <a:endParaRPr lang="en-US" altLang="zh-TW" sz="3200" smtClean="0">
              <a:ea typeface="新細明體" panose="02020500000000000000" pitchFamily="18" charset="-12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2578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TW" sz="2000" u="sng" smtClean="0">
                <a:ea typeface="新細明體" panose="02020500000000000000" pitchFamily="18" charset="-120"/>
              </a:rPr>
              <a:t>CHAID</a:t>
            </a:r>
            <a:r>
              <a:rPr lang="en-US" altLang="zh-TW" sz="2000" smtClean="0">
                <a:ea typeface="新細明體" panose="02020500000000000000" pitchFamily="18" charset="-120"/>
              </a:rPr>
              <a:t>: a popular decision tree algorithm, measure based on </a:t>
            </a:r>
            <a:r>
              <a:rPr lang="el-GR" altLang="zh-TW" sz="2000" smtClean="0"/>
              <a:t>χ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z="2000" smtClean="0">
                <a:ea typeface="新細明體" panose="02020500000000000000" pitchFamily="18" charset="-120"/>
              </a:rPr>
              <a:t> test for independence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000" u="sng" smtClean="0">
                <a:ea typeface="新細明體" panose="02020500000000000000" pitchFamily="18" charset="-120"/>
              </a:rPr>
              <a:t>C-SEP</a:t>
            </a:r>
            <a:r>
              <a:rPr lang="en-US" altLang="zh-TW" sz="2000" smtClean="0">
                <a:ea typeface="新細明體" panose="02020500000000000000" pitchFamily="18" charset="-120"/>
              </a:rPr>
              <a:t>: performs better than info. gain and gini index in certain cases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000" u="sng" smtClean="0">
                <a:ea typeface="新細明體" panose="02020500000000000000" pitchFamily="18" charset="-120"/>
              </a:rPr>
              <a:t>G-statistic</a:t>
            </a:r>
            <a:r>
              <a:rPr lang="en-US" altLang="zh-TW" sz="2000" smtClean="0">
                <a:ea typeface="新細明體" panose="02020500000000000000" pitchFamily="18" charset="-120"/>
              </a:rPr>
              <a:t>: has a close approximation to </a:t>
            </a:r>
            <a:r>
              <a:rPr lang="el-GR" altLang="zh-TW" sz="2000" smtClean="0"/>
              <a:t>χ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z="2000" smtClean="0">
                <a:ea typeface="新細明體" panose="02020500000000000000" pitchFamily="18" charset="-120"/>
              </a:rPr>
              <a:t> distribution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000" u="sng" smtClean="0">
                <a:ea typeface="新細明體" panose="02020500000000000000" pitchFamily="18" charset="-120"/>
              </a:rPr>
              <a:t>MDL (Minimal Description Length) principle</a:t>
            </a:r>
            <a:r>
              <a:rPr lang="en-US" altLang="zh-TW" sz="2000" smtClean="0">
                <a:ea typeface="新細明體" panose="02020500000000000000" pitchFamily="18" charset="-120"/>
              </a:rPr>
              <a:t> (i.e., the simplest solution is preferred):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000" u="sng" smtClean="0">
                <a:ea typeface="新細明體" panose="02020500000000000000" pitchFamily="18" charset="-120"/>
              </a:rPr>
              <a:t>CART</a:t>
            </a:r>
            <a:r>
              <a:rPr lang="en-US" altLang="zh-TW" sz="2000" smtClean="0">
                <a:ea typeface="新細明體" panose="02020500000000000000" pitchFamily="18" charset="-120"/>
              </a:rPr>
              <a:t>: finds multivariate splits based on a linear comb. of attrs.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 Most give good results, none is significantly superior than others</a:t>
            </a:r>
          </a:p>
        </p:txBody>
      </p:sp>
    </p:spTree>
    <p:extLst>
      <p:ext uri="{BB962C8B-B14F-4D97-AF65-F5344CB8AC3E}">
        <p14:creationId xmlns:p14="http://schemas.microsoft.com/office/powerpoint/2010/main" val="8995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181" y="1702322"/>
            <a:ext cx="8317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Calculate the entropy of every attribute {\</a:t>
            </a:r>
            <a:r>
              <a:rPr lang="en-US" altLang="zh-TW" sz="2400" dirty="0" err="1"/>
              <a:t>displaystyle</a:t>
            </a:r>
            <a:r>
              <a:rPr lang="en-US" altLang="zh-TW" sz="2400" dirty="0"/>
              <a:t> a}a of the data set {\</a:t>
            </a:r>
            <a:r>
              <a:rPr lang="en-US" altLang="zh-TW" sz="2400" dirty="0" err="1"/>
              <a:t>displaystyle</a:t>
            </a:r>
            <a:r>
              <a:rPr lang="en-US" altLang="zh-TW" sz="2400" dirty="0"/>
              <a:t> S}S.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Partition ("split") the set {\</a:t>
            </a:r>
            <a:r>
              <a:rPr lang="en-US" altLang="zh-TW" sz="2400" dirty="0" err="1"/>
              <a:t>displaystyle</a:t>
            </a:r>
            <a:r>
              <a:rPr lang="en-US" altLang="zh-TW" sz="2400" dirty="0"/>
              <a:t> S}S into subsets using the attribute for which the resulting entropy after splitting is minimized; or, equivalently,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gain is maximum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Make a decision tree node containing that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/>
              <a:t>Recurse</a:t>
            </a:r>
            <a:r>
              <a:rPr lang="en-US" altLang="zh-TW" sz="2400" dirty="0"/>
              <a:t> on subsets using the remaining attributes.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00181" y="4793253"/>
            <a:ext cx="7624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越是小型的決策樹越優於大的決策樹（簡單理論）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儘管如此</a:t>
            </a:r>
            <a:r>
              <a:rPr lang="zh-TW" altLang="en-US" sz="2400" dirty="0"/>
              <a:t>，該算法也不是總是生成最小的樹形結構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是</a:t>
            </a:r>
            <a:r>
              <a:rPr lang="zh-TW" altLang="en-US" sz="2400" dirty="0"/>
              <a:t>一個啟發式算法</a:t>
            </a:r>
          </a:p>
        </p:txBody>
      </p:sp>
      <p:sp>
        <p:nvSpPr>
          <p:cNvPr id="4" name="矩形 3"/>
          <p:cNvSpPr/>
          <p:nvPr/>
        </p:nvSpPr>
        <p:spPr>
          <a:xfrm>
            <a:off x="146209" y="519606"/>
            <a:ext cx="20890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ID3</a:t>
            </a:r>
            <a:r>
              <a:rPr lang="zh-TW" altLang="en-US" sz="4400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80616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017" y="2367110"/>
            <a:ext cx="81418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檢查上述基本情況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對於每個特徵</a:t>
            </a:r>
            <a:r>
              <a:rPr lang="en-US" altLang="zh-TW" sz="2800" dirty="0"/>
              <a:t>a</a:t>
            </a:r>
            <a:r>
              <a:rPr lang="zh-TW" altLang="en-US" sz="2800" dirty="0"/>
              <a:t>，計算劃分</a:t>
            </a:r>
            <a:r>
              <a:rPr lang="en-US" altLang="zh-TW" sz="2800" dirty="0"/>
              <a:t>a</a:t>
            </a:r>
            <a:r>
              <a:rPr lang="zh-TW" altLang="en-US" sz="2800" dirty="0"/>
              <a:t>的信息增益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記</a:t>
            </a:r>
            <a:r>
              <a:rPr lang="en-US" altLang="zh-TW" sz="2800" dirty="0" err="1"/>
              <a:t>a_best</a:t>
            </a:r>
            <a:r>
              <a:rPr lang="zh-TW" altLang="en-US" sz="2800" dirty="0"/>
              <a:t>為最高信息增益的特徵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創建一個在</a:t>
            </a:r>
            <a:r>
              <a:rPr lang="en-US" altLang="zh-TW" sz="2800" dirty="0" err="1"/>
              <a:t>a_best</a:t>
            </a:r>
            <a:r>
              <a:rPr lang="zh-TW" altLang="en-US" sz="2800" dirty="0"/>
              <a:t>上劃分的決策節點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使用劃分後的樣本創建作為當前決策節點的子節點，並在這些子節點上遞歸地處理</a:t>
            </a:r>
          </a:p>
        </p:txBody>
      </p:sp>
      <p:sp>
        <p:nvSpPr>
          <p:cNvPr id="3" name="矩形 2"/>
          <p:cNvSpPr/>
          <p:nvPr/>
        </p:nvSpPr>
        <p:spPr>
          <a:xfrm>
            <a:off x="337126" y="1110734"/>
            <a:ext cx="21339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C4.5</a:t>
            </a:r>
            <a:r>
              <a:rPr lang="zh-TW" altLang="en-US" sz="4000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3816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9455" y="365127"/>
            <a:ext cx="8145895" cy="641638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 – Classification &amp; Regression Trees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434" y="1848211"/>
            <a:ext cx="7762384" cy="43678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5947" y="1058156"/>
            <a:ext cx="8044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https://www.slideshare.net/hemantchetwani/cart-classification-regression-trees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95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732" y="2109089"/>
            <a:ext cx="83450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Decision trees are formed by a collection of rules based on variables in the modeling data set:</a:t>
            </a:r>
          </a:p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Rules based on variables' values are selected to get the best split to differentiate observations based on the dependent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Once a rule is selected and splits a node into two, the same process is applied to each "child" node (i.e. it is a recursive procedure)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Splitting stops when CART detects no further gain can be made, or some pre-set stopping rules are met. (Alternatively, the data are split as much as possible and then the tree is later pruned</a:t>
            </a:r>
            <a:r>
              <a:rPr lang="en-US" altLang="zh-TW" dirty="0" smtClean="0"/>
              <a:t>.)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Each branch of the tree ends in a terminal node. </a:t>
            </a:r>
            <a:endParaRPr lang="en-US" altLang="zh-TW" dirty="0" smtClean="0"/>
          </a:p>
          <a:p>
            <a:r>
              <a:rPr lang="en-US" altLang="zh-TW" dirty="0" smtClean="0"/>
              <a:t>Each </a:t>
            </a:r>
            <a:r>
              <a:rPr lang="en-US" altLang="zh-TW" dirty="0"/>
              <a:t>observation falls into one and exactly one terminal node, and each terminal node is uniquely defined by a set of rules.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7732" y="477787"/>
            <a:ext cx="618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CART (Classification And Regression Tree)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34290" y="1001007"/>
            <a:ext cx="7652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err="1"/>
              <a:t>Breiman</a:t>
            </a:r>
            <a:r>
              <a:rPr lang="en-US" altLang="zh-TW" dirty="0"/>
              <a:t>, Leo; Friedman, J. H., </a:t>
            </a:r>
            <a:r>
              <a:rPr lang="en-US" altLang="zh-TW" dirty="0" err="1"/>
              <a:t>Olshen</a:t>
            </a:r>
            <a:r>
              <a:rPr lang="en-US" altLang="zh-TW" dirty="0"/>
              <a:t>, R. A., &amp; Stone, C. J. Classification and regression trees. Monterey, CA: Wadsworth &amp; Brooks/Cole Advanced Books &amp; Software. 1984. ISBN 978-0-412-04841-8.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08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4A66BA-4F62-404B-AFE2-A6DDF020C91D}" type="slidenum">
              <a:rPr lang="en-US" altLang="zh-TW"/>
              <a:pPr eaLnBrk="1" hangingPunct="1"/>
              <a:t>19</a:t>
            </a:fld>
            <a:endParaRPr lang="en-US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Overfitting and Tree Pruning(</a:t>
            </a:r>
            <a:r>
              <a:rPr lang="zh-TW" altLang="en-US" dirty="0" smtClean="0">
                <a:ea typeface="新細明體" panose="02020500000000000000" pitchFamily="18" charset="-120"/>
              </a:rPr>
              <a:t>樹支修剪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endParaRPr lang="en-US" altLang="zh-TW" sz="3200" dirty="0" smtClean="0">
              <a:ea typeface="新細明體" panose="02020500000000000000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 u="sng" dirty="0" smtClean="0">
                <a:ea typeface="新細明體" panose="02020500000000000000" pitchFamily="18" charset="-120"/>
              </a:rPr>
              <a:t>Overfitting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 An induced tree may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overfit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the training data </a:t>
            </a:r>
          </a:p>
          <a:p>
            <a:pPr lvl="1"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Too many branches, some may reflect anomalies due to noise or outliers</a:t>
            </a:r>
          </a:p>
          <a:p>
            <a:pPr lvl="1"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Poor accuracy for unseen samples</a:t>
            </a: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Two approaches to avoid overfitting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  </a:t>
            </a:r>
            <a:r>
              <a:rPr lang="zh-TW" altLang="en-US" sz="2400" dirty="0" smtClean="0"/>
              <a:t>樹</a:t>
            </a:r>
            <a:r>
              <a:rPr lang="zh-TW" altLang="en-US" sz="2400" dirty="0"/>
              <a:t>支</a:t>
            </a:r>
            <a:r>
              <a:rPr lang="zh-TW" altLang="en-US" sz="2400" dirty="0" smtClean="0"/>
              <a:t>修剪的兩種方法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400" u="sng" dirty="0" err="1" smtClean="0">
                <a:ea typeface="新細明體" panose="02020500000000000000" pitchFamily="18" charset="-120"/>
              </a:rPr>
              <a:t>Prepruning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Halt tree construction early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cs typeface="Tahoma" panose="020B0604030504040204" pitchFamily="34" charset="0"/>
              </a:rPr>
              <a:t>̵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do not split a node if this would result in the goodness measure falling below a threshold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Difficult to choose an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appropriate threshold</a:t>
            </a:r>
          </a:p>
          <a:p>
            <a:pPr lvl="1" eaLnBrk="1" hangingPunct="1"/>
            <a:r>
              <a:rPr lang="en-US" altLang="zh-TW" sz="2400" u="sng" dirty="0" err="1" smtClean="0">
                <a:ea typeface="新細明體" panose="02020500000000000000" pitchFamily="18" charset="-120"/>
              </a:rPr>
              <a:t>Postpruning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Remove branches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from a “fully grown” tree—get a sequence of progressively pruned trees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Use a set of data different from the training data to decide which is the “best pruned tree”</a:t>
            </a:r>
          </a:p>
        </p:txBody>
      </p:sp>
    </p:spTree>
    <p:extLst>
      <p:ext uri="{BB962C8B-B14F-4D97-AF65-F5344CB8AC3E}">
        <p14:creationId xmlns:p14="http://schemas.microsoft.com/office/powerpoint/2010/main" val="31740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8E44CF1-F790-4503-AA25-E85FB3EBFF8F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solidFill>
                  <a:srgbClr val="170981"/>
                </a:solidFill>
                <a:ea typeface="新細明體" panose="02020500000000000000" pitchFamily="18" charset="-120"/>
              </a:rPr>
              <a:t>Decision Tree : An Example</a:t>
            </a:r>
            <a:endParaRPr lang="en-US" altLang="zh-TW" i="1" dirty="0" smtClean="0">
              <a:solidFill>
                <a:srgbClr val="170981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12292" name="Group 63"/>
          <p:cNvGrpSpPr>
            <a:grpSpLocks/>
          </p:cNvGrpSpPr>
          <p:nvPr/>
        </p:nvGrpSpPr>
        <p:grpSpPr bwMode="auto"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122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age?</a:t>
              </a:r>
            </a:p>
          </p:txBody>
        </p:sp>
        <p:sp>
          <p:nvSpPr>
            <p:cNvPr id="12296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overcast</a:t>
              </a:r>
            </a:p>
          </p:txBody>
        </p:sp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student?</a:t>
              </a:r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credit rating?</a:t>
              </a:r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&lt;=30</a:t>
              </a:r>
              <a:endPara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&gt;40</a:t>
              </a:r>
              <a:endPara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8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no</a:t>
              </a:r>
            </a:p>
          </p:txBody>
        </p:sp>
        <p:sp>
          <p:nvSpPr>
            <p:cNvPr id="12310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yes</a:t>
              </a:r>
            </a:p>
          </p:txBody>
        </p:sp>
        <p:sp>
          <p:nvSpPr>
            <p:cNvPr id="12311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yes</a:t>
              </a:r>
            </a:p>
          </p:txBody>
        </p:sp>
        <p:sp>
          <p:nvSpPr>
            <p:cNvPr id="12312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yes</a:t>
              </a:r>
            </a:p>
          </p:txBody>
        </p:sp>
        <p:sp>
          <p:nvSpPr>
            <p:cNvPr id="12313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31..40</a:t>
              </a:r>
              <a:endParaRPr lang="en-US" altLang="zh-TW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2314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no</a:t>
              </a:r>
            </a:p>
          </p:txBody>
        </p:sp>
        <p:sp>
          <p:nvSpPr>
            <p:cNvPr id="12315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fair</a:t>
              </a:r>
            </a:p>
          </p:txBody>
        </p:sp>
        <p:sp>
          <p:nvSpPr>
            <p:cNvPr id="12316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excellent</a:t>
              </a:r>
            </a:p>
          </p:txBody>
        </p:sp>
        <p:sp>
          <p:nvSpPr>
            <p:cNvPr id="12317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yes</a:t>
              </a:r>
            </a:p>
          </p:txBody>
        </p:sp>
        <p:sp>
          <p:nvSpPr>
            <p:cNvPr id="1231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no</a:t>
              </a:r>
            </a:p>
          </p:txBody>
        </p:sp>
      </p:grpSp>
      <p:graphicFrame>
        <p:nvGraphicFramePr>
          <p:cNvPr id="12293" name="Object 1024"/>
          <p:cNvGraphicFramePr>
            <a:graphicFrameLocks/>
          </p:cNvGraphicFramePr>
          <p:nvPr/>
        </p:nvGraphicFramePr>
        <p:xfrm>
          <a:off x="5192713" y="11430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12293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1"/>
          <p:cNvSpPr>
            <a:spLocks noChangeArrowheads="1"/>
          </p:cNvSpPr>
          <p:nvPr/>
        </p:nvSpPr>
        <p:spPr bwMode="auto">
          <a:xfrm>
            <a:off x="152400" y="1371600"/>
            <a:ext cx="51736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</a:rPr>
              <a:t>Training data set: Buys_computer</a:t>
            </a:r>
          </a:p>
          <a:p>
            <a:pPr eaLnBrk="1" hangingPunct="1"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</a:rPr>
              <a:t>The data set follows an example of Quinlan’s ID3 (Playing Tennis)</a:t>
            </a:r>
          </a:p>
          <a:p>
            <a:pPr eaLnBrk="1" hangingPunct="1"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</a:rPr>
              <a:t>Resulting tree:</a:t>
            </a:r>
          </a:p>
        </p:txBody>
      </p:sp>
    </p:spTree>
    <p:extLst>
      <p:ext uri="{BB962C8B-B14F-4D97-AF65-F5344CB8AC3E}">
        <p14:creationId xmlns:p14="http://schemas.microsoft.com/office/powerpoint/2010/main" val="35263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6F3E875-FC59-406B-A0A3-CC0C7010D206}" type="slidenum">
              <a:rPr lang="en-US" altLang="zh-TW"/>
              <a:pPr eaLnBrk="1" hangingPunct="1"/>
              <a:t>20</a:t>
            </a:fld>
            <a:endParaRPr lang="en-US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154782"/>
            <a:ext cx="85344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Enhancements to Basic Decision Tree Induction</a:t>
            </a:r>
            <a:br>
              <a:rPr lang="en-US" altLang="zh-TW" sz="3200" dirty="0" smtClean="0">
                <a:ea typeface="新細明體" panose="02020500000000000000" pitchFamily="18" charset="-120"/>
              </a:rPr>
            </a:br>
            <a:r>
              <a:rPr lang="zh-TW" altLang="en-US" sz="3200" dirty="0" smtClean="0">
                <a:ea typeface="新細明體" panose="02020500000000000000" pitchFamily="18" charset="-120"/>
              </a:rPr>
              <a:t>基本決策樹的加強版</a:t>
            </a:r>
            <a:endParaRPr lang="en-US" altLang="zh-TW" sz="3200" dirty="0" smtClean="0">
              <a:ea typeface="新細明體" panose="02020500000000000000" pitchFamily="18" charset="-120"/>
            </a:endParaRPr>
          </a:p>
        </p:txBody>
      </p:sp>
      <p:sp>
        <p:nvSpPr>
          <p:cNvPr id="24580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Allow for </a:t>
            </a:r>
            <a:r>
              <a:rPr lang="en-US" altLang="zh-TW" sz="2400" b="1" smtClean="0">
                <a:ea typeface="新細明體" panose="02020500000000000000" pitchFamily="18" charset="-120"/>
              </a:rPr>
              <a:t>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Handle </a:t>
            </a:r>
            <a:r>
              <a:rPr lang="en-US" altLang="zh-TW" sz="2400" b="1" smtClean="0">
                <a:ea typeface="新細明體" panose="02020500000000000000" pitchFamily="18" charset="-120"/>
              </a:rPr>
              <a:t>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b="1" smtClean="0">
                <a:ea typeface="新細明體" panose="02020500000000000000" pitchFamily="18" charset="-12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This reduces fragmentation, repetition, and replication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1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Sklearn</a:t>
            </a:r>
            <a:endParaRPr lang="en-US" altLang="zh-TW" sz="6600" dirty="0" smtClean="0"/>
          </a:p>
          <a:p>
            <a:pPr algn="ctr"/>
            <a:r>
              <a:rPr lang="en-US" altLang="zh-TW" sz="6600" dirty="0" smtClean="0">
                <a:solidFill>
                  <a:srgbClr val="FFFF00"/>
                </a:solidFill>
              </a:rPr>
              <a:t>Decision Tree</a:t>
            </a:r>
            <a:endParaRPr lang="zh-TW" alt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2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68" y="220391"/>
            <a:ext cx="8904884" cy="2033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26478" y="879824"/>
            <a:ext cx="2683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參數</a:t>
            </a:r>
            <a:endParaRPr lang="en-US" altLang="zh-TW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202" y="2136797"/>
            <a:ext cx="2482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屬性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968" y="6061517"/>
            <a:ext cx="7292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L</a:t>
            </a:r>
            <a:r>
              <a:rPr lang="en-US" altLang="zh-TW" dirty="0"/>
              <a:t>. </a:t>
            </a:r>
            <a:r>
              <a:rPr lang="en-US" altLang="zh-TW" dirty="0" err="1"/>
              <a:t>Breiman</a:t>
            </a:r>
            <a:r>
              <a:rPr lang="en-US" altLang="zh-TW" dirty="0"/>
              <a:t>, J. Friedman, R. </a:t>
            </a:r>
            <a:r>
              <a:rPr lang="en-US" altLang="zh-TW" dirty="0" err="1"/>
              <a:t>Olshen</a:t>
            </a:r>
            <a:r>
              <a:rPr lang="en-US" altLang="zh-TW" dirty="0"/>
              <a:t>, and C. Stone, “Classification and Regression Trees”, Wadsworth, Belmont, CA, 1984.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339" y="2952468"/>
            <a:ext cx="6994424" cy="294033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6511" y="3284977"/>
            <a:ext cx="15223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  <a:p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63625" y="2101840"/>
            <a:ext cx="5910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https://scikit-learn.org/stable/modules/generated/sklearn.tree.DecisionTreeClassifier.html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956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636" y="292732"/>
            <a:ext cx="76061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class </a:t>
            </a:r>
            <a:r>
              <a:rPr lang="en-US" altLang="zh-TW" sz="2800" dirty="0" err="1"/>
              <a:t>sklearn.tree.DecisionTreeClassifier</a:t>
            </a:r>
            <a:r>
              <a:rPr lang="en-US" altLang="zh-TW" sz="2800" dirty="0" smtClean="0"/>
              <a:t>(</a:t>
            </a:r>
          </a:p>
          <a:p>
            <a:r>
              <a:rPr lang="en-US" altLang="zh-TW" sz="2800" dirty="0" smtClean="0"/>
              <a:t>criterion</a:t>
            </a:r>
            <a:r>
              <a:rPr lang="en-US" altLang="zh-TW" sz="2800" dirty="0"/>
              <a:t>=’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gini</a:t>
            </a:r>
            <a:r>
              <a:rPr lang="en-US" altLang="zh-TW" sz="2800" dirty="0"/>
              <a:t>’, </a:t>
            </a:r>
            <a:endParaRPr lang="en-US" altLang="zh-TW" sz="2800" dirty="0" smtClean="0"/>
          </a:p>
          <a:p>
            <a:r>
              <a:rPr lang="en-US" altLang="zh-TW" sz="2800" dirty="0" smtClean="0"/>
              <a:t>splitter</a:t>
            </a:r>
            <a:r>
              <a:rPr lang="en-US" altLang="zh-TW" sz="2800" dirty="0"/>
              <a:t>=’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</a:t>
            </a:r>
            <a:r>
              <a:rPr lang="en-US" altLang="zh-TW" sz="2800" dirty="0"/>
              <a:t>’,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max_depth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min_samples_split</a:t>
            </a:r>
            <a:r>
              <a:rPr lang="en-US" altLang="zh-TW" sz="2800" dirty="0" smtClean="0"/>
              <a:t>=2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min_samples_leaf</a:t>
            </a:r>
            <a:r>
              <a:rPr lang="en-US" altLang="zh-TW" sz="2800" dirty="0" smtClean="0"/>
              <a:t>=1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1600" dirty="0" err="1" smtClean="0"/>
              <a:t>min_weight_fraction_leaf</a:t>
            </a:r>
            <a:r>
              <a:rPr lang="en-US" altLang="zh-TW" sz="1600" dirty="0" smtClean="0"/>
              <a:t>=0.0</a:t>
            </a:r>
            <a:r>
              <a:rPr lang="en-US" altLang="zh-TW" sz="1600" dirty="0"/>
              <a:t>, </a:t>
            </a:r>
            <a:endParaRPr lang="en-US" altLang="zh-TW" sz="1600" dirty="0" smtClean="0"/>
          </a:p>
          <a:p>
            <a:r>
              <a:rPr lang="en-US" altLang="zh-TW" sz="2800" dirty="0" err="1" smtClean="0"/>
              <a:t>max_features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random_state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max_leaf_nodes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min_impurity_decrease</a:t>
            </a:r>
            <a:r>
              <a:rPr lang="en-US" altLang="zh-TW" sz="2800" dirty="0" smtClean="0"/>
              <a:t>=0.0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min_impurity_split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class_weight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presort=False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378036" y="1073972"/>
            <a:ext cx="4632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criterion : string, optional (default=”</a:t>
            </a:r>
            <a:r>
              <a:rPr lang="en-US" altLang="zh-TW" dirty="0" err="1"/>
              <a:t>gini</a:t>
            </a:r>
            <a:r>
              <a:rPr lang="en-US" altLang="zh-TW" dirty="0"/>
              <a:t>”)</a:t>
            </a:r>
          </a:p>
          <a:p>
            <a:r>
              <a:rPr lang="en-US" altLang="zh-TW" dirty="0"/>
              <a:t>The function to measure the quality of a split. Supported criteria are “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gini</a:t>
            </a:r>
            <a:r>
              <a:rPr lang="en-US" altLang="zh-TW" dirty="0"/>
              <a:t>” for the Gini impurity and “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entropy</a:t>
            </a:r>
            <a:r>
              <a:rPr lang="en-US" altLang="zh-TW" dirty="0"/>
              <a:t>” for the information gain.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78036" y="261644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splitter : string, optional (default=”best”)</a:t>
            </a:r>
          </a:p>
          <a:p>
            <a:r>
              <a:rPr lang="en-US" altLang="zh-TW" dirty="0"/>
              <a:t>The strategy used to choose the split at each node. Supported strategies are “best” to choose the best split and “random” to choose the best random split.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077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DEMO</a:t>
            </a:r>
            <a:r>
              <a:rPr lang="zh-TW" altLang="en-US" sz="6600" dirty="0" smtClean="0"/>
              <a:t>  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1119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126" y="298716"/>
            <a:ext cx="85020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pandas import </a:t>
            </a:r>
            <a:r>
              <a:rPr lang="en-US" altLang="zh-TW" sz="2400" dirty="0" err="1" smtClean="0"/>
              <a:t>read_csv</a:t>
            </a:r>
            <a:endParaRPr lang="en-US" altLang="zh-TW" sz="2400" dirty="0" smtClean="0"/>
          </a:p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sklearn.model_selection</a:t>
            </a:r>
            <a:r>
              <a:rPr lang="en-US" altLang="zh-TW" sz="2400" dirty="0" smtClean="0"/>
              <a:t> import </a:t>
            </a:r>
            <a:r>
              <a:rPr lang="en-US" altLang="zh-TW" sz="2400" dirty="0" err="1" smtClean="0"/>
              <a:t>KFold</a:t>
            </a:r>
            <a:endParaRPr lang="en-US" altLang="zh-TW" sz="2400" dirty="0" smtClean="0"/>
          </a:p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sklearn.model_selection</a:t>
            </a:r>
            <a:r>
              <a:rPr lang="en-US" altLang="zh-TW" sz="2400" dirty="0" smtClean="0"/>
              <a:t> import </a:t>
            </a:r>
            <a:r>
              <a:rPr lang="en-US" altLang="zh-TW" sz="2400" dirty="0" err="1" smtClean="0"/>
              <a:t>cross_val_score</a:t>
            </a:r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from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sklearn.tree</a:t>
            </a:r>
            <a:r>
              <a:rPr lang="en-US" altLang="zh-TW" sz="2400" dirty="0" smtClean="0">
                <a:solidFill>
                  <a:srgbClr val="FF0000"/>
                </a:solidFill>
              </a:rPr>
              <a:t> import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DecisionTreeClassifier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# </a:t>
            </a:r>
            <a:r>
              <a:rPr lang="zh-TW" altLang="en-US" sz="2400" dirty="0" smtClean="0"/>
              <a:t>導入數據</a:t>
            </a:r>
          </a:p>
          <a:p>
            <a:r>
              <a:rPr lang="en-US" altLang="zh-TW" sz="2400" dirty="0" smtClean="0"/>
              <a:t>filename = 'pima_data.csv'</a:t>
            </a:r>
          </a:p>
          <a:p>
            <a:r>
              <a:rPr lang="en-US" altLang="zh-TW" sz="2400" dirty="0" smtClean="0"/>
              <a:t>names = ['</a:t>
            </a:r>
            <a:r>
              <a:rPr lang="en-US" altLang="zh-TW" sz="2400" dirty="0" err="1" smtClean="0"/>
              <a:t>preg</a:t>
            </a:r>
            <a:r>
              <a:rPr lang="en-US" altLang="zh-TW" sz="2400" dirty="0" smtClean="0"/>
              <a:t>', '</a:t>
            </a:r>
            <a:r>
              <a:rPr lang="en-US" altLang="zh-TW" sz="2400" dirty="0" err="1" smtClean="0"/>
              <a:t>plas</a:t>
            </a:r>
            <a:r>
              <a:rPr lang="en-US" altLang="zh-TW" sz="2400" dirty="0" smtClean="0"/>
              <a:t>', '</a:t>
            </a:r>
            <a:r>
              <a:rPr lang="en-US" altLang="zh-TW" sz="2400" dirty="0" err="1" smtClean="0"/>
              <a:t>pres</a:t>
            </a:r>
            <a:r>
              <a:rPr lang="en-US" altLang="zh-TW" sz="2400" dirty="0" smtClean="0"/>
              <a:t>', 'skin', 'test', 'mass', '</a:t>
            </a:r>
            <a:r>
              <a:rPr lang="en-US" altLang="zh-TW" sz="2400" dirty="0" err="1" smtClean="0"/>
              <a:t>pedi</a:t>
            </a:r>
            <a:r>
              <a:rPr lang="en-US" altLang="zh-TW" sz="2400" dirty="0" smtClean="0"/>
              <a:t>', 'age', 'class']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data = </a:t>
            </a:r>
            <a:r>
              <a:rPr lang="en-US" altLang="zh-TW" sz="2400" dirty="0" err="1" smtClean="0"/>
              <a:t>read_csv</a:t>
            </a:r>
            <a:r>
              <a:rPr lang="en-US" altLang="zh-TW" sz="2400" dirty="0" smtClean="0"/>
              <a:t>(filename, names=names)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# </a:t>
            </a:r>
            <a:r>
              <a:rPr lang="zh-TW" altLang="en-US" sz="2400" dirty="0" smtClean="0"/>
              <a:t>將資料分為輸入資料和輸出結果</a:t>
            </a:r>
          </a:p>
          <a:p>
            <a:r>
              <a:rPr lang="en-US" altLang="zh-TW" sz="2400" dirty="0" smtClean="0"/>
              <a:t>array = </a:t>
            </a:r>
            <a:r>
              <a:rPr lang="en-US" altLang="zh-TW" sz="2400" dirty="0" err="1" smtClean="0"/>
              <a:t>data.values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X = array[:, 0:8]</a:t>
            </a:r>
          </a:p>
          <a:p>
            <a:r>
              <a:rPr lang="en-US" altLang="zh-TW" sz="2400" dirty="0" smtClean="0"/>
              <a:t>Y = array[:, 8]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6958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3240" y="5784334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0.6886876281613123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1090" y="603148"/>
            <a:ext cx="83912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num_folds</a:t>
            </a:r>
            <a:r>
              <a:rPr lang="en-US" altLang="zh-TW" sz="3200" dirty="0" smtClean="0"/>
              <a:t> = 10</a:t>
            </a:r>
          </a:p>
          <a:p>
            <a:r>
              <a:rPr lang="en-US" altLang="zh-TW" sz="3200" dirty="0" smtClean="0"/>
              <a:t>seed = 7</a:t>
            </a:r>
          </a:p>
          <a:p>
            <a:r>
              <a:rPr lang="en-US" altLang="zh-TW" sz="3200" dirty="0" err="1" smtClean="0"/>
              <a:t>kfold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KFold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n_splits</a:t>
            </a:r>
            <a:r>
              <a:rPr lang="en-US" altLang="zh-TW" sz="3200" dirty="0" smtClean="0"/>
              <a:t>=</a:t>
            </a:r>
            <a:r>
              <a:rPr lang="en-US" altLang="zh-TW" sz="3200" dirty="0" err="1" smtClean="0"/>
              <a:t>num_folds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random_state</a:t>
            </a:r>
            <a:r>
              <a:rPr lang="en-US" altLang="zh-TW" sz="3200" dirty="0" smtClean="0"/>
              <a:t>=seed)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model = </a:t>
            </a:r>
            <a:r>
              <a:rPr lang="en-US" altLang="zh-TW" sz="3200" dirty="0" err="1" smtClean="0"/>
              <a:t>DecisionTreeClassifier</a:t>
            </a:r>
            <a:r>
              <a:rPr lang="en-US" altLang="zh-TW" sz="3200" dirty="0" smtClean="0"/>
              <a:t>()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result = </a:t>
            </a:r>
            <a:r>
              <a:rPr lang="en-US" altLang="zh-TW" sz="3200" dirty="0" err="1" smtClean="0"/>
              <a:t>cross_val_score</a:t>
            </a:r>
            <a:r>
              <a:rPr lang="en-US" altLang="zh-TW" sz="3200" dirty="0" smtClean="0"/>
              <a:t>(model, X, Y, cv=</a:t>
            </a:r>
            <a:r>
              <a:rPr lang="en-US" altLang="zh-TW" sz="3200" dirty="0" err="1" smtClean="0"/>
              <a:t>kfold</a:t>
            </a:r>
            <a:r>
              <a:rPr lang="en-US" altLang="zh-TW" sz="3200" dirty="0" smtClean="0"/>
              <a:t>)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print(</a:t>
            </a:r>
            <a:r>
              <a:rPr lang="en-US" altLang="zh-TW" sz="3200" dirty="0" err="1" smtClean="0"/>
              <a:t>result.mean</a:t>
            </a:r>
            <a:r>
              <a:rPr lang="en-US" altLang="zh-TW" sz="3200" dirty="0" smtClean="0"/>
              <a:t>())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11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CA383C-FA0A-4FDD-9441-EA9099193539}" type="slidenum">
              <a:rPr lang="en-US" altLang="zh-TW"/>
              <a:pPr eaLnBrk="1" hangingPunct="1"/>
              <a:t>3</a:t>
            </a:fld>
            <a:endParaRPr lang="en-US" altLang="zh-TW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Algorithm for Decision Tree Induction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Tree is constructed in a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Test attributes are selected on the basis of a heuristic or statistical measure (e.g.,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information gain</a:t>
            </a:r>
            <a:r>
              <a:rPr lang="en-US" altLang="zh-TW" sz="2400" smtClean="0"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There are no remaining attributes for further partitioning –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majority voting</a:t>
            </a:r>
            <a:r>
              <a:rPr lang="en-US" altLang="zh-TW" sz="2400" smtClean="0">
                <a:ea typeface="新細明體" panose="02020500000000000000" pitchFamily="18" charset="-120"/>
              </a:rPr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There are no samples left</a:t>
            </a:r>
          </a:p>
        </p:txBody>
      </p:sp>
    </p:spTree>
    <p:extLst>
      <p:ext uri="{BB962C8B-B14F-4D97-AF65-F5344CB8AC3E}">
        <p14:creationId xmlns:p14="http://schemas.microsoft.com/office/powerpoint/2010/main" val="3038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2714914" cy="851272"/>
          </a:xfrm>
        </p:spPr>
        <p:txBody>
          <a:bodyPr/>
          <a:lstStyle/>
          <a:p>
            <a:r>
              <a:rPr lang="zh-TW" altLang="en-US" dirty="0" smtClean="0"/>
              <a:t>三大主</a:t>
            </a:r>
            <a:r>
              <a:rPr lang="zh-TW" altLang="en-US" dirty="0"/>
              <a:t>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8032" y="1511588"/>
            <a:ext cx="3158259" cy="157335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特</a:t>
            </a:r>
            <a:r>
              <a:rPr lang="zh-TW" altLang="en-US" dirty="0" smtClean="0"/>
              <a:t>征選擇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決策</a:t>
            </a:r>
            <a:r>
              <a:rPr lang="zh-TW" altLang="en-US" dirty="0"/>
              <a:t>樹的</a:t>
            </a:r>
            <a:r>
              <a:rPr lang="zh-TW" altLang="en-US" dirty="0" smtClean="0"/>
              <a:t>生成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決策</a:t>
            </a:r>
            <a:r>
              <a:rPr lang="zh-TW" altLang="en-US" dirty="0"/>
              <a:t>樹</a:t>
            </a:r>
            <a:r>
              <a:rPr lang="zh-TW" altLang="en-US" dirty="0" smtClean="0"/>
              <a:t>的</a:t>
            </a:r>
            <a:r>
              <a:rPr lang="zh-TW" altLang="en-US" dirty="0"/>
              <a:t>剪枝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0826"/>
              </p:ext>
            </p:extLst>
          </p:nvPr>
        </p:nvGraphicFramePr>
        <p:xfrm>
          <a:off x="378690" y="3044265"/>
          <a:ext cx="852516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29445595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50086030"/>
                    </a:ext>
                  </a:extLst>
                </a:gridCol>
                <a:gridCol w="2124364">
                  <a:extLst>
                    <a:ext uri="{9D8B030D-6E8A-4147-A177-3AD203B41FA5}">
                      <a16:colId xmlns:a16="http://schemas.microsoft.com/office/drawing/2014/main" val="2946322632"/>
                    </a:ext>
                  </a:extLst>
                </a:gridCol>
                <a:gridCol w="2392217">
                  <a:extLst>
                    <a:ext uri="{9D8B030D-6E8A-4147-A177-3AD203B41FA5}">
                      <a16:colId xmlns:a16="http://schemas.microsoft.com/office/drawing/2014/main" val="121391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ID3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C4.5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CART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4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特征選擇</a:t>
                      </a:r>
                      <a:endParaRPr lang="en-US" altLang="zh-TW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Information gain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Gain ratio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Gini index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0625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8569" y="4526597"/>
            <a:ext cx="399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Iterative </a:t>
            </a:r>
            <a:r>
              <a:rPr lang="en-US" altLang="zh-TW" dirty="0" err="1"/>
              <a:t>Dichotomiser</a:t>
            </a:r>
            <a:r>
              <a:rPr lang="en-US" altLang="zh-TW" dirty="0"/>
              <a:t> 3 </a:t>
            </a:r>
            <a:r>
              <a:rPr lang="zh-TW" altLang="en-US" dirty="0"/>
              <a:t>疊代二叉樹</a:t>
            </a:r>
            <a:r>
              <a:rPr lang="en-US" altLang="zh-TW" dirty="0"/>
              <a:t>3</a:t>
            </a:r>
            <a:r>
              <a:rPr lang="zh-TW" altLang="en-US" dirty="0"/>
              <a:t>代</a:t>
            </a:r>
          </a:p>
        </p:txBody>
      </p:sp>
      <p:sp>
        <p:nvSpPr>
          <p:cNvPr id="6" name="矩形 5"/>
          <p:cNvSpPr/>
          <p:nvPr/>
        </p:nvSpPr>
        <p:spPr>
          <a:xfrm>
            <a:off x="1194105" y="5433032"/>
            <a:ext cx="445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https://en.wikipedia.org/wiki/C4.5_algorithm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82056" y="2429982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C5.0 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58569" y="4265806"/>
            <a:ext cx="188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John Ross Quinlan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35067" y="4816221"/>
            <a:ext cx="435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https://en.wikipedia.org/wiki/ID3_algorithm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8569" y="5430504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C4.5</a:t>
            </a:r>
          </a:p>
        </p:txBody>
      </p:sp>
      <p:sp>
        <p:nvSpPr>
          <p:cNvPr id="11" name="矩形 10"/>
          <p:cNvSpPr/>
          <p:nvPr/>
        </p:nvSpPr>
        <p:spPr>
          <a:xfrm>
            <a:off x="458569" y="6047315"/>
            <a:ext cx="404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CART (Classification And Regression Tree)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83910" y="6416647"/>
            <a:ext cx="5504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https://en.wikipedia.org/wiki/Decision_tree_learning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38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Brief Review of Entropy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288" t="-1043" r="-151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299C8A3-A204-4F52-9DF3-0385BC555118}" type="slidenum">
              <a:rPr lang="en-US" altLang="zh-TW"/>
              <a:pPr eaLnBrk="1" hangingPunct="1"/>
              <a:t>5</a:t>
            </a:fld>
            <a:endParaRPr lang="en-US" altLang="zh-TW"/>
          </a:p>
        </p:txBody>
      </p:sp>
      <p:pic>
        <p:nvPicPr>
          <p:cNvPr id="14341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191000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7162800" y="6096000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m = 2</a:t>
            </a:r>
          </a:p>
        </p:txBody>
      </p:sp>
    </p:spTree>
    <p:extLst>
      <p:ext uri="{BB962C8B-B14F-4D97-AF65-F5344CB8AC3E}">
        <p14:creationId xmlns:p14="http://schemas.microsoft.com/office/powerpoint/2010/main" val="40446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4351C95-3F39-46EC-8FFF-2C325A318D77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28600" y="339725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solidFill>
                  <a:schemeClr val="tx2"/>
                </a:solidFill>
                <a:latin typeface="Berlin Sans FB Demi" panose="020E0802020502020306" pitchFamily="34" charset="0"/>
                <a:ea typeface="新細明體" panose="02020500000000000000" pitchFamily="18" charset="-120"/>
              </a:rPr>
              <a:t>Attribute Selection Measure: Information Gain (ID3/C4.5)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</a:rPr>
              <a:t>Select the attribute with the highest information gain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</a:rPr>
              <a:t>Let </a:t>
            </a:r>
            <a:r>
              <a:rPr lang="en-US" altLang="zh-TW" sz="2400" i="1">
                <a:latin typeface="Calibri" panose="020F0502020204030204" pitchFamily="34" charset="0"/>
                <a:ea typeface="新細明體" panose="02020500000000000000" pitchFamily="18" charset="-120"/>
              </a:rPr>
              <a:t>p</a:t>
            </a:r>
            <a:r>
              <a:rPr lang="en-US" altLang="zh-TW" sz="2400" i="1" baseline="-25000">
                <a:latin typeface="Calibri" panose="020F050202020403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</a:rPr>
              <a:t> be the probability that an arbitrary tuple in D belongs to class C</a:t>
            </a:r>
            <a:r>
              <a:rPr lang="en-US" altLang="zh-TW" sz="2400" baseline="-25000">
                <a:latin typeface="Calibri" panose="020F050202020403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</a:rPr>
              <a:t>, estimated by |C</a:t>
            </a:r>
            <a:r>
              <a:rPr lang="en-US" altLang="zh-TW" sz="2400" i="1" baseline="-25000">
                <a:latin typeface="Calibri" panose="020F050202020403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400" baseline="-25000">
                <a:latin typeface="Calibri" panose="020F0502020204030204" pitchFamily="34" charset="0"/>
                <a:ea typeface="新細明體" panose="02020500000000000000" pitchFamily="18" charset="-120"/>
              </a:rPr>
              <a:t>, D</a:t>
            </a: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</a:rPr>
              <a:t>|/|D|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40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Expected information</a:t>
            </a: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</a:rPr>
              <a:t> (entropy) needed to classify a tuple in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TW" sz="240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40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Information</a:t>
            </a: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</a:rPr>
              <a:t> needed (after using A to split D into v partitions) to classify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TW" sz="240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40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Information gained</a:t>
            </a: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</a:rPr>
              <a:t> by branching on attribute A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TW" sz="24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153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32004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4419600" y="4343400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153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868738" y="5822950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153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822950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1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E509A1-219D-4935-BD56-1E2B9462638C}" type="slidenum">
              <a:rPr lang="en-US" altLang="zh-TW"/>
              <a:pPr eaLnBrk="1" hangingPunct="1"/>
              <a:t>7</a:t>
            </a:fld>
            <a:endParaRPr lang="en-US" altLang="zh-TW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Attribute Selection: Information Gain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0668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 dirty="0" smtClean="0">
                <a:solidFill>
                  <a:srgbClr val="121328"/>
                </a:solidFill>
                <a:ea typeface="新細明體" panose="02020500000000000000" pitchFamily="18" charset="-120"/>
              </a:rPr>
              <a:t>Class P: </a:t>
            </a:r>
            <a:r>
              <a:rPr lang="en-US" altLang="zh-TW" sz="2000" dirty="0" err="1" smtClean="0">
                <a:solidFill>
                  <a:srgbClr val="121328"/>
                </a:solidFill>
                <a:ea typeface="新細明體" panose="02020500000000000000" pitchFamily="18" charset="-120"/>
              </a:rPr>
              <a:t>buys_computer</a:t>
            </a:r>
            <a:r>
              <a:rPr lang="en-US" altLang="zh-TW" sz="2000" dirty="0" smtClean="0">
                <a:solidFill>
                  <a:srgbClr val="121328"/>
                </a:solidFill>
                <a:ea typeface="新細明體" panose="02020500000000000000" pitchFamily="18" charset="-120"/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 dirty="0" smtClean="0">
                <a:solidFill>
                  <a:srgbClr val="121328"/>
                </a:solidFill>
                <a:ea typeface="新細明體" panose="02020500000000000000" pitchFamily="18" charset="-120"/>
              </a:rPr>
              <a:t>Class N: </a:t>
            </a:r>
            <a:r>
              <a:rPr lang="en-US" altLang="zh-TW" sz="2000" dirty="0" err="1" smtClean="0">
                <a:solidFill>
                  <a:srgbClr val="121328"/>
                </a:solidFill>
                <a:ea typeface="新細明體" panose="02020500000000000000" pitchFamily="18" charset="-120"/>
              </a:rPr>
              <a:t>buys_computer</a:t>
            </a:r>
            <a:r>
              <a:rPr lang="en-US" altLang="zh-TW" sz="2000" dirty="0" smtClean="0">
                <a:solidFill>
                  <a:srgbClr val="121328"/>
                </a:solidFill>
                <a:ea typeface="新細明體" panose="02020500000000000000" pitchFamily="18" charset="-120"/>
              </a:rPr>
              <a:t> = “no”</a:t>
            </a:r>
            <a:endParaRPr lang="en-US" altLang="zh-TW" sz="2000" dirty="0" smtClean="0">
              <a:ea typeface="新細明體" panose="02020500000000000000" pitchFamily="18" charset="-120"/>
            </a:endParaRP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solidFill>
                  <a:srgbClr val="121328"/>
                </a:solidFill>
                <a:ea typeface="新細明體" panose="02020500000000000000" pitchFamily="18" charset="-120"/>
              </a:rPr>
              <a:t>            means “age &lt;=30” has 5 out of 14 samples, with 2 yes’es  and 3 no’s.   Hence</a:t>
            </a:r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zh-TW" sz="2000" smtClean="0">
              <a:solidFill>
                <a:srgbClr val="121328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zh-TW" sz="2000" smtClean="0">
                <a:solidFill>
                  <a:srgbClr val="121328"/>
                </a:solidFill>
                <a:ea typeface="新細明體" panose="02020500000000000000" pitchFamily="18" charset="-120"/>
              </a:rPr>
              <a:t>Similarly,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Worksheet" r:id="rId4" imgW="3352800" imgH="1438250" progId="Excel.Sheet.8">
                  <p:embed/>
                </p:oleObj>
              </mc:Choice>
              <mc:Fallback>
                <p:oleObj name="Worksheet" r:id="rId4" imgW="3352800" imgH="1438250" progId="Excel.Sheet.8">
                  <p:embed/>
                  <p:pic>
                    <p:nvPicPr>
                      <p:cNvPr id="163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33227"/>
              </p:ext>
            </p:extLst>
          </p:nvPr>
        </p:nvGraphicFramePr>
        <p:xfrm>
          <a:off x="4983162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163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2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8" imgW="3594100" imgH="1193800" progId="Equation.3">
                  <p:embed/>
                </p:oleObj>
              </mc:Choice>
              <mc:Fallback>
                <p:oleObj name="Equation" r:id="rId8" imgW="3594100" imgH="1193800" progId="Equation.3">
                  <p:embed/>
                  <p:pic>
                    <p:nvPicPr>
                      <p:cNvPr id="163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10" imgW="2552700" imgH="241300" progId="Equation.3">
                  <p:embed/>
                </p:oleObj>
              </mc:Choice>
              <mc:Fallback>
                <p:oleObj name="Equation" r:id="rId10" imgW="2552700" imgH="241300" progId="Equation.3">
                  <p:embed/>
                  <p:pic>
                    <p:nvPicPr>
                      <p:cNvPr id="1639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9"/>
          <p:cNvGraphicFramePr>
            <a:graphicFrameLocks/>
          </p:cNvGraphicFramePr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Worksheet" r:id="rId12" imgW="6115431" imgH="4458208" progId="Excel.Sheet.8">
                  <p:embed/>
                </p:oleObj>
              </mc:Choice>
              <mc:Fallback>
                <p:oleObj name="Worksheet" r:id="rId12" imgW="6115431" imgH="4458208" progId="Excel.Sheet.8">
                  <p:embed/>
                  <p:pic>
                    <p:nvPicPr>
                      <p:cNvPr id="16394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021295"/>
              </p:ext>
            </p:extLst>
          </p:nvPr>
        </p:nvGraphicFramePr>
        <p:xfrm>
          <a:off x="4268788" y="2715418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14" imgW="583947" imgH="393529" progId="Equation.3">
                  <p:embed/>
                </p:oleObj>
              </mc:Choice>
              <mc:Fallback>
                <p:oleObj name="Equation" r:id="rId14" imgW="583947" imgH="393529" progId="Equation.3">
                  <p:embed/>
                  <p:pic>
                    <p:nvPicPr>
                      <p:cNvPr id="1639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2715418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05973"/>
              </p:ext>
            </p:extLst>
          </p:nvPr>
        </p:nvGraphicFramePr>
        <p:xfrm>
          <a:off x="110115" y="1838325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16" imgW="3314700" imgH="393700" progId="Equation.3">
                  <p:embed/>
                </p:oleObj>
              </mc:Choice>
              <mc:Fallback>
                <p:oleObj name="Equation" r:id="rId16" imgW="3314700" imgH="393700" progId="Equation.3">
                  <p:embed/>
                  <p:pic>
                    <p:nvPicPr>
                      <p:cNvPr id="1639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15" y="1838325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3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E6FC8D-C123-4B4B-B419-6C1D2B32ABD5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Computing Information-Gain for Continuous-Valued Attributes</a:t>
            </a:r>
            <a:endParaRPr lang="en-US" altLang="zh-TW" i="1" smtClean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736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Must determine the </a:t>
            </a:r>
            <a:r>
              <a:rPr lang="en-US" altLang="zh-TW" sz="2400" i="1" smtClean="0">
                <a:solidFill>
                  <a:schemeClr val="hlink"/>
                </a:solidFill>
                <a:ea typeface="新細明體" panose="02020500000000000000" pitchFamily="18" charset="-120"/>
              </a:rPr>
              <a:t>best split point</a:t>
            </a:r>
            <a:r>
              <a:rPr lang="en-US" altLang="zh-TW" sz="2400" smtClean="0">
                <a:ea typeface="新細明體" panose="02020500000000000000" pitchFamily="18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Typically, the midpoint between each pair of adjacent values is considered as a possible </a:t>
            </a:r>
            <a:r>
              <a:rPr lang="en-US" altLang="zh-TW" sz="2400" i="1" smtClean="0">
                <a:ea typeface="新細明體" panose="02020500000000000000" pitchFamily="18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000" smtClean="0">
                <a:ea typeface="新細明體" panose="02020500000000000000" pitchFamily="18" charset="-120"/>
              </a:rPr>
              <a:t>(a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000" smtClean="0">
                <a:ea typeface="新細明體" panose="02020500000000000000" pitchFamily="18" charset="-120"/>
              </a:rPr>
              <a:t>+a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i+1</a:t>
            </a:r>
            <a:r>
              <a:rPr lang="en-US" altLang="zh-TW" sz="2000" smtClean="0">
                <a:ea typeface="新細明體" panose="02020500000000000000" pitchFamily="18" charset="-120"/>
              </a:rPr>
              <a:t>)/2 is the midpoint between the values of a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000" smtClean="0">
                <a:ea typeface="新細明體" panose="02020500000000000000" pitchFamily="18" charset="-120"/>
              </a:rPr>
              <a:t> and a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The point with the </a:t>
            </a:r>
            <a:r>
              <a:rPr lang="en-US" altLang="zh-TW" sz="2400" i="1" smtClean="0">
                <a:ea typeface="新細明體" panose="02020500000000000000" pitchFamily="18" charset="-120"/>
              </a:rPr>
              <a:t>minimum expected information requirement</a:t>
            </a:r>
            <a:r>
              <a:rPr lang="en-US" altLang="zh-TW" sz="2400" smtClean="0">
                <a:ea typeface="新細明體" panose="02020500000000000000" pitchFamily="18" charset="-12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D1 is the set of tuples in D satisfying A ≤ split-point, and D2 is the set of tuples in D satisfying A &gt; split-point</a:t>
            </a:r>
          </a:p>
        </p:txBody>
      </p:sp>
    </p:spTree>
    <p:extLst>
      <p:ext uri="{BB962C8B-B14F-4D97-AF65-F5344CB8AC3E}">
        <p14:creationId xmlns:p14="http://schemas.microsoft.com/office/powerpoint/2010/main" val="32964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7A99433-16D0-48DB-B9EC-2E5C1BBBD0D5}" type="slidenum">
              <a:rPr lang="en-US" altLang="zh-TW"/>
              <a:pPr eaLnBrk="1" hangingPunct="1"/>
              <a:t>9</a:t>
            </a:fld>
            <a:endParaRPr lang="en-US" altLang="zh-TW"/>
          </a:p>
        </p:txBody>
      </p:sp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Gain Ratio for Attribute Selection (C4.5)</a:t>
            </a:r>
            <a:endParaRPr lang="en-US" altLang="zh-TW" i="1" smtClean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Information gain measure is biased towards attributes with a large number of values</a:t>
            </a: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C4.5 (a successor of ID3) uses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gain ratio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to overcome the problem (normalization to information gain)</a:t>
            </a:r>
          </a:p>
          <a:p>
            <a:pPr eaLnBrk="1" hangingPunct="1"/>
            <a:endParaRPr lang="en-US" altLang="zh-TW" sz="2400" dirty="0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400" dirty="0" err="1" smtClean="0">
                <a:ea typeface="新細明體" panose="02020500000000000000" pitchFamily="18" charset="-120"/>
              </a:rPr>
              <a:t>GainRatio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(A) = Gain(A)/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SplitInfo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(A)</a:t>
            </a: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Ex.</a:t>
            </a:r>
          </a:p>
          <a:p>
            <a:pPr lvl="1" eaLnBrk="1" hangingPunct="1"/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400" dirty="0" err="1" smtClean="0">
                <a:ea typeface="新細明體" panose="02020500000000000000" pitchFamily="18" charset="-120"/>
              </a:rPr>
              <a:t>gain_ratio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(income) = 0.029/1.557 = 0.019</a:t>
            </a: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The attribute with the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maximum gain ratio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is selected as the splitting attribute</a:t>
            </a:r>
          </a:p>
        </p:txBody>
      </p:sp>
      <p:graphicFrame>
        <p:nvGraphicFramePr>
          <p:cNvPr id="18437" name="Object 204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29718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18437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10" descr="8splitinf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64" y="4357255"/>
            <a:ext cx="792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2360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1727</Words>
  <Application>Microsoft Office PowerPoint</Application>
  <PresentationFormat>如螢幕大小 (4:3)</PresentationFormat>
  <Paragraphs>255</Paragraphs>
  <Slides>26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9" baseType="lpstr">
      <vt:lpstr>新細明體</vt:lpstr>
      <vt:lpstr>Arial</vt:lpstr>
      <vt:lpstr>Berlin Sans FB Demi</vt:lpstr>
      <vt:lpstr>Calibri</vt:lpstr>
      <vt:lpstr>Calibri Light</vt:lpstr>
      <vt:lpstr>Marlett</vt:lpstr>
      <vt:lpstr>Tahoma</vt:lpstr>
      <vt:lpstr>Times New Roman</vt:lpstr>
      <vt:lpstr>Wingdings</vt:lpstr>
      <vt:lpstr>Wingdings 2</vt:lpstr>
      <vt:lpstr>Office 佈景主題</vt:lpstr>
      <vt:lpstr>Worksheet</vt:lpstr>
      <vt:lpstr>Equation</vt:lpstr>
      <vt:lpstr>Decision Tree決策樹</vt:lpstr>
      <vt:lpstr>Decision Tree : An Example</vt:lpstr>
      <vt:lpstr>Algorithm for Decision Tree Induction</vt:lpstr>
      <vt:lpstr>三大主題</vt:lpstr>
      <vt:lpstr>Brief Review of Entropy</vt:lpstr>
      <vt:lpstr>PowerPoint 簡報</vt:lpstr>
      <vt:lpstr>Attribute Selection: Information Gain</vt:lpstr>
      <vt:lpstr>Computing Information-Gain for Continuous-Valued Attributes</vt:lpstr>
      <vt:lpstr>Gain Ratio for Attribute Selection (C4.5)</vt:lpstr>
      <vt:lpstr>PowerPoint 簡報</vt:lpstr>
      <vt:lpstr>Gini Index (CART, IBM IntelligentMiner)</vt:lpstr>
      <vt:lpstr>Computation of Gini Index </vt:lpstr>
      <vt:lpstr>Comparing Attribute Selection Measures</vt:lpstr>
      <vt:lpstr>Other Attribute Selection Measures</vt:lpstr>
      <vt:lpstr>PowerPoint 簡報</vt:lpstr>
      <vt:lpstr>PowerPoint 簡報</vt:lpstr>
      <vt:lpstr>CART – Classification &amp; Regression Trees</vt:lpstr>
      <vt:lpstr>PowerPoint 簡報</vt:lpstr>
      <vt:lpstr>Overfitting and Tree Pruning(樹支修剪)</vt:lpstr>
      <vt:lpstr>Enhancements to Basic Decision Tree Induction 基本決策樹的加強版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Tree決策樹</dc:title>
  <dc:creator>KSU</dc:creator>
  <cp:lastModifiedBy>KSU</cp:lastModifiedBy>
  <cp:revision>8</cp:revision>
  <dcterms:created xsi:type="dcterms:W3CDTF">2019-09-23T15:38:22Z</dcterms:created>
  <dcterms:modified xsi:type="dcterms:W3CDTF">2019-10-04T08:47:39Z</dcterms:modified>
</cp:coreProperties>
</file>