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4" r:id="rId20"/>
    <p:sldId id="269" r:id="rId21"/>
    <p:sldId id="276" r:id="rId22"/>
    <p:sldId id="277" r:id="rId23"/>
    <p:sldId id="280" r:id="rId24"/>
    <p:sldId id="278" r:id="rId25"/>
    <p:sldId id="27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6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38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62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1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90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6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6932-5899-40FB-945A-7891655F764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5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9.emf"/><Relationship Id="rId7" Type="http://schemas.openxmlformats.org/officeDocument/2006/relationships/image" Target="../media/image1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image" Target="../media/image18.png"/><Relationship Id="rId4" Type="http://schemas.openxmlformats.org/officeDocument/2006/relationships/image" Target="../media/image10.emf"/><Relationship Id="rId9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9.emf"/><Relationship Id="rId7" Type="http://schemas.openxmlformats.org/officeDocument/2006/relationships/image" Target="../media/image20.png"/><Relationship Id="rId12" Type="http://schemas.openxmlformats.org/officeDocument/2006/relationships/image" Target="../media/image2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emf"/><Relationship Id="rId5" Type="http://schemas.openxmlformats.org/officeDocument/2006/relationships/image" Target="../media/image11.emf"/><Relationship Id="rId10" Type="http://schemas.openxmlformats.org/officeDocument/2006/relationships/image" Target="../media/image23.emf"/><Relationship Id="rId4" Type="http://schemas.openxmlformats.org/officeDocument/2006/relationships/image" Target="../media/image10.emf"/><Relationship Id="rId9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11" Type="http://schemas.openxmlformats.org/officeDocument/2006/relationships/image" Target="../media/image41.png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Word-Embedding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5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6" y="226668"/>
            <a:ext cx="7413379" cy="57246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97018" y="732935"/>
            <a:ext cx="4830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範例模型只有兩個權重</a:t>
            </a:r>
            <a:r>
              <a:rPr lang="en-US" altLang="zh-TW" sz="2800" dirty="0" smtClean="0"/>
              <a:t>weight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833418" y="4921820"/>
            <a:ext cx="66178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During the training process, the network will try to find the optimal values for these two sets of weights so that it can predict the correct target word.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It turns out that </a:t>
            </a:r>
            <a:r>
              <a:rPr lang="en-US" altLang="zh-TW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optimal weights between the input to a hidden layer forms the vector representation of words</a:t>
            </a:r>
            <a:r>
              <a:rPr lang="en-US" altLang="zh-TW" sz="1400" dirty="0" smtClean="0"/>
              <a:t>. They basically constitute the semantic meaning of the words. </a:t>
            </a:r>
          </a:p>
          <a:p>
            <a:r>
              <a:rPr lang="en-US" altLang="zh-TW" sz="1400" dirty="0" smtClean="0"/>
              <a:t>So, after training, we simply remove the output layer and take the weights between the input and hidden layers and assign them to the corresponding words.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909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5" y="2063790"/>
            <a:ext cx="6583068" cy="382901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057236" y="2937164"/>
            <a:ext cx="4073237" cy="498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223819" y="6089181"/>
            <a:ext cx="5629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embedding for the word sun is [0.0, 0.3,0.3,0.6,0.1 ]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6995" y="480291"/>
            <a:ext cx="77791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訓</a:t>
            </a:r>
            <a:r>
              <a:rPr lang="zh-TW" altLang="en-US" sz="4000" dirty="0" smtClean="0"/>
              <a:t>練完後的</a:t>
            </a:r>
            <a:r>
              <a:rPr lang="en-US" altLang="zh-TW" sz="4000" dirty="0" smtClean="0"/>
              <a:t>W</a:t>
            </a:r>
            <a:r>
              <a:rPr lang="zh-TW" altLang="en-US" sz="4000" dirty="0" smtClean="0"/>
              <a:t>就是</a:t>
            </a:r>
            <a:r>
              <a:rPr lang="en-US" altLang="zh-TW" sz="4000" dirty="0" smtClean="0"/>
              <a:t>word embedding</a:t>
            </a:r>
          </a:p>
          <a:p>
            <a:r>
              <a:rPr lang="zh-TW" altLang="en-US" sz="4000" dirty="0" smtClean="0"/>
              <a:t>例如底下的範例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74983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709" y="575025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147" y="1098245"/>
            <a:ext cx="3103597" cy="19625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06048" y="3626155"/>
            <a:ext cx="40234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CBOW with </a:t>
            </a:r>
          </a:p>
          <a:p>
            <a:r>
              <a:rPr lang="en-US" altLang="zh-TW" sz="3200" dirty="0" smtClean="0"/>
              <a:t>multiple context words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80" y="2327750"/>
            <a:ext cx="4631268" cy="43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0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709" y="575025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56" y="1384572"/>
            <a:ext cx="5186767" cy="32797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4290" y="5320144"/>
            <a:ext cx="7698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PalatinoLinotype-Roman"/>
              </a:rPr>
              <a:t>V :the </a:t>
            </a:r>
            <a:r>
              <a:rPr lang="en-US" altLang="zh-TW" sz="2800" dirty="0">
                <a:latin typeface="PalatinoLinotype-Roman"/>
              </a:rPr>
              <a:t>size of the vocabulary (that is, number of words) </a:t>
            </a:r>
          </a:p>
          <a:p>
            <a:r>
              <a:rPr lang="en-US" altLang="zh-TW" sz="2800" dirty="0" smtClean="0">
                <a:latin typeface="PalatinoLinotype-Roman"/>
              </a:rPr>
              <a:t>N: number </a:t>
            </a:r>
            <a:r>
              <a:rPr lang="en-US" altLang="zh-TW" sz="2800" dirty="0">
                <a:latin typeface="PalatinoLinotype-Roman"/>
              </a:rPr>
              <a:t>of neurons in the hidden layer.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108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709" y="575025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56" y="1384572"/>
            <a:ext cx="5186767" cy="32797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4290" y="5320144"/>
            <a:ext cx="7698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PalatinoLinotype-Roman"/>
              </a:rPr>
              <a:t>V :the </a:t>
            </a:r>
            <a:r>
              <a:rPr lang="en-US" altLang="zh-TW" sz="2800" dirty="0">
                <a:latin typeface="PalatinoLinotype-Roman"/>
              </a:rPr>
              <a:t>size of the vocabulary (that is, number of words) </a:t>
            </a:r>
          </a:p>
          <a:p>
            <a:r>
              <a:rPr lang="en-US" altLang="zh-TW" sz="2800" dirty="0" smtClean="0">
                <a:latin typeface="PalatinoLinotype-Roman"/>
              </a:rPr>
              <a:t>N: number </a:t>
            </a:r>
            <a:r>
              <a:rPr lang="en-US" altLang="zh-TW" sz="2800" dirty="0">
                <a:latin typeface="PalatinoLinotype-Roman"/>
              </a:rPr>
              <a:t>of neurons in the hidden layer.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998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2097554"/>
            <a:ext cx="5186767" cy="32797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0872" y="5578762"/>
            <a:ext cx="7698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PalatinoLinotype-Roman"/>
              </a:rPr>
              <a:t>V :the </a:t>
            </a:r>
            <a:r>
              <a:rPr lang="en-US" altLang="zh-TW" sz="2800" dirty="0">
                <a:latin typeface="PalatinoLinotype-Roman"/>
              </a:rPr>
              <a:t>size of the vocabulary (that is, number of words) </a:t>
            </a:r>
          </a:p>
          <a:p>
            <a:r>
              <a:rPr lang="en-US" altLang="zh-TW" sz="2800" dirty="0" smtClean="0">
                <a:latin typeface="PalatinoLinotype-Roman"/>
              </a:rPr>
              <a:t>N: number </a:t>
            </a:r>
            <a:r>
              <a:rPr lang="en-US" altLang="zh-TW" sz="2800" dirty="0">
                <a:latin typeface="PalatinoLinotype-Roman"/>
              </a:rPr>
              <a:t>of neurons in the hidden layer.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46363" y="748743"/>
            <a:ext cx="219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34" y="1262705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657" y="1228904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19" y="1262705"/>
            <a:ext cx="1854000" cy="684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18220" y="2331772"/>
            <a:ext cx="35257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Y  tells us the probability for a word to the target word given an input context word.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We compute the probability for all the words in our vocabulary and select the word that</a:t>
            </a:r>
          </a:p>
          <a:p>
            <a:r>
              <a:rPr lang="en-US" altLang="zh-TW" dirty="0" smtClean="0"/>
              <a:t>has a high probability as the target word.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3" y="1314838"/>
            <a:ext cx="3946622" cy="2495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6363" y="748743"/>
            <a:ext cx="219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13" y="667915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605" y="559683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014" y="1685832"/>
            <a:ext cx="3166618" cy="1168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51105" y="4007201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objective function?</a:t>
            </a:r>
          </a:p>
          <a:p>
            <a:r>
              <a:rPr lang="zh-TW" altLang="en-US" dirty="0" smtClean="0"/>
              <a:t>我們要讓正確的預測值的機率最大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330" y="3149219"/>
            <a:ext cx="1894593" cy="107912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134146" y="35288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正確的預測值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3287" y="4431881"/>
            <a:ext cx="2148811" cy="941119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>
            <a:off x="5920509" y="4007201"/>
            <a:ext cx="447183" cy="56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5920509" y="5147582"/>
            <a:ext cx="447183" cy="56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6927" y="5805439"/>
            <a:ext cx="3036029" cy="780088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 flipH="1" flipV="1">
            <a:off x="3676073" y="6195483"/>
            <a:ext cx="1534257" cy="2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68370" y="5767808"/>
            <a:ext cx="2718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可以使用</a:t>
            </a:r>
            <a:endParaRPr lang="en-US" altLang="zh-TW" dirty="0" smtClean="0"/>
          </a:p>
          <a:p>
            <a:r>
              <a:rPr lang="en-US" altLang="zh-TW" dirty="0" smtClean="0"/>
              <a:t>gradient descent algorithm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6508" y="5300591"/>
            <a:ext cx="1865587" cy="5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3" y="1314838"/>
            <a:ext cx="3946622" cy="2495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6363" y="748743"/>
            <a:ext cx="219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13" y="667915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605" y="559683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255" y="1365225"/>
            <a:ext cx="3166618" cy="11689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385" y="2627156"/>
            <a:ext cx="4205990" cy="108070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403821" y="3461718"/>
            <a:ext cx="2718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可以使用</a:t>
            </a:r>
            <a:endParaRPr lang="en-US" altLang="zh-TW" dirty="0" smtClean="0"/>
          </a:p>
          <a:p>
            <a:r>
              <a:rPr lang="en-US" altLang="zh-TW" dirty="0" smtClean="0"/>
              <a:t>gradient descent algorithm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19" y="3739289"/>
            <a:ext cx="2892119" cy="8948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300" y="4523714"/>
            <a:ext cx="2959426" cy="9208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381" y="4104951"/>
            <a:ext cx="3904496" cy="183500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3434" y="5693452"/>
            <a:ext cx="3711779" cy="10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6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82" y="1724239"/>
            <a:ext cx="3612674" cy="22844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6363" y="748743"/>
            <a:ext cx="23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11" y="1069690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906" y="1004471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492" y="1141471"/>
            <a:ext cx="1854000" cy="684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29" y="4303670"/>
            <a:ext cx="2692678" cy="17857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832" y="2018843"/>
            <a:ext cx="3712786" cy="108518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832" y="4331101"/>
            <a:ext cx="3361804" cy="1773673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3870850" y="4853195"/>
            <a:ext cx="785398" cy="729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3055" y="3579289"/>
            <a:ext cx="1247854" cy="80830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7727" y="3653797"/>
            <a:ext cx="1409529" cy="67730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5028" y="6003636"/>
            <a:ext cx="1123204" cy="77844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1443" y="5945619"/>
            <a:ext cx="2387025" cy="8642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1628" y="4105862"/>
            <a:ext cx="1733861" cy="5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7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14" y="913479"/>
            <a:ext cx="7431759" cy="54045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879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772" y="1886589"/>
            <a:ext cx="20756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/>
              <a:t>W</a:t>
            </a:r>
            <a:r>
              <a:rPr lang="en-US" altLang="zh-TW" sz="6600" dirty="0" smtClean="0"/>
              <a:t>ord</a:t>
            </a:r>
            <a:endParaRPr lang="zh-TW" altLang="en-US" sz="6600" dirty="0"/>
          </a:p>
        </p:txBody>
      </p:sp>
      <p:cxnSp>
        <p:nvCxnSpPr>
          <p:cNvPr id="4" name="直線單箭頭接點 3"/>
          <p:cNvCxnSpPr>
            <a:stCxn id="2" idx="3"/>
          </p:cNvCxnSpPr>
          <p:nvPr/>
        </p:nvCxnSpPr>
        <p:spPr>
          <a:xfrm>
            <a:off x="2932405" y="2440587"/>
            <a:ext cx="18150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08038" y="1886589"/>
            <a:ext cx="24185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Vector</a:t>
            </a:r>
            <a:endParaRPr lang="zh-TW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856772" y="3165826"/>
            <a:ext cx="279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Sentence(</a:t>
            </a:r>
            <a:r>
              <a:rPr lang="zh-TW" altLang="en-US" sz="3200" dirty="0" smtClean="0"/>
              <a:t>句子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56771" y="4183451"/>
            <a:ext cx="2960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document(</a:t>
            </a:r>
            <a:r>
              <a:rPr lang="zh-TW" altLang="en-US" sz="3200" dirty="0" smtClean="0"/>
              <a:t>文</a:t>
            </a:r>
            <a:r>
              <a:rPr lang="zh-TW" altLang="en-US" sz="3200" dirty="0"/>
              <a:t>件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47729" y="4562764"/>
            <a:ext cx="1903326" cy="498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754733" y="4906879"/>
            <a:ext cx="245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文件分類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76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8677" y="236410"/>
            <a:ext cx="6027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CBOW with multiple context words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0" y="1247096"/>
            <a:ext cx="4631268" cy="43593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74" y="1016001"/>
            <a:ext cx="4443773" cy="11230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66145" y="1978999"/>
            <a:ext cx="3440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simply take the average of</a:t>
            </a:r>
          </a:p>
          <a:p>
            <a:r>
              <a:rPr lang="en-US" altLang="zh-TW" dirty="0" smtClean="0"/>
              <a:t>them and multiply with the weight matrix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73040"/>
          <a:stretch/>
        </p:blipFill>
        <p:spPr>
          <a:xfrm>
            <a:off x="1514977" y="5034098"/>
            <a:ext cx="4731757" cy="153537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l="16639" t="62026" r="13824" b="8753"/>
          <a:stretch/>
        </p:blipFill>
        <p:spPr>
          <a:xfrm>
            <a:off x="5153891" y="3272983"/>
            <a:ext cx="3112655" cy="15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7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014" y="208108"/>
            <a:ext cx="4229677" cy="780183"/>
          </a:xfrm>
        </p:spPr>
        <p:txBody>
          <a:bodyPr/>
          <a:lstStyle/>
          <a:p>
            <a:r>
              <a:rPr lang="en-US" altLang="zh-TW" dirty="0"/>
              <a:t>Skip-gram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852" y="1854237"/>
            <a:ext cx="6289287" cy="47220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28" y="1357554"/>
            <a:ext cx="3150517" cy="1339464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1764145" y="1145309"/>
            <a:ext cx="701964" cy="16533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4"/>
          </p:cNvCxnSpPr>
          <p:nvPr/>
        </p:nvCxnSpPr>
        <p:spPr>
          <a:xfrm>
            <a:off x="2115127" y="2798618"/>
            <a:ext cx="415637" cy="840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1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45" y="142344"/>
            <a:ext cx="4062161" cy="566291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845" y="4433454"/>
            <a:ext cx="1626802" cy="7019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824" y="142344"/>
            <a:ext cx="1727335" cy="8367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496" y="2262909"/>
            <a:ext cx="2786020" cy="8807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70202" y="1193861"/>
            <a:ext cx="2656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softmax</a:t>
            </a:r>
            <a:r>
              <a:rPr lang="en-US" altLang="zh-TW" sz="2800" dirty="0" smtClean="0"/>
              <a:t> function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208" y="3486763"/>
            <a:ext cx="1752951" cy="9466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001" y="4593949"/>
            <a:ext cx="2002604" cy="638773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>
            <a:off x="5994400" y="4147127"/>
            <a:ext cx="412091" cy="434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2804" y="5155757"/>
            <a:ext cx="2599272" cy="76464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607" y="5805259"/>
            <a:ext cx="2745469" cy="100121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9985" y="5805259"/>
            <a:ext cx="3077940" cy="94455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7107" y="5538080"/>
            <a:ext cx="285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C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context words</a:t>
            </a:r>
            <a:r>
              <a:rPr lang="zh-TW" altLang="en-US" dirty="0" smtClean="0"/>
              <a:t> 所以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451" y="184651"/>
            <a:ext cx="2621657" cy="15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5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98" y="1279873"/>
            <a:ext cx="4165311" cy="3159891"/>
          </a:xfrm>
          <a:prstGeom prst="rect">
            <a:avLst/>
          </a:prstGeom>
        </p:spPr>
      </p:pic>
      <p:sp>
        <p:nvSpPr>
          <p:cNvPr id="3" name="AutoShape 2" descr="Diagram of one-hot encod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528330"/>
            <a:ext cx="3758023" cy="30747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2755" y="695098"/>
            <a:ext cx="3026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word embedding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186986" y="4944821"/>
            <a:ext cx="6936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Each word is represented as a 4-dimensional vector of floating point values. </a:t>
            </a:r>
          </a:p>
          <a:p>
            <a:r>
              <a:rPr lang="en-US" altLang="zh-TW" dirty="0" smtClean="0"/>
              <a:t>Another way to think of an embedding is as "lookup table". </a:t>
            </a:r>
          </a:p>
          <a:p>
            <a:r>
              <a:rPr lang="en-US" altLang="zh-TW" dirty="0" smtClean="0"/>
              <a:t>After these weights have been learned, we can encode each word by looking up the dense vector it corresponds to in the 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94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各種實</a:t>
            </a:r>
            <a:r>
              <a:rPr lang="zh-TW" altLang="en-US" sz="4400" dirty="0"/>
              <a:t>測</a:t>
            </a:r>
            <a:endParaRPr lang="en-US" altLang="zh-TW" sz="4400" dirty="0" smtClean="0"/>
          </a:p>
          <a:p>
            <a:pPr algn="ctr"/>
            <a:r>
              <a:rPr lang="en-US" altLang="zh-TW" sz="4400" dirty="0" err="1" smtClean="0"/>
              <a:t>Gensim</a:t>
            </a:r>
            <a:endParaRPr lang="en-US" altLang="zh-TW" sz="4400" dirty="0" smtClean="0"/>
          </a:p>
          <a:p>
            <a:pPr algn="ctr"/>
            <a:r>
              <a:rPr lang="en-US" altLang="zh-TW" sz="4400" dirty="0" err="1" smtClean="0"/>
              <a:t>Tensorflow</a:t>
            </a:r>
            <a:endParaRPr lang="zh-TW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2202873" y="5184017"/>
            <a:ext cx="6109854" cy="376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https://www.tensorflow.org/tutorials/text/word_embeddings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48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4836" y="538126"/>
            <a:ext cx="5786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gensim</a:t>
            </a:r>
            <a:r>
              <a:rPr lang="zh-TW" altLang="en-US" dirty="0" smtClean="0"/>
              <a:t>訓練維琪百科中文語料</a:t>
            </a:r>
            <a:r>
              <a:rPr lang="en-US" altLang="zh-TW" dirty="0" err="1" smtClean="0"/>
              <a:t>wordvec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2454" y="2138785"/>
            <a:ext cx="9023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由於最近在研究旅遊評論的極性情感分析，想利用深度學習的方式來訓練一個情感分類模型，苦於沒有高品質的語料庫，訓練的模型準確率不高。</a:t>
            </a:r>
            <a:endParaRPr lang="en-US" altLang="zh-CN" dirty="0" smtClean="0"/>
          </a:p>
          <a:p>
            <a:r>
              <a:rPr lang="zh-CN" altLang="en-US" dirty="0" smtClean="0"/>
              <a:t>於是決定自己基於維琪百科語料訓練一個</a:t>
            </a:r>
            <a:r>
              <a:rPr lang="en-US" altLang="zh-CN" dirty="0" smtClean="0"/>
              <a:t>wordvec2 </a:t>
            </a:r>
            <a:r>
              <a:rPr lang="zh-CN" altLang="en-US" dirty="0" smtClean="0"/>
              <a:t>模型，為下一步的研究工作做準備。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77680" y="3501103"/>
            <a:ext cx="8392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、語料的下載下載地址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下載大小大概有</a:t>
            </a:r>
            <a:r>
              <a:rPr lang="en-US" altLang="zh-CN" dirty="0" smtClean="0"/>
              <a:t>1.5G</a:t>
            </a:r>
            <a:r>
              <a:rPr lang="zh-CN" altLang="en-US" dirty="0" smtClean="0"/>
              <a:t>，裡面的內容以為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格式保存。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、資料的處理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、去除原始的資料是包含了各種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標籤，使用網上開源處理常式提取文本資料</a:t>
            </a:r>
            <a:r>
              <a:rPr lang="en-US" altLang="zh-CN" dirty="0" smtClean="0"/>
              <a:t>Wikipedia Extractor</a:t>
            </a:r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192626" y="1413892"/>
            <a:ext cx="426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https://www.jianshu.com/p/e2d13d058ac6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95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37490" y="1452571"/>
            <a:ext cx="7098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i="1" dirty="0" smtClean="0"/>
              <a:t>Archie used to live in New York, he then moved to Santa Clara. He loves apples and strawberries.</a:t>
            </a:r>
            <a:endParaRPr lang="zh-TW" altLang="en-US" sz="3600" i="1" dirty="0"/>
          </a:p>
        </p:txBody>
      </p:sp>
      <p:sp>
        <p:nvSpPr>
          <p:cNvPr id="4" name="矩形 3"/>
          <p:cNvSpPr/>
          <p:nvPr/>
        </p:nvSpPr>
        <p:spPr>
          <a:xfrm>
            <a:off x="877454" y="4131163"/>
            <a:ext cx="721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Word2vec model generates the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representation </a:t>
            </a:r>
            <a:r>
              <a:rPr lang="en-US" altLang="zh-TW" sz="2400" dirty="0" smtClean="0"/>
              <a:t>for each of the words in the preceding text.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078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05" y="939699"/>
            <a:ext cx="7099418" cy="52856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87600" y="556691"/>
            <a:ext cx="6035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with word2vec model, we can learn the meaningful vector representation of a word which helps the neural networks to understand what the word is about.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23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兩種實</a:t>
            </a:r>
            <a:r>
              <a:rPr lang="zh-TW" altLang="en-US" dirty="0"/>
              <a:t>作</a:t>
            </a:r>
          </a:p>
        </p:txBody>
      </p:sp>
      <p:sp>
        <p:nvSpPr>
          <p:cNvPr id="3" name="矩形 2"/>
          <p:cNvSpPr/>
          <p:nvPr/>
        </p:nvSpPr>
        <p:spPr>
          <a:xfrm>
            <a:off x="1131454" y="2154489"/>
            <a:ext cx="6839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AutoNum type="arabicPeriod"/>
            </a:pPr>
            <a:r>
              <a:rPr lang="en-US" altLang="zh-TW" sz="6000" dirty="0" smtClean="0"/>
              <a:t>CBOW model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(Continuous Bag-of-Words Model) </a:t>
            </a:r>
          </a:p>
          <a:p>
            <a:r>
              <a:rPr lang="en-US" altLang="zh-TW" sz="6000" dirty="0" smtClean="0"/>
              <a:t>2. Skip-gram model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8250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6273" y="1905061"/>
            <a:ext cx="4844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i="1" dirty="0"/>
              <a:t>The Sun rises in the ____</a:t>
            </a:r>
            <a:endParaRPr lang="zh-TW" altLang="en-US" sz="3600" i="1" dirty="0"/>
          </a:p>
        </p:txBody>
      </p:sp>
      <p:sp>
        <p:nvSpPr>
          <p:cNvPr id="3" name="矩形 2"/>
          <p:cNvSpPr/>
          <p:nvPr/>
        </p:nvSpPr>
        <p:spPr>
          <a:xfrm>
            <a:off x="983672" y="4002038"/>
            <a:ext cx="72921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we were asked to predict the blank term in the preceding sentence, we would </a:t>
            </a:r>
            <a:r>
              <a:rPr lang="en-US" altLang="zh-TW" dirty="0" smtClean="0"/>
              <a:t>probably</a:t>
            </a:r>
            <a:r>
              <a:rPr lang="zh-TW" altLang="en-US" dirty="0" smtClean="0"/>
              <a:t> </a:t>
            </a:r>
            <a:r>
              <a:rPr lang="en-US" altLang="zh-TW" dirty="0" smtClean="0"/>
              <a:t>say </a:t>
            </a:r>
            <a:r>
              <a:rPr lang="en-US" altLang="zh-TW" dirty="0"/>
              <a:t>east.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Why </a:t>
            </a:r>
            <a:r>
              <a:rPr lang="en-US" altLang="zh-TW" dirty="0"/>
              <a:t>would we predict that the word east would be the right word here? </a:t>
            </a:r>
            <a:r>
              <a:rPr lang="en-US" altLang="zh-TW" dirty="0" smtClean="0"/>
              <a:t>Because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we </a:t>
            </a:r>
            <a:r>
              <a:rPr lang="en-US" altLang="zh-TW" dirty="0"/>
              <a:t>read the whole sentence, understood the context, and predicted that the word </a:t>
            </a:r>
            <a:r>
              <a:rPr lang="en-US" altLang="zh-TW" dirty="0" smtClean="0"/>
              <a:t>east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would </a:t>
            </a:r>
            <a:r>
              <a:rPr lang="en-US" altLang="zh-TW" dirty="0"/>
              <a:t>be an appropriate word to complete the sentence.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04764" y="2708625"/>
            <a:ext cx="12261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east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033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81" y="2486448"/>
            <a:ext cx="5966869" cy="24420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59778" y="5257861"/>
            <a:ext cx="1676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window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408178" y="390298"/>
            <a:ext cx="47745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CBOW model</a:t>
            </a:r>
            <a:endParaRPr lang="zh-TW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1099128" y="1510732"/>
            <a:ext cx="682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將一個詞所在的上下文中的詞作為輸入，而那個詞本身作為輸出，</a:t>
            </a:r>
            <a:endParaRPr lang="en-US" altLang="zh-CN" dirty="0" smtClean="0"/>
          </a:p>
          <a:p>
            <a:r>
              <a:rPr lang="zh-CN" altLang="en-US" dirty="0" smtClean="0"/>
              <a:t>也就是說，看到一個上下文，希望大概能猜出這個詞和它的意思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7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one-hot encoding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9" y="2281609"/>
            <a:ext cx="4043221" cy="30150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0673" y="5959916"/>
            <a:ext cx="7250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All the unique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words we have in our corpus is called </a:t>
            </a:r>
            <a:r>
              <a:rPr lang="en-US" altLang="zh-TW" dirty="0" smtClean="0">
                <a:solidFill>
                  <a:srgbClr val="FF0000"/>
                </a:solidFill>
              </a:rPr>
              <a:t>the vocabulary(</a:t>
            </a:r>
            <a:r>
              <a:rPr lang="zh-TW" altLang="en-US" dirty="0" smtClean="0">
                <a:solidFill>
                  <a:srgbClr val="FF0000"/>
                </a:solidFill>
              </a:rPr>
              <a:t>詞彙表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1110" y="1359934"/>
            <a:ext cx="467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i="1" dirty="0"/>
              <a:t>The Sun rises in the </a:t>
            </a:r>
            <a:r>
              <a:rPr lang="en-US" altLang="zh-TW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east</a:t>
            </a:r>
            <a:endParaRPr lang="zh-TW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64528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21" y="640184"/>
            <a:ext cx="7414628" cy="57236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70546" y="307262"/>
            <a:ext cx="682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將一個詞所在的上下文中的詞作為輸入，而那個詞本身作為輸出，</a:t>
            </a:r>
            <a:endParaRPr lang="en-US" altLang="zh-CN" dirty="0" smtClean="0"/>
          </a:p>
          <a:p>
            <a:r>
              <a:rPr lang="zh-CN" altLang="en-US" dirty="0" smtClean="0"/>
              <a:t>也就是說，看到一個上下文，希望大概能猜出這個詞和它的意思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70546" y="5644229"/>
            <a:ext cx="6262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In the initial iteration, the network cannot predict the target word correctly.</a:t>
            </a:r>
          </a:p>
          <a:p>
            <a:r>
              <a:rPr lang="en-US" altLang="zh-TW" sz="1200" dirty="0" smtClean="0"/>
              <a:t> But over 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series of iterations, it learns to predict the correct target word using gradient descent. With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gradient descent, we update the weights of the network and find the optimal weights with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which we can predict the correct target word.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018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863</Words>
  <Application>Microsoft Office PowerPoint</Application>
  <PresentationFormat>如螢幕大小 (4:3)</PresentationFormat>
  <Paragraphs>92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等线</vt:lpstr>
      <vt:lpstr>PalatinoLinotype-Roman</vt:lpstr>
      <vt:lpstr>新細明體</vt:lpstr>
      <vt:lpstr>Arial</vt:lpstr>
      <vt:lpstr>Calibri</vt:lpstr>
      <vt:lpstr>Calibri Light</vt:lpstr>
      <vt:lpstr>Wingdings</vt:lpstr>
      <vt:lpstr>Office 佈景主題</vt:lpstr>
      <vt:lpstr>Word-Embedding</vt:lpstr>
      <vt:lpstr>PowerPoint 簡報</vt:lpstr>
      <vt:lpstr>PowerPoint 簡報</vt:lpstr>
      <vt:lpstr>PowerPoint 簡報</vt:lpstr>
      <vt:lpstr>兩種實作</vt:lpstr>
      <vt:lpstr>PowerPoint 簡報</vt:lpstr>
      <vt:lpstr>PowerPoint 簡報</vt:lpstr>
      <vt:lpstr>one-hot encoding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Skip-gram model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Word-Embedding</dc:title>
  <dc:creator>Ben Tseng</dc:creator>
  <cp:lastModifiedBy>Ben Tseng</cp:lastModifiedBy>
  <cp:revision>10</cp:revision>
  <dcterms:created xsi:type="dcterms:W3CDTF">2019-11-08T06:53:53Z</dcterms:created>
  <dcterms:modified xsi:type="dcterms:W3CDTF">2019-11-08T08:04:38Z</dcterms:modified>
</cp:coreProperties>
</file>