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2" r:id="rId4"/>
    <p:sldId id="282" r:id="rId5"/>
    <p:sldId id="285" r:id="rId6"/>
    <p:sldId id="286" r:id="rId7"/>
    <p:sldId id="267" r:id="rId8"/>
    <p:sldId id="264" r:id="rId9"/>
    <p:sldId id="269" r:id="rId10"/>
    <p:sldId id="281" r:id="rId11"/>
    <p:sldId id="262" r:id="rId12"/>
    <p:sldId id="279" r:id="rId13"/>
    <p:sldId id="280" r:id="rId14"/>
    <p:sldId id="271" r:id="rId15"/>
    <p:sldId id="265" r:id="rId16"/>
    <p:sldId id="270" r:id="rId17"/>
    <p:sldId id="278" r:id="rId18"/>
    <p:sldId id="257" r:id="rId19"/>
    <p:sldId id="273" r:id="rId20"/>
    <p:sldId id="275" r:id="rId21"/>
    <p:sldId id="276" r:id="rId22"/>
    <p:sldId id="290" r:id="rId23"/>
    <p:sldId id="294" r:id="rId24"/>
    <p:sldId id="291" r:id="rId25"/>
    <p:sldId id="292" r:id="rId26"/>
    <p:sldId id="289" r:id="rId27"/>
    <p:sldId id="288" r:id="rId28"/>
    <p:sldId id="296" r:id="rId29"/>
    <p:sldId id="287" r:id="rId30"/>
    <p:sldId id="295" r:id="rId31"/>
    <p:sldId id="277" r:id="rId32"/>
    <p:sldId id="312" r:id="rId33"/>
    <p:sldId id="313" r:id="rId34"/>
    <p:sldId id="31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7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9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21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6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9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2D9E-E5FA-47D2-BB91-6F7E2FA5B3F9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68C2-2CB0-4F9D-B469-2A788EBAA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79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9547" y="2419927"/>
            <a:ext cx="7772400" cy="23876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評估指標與效能調教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Model </a:t>
            </a:r>
            <a:r>
              <a:rPr lang="en-US" altLang="zh-TW" sz="3200" dirty="0"/>
              <a:t>Evaluation and</a:t>
            </a:r>
            <a:br>
              <a:rPr lang="en-US" altLang="zh-TW" sz="3200" dirty="0"/>
            </a:br>
            <a:r>
              <a:rPr lang="en-US" altLang="zh-TW" sz="3200" dirty="0" err="1"/>
              <a:t>Hyperparameter</a:t>
            </a:r>
            <a:r>
              <a:rPr lang="en-US" altLang="zh-TW" sz="3200" dirty="0"/>
              <a:t> Tuning</a:t>
            </a:r>
            <a:endParaRPr lang="zh-TW" altLang="en-US" sz="32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5800" y="1403927"/>
            <a:ext cx="7772400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/>
              <a:t>Tensorflow </a:t>
            </a:r>
            <a:r>
              <a:rPr lang="zh-TW" altLang="en-US" sz="3200" smtClean="0"/>
              <a:t>人工智慧與</a:t>
            </a: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zh-TW" altLang="en-US" sz="3200" smtClean="0"/>
              <a:t>資訊安全應用實務課程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704380"/>
            <a:ext cx="9144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經濟部工業局</a:t>
            </a:r>
            <a:r>
              <a:rPr lang="en-US" altLang="zh-TW" sz="2800" dirty="0" smtClean="0"/>
              <a:t>108</a:t>
            </a:r>
            <a:r>
              <a:rPr lang="zh-TW" altLang="en-US" sz="2800" dirty="0" smtClean="0"/>
              <a:t>年度「</a:t>
            </a:r>
            <a:r>
              <a:rPr lang="en-US" altLang="zh-TW" sz="2800" dirty="0" smtClean="0"/>
              <a:t>AI </a:t>
            </a:r>
            <a:r>
              <a:rPr lang="zh-TW" altLang="en-US" sz="2800" dirty="0" smtClean="0"/>
              <a:t>智慧應用新世代人才培育計畫」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90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091" y="428178"/>
            <a:ext cx="86683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KFold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cross_val_score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LogisticRegression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num_folds</a:t>
            </a:r>
            <a:r>
              <a:rPr lang="en-US" altLang="zh-TW" dirty="0" smtClean="0"/>
              <a:t> = 10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kfold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num_folds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r>
              <a:rPr lang="en-US" altLang="zh-TW" dirty="0" smtClean="0"/>
              <a:t>model = </a:t>
            </a:r>
            <a:r>
              <a:rPr lang="en-US" altLang="zh-TW" dirty="0" err="1" smtClean="0"/>
              <a:t>LogisticRegression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print("</a:t>
            </a:r>
            <a:r>
              <a:rPr lang="zh-TW" altLang="en-US" dirty="0" smtClean="0"/>
              <a:t>演算法評估結果準確度：</a:t>
            </a:r>
            <a:r>
              <a:rPr lang="en-US" altLang="zh-TW" dirty="0" smtClean="0"/>
              <a:t>%.3f%% (%.3f%%)"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22137" y="6208915"/>
            <a:ext cx="42995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演算法評估結果準確度：</a:t>
            </a:r>
            <a:r>
              <a:rPr lang="en-US" altLang="zh-TW" dirty="0" smtClean="0"/>
              <a:t>0.770% (0.048%)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71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0197" y="320388"/>
            <a:ext cx="7551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class </a:t>
            </a:r>
            <a:r>
              <a:rPr lang="en-US" altLang="zh-TW" sz="3600" dirty="0" err="1" smtClean="0"/>
              <a:t>sklearn.model_selection.KFold</a:t>
            </a:r>
            <a:r>
              <a:rPr lang="en-US" altLang="zh-TW" sz="3600" dirty="0" smtClean="0"/>
              <a:t>(</a:t>
            </a:r>
          </a:p>
          <a:p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n_splits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=’warn’, </a:t>
            </a:r>
          </a:p>
          <a:p>
            <a:r>
              <a:rPr lang="en-US" altLang="zh-TW" sz="3600" dirty="0" smtClean="0"/>
              <a:t>shuffle=False, </a:t>
            </a:r>
          </a:p>
          <a:p>
            <a:r>
              <a:rPr lang="en-US" altLang="zh-TW" sz="3600" dirty="0" err="1" smtClean="0"/>
              <a:t>random_state</a:t>
            </a:r>
            <a:r>
              <a:rPr lang="en-US" altLang="zh-TW" sz="3600" dirty="0" smtClean="0"/>
              <a:t>=None)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3604377" y="11052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表示劃分幾等份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04623" y="20870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隨機種子數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85135" y="15961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在每次劃分時，是否進行洗牌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402" y="2924518"/>
            <a:ext cx="7969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shuffle</a:t>
            </a:r>
            <a:r>
              <a:rPr lang="zh-CN" altLang="en-US" dirty="0" smtClean="0"/>
              <a:t>：在每次劃分時，是否進行洗牌</a:t>
            </a:r>
          </a:p>
          <a:p>
            <a:r>
              <a:rPr lang="zh-CN" altLang="en-US" dirty="0" smtClean="0"/>
              <a:t>①若為</a:t>
            </a:r>
            <a:r>
              <a:rPr lang="en-US" altLang="zh-CN" dirty="0" err="1" smtClean="0"/>
              <a:t>Falses</a:t>
            </a:r>
            <a:r>
              <a:rPr lang="zh-CN" altLang="en-US" dirty="0" smtClean="0"/>
              <a:t>時，其效果等同於</a:t>
            </a:r>
            <a:r>
              <a:rPr lang="en-US" altLang="zh-CN" dirty="0" err="1" smtClean="0"/>
              <a:t>random_state</a:t>
            </a:r>
            <a:r>
              <a:rPr lang="zh-CN" altLang="en-US" dirty="0" smtClean="0"/>
              <a:t>等於整數，每次劃分的結果相同</a:t>
            </a:r>
          </a:p>
          <a:p>
            <a:r>
              <a:rPr lang="zh-CN" altLang="en-US" dirty="0" smtClean="0"/>
              <a:t>②若為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時，每次劃分的結果都不一樣，表示經過洗牌，隨機取樣的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495700" y="4846709"/>
            <a:ext cx="8537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 is the seed used by the random number generator; 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RandomState</a:t>
            </a:r>
            <a:r>
              <a:rPr lang="en-US" altLang="zh-TW" dirty="0" smtClean="0"/>
              <a:t> instance,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 is the random number generator; </a:t>
            </a:r>
          </a:p>
          <a:p>
            <a:r>
              <a:rPr lang="en-US" altLang="zh-TW" dirty="0" smtClean="0"/>
              <a:t>If None, the random number generator is the </a:t>
            </a:r>
            <a:r>
              <a:rPr lang="en-US" altLang="zh-TW" dirty="0" err="1" smtClean="0"/>
              <a:t>RandomState</a:t>
            </a:r>
            <a:r>
              <a:rPr lang="en-US" altLang="zh-TW" dirty="0" smtClean="0"/>
              <a:t> instance used by </a:t>
            </a:r>
            <a:r>
              <a:rPr lang="en-US" altLang="zh-TW" dirty="0" err="1" smtClean="0"/>
              <a:t>np.random</a:t>
            </a:r>
            <a:r>
              <a:rPr lang="en-US" altLang="zh-TW" dirty="0" smtClean="0"/>
              <a:t>. </a:t>
            </a:r>
          </a:p>
          <a:p>
            <a:endParaRPr lang="en-US" altLang="zh-TW" dirty="0"/>
          </a:p>
          <a:p>
            <a:r>
              <a:rPr lang="en-US" altLang="zh-TW" dirty="0" smtClean="0"/>
              <a:t>Used when shuffle == True.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0197" y="4223512"/>
            <a:ext cx="2267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1248" y="1224758"/>
            <a:ext cx="2060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將訓練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測試資料集劃分</a:t>
            </a:r>
            <a:r>
              <a:rPr lang="en-US" altLang="zh-TW" sz="1200" dirty="0" err="1" smtClean="0"/>
              <a:t>n_splits</a:t>
            </a:r>
            <a:r>
              <a:rPr lang="zh-TW" altLang="en-US" sz="1200" dirty="0" smtClean="0"/>
              <a:t>個互斥子集，每次用其中一個子集當作驗證集，剩下的</a:t>
            </a:r>
            <a:r>
              <a:rPr lang="en-US" altLang="zh-TW" sz="1200" dirty="0" smtClean="0"/>
              <a:t>n_splits-1</a:t>
            </a:r>
            <a:r>
              <a:rPr lang="zh-TW" altLang="en-US" sz="1200" dirty="0" smtClean="0"/>
              <a:t>個作為訓練集，進行</a:t>
            </a:r>
            <a:r>
              <a:rPr lang="en-US" altLang="zh-TW" sz="1200" dirty="0" err="1" smtClean="0"/>
              <a:t>n_splits</a:t>
            </a:r>
            <a:r>
              <a:rPr lang="zh-TW" altLang="en-US" sz="1200" dirty="0" smtClean="0"/>
              <a:t>次訓練和測試，得到</a:t>
            </a:r>
            <a:r>
              <a:rPr lang="en-US" altLang="zh-TW" sz="1200" dirty="0" err="1" smtClean="0"/>
              <a:t>n_splits</a:t>
            </a:r>
            <a:r>
              <a:rPr lang="zh-TW" altLang="en-US" sz="1200" dirty="0" smtClean="0"/>
              <a:t>個結果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80197" y="6444505"/>
            <a:ext cx="833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https://scikit-learn.org/stable/modules/generated/sklearn.model_selection.KFold.html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68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1661"/>
          </a:xfrm>
        </p:spPr>
        <p:txBody>
          <a:bodyPr/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要取多少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90023" y="2971602"/>
            <a:ext cx="516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smtClean="0"/>
              <a:t>10-fold </a:t>
            </a:r>
            <a:r>
              <a:rPr lang="en-US" altLang="zh-TW" sz="2800" dirty="0" smtClean="0"/>
              <a:t>cross-validation </a:t>
            </a:r>
          </a:p>
          <a:p>
            <a:r>
              <a:rPr lang="en-US" altLang="zh-TW" dirty="0" smtClean="0"/>
              <a:t>offers the best trade-off between bias and variance </a:t>
            </a:r>
          </a:p>
        </p:txBody>
      </p:sp>
      <p:sp>
        <p:nvSpPr>
          <p:cNvPr id="4" name="矩形 3"/>
          <p:cNvSpPr/>
          <p:nvPr/>
        </p:nvSpPr>
        <p:spPr>
          <a:xfrm>
            <a:off x="945505" y="1441882"/>
            <a:ext cx="771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Study of Cross-Validation and Bootstrap for Accuracy Estimation and Model Selection, </a:t>
            </a:r>
            <a:r>
              <a:rPr lang="en-US" altLang="zh-TW" dirty="0" err="1" smtClean="0"/>
              <a:t>Kohavi</a:t>
            </a:r>
            <a:r>
              <a:rPr lang="en-US" altLang="zh-TW" dirty="0" smtClean="0"/>
              <a:t>, Ron, International Joint Conference on Artificial Intelligence (IJCAI), 14</a:t>
            </a:r>
            <a:r>
              <a:rPr lang="zh-TW" altLang="en-US" dirty="0" smtClean="0"/>
              <a:t> </a:t>
            </a:r>
            <a:r>
              <a:rPr lang="en-US" altLang="zh-TW" dirty="0" smtClean="0"/>
              <a:t>(12): 1137-43, 1995).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55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38053" t="32763" r="35052" b="21578"/>
          <a:stretch/>
        </p:blipFill>
        <p:spPr>
          <a:xfrm>
            <a:off x="1965677" y="138395"/>
            <a:ext cx="6891689" cy="65812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81073" y="564690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Visualizing cross-validation behavior in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scikit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-learn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536" y="299003"/>
            <a:ext cx="18261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研讀</a:t>
            </a:r>
            <a:endParaRPr lang="zh-TW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536" y="1186660"/>
            <a:ext cx="1826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https://scikit-learn.org/stable/auto_examples/model_selection/plot_cv_indices.html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318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714" y="592029"/>
            <a:ext cx="75125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sklearn.model_selection.cross_val_score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estimator,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</a:p>
          <a:p>
            <a:r>
              <a:rPr lang="en-US" altLang="zh-TW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y=None, </a:t>
            </a:r>
          </a:p>
          <a:p>
            <a:r>
              <a:rPr lang="en-US" altLang="zh-TW" sz="2800" dirty="0" smtClean="0"/>
              <a:t>groups=None, </a:t>
            </a:r>
          </a:p>
          <a:p>
            <a:r>
              <a:rPr lang="en-US" altLang="zh-TW" sz="2800" dirty="0" smtClean="0"/>
              <a:t>scoring=None,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cv=’warn’, </a:t>
            </a:r>
          </a:p>
          <a:p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=None, </a:t>
            </a:r>
          </a:p>
          <a:p>
            <a:r>
              <a:rPr lang="en-US" altLang="zh-TW" sz="2800" dirty="0" smtClean="0"/>
              <a:t>verbose=0, </a:t>
            </a:r>
          </a:p>
          <a:p>
            <a:r>
              <a:rPr lang="en-US" altLang="zh-TW" sz="2800" dirty="0" err="1" smtClean="0"/>
              <a:t>fit_params</a:t>
            </a:r>
            <a:r>
              <a:rPr lang="en-US" altLang="zh-TW" sz="2800" dirty="0" smtClean="0"/>
              <a:t>=None, </a:t>
            </a:r>
          </a:p>
          <a:p>
            <a:r>
              <a:rPr lang="en-US" altLang="zh-TW" sz="2800" dirty="0" err="1" smtClean="0"/>
              <a:t>pre_dispatch</a:t>
            </a:r>
            <a:r>
              <a:rPr lang="en-US" altLang="zh-TW" sz="2800" dirty="0" smtClean="0"/>
              <a:t>=‘2*</a:t>
            </a:r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’, </a:t>
            </a:r>
          </a:p>
          <a:p>
            <a:r>
              <a:rPr lang="en-US" altLang="zh-TW" sz="2800" dirty="0" err="1" smtClean="0"/>
              <a:t>error_score</a:t>
            </a:r>
            <a:r>
              <a:rPr lang="en-US" altLang="zh-TW" sz="2800" dirty="0" smtClean="0"/>
              <a:t>=’raise-deprecating’)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41695" y="6211669"/>
            <a:ext cx="698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https://blog.csdn.net/weixin_38536057/article/details/78702564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4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40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計算</a:t>
            </a:r>
            <a:r>
              <a:rPr lang="en-US" altLang="zh-TW" sz="2800" dirty="0" smtClean="0"/>
              <a:t>cross-validated metrics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97923" y="1039529"/>
            <a:ext cx="439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See 3.1.1. Computing cross-validated metrics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6649" y="1529265"/>
            <a:ext cx="7016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cross_val_score</a:t>
            </a:r>
            <a:r>
              <a:rPr lang="en-US" altLang="zh-TW" dirty="0" smtClean="0"/>
              <a:t> helper function on the estimator and the dataset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8010" y="2268137"/>
            <a:ext cx="749326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sklearn.model_selection</a:t>
            </a:r>
            <a:r>
              <a:rPr lang="en-US" altLang="zh-TW" sz="2400" dirty="0" smtClean="0"/>
              <a:t> import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cross_val_score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clf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svm.SVC</a:t>
            </a:r>
            <a:r>
              <a:rPr lang="en-US" altLang="zh-TW" sz="2400" dirty="0" smtClean="0"/>
              <a:t>(kernel='linear', C=1)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 scores =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cross_val_score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clf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iris.data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iris.target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cv=5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scores                                       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4164839" y="4702672"/>
            <a:ext cx="418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array([0.96..., 1.  ..., 0.96..., 0.96..., 1.        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8010" y="5324426"/>
            <a:ext cx="864348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score </a:t>
            </a:r>
            <a:r>
              <a:rPr lang="en-US" altLang="zh-TW" dirty="0" smtClean="0"/>
              <a:t>and the 95% confidence interval of the score estimate are hence given by: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print("Accuracy: %0.2f (+/- %0.2f)" % (</a:t>
            </a:r>
            <a:r>
              <a:rPr lang="en-US" altLang="zh-TW" dirty="0" err="1" smtClean="0"/>
              <a:t>scores.mean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scores.std</a:t>
            </a:r>
            <a:r>
              <a:rPr lang="en-US" altLang="zh-TW" dirty="0" smtClean="0"/>
              <a:t>() * 2))</a:t>
            </a:r>
          </a:p>
        </p:txBody>
      </p:sp>
      <p:sp>
        <p:nvSpPr>
          <p:cNvPr id="8" name="矩形 7"/>
          <p:cNvSpPr/>
          <p:nvPr/>
        </p:nvSpPr>
        <p:spPr>
          <a:xfrm>
            <a:off x="6472869" y="6383269"/>
            <a:ext cx="247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Accuracy: 0.98 (+/- 0.03)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1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833" y="815023"/>
            <a:ext cx="603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https://blog.csdn.net/FontThrone/article/details/79220127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2210" y="2393565"/>
            <a:ext cx="7589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metrics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scores_clf_svc_cv_f1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clf_svc_cv,iris.data,iris.target,cv</a:t>
            </a:r>
            <a:r>
              <a:rPr lang="en-US" altLang="zh-TW" dirty="0" smtClean="0"/>
              <a:t>=5,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scoring='f1_macro')</a:t>
            </a:r>
          </a:p>
        </p:txBody>
      </p:sp>
      <p:sp>
        <p:nvSpPr>
          <p:cNvPr id="4" name="矩形 3"/>
          <p:cNvSpPr/>
          <p:nvPr/>
        </p:nvSpPr>
        <p:spPr>
          <a:xfrm>
            <a:off x="688207" y="1604294"/>
            <a:ext cx="753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可為</a:t>
            </a:r>
            <a:r>
              <a:rPr lang="en-US" altLang="zh-TW" dirty="0" err="1" smtClean="0"/>
              <a:t>cross_val_score</a:t>
            </a:r>
            <a:r>
              <a:rPr lang="zh-TW" altLang="en-US" dirty="0" smtClean="0"/>
              <a:t>選擇不同的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性能度量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scoring parameter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210" y="4320925"/>
            <a:ext cx="677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See 3.3.1. The scoring parameter: defining model evaluation rules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2210" y="4690257"/>
            <a:ext cx="7040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https://scikit-learn.org/stable/modules/model_evaluation.html#scoring-parameter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336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0" b="11830"/>
          <a:stretch/>
        </p:blipFill>
        <p:spPr>
          <a:xfrm>
            <a:off x="388836" y="1259789"/>
            <a:ext cx="8292695" cy="47347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5289" y="308628"/>
            <a:ext cx="4299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scoring='f1_macro'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482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091" y="428178"/>
            <a:ext cx="86683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KFold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cross_val_score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LogisticRegression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num_folds</a:t>
            </a:r>
            <a:r>
              <a:rPr lang="en-US" altLang="zh-TW" dirty="0" smtClean="0"/>
              <a:t> = 10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kfold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num_folds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r>
              <a:rPr lang="en-US" altLang="zh-TW" dirty="0" smtClean="0"/>
              <a:t>model = </a:t>
            </a:r>
            <a:r>
              <a:rPr lang="en-US" altLang="zh-TW" dirty="0" err="1" smtClean="0"/>
              <a:t>LogisticRegression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print("</a:t>
            </a:r>
            <a:r>
              <a:rPr lang="zh-TW" altLang="en-US" dirty="0" smtClean="0"/>
              <a:t>演算法評估結果準確度：</a:t>
            </a:r>
            <a:r>
              <a:rPr lang="en-US" altLang="zh-TW" dirty="0" smtClean="0"/>
              <a:t>%.3f%% (%.3f%%)"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22137" y="6208915"/>
            <a:ext cx="42995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演算法評估結果準確度：</a:t>
            </a:r>
            <a:r>
              <a:rPr lang="en-US" altLang="zh-TW" dirty="0" smtClean="0"/>
              <a:t>0.770% (0.048%)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7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評估指標</a:t>
            </a:r>
            <a:endParaRPr lang="en-US" altLang="zh-TW" sz="7200" dirty="0" smtClean="0"/>
          </a:p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</a:t>
            </a:r>
            <a:endParaRPr lang="zh-TW" altLang="en-US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4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6" y="947143"/>
            <a:ext cx="2406073" cy="29422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8799" y="5802854"/>
            <a:ext cx="7033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github.com/rasbt/python-machine-learning-book-2nd-edition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github.com/rasbt/python-machine-learning-book[</a:t>
            </a:r>
            <a:r>
              <a:rPr lang="zh-TW" altLang="en-US" dirty="0" smtClean="0"/>
              <a:t>第一版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726" r="14891"/>
          <a:stretch/>
        </p:blipFill>
        <p:spPr>
          <a:xfrm>
            <a:off x="2997054" y="732697"/>
            <a:ext cx="2299856" cy="331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799" y="42054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/>
              <a:t>機器學習</a:t>
            </a:r>
            <a:r>
              <a:rPr lang="en-US" altLang="zh-TW" dirty="0"/>
              <a:t>(</a:t>
            </a:r>
            <a:r>
              <a:rPr lang="zh-TW" altLang="en-US" dirty="0"/>
              <a:t>第二版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Python Machine Learning – Second Edition</a:t>
            </a:r>
          </a:p>
          <a:p>
            <a:r>
              <a:rPr lang="zh-TW" altLang="en-US" dirty="0"/>
              <a:t>作者： </a:t>
            </a:r>
            <a:r>
              <a:rPr lang="en-US" altLang="zh-TW" dirty="0"/>
              <a:t>Sebastian </a:t>
            </a:r>
            <a:r>
              <a:rPr lang="en-US" altLang="zh-TW" dirty="0" err="1"/>
              <a:t>Raschka</a:t>
            </a:r>
            <a:r>
              <a:rPr lang="en-US" altLang="zh-TW" dirty="0"/>
              <a:t>, </a:t>
            </a:r>
            <a:r>
              <a:rPr lang="en-US" altLang="zh-TW" dirty="0" err="1"/>
              <a:t>Vahid</a:t>
            </a:r>
            <a:r>
              <a:rPr lang="en-US" altLang="zh-TW" dirty="0"/>
              <a:t> </a:t>
            </a:r>
            <a:r>
              <a:rPr lang="en-US" altLang="zh-TW" dirty="0" err="1"/>
              <a:t>Mirjalili</a:t>
            </a:r>
            <a:r>
              <a:rPr lang="en-US" altLang="zh-TW" dirty="0"/>
              <a:t>  </a:t>
            </a:r>
          </a:p>
          <a:p>
            <a:r>
              <a:rPr lang="zh-TW" altLang="en-US" dirty="0" smtClean="0"/>
              <a:t>譯者</a:t>
            </a:r>
            <a:r>
              <a:rPr lang="zh-TW" altLang="en-US" dirty="0"/>
              <a:t>： 劉立民</a:t>
            </a:r>
            <a:r>
              <a:rPr lang="en-US" altLang="zh-TW" dirty="0"/>
              <a:t>, </a:t>
            </a:r>
            <a:r>
              <a:rPr lang="zh-TW" altLang="en-US" dirty="0"/>
              <a:t>吳建華</a:t>
            </a:r>
          </a:p>
          <a:p>
            <a:r>
              <a:rPr lang="zh-TW" altLang="en-US" dirty="0"/>
              <a:t>博碩</a:t>
            </a:r>
            <a:r>
              <a:rPr lang="zh-TW" altLang="en-US" dirty="0" smtClean="0"/>
              <a:t>出版社    出版</a:t>
            </a:r>
            <a:r>
              <a:rPr lang="zh-TW" altLang="en-US" dirty="0"/>
              <a:t>日期：</a:t>
            </a:r>
            <a:r>
              <a:rPr lang="en-US" altLang="zh-TW" dirty="0"/>
              <a:t>2018/08/30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72162" y="531879"/>
            <a:ext cx="33772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Ch</a:t>
            </a:r>
            <a:r>
              <a:rPr lang="en-US" altLang="zh-TW" dirty="0" smtClean="0"/>
              <a:t> 6.</a:t>
            </a:r>
          </a:p>
          <a:p>
            <a:r>
              <a:rPr lang="en-US" altLang="zh-TW" dirty="0" smtClean="0"/>
              <a:t>Streamlining workflows with pipelines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k-fold cross-validation to assess model performance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Debugging algorithms with learning and validation curves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Fine-tuning machine learning models via grid search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at different performance evaluation metrics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Dealing with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83169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569" y="732488"/>
            <a:ext cx="855204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參考資料</a:t>
            </a:r>
            <a:endParaRPr lang="en-US" altLang="zh-TW" dirty="0" smtClean="0"/>
          </a:p>
          <a:p>
            <a:r>
              <a:rPr lang="en-US" altLang="zh-TW" dirty="0" smtClean="0"/>
              <a:t>3.3. Model evaluation: quantifying the quality of predictions</a:t>
            </a:r>
          </a:p>
          <a:p>
            <a:r>
              <a:rPr lang="en-US" altLang="zh-TW" dirty="0" smtClean="0"/>
              <a:t>https://scikit-learn.org/stable/modules/model_evaluation.html</a:t>
            </a: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591953" y="1822962"/>
            <a:ext cx="79552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3.3.1. The scoring parameter: defining model evaluation rules</a:t>
            </a:r>
          </a:p>
          <a:p>
            <a:r>
              <a:rPr lang="en-US" altLang="zh-TW" sz="3600" dirty="0" smtClean="0"/>
              <a:t>3.3.2.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en-US" altLang="zh-TW" sz="3600" dirty="0" smtClean="0"/>
              <a:t>metrics</a:t>
            </a:r>
          </a:p>
          <a:p>
            <a:r>
              <a:rPr lang="en-US" altLang="zh-TW" sz="3600" dirty="0" smtClean="0"/>
              <a:t>3.3.3. </a:t>
            </a:r>
            <a:r>
              <a:rPr lang="en-US" altLang="zh-TW" sz="3600" dirty="0" err="1" smtClean="0"/>
              <a:t>Multilabel</a:t>
            </a:r>
            <a:r>
              <a:rPr lang="en-US" altLang="zh-TW" sz="3600" dirty="0" smtClean="0"/>
              <a:t> ranking metrics</a:t>
            </a:r>
          </a:p>
          <a:p>
            <a:r>
              <a:rPr lang="en-US" altLang="zh-TW" sz="3600" dirty="0" smtClean="0"/>
              <a:t>3.3.4.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altLang="zh-TW" sz="3600" dirty="0" smtClean="0"/>
              <a:t> metrics</a:t>
            </a:r>
          </a:p>
          <a:p>
            <a:r>
              <a:rPr lang="en-US" altLang="zh-TW" sz="3600" dirty="0" smtClean="0"/>
              <a:t>3.3.5.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</a:t>
            </a:r>
            <a:r>
              <a:rPr lang="en-US" altLang="zh-TW" sz="3600" dirty="0" smtClean="0"/>
              <a:t>metrics</a:t>
            </a:r>
          </a:p>
          <a:p>
            <a:r>
              <a:rPr lang="en-US" altLang="zh-TW" sz="3600" dirty="0" smtClean="0"/>
              <a:t>3.3.6. Dummy estimators</a:t>
            </a:r>
          </a:p>
        </p:txBody>
      </p:sp>
    </p:spTree>
    <p:extLst>
      <p:ext uri="{BB962C8B-B14F-4D97-AF65-F5344CB8AC3E}">
        <p14:creationId xmlns:p14="http://schemas.microsoft.com/office/powerpoint/2010/main" val="376248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1836" y="470598"/>
            <a:ext cx="6858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3.3.2. Classification metrics</a:t>
            </a:r>
          </a:p>
          <a:p>
            <a:r>
              <a:rPr lang="en-US" altLang="zh-TW" dirty="0" smtClean="0"/>
              <a:t>3.3.2.1. From binary to multiclass and </a:t>
            </a:r>
            <a:r>
              <a:rPr lang="en-US" altLang="zh-TW" dirty="0" err="1" smtClean="0"/>
              <a:t>multilabel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3.3.2.2. Accuracy score</a:t>
            </a:r>
          </a:p>
          <a:p>
            <a:r>
              <a:rPr lang="en-US" altLang="zh-TW" dirty="0" smtClean="0"/>
              <a:t>3.3.2.3. Balanced accuracy score</a:t>
            </a:r>
          </a:p>
          <a:p>
            <a:r>
              <a:rPr lang="en-US" altLang="zh-TW" dirty="0" smtClean="0"/>
              <a:t>3.3.2.4. Cohen’s kappa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3.3.2.5. Confusion matrix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3.3.2.6. Classification report</a:t>
            </a:r>
          </a:p>
          <a:p>
            <a:r>
              <a:rPr lang="en-US" altLang="zh-TW" dirty="0" smtClean="0"/>
              <a:t>3.3.2.7. Hamming loss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3.3.2.8. Precision, recall and F-measures</a:t>
            </a:r>
          </a:p>
          <a:p>
            <a:r>
              <a:rPr lang="en-US" altLang="zh-TW" dirty="0" smtClean="0"/>
              <a:t>3.3.2.8.1. Binary classification</a:t>
            </a:r>
          </a:p>
          <a:p>
            <a:r>
              <a:rPr lang="en-US" altLang="zh-TW" dirty="0" smtClean="0"/>
              <a:t>3.3.2.8.2. Multiclass and </a:t>
            </a:r>
            <a:r>
              <a:rPr lang="en-US" altLang="zh-TW" dirty="0" err="1" smtClean="0"/>
              <a:t>multilabel</a:t>
            </a:r>
            <a:r>
              <a:rPr lang="en-US" altLang="zh-TW" dirty="0" smtClean="0"/>
              <a:t> classification</a:t>
            </a:r>
          </a:p>
          <a:p>
            <a:r>
              <a:rPr lang="en-US" altLang="zh-TW" dirty="0" smtClean="0"/>
              <a:t>3.3.2.9. </a:t>
            </a:r>
            <a:r>
              <a:rPr lang="en-US" altLang="zh-TW" dirty="0" err="1" smtClean="0"/>
              <a:t>Jaccard</a:t>
            </a:r>
            <a:r>
              <a:rPr lang="en-US" altLang="zh-TW" dirty="0" smtClean="0"/>
              <a:t> similarity coefficient score</a:t>
            </a:r>
          </a:p>
          <a:p>
            <a:r>
              <a:rPr lang="en-US" altLang="zh-TW" dirty="0" smtClean="0"/>
              <a:t>3.3.2.10. Hinge loss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3.3.2.11. Log loss</a:t>
            </a:r>
          </a:p>
          <a:p>
            <a:r>
              <a:rPr lang="en-US" altLang="zh-TW" dirty="0" smtClean="0"/>
              <a:t>3.3.2.12. Matthews correlation coefficient</a:t>
            </a:r>
          </a:p>
          <a:p>
            <a:r>
              <a:rPr lang="en-US" altLang="zh-TW" dirty="0" smtClean="0"/>
              <a:t>3.3.2.13. Multi-label confusion matrix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3.3.2.14. Receiver operating characteristic (ROC)</a:t>
            </a:r>
          </a:p>
          <a:p>
            <a:r>
              <a:rPr lang="en-US" altLang="zh-TW" dirty="0" smtClean="0"/>
              <a:t>3.3.2.15. Zero one loss</a:t>
            </a:r>
          </a:p>
          <a:p>
            <a:r>
              <a:rPr lang="en-US" altLang="zh-TW" dirty="0" smtClean="0"/>
              <a:t>3.3.2.16. Brier score loss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211756" y="6236180"/>
            <a:ext cx="8778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!</a:t>
            </a:r>
            <a:r>
              <a:rPr lang="en-US" altLang="zh-TW" sz="1600" dirty="0" err="1" smtClean="0"/>
              <a:t>wget</a:t>
            </a:r>
            <a:r>
              <a:rPr lang="en-US" altLang="zh-TW" sz="1600" dirty="0" smtClean="0"/>
              <a:t> https://raw.githubusercontent.com/MyDearGreatTeacher/AI201909/master/data/pima_data.csv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07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5666"/>
          </a:xfrm>
        </p:spPr>
        <p:txBody>
          <a:bodyPr/>
          <a:lstStyle/>
          <a:p>
            <a:r>
              <a:rPr lang="en-US" altLang="zh-TW" dirty="0" err="1" smtClean="0"/>
              <a:t>confusion_matrix</a:t>
            </a:r>
            <a:r>
              <a:rPr lang="zh-TW" altLang="en-US" dirty="0"/>
              <a:t>混淆矩陣</a:t>
            </a:r>
          </a:p>
        </p:txBody>
      </p:sp>
      <p:sp>
        <p:nvSpPr>
          <p:cNvPr id="6" name="矩形 5"/>
          <p:cNvSpPr/>
          <p:nvPr/>
        </p:nvSpPr>
        <p:spPr>
          <a:xfrm>
            <a:off x="1832113" y="5474483"/>
            <a:ext cx="52469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用來評估模型穩健程度的標準</a:t>
            </a:r>
            <a:endParaRPr lang="en-US" altLang="zh-TW" dirty="0" smtClean="0"/>
          </a:p>
          <a:p>
            <a:r>
              <a:rPr lang="zh-TW" altLang="en-US" dirty="0"/>
              <a:t>越大越好，是一個綜合的評判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zh-TW" altLang="en-US" dirty="0"/>
              <a:t>再提高召回率的同時是不是有維持一定的</a:t>
            </a:r>
            <a:r>
              <a:rPr lang="zh-TW" altLang="en-US" dirty="0" smtClean="0"/>
              <a:t>準確率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04563" y="1482292"/>
            <a:ext cx="3632684" cy="2707341"/>
            <a:chOff x="7344462" y="1580394"/>
            <a:chExt cx="4152448" cy="3097943"/>
          </a:xfrm>
        </p:grpSpPr>
        <p:sp>
          <p:nvSpPr>
            <p:cNvPr id="8" name="矩形 7"/>
            <p:cNvSpPr/>
            <p:nvPr/>
          </p:nvSpPr>
          <p:spPr>
            <a:xfrm>
              <a:off x="8162875" y="3758159"/>
              <a:ext cx="760278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162875" y="2851722"/>
              <a:ext cx="760278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211197" y="3758159"/>
              <a:ext cx="1285712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23155" y="3758159"/>
              <a:ext cx="1288042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211197" y="2851722"/>
              <a:ext cx="1285712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923155" y="2851722"/>
              <a:ext cx="1288042" cy="9201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211198" y="2216058"/>
              <a:ext cx="1285712" cy="6367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23156" y="2216058"/>
              <a:ext cx="1288042" cy="6367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23156" y="1580394"/>
              <a:ext cx="2573753" cy="6367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756515" y="17141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410566" y="23548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0695195" y="23548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360176" y="3120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360176" y="39752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932001" y="2979256"/>
              <a:ext cx="1270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True</a:t>
              </a: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negative(TN)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89839" y="3898306"/>
              <a:ext cx="1167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True</a:t>
              </a: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positive(TP)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289839" y="2979256"/>
              <a:ext cx="11613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False</a:t>
              </a: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positive(FP)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923155" y="3898306"/>
              <a:ext cx="1263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False</a:t>
              </a:r>
            </a:p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negative(FN)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03212" y="2851721"/>
              <a:ext cx="760278" cy="18254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344462" y="3682662"/>
              <a:ext cx="738808" cy="739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真實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4911111" y="1343561"/>
                <a:ext cx="3655635" cy="398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TW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𝑅𝑒𝑐𝑎𝑙𝑙</m:t>
                    </m:r>
                    <m:r>
                      <a:rPr kumimoji="0" lang="en-US" altLang="zh-TW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TW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查全率 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召回率 </a:t>
                </a:r>
                <a:r>
                  <a:rPr lang="en-US" altLang="zh-TW" dirty="0" smtClean="0"/>
                  <a:t> </a:t>
                </a: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11" y="1343561"/>
                <a:ext cx="3655635" cy="398892"/>
              </a:xfrm>
              <a:prstGeom prst="rect">
                <a:avLst/>
              </a:prstGeom>
              <a:blipFill>
                <a:blip r:embed="rId2"/>
                <a:stretch>
                  <a:fillRect l="-2337" t="-3030" b="-2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832113" y="4631908"/>
                <a:ext cx="4593565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113" y="4631908"/>
                <a:ext cx="4593565" cy="530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4738036" y="3071894"/>
                <a:ext cx="4273616" cy="398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查準率 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精度 </a:t>
                </a:r>
                <a:endParaRPr lang="zh-TW" altLang="en-US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36" y="3071894"/>
                <a:ext cx="4273616" cy="398892"/>
              </a:xfrm>
              <a:prstGeom prst="rect">
                <a:avLst/>
              </a:prstGeom>
              <a:blipFill>
                <a:blip r:embed="rId4"/>
                <a:stretch>
                  <a:fillRect l="-1997" t="-3077" b="-2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115688" y="1841593"/>
            <a:ext cx="3540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真實值為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的情況下</a:t>
            </a:r>
            <a:endParaRPr lang="en-US" altLang="zh-TW" dirty="0" smtClean="0"/>
          </a:p>
          <a:p>
            <a:r>
              <a:rPr lang="zh-TW" altLang="en-US" dirty="0" smtClean="0"/>
              <a:t>預測值仍為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所佔的比例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查得全，對正樣本的區分能力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35416" y="3593727"/>
            <a:ext cx="3845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預測值為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情況下</a:t>
            </a:r>
            <a:endParaRPr lang="en-US" altLang="zh-TW" dirty="0" smtClean="0"/>
          </a:p>
          <a:p>
            <a:r>
              <a:rPr lang="zh-TW" altLang="en-US" dirty="0" smtClean="0"/>
              <a:t>真實值仍為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所佔的比例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查得準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56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185" y="414506"/>
            <a:ext cx="529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confusion_matrix</a:t>
            </a:r>
            <a:r>
              <a:rPr lang="zh-TW" altLang="en-US" sz="3600" dirty="0" smtClean="0"/>
              <a:t>混淆矩陣</a:t>
            </a:r>
            <a:endParaRPr lang="zh-TW" altLang="en-US" sz="3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280247" y="1756933"/>
            <a:ext cx="6131205" cy="3893095"/>
            <a:chOff x="5799438" y="2924192"/>
            <a:chExt cx="4958469" cy="3161664"/>
          </a:xfrm>
        </p:grpSpPr>
        <p:sp>
          <p:nvSpPr>
            <p:cNvPr id="5" name="矩形 4"/>
            <p:cNvSpPr/>
            <p:nvPr/>
          </p:nvSpPr>
          <p:spPr>
            <a:xfrm>
              <a:off x="7949552" y="3564609"/>
              <a:ext cx="833358" cy="6367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49515" y="2924192"/>
              <a:ext cx="2808392" cy="6367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600833" y="3057922"/>
              <a:ext cx="1785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Predicted class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782910" y="3564609"/>
              <a:ext cx="833358" cy="6367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616268" y="3560984"/>
              <a:ext cx="1141638" cy="6367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091957" y="369042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885754" y="369042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Dog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733959" y="3690426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Rabbit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9552" y="4201401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782910" y="4201401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16268" y="4197776"/>
              <a:ext cx="114163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49552" y="4815897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82910" y="4815897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16268" y="4812272"/>
              <a:ext cx="114163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49552" y="5449064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82910" y="5449064"/>
              <a:ext cx="83335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616268" y="5445439"/>
              <a:ext cx="1141638" cy="63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11962" y="4201401"/>
              <a:ext cx="1141638" cy="6367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811962" y="4815897"/>
              <a:ext cx="1141638" cy="6367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11962" y="5449064"/>
              <a:ext cx="1141638" cy="6367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99438" y="4197775"/>
              <a:ext cx="1016714" cy="1884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232003" y="431864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025800" y="431864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031143" y="431864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232003" y="49331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025800" y="49331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031143" y="49331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232003" y="556949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025800" y="556949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9964619" y="556949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108398" y="430715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068432" y="493313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Dog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952300" y="5582793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Rabbit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5400000">
              <a:off x="5865281" y="4831164"/>
              <a:ext cx="870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Actual</a:t>
              </a:r>
            </a:p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class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23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263" y="239998"/>
            <a:ext cx="7886700" cy="1155666"/>
          </a:xfrm>
        </p:spPr>
        <p:txBody>
          <a:bodyPr/>
          <a:lstStyle/>
          <a:p>
            <a:r>
              <a:rPr lang="en-US" altLang="zh-TW" dirty="0" err="1" smtClean="0"/>
              <a:t>confusion_matrix</a:t>
            </a:r>
            <a:r>
              <a:rPr lang="zh-TW" altLang="en-US" dirty="0" smtClean="0"/>
              <a:t>  混淆矩陣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316" y="1395664"/>
            <a:ext cx="90236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train_test_split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sklearn.metrics</a:t>
            </a:r>
            <a:r>
              <a:rPr lang="en-US" altLang="zh-TW" dirty="0" smtClean="0"/>
              <a:t>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confusion_matrix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test_size</a:t>
            </a:r>
            <a:r>
              <a:rPr lang="en-US" altLang="zh-TW" dirty="0" smtClean="0"/>
              <a:t> = 0.33</a:t>
            </a:r>
          </a:p>
          <a:p>
            <a:r>
              <a:rPr lang="en-US" altLang="zh-TW" dirty="0" smtClean="0"/>
              <a:t>seed = 4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train_test_split</a:t>
            </a:r>
            <a:r>
              <a:rPr lang="en-US" altLang="zh-TW" dirty="0" smtClean="0"/>
              <a:t>(X, Y, 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46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571" y="1104824"/>
            <a:ext cx="594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model = </a:t>
            </a:r>
            <a:r>
              <a:rPr lang="en-US" altLang="zh-TW" sz="2400" dirty="0" err="1" smtClean="0"/>
              <a:t>LogisticRegression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err="1" smtClean="0"/>
              <a:t>model.fit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X_train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Y_traing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predicted = </a:t>
            </a:r>
            <a:r>
              <a:rPr lang="en-US" altLang="zh-TW" sz="2400" dirty="0" err="1" smtClean="0"/>
              <a:t>model.predict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X_test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matrix =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confusion_matrix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Y_test</a:t>
            </a:r>
            <a:r>
              <a:rPr lang="en-US" altLang="zh-TW" sz="2400" dirty="0" smtClean="0"/>
              <a:t>, predicted)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classes = ['0', '1']</a:t>
            </a:r>
          </a:p>
          <a:p>
            <a:r>
              <a:rPr lang="en-US" altLang="zh-TW" sz="2400" dirty="0" err="1" smtClean="0"/>
              <a:t>dataframe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pd.DataFrame</a:t>
            </a:r>
            <a:r>
              <a:rPr lang="en-US" altLang="zh-TW" sz="2400" dirty="0" smtClean="0"/>
              <a:t>(data=matrix,</a:t>
            </a:r>
          </a:p>
          <a:p>
            <a:r>
              <a:rPr lang="en-US" altLang="zh-TW" sz="2400" dirty="0" smtClean="0"/>
              <a:t>                         index=classes,</a:t>
            </a:r>
          </a:p>
          <a:p>
            <a:r>
              <a:rPr lang="en-US" altLang="zh-TW" sz="2400" dirty="0" smtClean="0"/>
              <a:t>                         columns=classes)</a:t>
            </a: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dataframe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2"/>
          <a:srcRect l="10183" t="57585" r="77747" b="29364"/>
          <a:stretch/>
        </p:blipFill>
        <p:spPr>
          <a:xfrm>
            <a:off x="5611529" y="3606193"/>
            <a:ext cx="3228206" cy="19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report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5" y="2976083"/>
            <a:ext cx="7856685" cy="29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6218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train_test_split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LogisticRegression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sklearn.metrics</a:t>
            </a:r>
            <a:r>
              <a:rPr lang="en-US" altLang="zh-TW" dirty="0" smtClean="0"/>
              <a:t>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test_size</a:t>
            </a:r>
            <a:r>
              <a:rPr lang="en-US" altLang="zh-TW" dirty="0" smtClean="0"/>
              <a:t> = 0.33</a:t>
            </a:r>
          </a:p>
          <a:p>
            <a:r>
              <a:rPr lang="en-US" altLang="zh-TW" dirty="0" smtClean="0"/>
              <a:t>seed = 4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train_test_split</a:t>
            </a:r>
            <a:r>
              <a:rPr lang="en-US" altLang="zh-TW" dirty="0" smtClean="0"/>
              <a:t>(X, Y, 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model = </a:t>
            </a:r>
            <a:r>
              <a:rPr lang="en-US" altLang="zh-TW" dirty="0" err="1" smtClean="0"/>
              <a:t>LogisticRegression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model.fit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Y_traing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predicted = </a:t>
            </a:r>
            <a:r>
              <a:rPr lang="en-US" altLang="zh-TW" dirty="0" err="1" smtClean="0"/>
              <a:t>model.predict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report =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, predicted)</a:t>
            </a:r>
          </a:p>
          <a:p>
            <a:r>
              <a:rPr lang="en-US" altLang="zh-TW" dirty="0" smtClean="0"/>
              <a:t>print(report)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37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691" y="315551"/>
            <a:ext cx="81219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ROC</a:t>
            </a:r>
            <a:r>
              <a:rPr lang="zh-TW" altLang="en-US" sz="2400" dirty="0" smtClean="0"/>
              <a:t>（</a:t>
            </a:r>
            <a:r>
              <a:rPr lang="en-US" altLang="zh-TW" sz="2400" dirty="0" smtClean="0"/>
              <a:t>Receiver Operating Characteristic</a:t>
            </a:r>
            <a:r>
              <a:rPr lang="zh-TW" altLang="en-US" sz="2400" dirty="0" smtClean="0"/>
              <a:t>）曲線和</a:t>
            </a:r>
            <a:r>
              <a:rPr lang="en-US" altLang="zh-TW" sz="2400" dirty="0" smtClean="0"/>
              <a:t>AUC</a:t>
            </a:r>
          </a:p>
          <a:p>
            <a:r>
              <a:rPr lang="zh-TW" altLang="en-US" dirty="0" smtClean="0"/>
              <a:t>常被用來評價一個二值分類器（</a:t>
            </a:r>
            <a:r>
              <a:rPr lang="en-US" altLang="zh-TW" dirty="0" smtClean="0"/>
              <a:t>binary classifier</a:t>
            </a:r>
            <a:r>
              <a:rPr lang="zh-TW" altLang="en-US" dirty="0" smtClean="0"/>
              <a:t>）的優劣。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AUC</a:t>
            </a:r>
            <a:r>
              <a:rPr lang="zh-TW" altLang="en-US" dirty="0" smtClean="0"/>
              <a:t>（</a:t>
            </a:r>
            <a:r>
              <a:rPr lang="en-US" altLang="zh-TW" dirty="0" smtClean="0"/>
              <a:t>Area Under Curve</a:t>
            </a:r>
            <a:r>
              <a:rPr lang="zh-TW" altLang="en-US" dirty="0" smtClean="0"/>
              <a:t>）被定義為</a:t>
            </a:r>
            <a:r>
              <a:rPr lang="en-US" altLang="zh-TW" dirty="0" smtClean="0"/>
              <a:t>ROC</a:t>
            </a:r>
            <a:r>
              <a:rPr lang="zh-TW" altLang="en-US" dirty="0" smtClean="0"/>
              <a:t>曲線下的面積，顯然這個面積的數值不會大於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ROC</a:t>
            </a:r>
            <a:r>
              <a:rPr lang="zh-TW" altLang="en-US" dirty="0" smtClean="0"/>
              <a:t>曲線一般都處於</a:t>
            </a:r>
            <a:r>
              <a:rPr lang="en-US" altLang="zh-TW" dirty="0" smtClean="0"/>
              <a:t>y=x</a:t>
            </a:r>
            <a:r>
              <a:rPr lang="zh-TW" altLang="en-US" dirty="0" smtClean="0"/>
              <a:t>這條直線的上方，所以</a:t>
            </a:r>
            <a:r>
              <a:rPr lang="en-US" altLang="zh-TW" dirty="0" smtClean="0"/>
              <a:t>AUC</a:t>
            </a:r>
            <a:r>
              <a:rPr lang="zh-TW" altLang="en-US" dirty="0" smtClean="0"/>
              <a:t>的取值範圍在</a:t>
            </a:r>
            <a:r>
              <a:rPr lang="en-US" altLang="zh-TW" dirty="0" smtClean="0"/>
              <a:t>0.5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之間。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3" y="2406066"/>
            <a:ext cx="5321753" cy="37252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68812" y="3943902"/>
            <a:ext cx="3547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AUC</a:t>
            </a:r>
            <a:r>
              <a:rPr lang="zh-TW" altLang="en-US" dirty="0" smtClean="0"/>
              <a:t>值作為評價標準是因為很多時候</a:t>
            </a:r>
            <a:r>
              <a:rPr lang="en-US" altLang="zh-TW" dirty="0" smtClean="0"/>
              <a:t>ROC</a:t>
            </a:r>
            <a:r>
              <a:rPr lang="zh-TW" altLang="en-US" dirty="0" smtClean="0"/>
              <a:t>曲線並不能清晰的說明哪個分類器的效果更好，而作為一個數值，對應</a:t>
            </a:r>
            <a:r>
              <a:rPr lang="en-US" altLang="zh-TW" dirty="0" smtClean="0"/>
              <a:t>AUC</a:t>
            </a:r>
            <a:r>
              <a:rPr lang="zh-TW" altLang="en-US" dirty="0" smtClean="0"/>
              <a:t>更大的分類器效果更好。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02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0536" y="4189965"/>
            <a:ext cx="18834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AUC 0.824 (0.041)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566" y="404313"/>
            <a:ext cx="80515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num_folds</a:t>
            </a:r>
            <a:r>
              <a:rPr lang="en-US" altLang="zh-TW" sz="2400" dirty="0" smtClean="0"/>
              <a:t> = 10</a:t>
            </a:r>
          </a:p>
          <a:p>
            <a:r>
              <a:rPr lang="en-US" altLang="zh-TW" sz="2400" dirty="0" smtClean="0"/>
              <a:t>seed = 7</a:t>
            </a:r>
          </a:p>
          <a:p>
            <a:r>
              <a:rPr lang="en-US" altLang="zh-TW" sz="2400" dirty="0" err="1" smtClean="0"/>
              <a:t>kfold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KFold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n_splits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num_folds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random_state</a:t>
            </a:r>
            <a:r>
              <a:rPr lang="en-US" altLang="zh-TW" sz="2400" dirty="0" smtClean="0"/>
              <a:t>=seed)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model = </a:t>
            </a:r>
            <a:r>
              <a:rPr lang="en-US" altLang="zh-TW" sz="2400" dirty="0" err="1" smtClean="0"/>
              <a:t>LogisticRegression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= '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roc_auc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r>
              <a:rPr lang="en-US" altLang="zh-TW" sz="2400" dirty="0" smtClean="0"/>
              <a:t>result = </a:t>
            </a:r>
            <a:r>
              <a:rPr lang="en-US" altLang="zh-TW" sz="2400" dirty="0" err="1" smtClean="0"/>
              <a:t>cross_val_score</a:t>
            </a:r>
            <a:r>
              <a:rPr lang="en-US" altLang="zh-TW" sz="2400" dirty="0" smtClean="0"/>
              <a:t>(model, X, Y, cv=</a:t>
            </a:r>
            <a:r>
              <a:rPr lang="en-US" altLang="zh-TW" sz="2400" dirty="0" err="1" smtClean="0"/>
              <a:t>kfold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scoring=scoring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print('AUC %.3f (%.3f)' % (</a:t>
            </a:r>
            <a:r>
              <a:rPr lang="en-US" altLang="zh-TW" sz="2400" dirty="0" err="1" smtClean="0"/>
              <a:t>result.mean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result.std</a:t>
            </a:r>
            <a:r>
              <a:rPr lang="en-US" altLang="zh-TW" sz="2400" dirty="0" smtClean="0"/>
              <a:t>()))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03821" y="5013771"/>
            <a:ext cx="793302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</a:t>
            </a:r>
            <a:r>
              <a:rPr lang="en-US" altLang="zh-TW" dirty="0" smtClean="0"/>
              <a:t>= '</a:t>
            </a:r>
            <a:r>
              <a:rPr lang="en-US" altLang="zh-TW" dirty="0" err="1" smtClean="0"/>
              <a:t>neg_log_loss</a:t>
            </a:r>
            <a:r>
              <a:rPr lang="en-US" altLang="zh-TW" dirty="0" smtClean="0"/>
              <a:t>‘</a:t>
            </a:r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scoring=scoring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print('</a:t>
            </a:r>
            <a:r>
              <a:rPr lang="en-US" altLang="zh-TW" dirty="0" err="1" smtClean="0"/>
              <a:t>Logloss</a:t>
            </a:r>
            <a:r>
              <a:rPr lang="en-US" altLang="zh-TW" dirty="0" smtClean="0"/>
              <a:t> %.3f (%.3f)'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56828" y="6029434"/>
            <a:ext cx="22365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Logloss</a:t>
            </a:r>
            <a:r>
              <a:rPr lang="en-US" altLang="zh-TW" dirty="0" smtClean="0"/>
              <a:t> -0.493 (0.047)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5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US" altLang="zh-TW" sz="7200" dirty="0" smtClean="0"/>
              <a:t>-validation</a:t>
            </a:r>
          </a:p>
          <a:p>
            <a:pPr algn="ctr"/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交叉</a:t>
            </a:r>
            <a:r>
              <a:rPr lang="zh-TW" altLang="en-US" sz="7200" dirty="0" smtClean="0"/>
              <a:t>驗證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1550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4027" y="1334786"/>
            <a:ext cx="7218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model = SVC()</a:t>
            </a:r>
          </a:p>
          <a:p>
            <a:r>
              <a:rPr lang="en-US" altLang="zh-TW" sz="2800" dirty="0" smtClean="0"/>
              <a:t>result = </a:t>
            </a:r>
            <a:r>
              <a:rPr lang="en-US" altLang="zh-TW" sz="2800" dirty="0" err="1" smtClean="0"/>
              <a:t>cross_val_score</a:t>
            </a:r>
            <a:r>
              <a:rPr lang="en-US" altLang="zh-TW" sz="2800" dirty="0" smtClean="0"/>
              <a:t>(model, X, Y, cv=</a:t>
            </a:r>
            <a:r>
              <a:rPr lang="en-US" altLang="zh-TW" sz="2800" dirty="0" err="1" smtClean="0"/>
              <a:t>kfold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84023" y="472258"/>
            <a:ext cx="7219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完成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  <a:r>
              <a:rPr lang="zh-TW" altLang="en-US" sz="3200" dirty="0" smtClean="0"/>
              <a:t>對</a:t>
            </a:r>
            <a:r>
              <a:rPr lang="en-US" altLang="zh-TW" sz="3200" dirty="0" smtClean="0"/>
              <a:t>pima </a:t>
            </a:r>
            <a:r>
              <a:rPr lang="zh-TW" altLang="en-US" sz="3200" dirty="0" smtClean="0"/>
              <a:t>資料集的分類指標計算</a:t>
            </a:r>
            <a:endParaRPr lang="en-US" altLang="zh-TW" sz="3200" dirty="0"/>
          </a:p>
        </p:txBody>
      </p:sp>
      <p:sp>
        <p:nvSpPr>
          <p:cNvPr id="4" name="矩形 3"/>
          <p:cNvSpPr/>
          <p:nvPr/>
        </p:nvSpPr>
        <p:spPr>
          <a:xfrm>
            <a:off x="914401" y="4385995"/>
            <a:ext cx="6145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model = </a:t>
            </a:r>
            <a:r>
              <a:rPr lang="en-US" altLang="zh-TW" sz="2400" dirty="0" err="1" smtClean="0"/>
              <a:t>DecisionTreeClassifier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result = </a:t>
            </a:r>
            <a:r>
              <a:rPr lang="en-US" altLang="zh-TW" sz="2400" dirty="0" err="1" smtClean="0"/>
              <a:t>cross_val_score</a:t>
            </a:r>
            <a:r>
              <a:rPr lang="en-US" altLang="zh-TW" sz="2400" dirty="0" smtClean="0"/>
              <a:t>(model, X, Y, cv=</a:t>
            </a:r>
            <a:r>
              <a:rPr lang="en-US" altLang="zh-TW" sz="2400" dirty="0" err="1" smtClean="0"/>
              <a:t>kfold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66915" y="3608490"/>
            <a:ext cx="768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完成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決策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樹</a:t>
            </a:r>
            <a:r>
              <a:rPr lang="zh-TW" altLang="en-US" sz="3200" dirty="0" smtClean="0"/>
              <a:t>對</a:t>
            </a:r>
            <a:r>
              <a:rPr lang="en-US" altLang="zh-TW" sz="3200" dirty="0" smtClean="0"/>
              <a:t>pima </a:t>
            </a:r>
            <a:r>
              <a:rPr lang="zh-TW" altLang="en-US" sz="3200" dirty="0" smtClean="0"/>
              <a:t>資料集的分類指標計算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789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3461" y="2299969"/>
            <a:ext cx="66318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3.3.4.1. Explained variance score</a:t>
            </a:r>
          </a:p>
          <a:p>
            <a:r>
              <a:rPr lang="en-US" altLang="zh-TW" sz="2400" dirty="0" smtClean="0"/>
              <a:t>3.3.4.2. Max error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3.3.4.3. Mean absolute error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3.3.4.4. Mean squared error</a:t>
            </a:r>
          </a:p>
          <a:p>
            <a:r>
              <a:rPr lang="en-US" altLang="zh-TW" sz="2400" dirty="0" smtClean="0"/>
              <a:t>3.3.4.5. Mean squared logarithmic error</a:t>
            </a:r>
          </a:p>
          <a:p>
            <a:r>
              <a:rPr lang="en-US" altLang="zh-TW" sz="2400" dirty="0" smtClean="0"/>
              <a:t>3.3.4.6. Median absolute error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3.3.4.7. R² score, the coefficient of determination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847" y="1065215"/>
            <a:ext cx="39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3.3.4. Regression metrics</a:t>
            </a:r>
          </a:p>
        </p:txBody>
      </p:sp>
      <p:sp>
        <p:nvSpPr>
          <p:cNvPr id="4" name="矩形 3"/>
          <p:cNvSpPr/>
          <p:nvPr/>
        </p:nvSpPr>
        <p:spPr>
          <a:xfrm>
            <a:off x="668955" y="5566156"/>
            <a:ext cx="7724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!</a:t>
            </a:r>
            <a:r>
              <a:rPr lang="en-US" altLang="zh-TW" sz="1400" dirty="0" err="1" smtClean="0"/>
              <a:t>wget</a:t>
            </a:r>
            <a:r>
              <a:rPr lang="en-US" altLang="zh-TW" sz="1400" dirty="0" smtClean="0"/>
              <a:t> https://raw.githubusercontent.com/MyDearGreatTeacher/AI201909/master/data/housing.csv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18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076" y="394119"/>
            <a:ext cx="78494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KFold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cross_val_score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LinearRegression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filename = 'housing.csv'</a:t>
            </a:r>
          </a:p>
          <a:p>
            <a:r>
              <a:rPr lang="en-US" altLang="zh-TW" dirty="0" smtClean="0"/>
              <a:t>names = ['CRIM', 'ZN', 'INDUS', 'CHAS', 'NOX', 'RM', 'AGE', 'DIS',</a:t>
            </a:r>
          </a:p>
          <a:p>
            <a:r>
              <a:rPr lang="en-US" altLang="zh-TW" dirty="0" smtClean="0"/>
              <a:t>         'RAD', 'TAX', 'PRTATIO', 'B', 'LSTAT', 'MEDV']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names=names, </a:t>
            </a:r>
            <a:r>
              <a:rPr lang="en-US" altLang="zh-TW" dirty="0" err="1" smtClean="0"/>
              <a:t>delim_whitespace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0:13]</a:t>
            </a:r>
          </a:p>
          <a:p>
            <a:r>
              <a:rPr lang="en-US" altLang="zh-TW" dirty="0" smtClean="0"/>
              <a:t>Y = array[:, 13]</a:t>
            </a:r>
          </a:p>
          <a:p>
            <a:r>
              <a:rPr lang="en-US" altLang="zh-TW" dirty="0" err="1" smtClean="0"/>
              <a:t>n_splits</a:t>
            </a:r>
            <a:r>
              <a:rPr lang="en-US" altLang="zh-TW" dirty="0" smtClean="0"/>
              <a:t> = 10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kfold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r>
              <a:rPr lang="en-US" altLang="zh-TW" dirty="0" smtClean="0"/>
              <a:t>model = </a:t>
            </a:r>
            <a:r>
              <a:rPr lang="en-US" altLang="zh-TW" dirty="0" err="1" smtClean="0"/>
              <a:t>LinearRegression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</a:t>
            </a:r>
            <a:r>
              <a:rPr lang="en-US" altLang="zh-TW" dirty="0" smtClean="0"/>
              <a:t> = '</a:t>
            </a:r>
            <a:r>
              <a:rPr lang="en-US" altLang="zh-TW" dirty="0" err="1" smtClean="0"/>
              <a:t>neg_mean_absolute_error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scoring=scoring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print('MAE: %.3f (%.3f)'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813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0829" y="345994"/>
            <a:ext cx="7791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KFold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cross_val_score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LinearRegression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filename = 'housing.csv'</a:t>
            </a:r>
          </a:p>
          <a:p>
            <a:r>
              <a:rPr lang="en-US" altLang="zh-TW" dirty="0" smtClean="0"/>
              <a:t>names = ['CRIM', 'ZN', 'INDUS', 'CHAS', 'NOX', 'RM', 'AGE', 'DIS',</a:t>
            </a:r>
          </a:p>
          <a:p>
            <a:r>
              <a:rPr lang="en-US" altLang="zh-TW" dirty="0" smtClean="0"/>
              <a:t>         'RAD', 'TAX', 'PRTATIO', 'B', 'LSTAT', 'MEDV']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names=names, </a:t>
            </a:r>
            <a:r>
              <a:rPr lang="en-US" altLang="zh-TW" dirty="0" err="1" smtClean="0"/>
              <a:t>delim_whitespace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0:13]</a:t>
            </a:r>
          </a:p>
          <a:p>
            <a:r>
              <a:rPr lang="en-US" altLang="zh-TW" dirty="0" smtClean="0"/>
              <a:t>Y = array[:, 13]</a:t>
            </a:r>
          </a:p>
          <a:p>
            <a:r>
              <a:rPr lang="en-US" altLang="zh-TW" dirty="0" err="1" smtClean="0"/>
              <a:t>n_splits</a:t>
            </a:r>
            <a:r>
              <a:rPr lang="en-US" altLang="zh-TW" dirty="0" smtClean="0"/>
              <a:t> = 10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kfold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r>
              <a:rPr lang="en-US" altLang="zh-TW" dirty="0" smtClean="0"/>
              <a:t>model = </a:t>
            </a:r>
            <a:r>
              <a:rPr lang="en-US" altLang="zh-TW" dirty="0" err="1" smtClean="0"/>
              <a:t>LinearRegression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sz="2400" dirty="0" smtClean="0"/>
              <a:t>scoring = '</a:t>
            </a:r>
            <a:r>
              <a:rPr lang="en-US" altLang="zh-TW" sz="2400" dirty="0" err="1" smtClean="0"/>
              <a:t>neg_mean_squared_error</a:t>
            </a:r>
            <a:r>
              <a:rPr lang="en-US" altLang="zh-TW" sz="2400" dirty="0" smtClean="0"/>
              <a:t>'</a:t>
            </a:r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, scoring=scoring)</a:t>
            </a:r>
          </a:p>
          <a:p>
            <a:r>
              <a:rPr lang="en-US" altLang="zh-TW" dirty="0" smtClean="0"/>
              <a:t>print('MSE: %.3f (%.3f)'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1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328876"/>
            <a:ext cx="827291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KFold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cross_val_score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LinearRegression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filename = 'housing.csv'</a:t>
            </a:r>
          </a:p>
          <a:p>
            <a:r>
              <a:rPr lang="en-US" altLang="zh-TW" dirty="0" smtClean="0"/>
              <a:t>names = ['CRIM', 'ZN', 'INDUS', 'CHAS', 'NOX', 'RM', 'AGE', 'DIS',</a:t>
            </a:r>
          </a:p>
          <a:p>
            <a:r>
              <a:rPr lang="en-US" altLang="zh-TW" dirty="0" smtClean="0"/>
              <a:t>         'RAD', 'TAX', 'PRTATIO', 'B', 'LSTAT', 'MEDV']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names=names, </a:t>
            </a:r>
            <a:r>
              <a:rPr lang="en-US" altLang="zh-TW" dirty="0" err="1" smtClean="0"/>
              <a:t>delim_whitespace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0:13]</a:t>
            </a:r>
          </a:p>
          <a:p>
            <a:r>
              <a:rPr lang="en-US" altLang="zh-TW" dirty="0" smtClean="0"/>
              <a:t>Y = array[:, 13]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n_splits</a:t>
            </a:r>
            <a:r>
              <a:rPr lang="en-US" altLang="zh-TW" dirty="0" smtClean="0"/>
              <a:t> = 10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kfold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n_splits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=seed)</a:t>
            </a:r>
          </a:p>
          <a:p>
            <a:r>
              <a:rPr lang="en-US" altLang="zh-TW" dirty="0" smtClean="0"/>
              <a:t>model =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LinearRegression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= 'r2'</a:t>
            </a:r>
          </a:p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cross_val_score</a:t>
            </a:r>
            <a:r>
              <a:rPr lang="en-US" altLang="zh-TW" dirty="0" smtClean="0"/>
              <a:t>(model, X, Y, cv=</a:t>
            </a:r>
            <a:r>
              <a:rPr lang="en-US" altLang="zh-TW" dirty="0" err="1" smtClean="0"/>
              <a:t>kfold</a:t>
            </a:r>
            <a:r>
              <a:rPr lang="en-US" altLang="zh-TW" dirty="0" smtClean="0"/>
              <a:t>, scoring=scoring)</a:t>
            </a:r>
          </a:p>
          <a:p>
            <a:r>
              <a:rPr lang="en-US" altLang="zh-TW" dirty="0" smtClean="0"/>
              <a:t>print('R2: %.3f (%.3f)' % (</a:t>
            </a:r>
            <a:r>
              <a:rPr lang="en-US" altLang="zh-TW" dirty="0" err="1" smtClean="0"/>
              <a:t>result.mean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result.std</a:t>
            </a:r>
            <a:r>
              <a:rPr lang="en-US" altLang="zh-TW" dirty="0" smtClean="0"/>
              <a:t>()))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參數調教的技術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4400" y="1122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網格搜索：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隨機搜索：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RandomizedSearchCV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4546" y="3371205"/>
            <a:ext cx="4044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hyper-parameter optimization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091" y="4512309"/>
            <a:ext cx="680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Random Search for Hyper-Parameter Optimization</a:t>
            </a:r>
          </a:p>
          <a:p>
            <a:r>
              <a:rPr lang="en-US" altLang="zh-TW" dirty="0" smtClean="0"/>
              <a:t>James </a:t>
            </a:r>
            <a:r>
              <a:rPr lang="en-US" altLang="zh-TW" dirty="0" err="1" smtClean="0"/>
              <a:t>Bergstra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; 13(Feb):281−305, 2012.</a:t>
            </a:r>
          </a:p>
          <a:p>
            <a:r>
              <a:rPr lang="en-US" altLang="zh-TW" dirty="0" smtClean="0"/>
              <a:t>http://jmlr.csail.mit.edu/papers/v13/bergstra12a.html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61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96145"/>
            <a:ext cx="9144000" cy="21797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使用</a:t>
            </a:r>
            <a:r>
              <a:rPr lang="en-US" altLang="zh-TW" sz="4400" dirty="0" err="1" smtClean="0"/>
              <a:t>GridSearchCV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434109" y="3105835"/>
            <a:ext cx="7952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sklearn.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model_selection</a:t>
            </a:r>
            <a:r>
              <a:rPr lang="en-US" altLang="zh-TW" sz="2800" dirty="0" smtClean="0"/>
              <a:t> import </a:t>
            </a:r>
            <a:r>
              <a:rPr lang="en-US" altLang="zh-TW" sz="2800" dirty="0" err="1" smtClean="0"/>
              <a:t>GridSearchCV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34109" y="1738416"/>
            <a:ext cx="6516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自動調參</a:t>
            </a:r>
            <a:endParaRPr lang="en-US" altLang="zh-CN" sz="2800" dirty="0" smtClean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只要把參數輸進去，就能給出最優化的結果和參數。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適合於小資料集，一旦資料的量級上去了，很難得出結果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6368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031" y="138244"/>
            <a:ext cx="4137314" cy="979489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 regression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7" y="1865664"/>
            <a:ext cx="8320114" cy="45443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07345" y="1117733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參數要如何取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535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8" y="606258"/>
            <a:ext cx="8014762" cy="35212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260" y="0"/>
            <a:ext cx="6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https://scikit-learn.org/stable/modules/generated/</a:t>
            </a:r>
          </a:p>
          <a:p>
            <a:r>
              <a:rPr lang="en-US" altLang="zh-TW" dirty="0" smtClean="0"/>
              <a:t>sklearn.model_selection.GridSearchCV.html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86" y="3760879"/>
            <a:ext cx="6261074" cy="29724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44351" y="236687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盡所能的對所有指定的參數做搜尋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1493" y="4364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可用的方法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356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4" y="1074019"/>
            <a:ext cx="71535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class </a:t>
            </a:r>
            <a:r>
              <a:rPr lang="en-US" altLang="zh-TW" sz="2800" dirty="0" err="1" smtClean="0"/>
              <a:t>sklearn.model_selection.GridSearchCV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800" dirty="0" smtClean="0"/>
              <a:t>estimator, </a:t>
            </a:r>
          </a:p>
          <a:p>
            <a:r>
              <a:rPr lang="en-US" altLang="zh-TW" sz="2800" dirty="0" err="1" smtClean="0"/>
              <a:t>param_grid</a:t>
            </a:r>
            <a:r>
              <a:rPr lang="en-US" altLang="zh-TW" sz="2800" dirty="0" smtClean="0"/>
              <a:t>, </a:t>
            </a:r>
          </a:p>
          <a:p>
            <a:r>
              <a:rPr lang="en-US" altLang="zh-TW" sz="2800" dirty="0" smtClean="0"/>
              <a:t>scoring=None, </a:t>
            </a:r>
          </a:p>
          <a:p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=None, </a:t>
            </a:r>
          </a:p>
          <a:p>
            <a:r>
              <a:rPr lang="en-US" altLang="zh-TW" sz="2800" dirty="0" err="1" smtClean="0"/>
              <a:t>iid</a:t>
            </a:r>
            <a:r>
              <a:rPr lang="en-US" altLang="zh-TW" sz="2800" dirty="0" smtClean="0"/>
              <a:t>=’warn’, </a:t>
            </a:r>
          </a:p>
          <a:p>
            <a:r>
              <a:rPr lang="en-US" altLang="zh-TW" sz="2800" dirty="0" smtClean="0"/>
              <a:t>refit=True, </a:t>
            </a:r>
          </a:p>
          <a:p>
            <a:r>
              <a:rPr lang="en-US" altLang="zh-TW" sz="2800" dirty="0" smtClean="0"/>
              <a:t>cv=’warn’, </a:t>
            </a:r>
          </a:p>
          <a:p>
            <a:r>
              <a:rPr lang="en-US" altLang="zh-TW" sz="2800" dirty="0" smtClean="0"/>
              <a:t>verbose=0, </a:t>
            </a:r>
          </a:p>
          <a:p>
            <a:r>
              <a:rPr lang="en-US" altLang="zh-TW" sz="2800" dirty="0" err="1" smtClean="0"/>
              <a:t>pre_dispatch</a:t>
            </a:r>
            <a:r>
              <a:rPr lang="en-US" altLang="zh-TW" sz="2800" dirty="0" smtClean="0"/>
              <a:t>=‘2*</a:t>
            </a:r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’, </a:t>
            </a:r>
          </a:p>
          <a:p>
            <a:r>
              <a:rPr lang="en-US" altLang="zh-TW" sz="2800" dirty="0" err="1" smtClean="0"/>
              <a:t>error_score</a:t>
            </a:r>
            <a:r>
              <a:rPr lang="en-US" altLang="zh-TW" sz="2800" dirty="0" smtClean="0"/>
              <a:t>=’raise-deprecating’, </a:t>
            </a:r>
            <a:r>
              <a:rPr lang="en-US" altLang="zh-TW" sz="2800" dirty="0" err="1" smtClean="0"/>
              <a:t>return_train_score</a:t>
            </a:r>
            <a:r>
              <a:rPr lang="en-US" altLang="zh-TW" sz="2800" dirty="0" smtClean="0"/>
              <a:t>=False)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5582" y="399580"/>
            <a:ext cx="3699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參數說明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5164" y="162797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使用的分類器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3319" y="19973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要調教的各種參數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8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196" y="462066"/>
            <a:ext cx="81092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進行模型驗證的一個重要目的是要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選出一個最合適的模型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 smtClean="0"/>
              <a:t>監督學習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希望模型對於未知數據的泛化能力強</a:t>
            </a:r>
            <a:endParaRPr lang="en-US" altLang="zh-CN" sz="2400" dirty="0" smtClean="0"/>
          </a:p>
          <a:p>
            <a:r>
              <a:rPr lang="en-US" altLang="zh-CN" sz="2400" dirty="0" smtClean="0"/>
              <a:t>===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模型驗證</a:t>
            </a:r>
            <a:r>
              <a:rPr lang="zh-CN" altLang="en-US" sz="2400" dirty="0" smtClean="0"/>
              <a:t>過程來體現不同的模型對於未知數據的表現效果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過擬合</a:t>
            </a:r>
            <a:r>
              <a:rPr lang="zh-CN" altLang="en-US" sz="2400" dirty="0" smtClean="0"/>
              <a:t>問題</a:t>
            </a:r>
            <a:endParaRPr lang="zh-CN" altLang="en-US" sz="2400" dirty="0" smtClean="0"/>
          </a:p>
          <a:p>
            <a:r>
              <a:rPr lang="zh-TW" altLang="en-US" sz="2400" dirty="0"/>
              <a:t>使</a:t>
            </a:r>
            <a:r>
              <a:rPr lang="zh-CN" altLang="en-US" sz="2400" dirty="0" smtClean="0"/>
              <a:t>用全部資料進行訓練和測試來衡量模型的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準確度</a:t>
            </a:r>
            <a:r>
              <a:rPr lang="zh-CN" altLang="en-US" sz="2400" dirty="0" smtClean="0"/>
              <a:t>表現，這種方法</a:t>
            </a:r>
            <a:r>
              <a:rPr lang="zh-TW" altLang="en-US" sz="2400" dirty="0"/>
              <a:t>常</a:t>
            </a:r>
            <a:r>
              <a:rPr lang="zh-CN" altLang="en-US" sz="2400" dirty="0" smtClean="0"/>
              <a:t>會導致模型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過擬合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為了解決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過擬合</a:t>
            </a:r>
            <a:r>
              <a:rPr lang="zh-CN" altLang="en-US" sz="2400" dirty="0" smtClean="0"/>
              <a:t>問題</a:t>
            </a:r>
            <a:r>
              <a:rPr lang="en-US" altLang="zh-TW" sz="2400" dirty="0" smtClean="0"/>
              <a:t>==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CN" altLang="en-US" sz="2400" dirty="0" smtClean="0"/>
              <a:t>測試準確度</a:t>
            </a:r>
            <a:endParaRPr lang="en-US" altLang="zh-CN" sz="2400" dirty="0" smtClean="0"/>
          </a:p>
          <a:p>
            <a:r>
              <a:rPr lang="zh-CN" altLang="en-US" sz="2400" dirty="0" smtClean="0"/>
              <a:t>將所有資料分成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訓練集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測試集</a:t>
            </a:r>
            <a:r>
              <a:rPr lang="zh-CN" altLang="en-US" sz="2400" dirty="0" smtClean="0"/>
              <a:t>兩部分</a:t>
            </a:r>
            <a:r>
              <a:rPr lang="en-US" altLang="zh-TW" sz="2400" dirty="0" smtClean="0"/>
              <a:t>:</a:t>
            </a:r>
          </a:p>
          <a:p>
            <a:r>
              <a:rPr lang="zh-CN" altLang="en-US" sz="2400" dirty="0" smtClean="0"/>
              <a:t>用訓練集進行模型訓練，得到的模型再用測試集來衡量模型的預測表現能力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可有效避免過擬合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306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9020" y="528843"/>
            <a:ext cx="3837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重要屬性說明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599" y="1397614"/>
            <a:ext cx="743989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best_score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: float</a:t>
            </a:r>
          </a:p>
          <a:p>
            <a:r>
              <a:rPr lang="en-US" altLang="zh-TW" dirty="0" smtClean="0"/>
              <a:t>Mean cross-validated score of the </a:t>
            </a:r>
            <a:r>
              <a:rPr lang="en-US" altLang="zh-TW" dirty="0" err="1" smtClean="0"/>
              <a:t>best_estimator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For multi-metric evaluation, this is present only if refit is specified.</a:t>
            </a:r>
          </a:p>
          <a:p>
            <a:endParaRPr lang="en-US" altLang="zh-TW" dirty="0" smtClean="0"/>
          </a:p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best_params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: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Parameter setting that gave the best results on the hold out data.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multi-metric evaluation, this is present only if refit is specified.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0544" y="5147302"/>
            <a:ext cx="638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grid.fit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：運行網格搜索</a:t>
            </a:r>
          </a:p>
          <a:p>
            <a:r>
              <a:rPr lang="en-US" altLang="zh-TW" dirty="0" err="1" smtClean="0"/>
              <a:t>grid_scores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：給出不同參數情況下的評價結果</a:t>
            </a:r>
          </a:p>
          <a:p>
            <a:r>
              <a:rPr lang="en-US" altLang="zh-TW" dirty="0" err="1" smtClean="0"/>
              <a:t>best_params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：描述了已取得最佳結果的參數的組合</a:t>
            </a:r>
          </a:p>
          <a:p>
            <a:r>
              <a:rPr lang="en-US" altLang="zh-TW" dirty="0" err="1" smtClean="0"/>
              <a:t>best_score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：成員提供優化過程期間觀察到的最好的評分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103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181" y="1526647"/>
            <a:ext cx="730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GridSearchCV</a:t>
            </a:r>
            <a:r>
              <a:rPr lang="zh-TW" altLang="en-US" sz="2400" dirty="0" smtClean="0"/>
              <a:t>計算之後，結果是存放在</a:t>
            </a:r>
            <a:r>
              <a:rPr lang="en-US" altLang="zh-TW" sz="2400" dirty="0" smtClean="0"/>
              <a:t>(.</a:t>
            </a:r>
            <a:r>
              <a:rPr lang="en-US" altLang="zh-TW" sz="2400" dirty="0" err="1" smtClean="0"/>
              <a:t>cv_results</a:t>
            </a:r>
            <a:r>
              <a:rPr lang="en-US" altLang="zh-TW" sz="2400" dirty="0" smtClean="0"/>
              <a:t>_)</a:t>
            </a:r>
            <a:r>
              <a:rPr lang="zh-TW" altLang="en-US" sz="2400" dirty="0" smtClean="0"/>
              <a:t>中，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808181" y="4799819"/>
            <a:ext cx="7583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pandas as </a:t>
            </a:r>
            <a:r>
              <a:rPr lang="en-US" altLang="zh-TW" sz="2400" dirty="0" err="1"/>
              <a:t>pd</a:t>
            </a:r>
            <a:endParaRPr lang="en-US" altLang="zh-TW" sz="2400" dirty="0"/>
          </a:p>
          <a:p>
            <a:r>
              <a:rPr lang="en-US" altLang="zh-TW" sz="2400" dirty="0" err="1"/>
              <a:t>cv_result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pd.DataFrame.from_dict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grid.cv_results</a:t>
            </a:r>
            <a:r>
              <a:rPr lang="en-US" altLang="zh-TW" sz="2400" dirty="0"/>
              <a:t>_)</a:t>
            </a:r>
          </a:p>
          <a:p>
            <a:r>
              <a:rPr lang="en-US" altLang="zh-TW" sz="2400" dirty="0" err="1"/>
              <a:t>cv_result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80354" y="2306092"/>
            <a:ext cx="7258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cv_results</a:t>
            </a:r>
            <a:r>
              <a:rPr lang="en-US" altLang="zh-TW" sz="2800" dirty="0" smtClean="0"/>
              <a:t>_ : </a:t>
            </a:r>
            <a:r>
              <a:rPr lang="en-US" altLang="zh-TW" sz="2800" dirty="0" err="1" smtClean="0"/>
              <a:t>dict</a:t>
            </a:r>
            <a:r>
              <a:rPr lang="en-US" altLang="zh-TW" sz="2800" dirty="0" smtClean="0"/>
              <a:t> of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(masked) </a:t>
            </a:r>
            <a:r>
              <a:rPr lang="en-US" altLang="zh-TW" sz="2800" dirty="0" err="1" smtClean="0"/>
              <a:t>ndarrays</a:t>
            </a:r>
            <a:endParaRPr lang="en-US" altLang="zh-TW" sz="2800" dirty="0" smtClean="0"/>
          </a:p>
          <a:p>
            <a:r>
              <a:rPr lang="en-US" altLang="zh-TW" sz="2800" dirty="0" smtClean="0"/>
              <a:t>A </a:t>
            </a:r>
            <a:r>
              <a:rPr lang="en-US" altLang="zh-TW" sz="2800" dirty="0" err="1" smtClean="0"/>
              <a:t>dict</a:t>
            </a:r>
            <a:r>
              <a:rPr lang="en-US" altLang="zh-TW" sz="2800" dirty="0" smtClean="0"/>
              <a:t> with keys as column headers and values as columns, that can be imported into a pandas </a:t>
            </a:r>
            <a:r>
              <a:rPr lang="en-US" altLang="zh-TW" sz="2800" dirty="0" err="1" smtClean="0"/>
              <a:t>DataFrame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6746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46" y="662271"/>
            <a:ext cx="88161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pandas import </a:t>
            </a:r>
            <a:r>
              <a:rPr lang="en-US" altLang="zh-TW" sz="2400" dirty="0" err="1"/>
              <a:t>read_csv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sklearn.linear_model</a:t>
            </a:r>
            <a:r>
              <a:rPr lang="en-US" altLang="zh-TW" sz="2400" dirty="0"/>
              <a:t> import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sklearn.model_selection</a:t>
            </a:r>
            <a:r>
              <a:rPr lang="en-US" altLang="zh-TW" sz="2400" dirty="0"/>
              <a:t> import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導入數據</a:t>
            </a:r>
          </a:p>
          <a:p>
            <a:r>
              <a:rPr lang="en-US" altLang="zh-TW" sz="2400" dirty="0"/>
              <a:t>filename = 'pima_data.csv'</a:t>
            </a:r>
          </a:p>
          <a:p>
            <a:r>
              <a:rPr lang="en-US" altLang="zh-TW" sz="2400" dirty="0"/>
              <a:t>names = ['</a:t>
            </a:r>
            <a:r>
              <a:rPr lang="en-US" altLang="zh-TW" sz="2400" dirty="0" err="1"/>
              <a:t>preg</a:t>
            </a:r>
            <a:r>
              <a:rPr lang="en-US" altLang="zh-TW" sz="2400" dirty="0"/>
              <a:t>', '</a:t>
            </a:r>
            <a:r>
              <a:rPr lang="en-US" altLang="zh-TW" sz="2400" dirty="0" err="1"/>
              <a:t>plas</a:t>
            </a:r>
            <a:r>
              <a:rPr lang="en-US" altLang="zh-TW" sz="2400" dirty="0"/>
              <a:t>', '</a:t>
            </a:r>
            <a:r>
              <a:rPr lang="en-US" altLang="zh-TW" sz="2400" dirty="0" err="1"/>
              <a:t>pres</a:t>
            </a:r>
            <a:r>
              <a:rPr lang="en-US" altLang="zh-TW" sz="2400" dirty="0"/>
              <a:t>', 'skin', 'test', 'mass', '</a:t>
            </a:r>
            <a:r>
              <a:rPr lang="en-US" altLang="zh-TW" sz="2400" dirty="0" err="1"/>
              <a:t>pedi</a:t>
            </a:r>
            <a:r>
              <a:rPr lang="en-US" altLang="zh-TW" sz="2400" dirty="0"/>
              <a:t>', 'age', 'class']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read_csv</a:t>
            </a:r>
            <a:r>
              <a:rPr lang="en-US" altLang="zh-TW" sz="2400" dirty="0"/>
              <a:t>(filename, names=names)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/>
              <a:t>將資料分為輸入資料和輸出結果</a:t>
            </a:r>
          </a:p>
          <a:p>
            <a:r>
              <a:rPr lang="en-US" altLang="zh-TW" sz="2400" dirty="0"/>
              <a:t>array = </a:t>
            </a:r>
            <a:r>
              <a:rPr lang="en-US" altLang="zh-TW" sz="2400" dirty="0" err="1"/>
              <a:t>data.values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</a:t>
            </a:r>
            <a:r>
              <a:rPr lang="en-US" altLang="zh-TW" sz="2400" dirty="0"/>
              <a:t>= array[:, 0:8]</a:t>
            </a:r>
          </a:p>
          <a:p>
            <a:r>
              <a:rPr lang="en-US" altLang="zh-TW" sz="2400" dirty="0"/>
              <a:t>Y = array[:, 8]</a:t>
            </a:r>
          </a:p>
        </p:txBody>
      </p:sp>
    </p:spTree>
    <p:extLst>
      <p:ext uri="{BB962C8B-B14F-4D97-AF65-F5344CB8AC3E}">
        <p14:creationId xmlns:p14="http://schemas.microsoft.com/office/powerpoint/2010/main" val="1794137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072" y="649423"/>
            <a:ext cx="8686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演算法產生</a:t>
            </a:r>
            <a:r>
              <a:rPr lang="en-US" altLang="zh-TW" sz="2400" dirty="0" smtClean="0"/>
              <a:t>instance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altLang="zh-TW" sz="2400" dirty="0" smtClean="0"/>
              <a:t>= Ridge()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設置要調教的各種參數</a:t>
            </a:r>
            <a:endParaRPr lang="en-US" altLang="zh-TW" sz="2400" dirty="0" smtClean="0"/>
          </a:p>
          <a:p>
            <a:r>
              <a:rPr lang="en-US" altLang="zh-TW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n-US" altLang="zh-TW" sz="2400" dirty="0" smtClean="0"/>
              <a:t> = {'alpha': [1, 0.1, 0.01, 0.001, 0]}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通過</a:t>
            </a:r>
            <a:r>
              <a:rPr lang="en-US" altLang="zh-TW" sz="2400" dirty="0" err="1" smtClean="0"/>
              <a:t>GridSearchCV</a:t>
            </a:r>
            <a:r>
              <a:rPr lang="zh-TW" altLang="en-US" sz="2400" dirty="0" smtClean="0"/>
              <a:t>查詢最優參數</a:t>
            </a:r>
            <a:endParaRPr lang="en-US" altLang="zh-TW" sz="2400" dirty="0" smtClean="0"/>
          </a:p>
          <a:p>
            <a:r>
              <a:rPr lang="en-US" altLang="zh-TW" sz="2400" dirty="0" smtClean="0"/>
              <a:t>grid = </a:t>
            </a:r>
            <a:r>
              <a:rPr lang="en-US" altLang="zh-TW" sz="2400" dirty="0" err="1" smtClean="0"/>
              <a:t>GridSearchCV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estimator=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sz="2400" dirty="0" err="1" smtClean="0"/>
              <a:t>,param_grid</a:t>
            </a:r>
            <a:r>
              <a:rPr lang="en-US" altLang="zh-TW" sz="2400" dirty="0" smtClean="0"/>
              <a:t>=</a:t>
            </a:r>
            <a:r>
              <a:rPr lang="en-US" altLang="zh-TW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grid.fit</a:t>
            </a:r>
            <a:r>
              <a:rPr lang="en-US" altLang="zh-TW" sz="2400" dirty="0" smtClean="0"/>
              <a:t>(X, Y)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搜索結果</a:t>
            </a:r>
          </a:p>
          <a:p>
            <a:r>
              <a:rPr lang="en-US" altLang="zh-TW" sz="2400" dirty="0" smtClean="0"/>
              <a:t>print('</a:t>
            </a:r>
            <a:r>
              <a:rPr lang="zh-TW" altLang="en-US" sz="2400" dirty="0" smtClean="0"/>
              <a:t>最高得分：</a:t>
            </a:r>
            <a:r>
              <a:rPr lang="en-US" altLang="zh-TW" sz="2400" dirty="0" smtClean="0"/>
              <a:t>%.3f' % </a:t>
            </a:r>
            <a:r>
              <a:rPr lang="en-US" altLang="zh-TW" sz="2400" dirty="0" err="1" smtClean="0"/>
              <a:t>grid.best_score</a:t>
            </a:r>
            <a:r>
              <a:rPr lang="en-US" altLang="zh-TW" sz="2400" dirty="0" smtClean="0"/>
              <a:t>_)</a:t>
            </a:r>
          </a:p>
          <a:p>
            <a:r>
              <a:rPr lang="en-US" altLang="zh-TW" sz="2400" dirty="0" smtClean="0"/>
              <a:t>print('</a:t>
            </a:r>
            <a:r>
              <a:rPr lang="zh-TW" altLang="en-US" sz="2400" dirty="0" smtClean="0"/>
              <a:t>最優參數：</a:t>
            </a:r>
            <a:r>
              <a:rPr lang="en-US" altLang="zh-TW" sz="2400" dirty="0" smtClean="0"/>
              <a:t>%s' % </a:t>
            </a:r>
            <a:r>
              <a:rPr lang="en-US" altLang="zh-TW" sz="2400" dirty="0" err="1" smtClean="0"/>
              <a:t>grid.best_estimator_.alpha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14654" y="4685254"/>
            <a:ext cx="242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最高得分：</a:t>
            </a:r>
            <a:r>
              <a:rPr lang="en-US" altLang="zh-TW" dirty="0" smtClean="0"/>
              <a:t>0.280</a:t>
            </a:r>
          </a:p>
          <a:p>
            <a:r>
              <a:rPr lang="zh-TW" altLang="en-US" dirty="0" smtClean="0"/>
              <a:t>最優參數：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6879" y="361378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使用的分類器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12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96145"/>
            <a:ext cx="9144000" cy="21797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使用</a:t>
            </a:r>
            <a:r>
              <a:rPr lang="en-US" altLang="zh-TW" sz="4000" dirty="0" err="1" smtClean="0"/>
              <a:t>RandomSearchCV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848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344760"/>
            <a:ext cx="83958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RandomSearchCV</a:t>
            </a:r>
            <a:r>
              <a:rPr lang="zh-CN" altLang="en-US" sz="2400" dirty="0" smtClean="0"/>
              <a:t>是如何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隨機搜索</a:t>
            </a:r>
            <a:r>
              <a:rPr lang="en-US" altLang="zh-CN" sz="2400" dirty="0" smtClean="0"/>
              <a:t>“</a:t>
            </a:r>
            <a:r>
              <a:rPr lang="en-US" altLang="zh-TW" sz="2400" dirty="0" smtClean="0"/>
              <a:t>??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搜索策略如下：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）對於搜索範圍是</a:t>
            </a:r>
            <a:r>
              <a:rPr lang="en-US" altLang="zh-CN" sz="2400" dirty="0" smtClean="0"/>
              <a:t>distribution</a:t>
            </a:r>
            <a:r>
              <a:rPr lang="zh-CN" altLang="en-US" sz="2400" dirty="0" smtClean="0"/>
              <a:t>的超參數，根據給定的</a:t>
            </a:r>
            <a:r>
              <a:rPr lang="en-US" altLang="zh-CN" sz="2400" dirty="0" smtClean="0"/>
              <a:t>distribution</a:t>
            </a:r>
            <a:r>
              <a:rPr lang="zh-CN" altLang="en-US" sz="2400" dirty="0" smtClean="0"/>
              <a:t>隨機採樣；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）對於搜索範圍是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的超參數，在給定的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中等概率採樣；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）對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兩步中得到的</a:t>
            </a:r>
            <a:r>
              <a:rPr lang="en-US" altLang="zh-CN" sz="2400" dirty="0" err="1" smtClean="0"/>
              <a:t>n_iter</a:t>
            </a:r>
            <a:r>
              <a:rPr lang="zh-CN" altLang="en-US" sz="2400" dirty="0" smtClean="0"/>
              <a:t>組採樣結果，進行遍歷。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（補充）如果給定的搜索範圍均為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，則不放回抽樣</a:t>
            </a:r>
            <a:r>
              <a:rPr lang="en-US" altLang="zh-CN" sz="2400" dirty="0" err="1" smtClean="0"/>
              <a:t>n_iter</a:t>
            </a:r>
            <a:r>
              <a:rPr lang="zh-CN" altLang="en-US" sz="2400" dirty="0" smtClean="0"/>
              <a:t>次。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5066491"/>
            <a:ext cx="680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Random Search for Hyper-Parameter Optimization</a:t>
            </a:r>
          </a:p>
          <a:p>
            <a:r>
              <a:rPr lang="en-US" altLang="zh-TW" dirty="0" smtClean="0"/>
              <a:t>James </a:t>
            </a:r>
            <a:r>
              <a:rPr lang="en-US" altLang="zh-TW" dirty="0" err="1" smtClean="0"/>
              <a:t>Bergstra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; 13(Feb):281−305, 2012.</a:t>
            </a:r>
          </a:p>
          <a:p>
            <a:r>
              <a:rPr lang="en-US" altLang="zh-TW" dirty="0" smtClean="0"/>
              <a:t>http://jmlr.csail.mit.edu/papers/v13/bergstra12a.html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4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908" y="1480787"/>
            <a:ext cx="8067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Ridge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RandomizedSearchCV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scipy.stats</a:t>
            </a:r>
            <a:r>
              <a:rPr lang="en-US" altLang="zh-TW" dirty="0" smtClean="0"/>
              <a:t> import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載入數據</a:t>
            </a:r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將資料分為輸入資料和輸出結果</a:t>
            </a:r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56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564" y="6052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最高得分：</a:t>
            </a:r>
            <a:r>
              <a:rPr lang="en-US" altLang="zh-TW" dirty="0" smtClean="0"/>
              <a:t>0.280</a:t>
            </a:r>
          </a:p>
          <a:p>
            <a:r>
              <a:rPr lang="zh-TW" altLang="en-US" dirty="0" smtClean="0"/>
              <a:t>最優參數：</a:t>
            </a:r>
            <a:r>
              <a:rPr lang="en-US" altLang="zh-TW" dirty="0" smtClean="0"/>
              <a:t>0.9779895119966027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781" y="862042"/>
            <a:ext cx="83081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演算法產生</a:t>
            </a:r>
            <a:r>
              <a:rPr lang="en-US" altLang="zh-TW" dirty="0" smtClean="0"/>
              <a:t>instance</a:t>
            </a:r>
          </a:p>
          <a:p>
            <a:r>
              <a:rPr lang="en-US" altLang="zh-TW" dirty="0" smtClean="0"/>
              <a:t>model = Ridge()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設置要調教的各種參數</a:t>
            </a:r>
          </a:p>
          <a:p>
            <a:r>
              <a:rPr lang="en-US" altLang="zh-TW" dirty="0" err="1" smtClean="0"/>
              <a:t>param_grid</a:t>
            </a:r>
            <a:r>
              <a:rPr lang="en-US" altLang="zh-TW" dirty="0" smtClean="0"/>
              <a:t> = {'alpha':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uniform()}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通過</a:t>
            </a:r>
            <a:r>
              <a:rPr lang="en-US" altLang="zh-TW" dirty="0" err="1" smtClean="0"/>
              <a:t>RandomizedSearchCV</a:t>
            </a:r>
            <a:r>
              <a:rPr lang="zh-TW" altLang="en-US" dirty="0" smtClean="0"/>
              <a:t>查詢最優參數</a:t>
            </a:r>
          </a:p>
          <a:p>
            <a:r>
              <a:rPr lang="en-US" altLang="zh-TW" dirty="0" smtClean="0"/>
              <a:t>grid = </a:t>
            </a:r>
            <a:r>
              <a:rPr lang="en-US" altLang="zh-TW" dirty="0" err="1" smtClean="0"/>
              <a:t>RandomizedSearchCV</a:t>
            </a:r>
            <a:r>
              <a:rPr lang="en-US" altLang="zh-TW" dirty="0" smtClean="0"/>
              <a:t>(estimator=model, </a:t>
            </a:r>
            <a:r>
              <a:rPr lang="en-US" altLang="zh-TW" dirty="0" err="1" smtClean="0"/>
              <a:t>param_distributions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param_grid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n_iter</a:t>
            </a:r>
            <a:r>
              <a:rPr lang="en-US" altLang="zh-TW" dirty="0" smtClean="0"/>
              <a:t>=100,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=7)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grid.fit</a:t>
            </a:r>
            <a:r>
              <a:rPr lang="en-US" altLang="zh-TW" dirty="0" smtClean="0"/>
              <a:t>(X, Y)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搜索結果</a:t>
            </a:r>
          </a:p>
          <a:p>
            <a:r>
              <a:rPr lang="en-US" altLang="zh-TW" dirty="0" smtClean="0"/>
              <a:t>print('</a:t>
            </a:r>
            <a:r>
              <a:rPr lang="zh-TW" altLang="en-US" dirty="0" smtClean="0"/>
              <a:t>最高得分：</a:t>
            </a:r>
            <a:r>
              <a:rPr lang="en-US" altLang="zh-TW" dirty="0" smtClean="0"/>
              <a:t>%.3f' % </a:t>
            </a:r>
            <a:r>
              <a:rPr lang="en-US" altLang="zh-TW" dirty="0" err="1" smtClean="0"/>
              <a:t>grid.best_score</a:t>
            </a:r>
            <a:r>
              <a:rPr lang="en-US" altLang="zh-TW" dirty="0" smtClean="0"/>
              <a:t>_)</a:t>
            </a:r>
          </a:p>
          <a:p>
            <a:r>
              <a:rPr lang="en-US" altLang="zh-TW" dirty="0" smtClean="0"/>
              <a:t>print('</a:t>
            </a:r>
            <a:r>
              <a:rPr lang="zh-TW" altLang="en-US" dirty="0" smtClean="0"/>
              <a:t>最優參數：</a:t>
            </a:r>
            <a:r>
              <a:rPr lang="en-US" altLang="zh-TW" dirty="0" smtClean="0"/>
              <a:t>%s' % </a:t>
            </a:r>
            <a:r>
              <a:rPr lang="en-US" altLang="zh-TW" dirty="0" err="1" smtClean="0"/>
              <a:t>grid.best_estimator_.alpha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92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17" y="2644017"/>
            <a:ext cx="7245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機器學習庫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——</a:t>
            </a:r>
            <a:r>
              <a:rPr lang="zh-TW" altLang="en-US" dirty="0" smtClean="0"/>
              <a:t>參數優化（網格搜索</a:t>
            </a:r>
            <a:r>
              <a:rPr lang="en-US" altLang="zh-TW" dirty="0" err="1" smtClean="0"/>
              <a:t>GridSearchCV</a:t>
            </a:r>
            <a:r>
              <a:rPr lang="zh-TW" altLang="en-US" dirty="0" smtClean="0"/>
              <a:t>、隨機搜索</a:t>
            </a:r>
            <a:r>
              <a:rPr lang="en-US" altLang="zh-TW" dirty="0" err="1" smtClean="0"/>
              <a:t>RandomizedSearchCV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hyperopt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https://blog.csdn.net/luanpeng825485697/article/details/79831703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558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042" y="7597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https://xgboost.readthedocs.io/en/latest/parameter.html#general-parameters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2042" y="1812698"/>
            <a:ext cx="57290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XGboost</a:t>
            </a:r>
            <a:r>
              <a:rPr lang="zh-CN" altLang="en-US" sz="2400" dirty="0" smtClean="0"/>
              <a:t>資料比賽實戰之調參篇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完整流程</a:t>
            </a:r>
            <a:r>
              <a:rPr lang="en-US" altLang="zh-CN" sz="2400" dirty="0" smtClean="0"/>
              <a:t>)</a:t>
            </a:r>
          </a:p>
          <a:p>
            <a:r>
              <a:rPr lang="en-US" altLang="zh-TW" sz="2400" dirty="0" smtClean="0"/>
              <a:t>https://zhuanlan.zhihu.com/p/35061092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55782" y="3660017"/>
            <a:ext cx="794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GridSearch</a:t>
            </a:r>
            <a:r>
              <a:rPr lang="zh-TW" altLang="en-US" sz="2400" dirty="0" smtClean="0"/>
              <a:t>對</a:t>
            </a:r>
            <a:r>
              <a:rPr lang="en-US" altLang="zh-TW" sz="2400" dirty="0" err="1" smtClean="0"/>
              <a:t>xgboost</a:t>
            </a:r>
            <a:r>
              <a:rPr lang="zh-TW" altLang="en-US" sz="2400" dirty="0" smtClean="0"/>
              <a:t>進行調參（全部流程）</a:t>
            </a:r>
            <a:endParaRPr lang="en-US" altLang="zh-TW" sz="2400" dirty="0" smtClean="0"/>
          </a:p>
          <a:p>
            <a:r>
              <a:rPr lang="en-US" altLang="zh-TW" sz="2400" dirty="0" smtClean="0"/>
              <a:t>https://blog.csdn.net/jh1137921986/article/details/84754868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25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694" y="6253296"/>
            <a:ext cx="8388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https://nbviewer.jupyter.org/github/cs109/content/blob/master/lec_10_cross_val.ipynb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694" y="218256"/>
            <a:ext cx="86771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sklearn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中的模型選擇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交叉驗證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1600" dirty="0" smtClean="0"/>
              <a:t>https</a:t>
            </a:r>
            <a:r>
              <a:rPr lang="en-US" altLang="zh-TW" dirty="0" smtClean="0"/>
              <a:t>://blog.csdn.net/xiaodongxiexie/article/details/71915259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8" y="1880016"/>
            <a:ext cx="7467489" cy="4148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079" y="1286009"/>
            <a:ext cx="84172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https://scikit-learn.org/stable/modules/classes.html#module-sklearn.model_selection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6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76" y="1801653"/>
            <a:ext cx="8317615" cy="43007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2079" y="1286009"/>
            <a:ext cx="84172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https://scikit-learn.org/stable/modules/classes.html#module-sklearn.model_selection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9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</a:t>
            </a:r>
            <a:r>
              <a:rPr lang="en-US" altLang="zh-TW" dirty="0"/>
              <a:t>cross-validation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13" y="1440917"/>
            <a:ext cx="6055085" cy="4343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4228" y="5903660"/>
            <a:ext cx="6385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the performance estimate may be very sensitive to </a:t>
            </a:r>
          </a:p>
          <a:p>
            <a:r>
              <a:rPr lang="en-US" altLang="zh-TW" sz="1600" dirty="0" smtClean="0"/>
              <a:t>how we partition the training set into the training and validation subsets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79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28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k-fold </a:t>
            </a:r>
            <a:r>
              <a:rPr lang="en-US" altLang="zh-TW" dirty="0" smtClean="0"/>
              <a:t>cross-validation </a:t>
            </a:r>
            <a:r>
              <a:rPr lang="en-US" altLang="zh-TW" dirty="0"/>
              <a:t>(CV for short)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2584" y="1088747"/>
            <a:ext cx="6723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https://scikit-learn.org/stable/modules/cross_validation.html#cross-validation</a:t>
            </a:r>
            <a:endParaRPr lang="zh-TW" altLang="en-US" sz="1200" dirty="0"/>
          </a:p>
        </p:txBody>
      </p:sp>
      <p:pic>
        <p:nvPicPr>
          <p:cNvPr id="1026" name="Picture 2" descr="../_images/grid_search_cross_valid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20" y="2100000"/>
            <a:ext cx="62821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25089" y="2980707"/>
            <a:ext cx="2690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test set should still be held out for final evaluation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1515225"/>
            <a:ext cx="3267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1400" dirty="0" smtClean="0"/>
              <a:t>In the basic approach, called k-fold CV,</a:t>
            </a:r>
          </a:p>
          <a:p>
            <a:r>
              <a:rPr lang="en-US" altLang="zh-TW" sz="1400" dirty="0" smtClean="0"/>
              <a:t> the training set is split into k smaller sets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825089" y="4910881"/>
            <a:ext cx="3193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The performance measure reported by k-fold cross-validation is then the average of the values computed in the loop. </a:t>
            </a:r>
          </a:p>
          <a:p>
            <a:r>
              <a:rPr lang="en-US" altLang="zh-TW" sz="1200" dirty="0" smtClean="0"/>
              <a:t>This approach can be computationally expensive, but does not waste too much data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45282" y="6128172"/>
            <a:ext cx="526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A model is trained using  of the folds as training data;</a:t>
            </a:r>
          </a:p>
          <a:p>
            <a:r>
              <a:rPr lang="en-US" altLang="zh-TW" sz="1200" dirty="0" smtClean="0"/>
              <a:t>the resulting model is validated on the remaining part of the data </a:t>
            </a:r>
          </a:p>
          <a:p>
            <a:r>
              <a:rPr lang="en-US" altLang="zh-TW" sz="1200" dirty="0" smtClean="0"/>
              <a:t>(i.e., it is used as a test set to compute a performance measure such as accuracy).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67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51" y="1625195"/>
            <a:ext cx="7886700" cy="42131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452" y="965280"/>
            <a:ext cx="7961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https://scikit-learn.org/stable/modules/cross_validation.html#cross-validation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8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3008</Words>
  <Application>Microsoft Office PowerPoint</Application>
  <PresentationFormat>如螢幕大小 (4:3)</PresentationFormat>
  <Paragraphs>530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等线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評估指標與效能調教 Model Evaluation and Hyperparameter Tuning</vt:lpstr>
      <vt:lpstr>PowerPoint 簡報</vt:lpstr>
      <vt:lpstr>PowerPoint 簡報</vt:lpstr>
      <vt:lpstr>PowerPoint 簡報</vt:lpstr>
      <vt:lpstr>PowerPoint 簡報</vt:lpstr>
      <vt:lpstr>PowerPoint 簡報</vt:lpstr>
      <vt:lpstr>holdout cross-validation</vt:lpstr>
      <vt:lpstr> k-fold cross-validation (CV for short)</vt:lpstr>
      <vt:lpstr>PowerPoint 簡報</vt:lpstr>
      <vt:lpstr>PowerPoint 簡報</vt:lpstr>
      <vt:lpstr>PowerPoint 簡報</vt:lpstr>
      <vt:lpstr>K要取多少??</vt:lpstr>
      <vt:lpstr>PowerPoint 簡報</vt:lpstr>
      <vt:lpstr>PowerPoint 簡報</vt:lpstr>
      <vt:lpstr>計算cross-validated metrics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confusion_matrix混淆矩陣</vt:lpstr>
      <vt:lpstr>PowerPoint 簡報</vt:lpstr>
      <vt:lpstr>confusion_matrix  混淆矩陣</vt:lpstr>
      <vt:lpstr>PowerPoint 簡報</vt:lpstr>
      <vt:lpstr>Classification report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參數調教的技術</vt:lpstr>
      <vt:lpstr>PowerPoint 簡報</vt:lpstr>
      <vt:lpstr>Ridge regression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27</cp:revision>
  <dcterms:created xsi:type="dcterms:W3CDTF">2019-10-18T04:49:46Z</dcterms:created>
  <dcterms:modified xsi:type="dcterms:W3CDTF">2019-10-18T10:21:14Z</dcterms:modified>
</cp:coreProperties>
</file>