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59" r:id="rId9"/>
    <p:sldId id="260" r:id="rId10"/>
    <p:sldId id="257" r:id="rId11"/>
    <p:sldId id="268" r:id="rId12"/>
    <p:sldId id="270" r:id="rId13"/>
    <p:sldId id="269" r:id="rId14"/>
    <p:sldId id="267" r:id="rId15"/>
    <p:sldId id="27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51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54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0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48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38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09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08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48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61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33C8B-16FF-43B2-880E-94B11A0D4D71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7DE0-2C2D-400A-9C38-37FD74E7DC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31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參數調教的技術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84400" y="11223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網格搜索：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隨機搜索：</a:t>
            </a:r>
            <a:r>
              <a:rPr lang="en-US" altLang="zh-TW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RandomizedSearchCV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4546" y="3371205"/>
            <a:ext cx="4044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hyper-parameter optimization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091" y="4512309"/>
            <a:ext cx="6802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Random Search for Hyper-Parameter Optimization</a:t>
            </a:r>
          </a:p>
          <a:p>
            <a:r>
              <a:rPr lang="en-US" altLang="zh-TW" dirty="0" smtClean="0"/>
              <a:t>James </a:t>
            </a:r>
            <a:r>
              <a:rPr lang="en-US" altLang="zh-TW" dirty="0" err="1" smtClean="0"/>
              <a:t>Bergstra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Yoshua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Bengio</a:t>
            </a:r>
            <a:r>
              <a:rPr lang="en-US" altLang="zh-TW" dirty="0" smtClean="0"/>
              <a:t>; 13(Feb):281−305, 2012.</a:t>
            </a:r>
          </a:p>
          <a:p>
            <a:r>
              <a:rPr lang="en-US" altLang="zh-TW" dirty="0" smtClean="0"/>
              <a:t>http://jmlr.csail.mit.edu/papers/v13/bergstra12a.html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2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96145"/>
            <a:ext cx="9144000" cy="21797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使用</a:t>
            </a:r>
            <a:r>
              <a:rPr lang="en-US" altLang="zh-TW" sz="4000" dirty="0" err="1" smtClean="0"/>
              <a:t>RandomSearchCV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172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" y="344760"/>
            <a:ext cx="83958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RandomSearchCV</a:t>
            </a:r>
            <a:r>
              <a:rPr lang="zh-CN" altLang="en-US" sz="2400" dirty="0" smtClean="0"/>
              <a:t>是如何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隨機搜索</a:t>
            </a:r>
            <a:r>
              <a:rPr lang="en-US" altLang="zh-CN" sz="2400" dirty="0" smtClean="0"/>
              <a:t>“</a:t>
            </a:r>
            <a:r>
              <a:rPr lang="en-US" altLang="zh-TW" sz="2400" dirty="0" smtClean="0"/>
              <a:t>??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搜索策略如下：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）對於搜索範圍是</a:t>
            </a:r>
            <a:r>
              <a:rPr lang="en-US" altLang="zh-CN" sz="2400" dirty="0" smtClean="0"/>
              <a:t>distribution</a:t>
            </a:r>
            <a:r>
              <a:rPr lang="zh-CN" altLang="en-US" sz="2400" dirty="0" smtClean="0"/>
              <a:t>的超參數，根據給定的</a:t>
            </a:r>
            <a:r>
              <a:rPr lang="en-US" altLang="zh-CN" sz="2400" dirty="0" smtClean="0"/>
              <a:t>distribution</a:t>
            </a:r>
            <a:r>
              <a:rPr lang="zh-CN" altLang="en-US" sz="2400" dirty="0" smtClean="0"/>
              <a:t>隨機採樣；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）對於搜索範圍是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的超參數，在給定的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中等概率採樣；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）對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兩步中得到的</a:t>
            </a:r>
            <a:r>
              <a:rPr lang="en-US" altLang="zh-CN" sz="2400" dirty="0" err="1" smtClean="0"/>
              <a:t>n_iter</a:t>
            </a:r>
            <a:r>
              <a:rPr lang="zh-CN" altLang="en-US" sz="2400" dirty="0" smtClean="0"/>
              <a:t>組採樣結果，進行遍歷。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（補充）如果給定的搜索範圍均為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，則不放回抽樣</a:t>
            </a:r>
            <a:r>
              <a:rPr lang="en-US" altLang="zh-CN" sz="2400" dirty="0" err="1" smtClean="0"/>
              <a:t>n_iter</a:t>
            </a:r>
            <a:r>
              <a:rPr lang="zh-CN" altLang="en-US" sz="2400" dirty="0" smtClean="0"/>
              <a:t>次。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" y="5066491"/>
            <a:ext cx="6802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Random Search for Hyper-Parameter Optimization</a:t>
            </a:r>
          </a:p>
          <a:p>
            <a:r>
              <a:rPr lang="en-US" altLang="zh-TW" dirty="0" smtClean="0"/>
              <a:t>James </a:t>
            </a:r>
            <a:r>
              <a:rPr lang="en-US" altLang="zh-TW" dirty="0" err="1" smtClean="0"/>
              <a:t>Bergstra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Yoshua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Bengio</a:t>
            </a:r>
            <a:r>
              <a:rPr lang="en-US" altLang="zh-TW" dirty="0" smtClean="0"/>
              <a:t>; 13(Feb):281−305, 2012.</a:t>
            </a:r>
          </a:p>
          <a:p>
            <a:r>
              <a:rPr lang="en-US" altLang="zh-TW" dirty="0" smtClean="0"/>
              <a:t>http://jmlr.csail.mit.edu/papers/v13/bergstra12a.html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539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908" y="1480787"/>
            <a:ext cx="80679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pandas import </a:t>
            </a:r>
            <a:r>
              <a:rPr lang="en-US" altLang="zh-TW" dirty="0" err="1" smtClean="0"/>
              <a:t>read_csv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sklearn.linear_model</a:t>
            </a:r>
            <a:r>
              <a:rPr lang="en-US" altLang="zh-TW" dirty="0" smtClean="0"/>
              <a:t> import Ridge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sklearn.model_selection</a:t>
            </a:r>
            <a:r>
              <a:rPr lang="en-US" altLang="zh-TW" dirty="0" smtClean="0"/>
              <a:t> import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RandomizedSearchCV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scipy.stats</a:t>
            </a:r>
            <a:r>
              <a:rPr lang="en-US" altLang="zh-TW" dirty="0" smtClean="0"/>
              <a:t> import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載入數據</a:t>
            </a:r>
          </a:p>
          <a:p>
            <a:r>
              <a:rPr lang="en-US" altLang="zh-TW" dirty="0" smtClean="0"/>
              <a:t>filename = 'pima_data.csv'</a:t>
            </a:r>
          </a:p>
          <a:p>
            <a:r>
              <a:rPr lang="en-US" altLang="zh-TW" dirty="0" smtClean="0"/>
              <a:t>names = ['</a:t>
            </a:r>
            <a:r>
              <a:rPr lang="en-US" altLang="zh-TW" dirty="0" err="1" smtClean="0"/>
              <a:t>preg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plas</a:t>
            </a:r>
            <a:r>
              <a:rPr lang="en-US" altLang="zh-TW" dirty="0" smtClean="0"/>
              <a:t>', '</a:t>
            </a:r>
            <a:r>
              <a:rPr lang="en-US" altLang="zh-TW" dirty="0" err="1" smtClean="0"/>
              <a:t>pres</a:t>
            </a:r>
            <a:r>
              <a:rPr lang="en-US" altLang="zh-TW" dirty="0" smtClean="0"/>
              <a:t>', 'skin', 'test', 'mass', '</a:t>
            </a:r>
            <a:r>
              <a:rPr lang="en-US" altLang="zh-TW" dirty="0" err="1" smtClean="0"/>
              <a:t>pedi</a:t>
            </a:r>
            <a:r>
              <a:rPr lang="en-US" altLang="zh-TW" dirty="0" smtClean="0"/>
              <a:t>', 'age', 'class']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 = </a:t>
            </a:r>
            <a:r>
              <a:rPr lang="en-US" altLang="zh-TW" dirty="0" err="1" smtClean="0"/>
              <a:t>read_csv</a:t>
            </a:r>
            <a:r>
              <a:rPr lang="en-US" altLang="zh-TW" dirty="0" smtClean="0"/>
              <a:t>(filename, names=names)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將資料分為輸入資料和輸出結果</a:t>
            </a:r>
          </a:p>
          <a:p>
            <a:r>
              <a:rPr lang="en-US" altLang="zh-TW" dirty="0" smtClean="0"/>
              <a:t>array = </a:t>
            </a:r>
            <a:r>
              <a:rPr lang="en-US" altLang="zh-TW" dirty="0" err="1" smtClean="0"/>
              <a:t>data.values</a:t>
            </a:r>
            <a:endParaRPr lang="en-US" altLang="zh-TW" dirty="0" smtClean="0"/>
          </a:p>
          <a:p>
            <a:r>
              <a:rPr lang="en-US" altLang="zh-TW" dirty="0" smtClean="0"/>
              <a:t>X = array[:, 0:8]</a:t>
            </a:r>
          </a:p>
          <a:p>
            <a:r>
              <a:rPr lang="en-US" altLang="zh-TW" dirty="0" smtClean="0"/>
              <a:t>Y = array[:, 8]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73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7564" y="60522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最高得分：</a:t>
            </a:r>
            <a:r>
              <a:rPr lang="en-US" altLang="zh-TW" dirty="0" smtClean="0"/>
              <a:t>0.280</a:t>
            </a:r>
          </a:p>
          <a:p>
            <a:r>
              <a:rPr lang="zh-TW" altLang="en-US" dirty="0" smtClean="0"/>
              <a:t>最優參數：</a:t>
            </a:r>
            <a:r>
              <a:rPr lang="en-US" altLang="zh-TW" dirty="0" smtClean="0"/>
              <a:t>0.9779895119966027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1781" y="862042"/>
            <a:ext cx="83081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演算法產生</a:t>
            </a:r>
            <a:r>
              <a:rPr lang="en-US" altLang="zh-TW" dirty="0" smtClean="0"/>
              <a:t>instance</a:t>
            </a:r>
          </a:p>
          <a:p>
            <a:r>
              <a:rPr lang="en-US" altLang="zh-TW" dirty="0" smtClean="0"/>
              <a:t>model = Ridge()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設置要調教的各種參數</a:t>
            </a:r>
          </a:p>
          <a:p>
            <a:r>
              <a:rPr lang="en-US" altLang="zh-TW" dirty="0" err="1" smtClean="0"/>
              <a:t>param_grid</a:t>
            </a:r>
            <a:r>
              <a:rPr lang="en-US" altLang="zh-TW" dirty="0" smtClean="0"/>
              <a:t> = {'alpha':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uniform()}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通過</a:t>
            </a:r>
            <a:r>
              <a:rPr lang="en-US" altLang="zh-TW" dirty="0" err="1" smtClean="0"/>
              <a:t>RandomizedSearchCV</a:t>
            </a:r>
            <a:r>
              <a:rPr lang="zh-TW" altLang="en-US" dirty="0" smtClean="0"/>
              <a:t>查詢最優參數</a:t>
            </a:r>
          </a:p>
          <a:p>
            <a:r>
              <a:rPr lang="en-US" altLang="zh-TW" dirty="0" smtClean="0"/>
              <a:t>grid = </a:t>
            </a:r>
            <a:r>
              <a:rPr lang="en-US" altLang="zh-TW" dirty="0" err="1" smtClean="0"/>
              <a:t>RandomizedSearchCV</a:t>
            </a:r>
            <a:r>
              <a:rPr lang="en-US" altLang="zh-TW" dirty="0" smtClean="0"/>
              <a:t>(estimator=model, </a:t>
            </a:r>
            <a:r>
              <a:rPr lang="en-US" altLang="zh-TW" dirty="0" err="1" smtClean="0"/>
              <a:t>param_distributions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param_grid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n_iter</a:t>
            </a:r>
            <a:r>
              <a:rPr lang="en-US" altLang="zh-TW" dirty="0" smtClean="0"/>
              <a:t>=100,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=7)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grid.fit</a:t>
            </a:r>
            <a:r>
              <a:rPr lang="en-US" altLang="zh-TW" dirty="0" smtClean="0"/>
              <a:t>(X, Y)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搜索結果</a:t>
            </a:r>
          </a:p>
          <a:p>
            <a:r>
              <a:rPr lang="en-US" altLang="zh-TW" dirty="0" smtClean="0"/>
              <a:t>print('</a:t>
            </a:r>
            <a:r>
              <a:rPr lang="zh-TW" altLang="en-US" dirty="0" smtClean="0"/>
              <a:t>最高得分：</a:t>
            </a:r>
            <a:r>
              <a:rPr lang="en-US" altLang="zh-TW" dirty="0" smtClean="0"/>
              <a:t>%.3f' % </a:t>
            </a:r>
            <a:r>
              <a:rPr lang="en-US" altLang="zh-TW" dirty="0" err="1" smtClean="0"/>
              <a:t>grid.best_score</a:t>
            </a:r>
            <a:r>
              <a:rPr lang="en-US" altLang="zh-TW" dirty="0" smtClean="0"/>
              <a:t>_)</a:t>
            </a:r>
          </a:p>
          <a:p>
            <a:r>
              <a:rPr lang="en-US" altLang="zh-TW" dirty="0" smtClean="0"/>
              <a:t>print('</a:t>
            </a:r>
            <a:r>
              <a:rPr lang="zh-TW" altLang="en-US" dirty="0" smtClean="0"/>
              <a:t>最優參數：</a:t>
            </a:r>
            <a:r>
              <a:rPr lang="en-US" altLang="zh-TW" dirty="0" smtClean="0"/>
              <a:t>%s' % </a:t>
            </a:r>
            <a:r>
              <a:rPr lang="en-US" altLang="zh-TW" dirty="0" err="1" smtClean="0"/>
              <a:t>grid.best_estimator_.alpha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89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817" y="2644017"/>
            <a:ext cx="7245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機器學習庫</a:t>
            </a:r>
            <a:r>
              <a:rPr lang="en-US" altLang="zh-TW" dirty="0" err="1" smtClean="0"/>
              <a:t>sklearn</a:t>
            </a:r>
            <a:r>
              <a:rPr lang="en-US" altLang="zh-TW" dirty="0" smtClean="0"/>
              <a:t>——</a:t>
            </a:r>
            <a:r>
              <a:rPr lang="zh-TW" altLang="en-US" dirty="0" smtClean="0"/>
              <a:t>參數優化（網格搜索</a:t>
            </a:r>
            <a:r>
              <a:rPr lang="en-US" altLang="zh-TW" dirty="0" err="1" smtClean="0"/>
              <a:t>GridSearchCV</a:t>
            </a:r>
            <a:r>
              <a:rPr lang="zh-TW" altLang="en-US" dirty="0" smtClean="0"/>
              <a:t>、隨機搜索</a:t>
            </a:r>
            <a:r>
              <a:rPr lang="en-US" altLang="zh-TW" dirty="0" err="1" smtClean="0"/>
              <a:t>RandomizedSearchCV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hyperopt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https://blog.csdn.net/luanpeng825485697/article/details/79831703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71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2042" y="7597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https://xgboost.readthedocs.io/en/latest/parameter.html#general-parameters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2042" y="1812698"/>
            <a:ext cx="57290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XGboost</a:t>
            </a:r>
            <a:r>
              <a:rPr lang="zh-CN" altLang="en-US" sz="2400" dirty="0" smtClean="0"/>
              <a:t>資料比賽實戰之調參篇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完整流程</a:t>
            </a:r>
            <a:r>
              <a:rPr lang="en-US" altLang="zh-CN" sz="2400" dirty="0" smtClean="0"/>
              <a:t>)</a:t>
            </a:r>
          </a:p>
          <a:p>
            <a:r>
              <a:rPr lang="en-US" altLang="zh-TW" sz="2400" dirty="0" smtClean="0"/>
              <a:t>https://zhuanlan.zhihu.com/p/35061092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55782" y="3660017"/>
            <a:ext cx="794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使用</a:t>
            </a:r>
            <a:r>
              <a:rPr lang="en-US" altLang="zh-TW" sz="2400" dirty="0" err="1" smtClean="0"/>
              <a:t>GridSearch</a:t>
            </a:r>
            <a:r>
              <a:rPr lang="zh-TW" altLang="en-US" sz="2400" dirty="0" smtClean="0"/>
              <a:t>對</a:t>
            </a:r>
            <a:r>
              <a:rPr lang="en-US" altLang="zh-TW" sz="2400" dirty="0" err="1" smtClean="0"/>
              <a:t>xgboost</a:t>
            </a:r>
            <a:r>
              <a:rPr lang="zh-TW" altLang="en-US" sz="2400" dirty="0" smtClean="0"/>
              <a:t>進行調參（全部流程）</a:t>
            </a:r>
            <a:endParaRPr lang="en-US" altLang="zh-TW" sz="2400" dirty="0" smtClean="0"/>
          </a:p>
          <a:p>
            <a:r>
              <a:rPr lang="en-US" altLang="zh-TW" sz="2400" dirty="0" smtClean="0"/>
              <a:t>https://blog.csdn.net/jh1137921986/article/details/84754868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927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96145"/>
            <a:ext cx="9144000" cy="21797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使用</a:t>
            </a:r>
            <a:r>
              <a:rPr lang="en-US" altLang="zh-TW" sz="4400" dirty="0" err="1" smtClean="0"/>
              <a:t>GridSearchCV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434109" y="3105835"/>
            <a:ext cx="7952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from </a:t>
            </a:r>
            <a:r>
              <a:rPr lang="en-US" altLang="zh-TW" sz="2800" dirty="0" err="1" smtClean="0"/>
              <a:t>sklearn.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model_selection</a:t>
            </a:r>
            <a:r>
              <a:rPr lang="en-US" altLang="zh-TW" sz="2800" dirty="0" smtClean="0"/>
              <a:t> import </a:t>
            </a:r>
            <a:r>
              <a:rPr lang="en-US" altLang="zh-TW" sz="2800" dirty="0" err="1" smtClean="0"/>
              <a:t>GridSearchCV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34109" y="1738416"/>
            <a:ext cx="65162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自動調參</a:t>
            </a:r>
            <a:endParaRPr lang="en-US" altLang="zh-CN" sz="2800" dirty="0" smtClean="0"/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只要把參數輸進去，就能給出最優化的結果和參數。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適合於小資料集，一旦資料的量級上去了，很難得出結果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7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031" y="138244"/>
            <a:ext cx="4137314" cy="979489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Ridge regression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7" y="1865664"/>
            <a:ext cx="8320114" cy="45443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07345" y="1117733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參數要如何取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30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98" y="606258"/>
            <a:ext cx="8014762" cy="35212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4260" y="0"/>
            <a:ext cx="6229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https://scikit-learn.org/stable/modules/generated/</a:t>
            </a:r>
          </a:p>
          <a:p>
            <a:r>
              <a:rPr lang="en-US" altLang="zh-TW" dirty="0" smtClean="0"/>
              <a:t>sklearn.model_selection.GridSearchCV.html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786" y="3760879"/>
            <a:ext cx="6261074" cy="29724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44351" y="236687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盡所能的對所有指定的參數做搜尋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1493" y="43644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可用的方法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28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7964" y="1074019"/>
            <a:ext cx="71535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class </a:t>
            </a:r>
            <a:r>
              <a:rPr lang="en-US" altLang="zh-TW" sz="2800" dirty="0" err="1" smtClean="0"/>
              <a:t>sklearn.model_selection.GridSearchCV</a:t>
            </a:r>
            <a:r>
              <a:rPr lang="en-US" altLang="zh-TW" sz="2800" dirty="0" smtClean="0"/>
              <a:t>(</a:t>
            </a:r>
          </a:p>
          <a:p>
            <a:r>
              <a:rPr lang="en-US" altLang="zh-TW" sz="2800" dirty="0" smtClean="0"/>
              <a:t>estimator, </a:t>
            </a:r>
          </a:p>
          <a:p>
            <a:r>
              <a:rPr lang="en-US" altLang="zh-TW" sz="2800" dirty="0" err="1" smtClean="0"/>
              <a:t>param_grid</a:t>
            </a:r>
            <a:r>
              <a:rPr lang="en-US" altLang="zh-TW" sz="2800" dirty="0" smtClean="0"/>
              <a:t>, </a:t>
            </a:r>
          </a:p>
          <a:p>
            <a:r>
              <a:rPr lang="en-US" altLang="zh-TW" sz="2800" dirty="0" smtClean="0"/>
              <a:t>scoring=None, </a:t>
            </a:r>
          </a:p>
          <a:p>
            <a:r>
              <a:rPr lang="en-US" altLang="zh-TW" sz="2800" dirty="0" err="1" smtClean="0"/>
              <a:t>n_jobs</a:t>
            </a:r>
            <a:r>
              <a:rPr lang="en-US" altLang="zh-TW" sz="2800" dirty="0" smtClean="0"/>
              <a:t>=None, </a:t>
            </a:r>
          </a:p>
          <a:p>
            <a:r>
              <a:rPr lang="en-US" altLang="zh-TW" sz="2800" dirty="0" err="1" smtClean="0"/>
              <a:t>iid</a:t>
            </a:r>
            <a:r>
              <a:rPr lang="en-US" altLang="zh-TW" sz="2800" dirty="0" smtClean="0"/>
              <a:t>=’warn’, </a:t>
            </a:r>
          </a:p>
          <a:p>
            <a:r>
              <a:rPr lang="en-US" altLang="zh-TW" sz="2800" dirty="0" smtClean="0"/>
              <a:t>refit=True, </a:t>
            </a:r>
          </a:p>
          <a:p>
            <a:r>
              <a:rPr lang="en-US" altLang="zh-TW" sz="2800" dirty="0" smtClean="0"/>
              <a:t>cv=’warn’, </a:t>
            </a:r>
          </a:p>
          <a:p>
            <a:r>
              <a:rPr lang="en-US" altLang="zh-TW" sz="2800" dirty="0" smtClean="0"/>
              <a:t>verbose=0, </a:t>
            </a:r>
          </a:p>
          <a:p>
            <a:r>
              <a:rPr lang="en-US" altLang="zh-TW" sz="2800" dirty="0" err="1" smtClean="0"/>
              <a:t>pre_dispatch</a:t>
            </a:r>
            <a:r>
              <a:rPr lang="en-US" altLang="zh-TW" sz="2800" dirty="0" smtClean="0"/>
              <a:t>=‘2*</a:t>
            </a:r>
            <a:r>
              <a:rPr lang="en-US" altLang="zh-TW" sz="2800" dirty="0" err="1" smtClean="0"/>
              <a:t>n_jobs</a:t>
            </a:r>
            <a:r>
              <a:rPr lang="en-US" altLang="zh-TW" sz="2800" dirty="0" smtClean="0"/>
              <a:t>’, </a:t>
            </a:r>
          </a:p>
          <a:p>
            <a:r>
              <a:rPr lang="en-US" altLang="zh-TW" sz="2800" dirty="0" err="1" smtClean="0"/>
              <a:t>error_score</a:t>
            </a:r>
            <a:r>
              <a:rPr lang="en-US" altLang="zh-TW" sz="2800" dirty="0" smtClean="0"/>
              <a:t>=’raise-deprecating’, </a:t>
            </a:r>
            <a:r>
              <a:rPr lang="en-US" altLang="zh-TW" sz="2800" dirty="0" err="1" smtClean="0"/>
              <a:t>return_train_score</a:t>
            </a:r>
            <a:r>
              <a:rPr lang="en-US" altLang="zh-TW" sz="2800" dirty="0" smtClean="0"/>
              <a:t>=False)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25582" y="399580"/>
            <a:ext cx="3699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參數說明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5164" y="162797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使用的分類器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3319" y="19973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要調教的各種參數</a:t>
            </a:r>
            <a:endParaRPr lang="zh-TW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779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9020" y="528843"/>
            <a:ext cx="3837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重要屬性說明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6599" y="1397614"/>
            <a:ext cx="743989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best_score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 : float</a:t>
            </a:r>
          </a:p>
          <a:p>
            <a:r>
              <a:rPr lang="en-US" altLang="zh-TW" dirty="0" smtClean="0"/>
              <a:t>Mean cross-validated score of the </a:t>
            </a:r>
            <a:r>
              <a:rPr lang="en-US" altLang="zh-TW" dirty="0" err="1" smtClean="0"/>
              <a:t>best_estimator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For multi-metric evaluation, this is present only if refit is specified.</a:t>
            </a:r>
          </a:p>
          <a:p>
            <a:endParaRPr lang="en-US" altLang="zh-TW" dirty="0" smtClean="0"/>
          </a:p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best_params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 :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Parameter setting that gave the best results on the hold out data.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multi-metric evaluation, this is present only if refit is specified.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0544" y="5147302"/>
            <a:ext cx="638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grid.fit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：運行網格搜索</a:t>
            </a:r>
          </a:p>
          <a:p>
            <a:r>
              <a:rPr lang="en-US" altLang="zh-TW" dirty="0" err="1" smtClean="0"/>
              <a:t>grid_scores</a:t>
            </a:r>
            <a:r>
              <a:rPr lang="en-US" altLang="zh-TW" dirty="0" smtClean="0"/>
              <a:t>_</a:t>
            </a:r>
            <a:r>
              <a:rPr lang="zh-TW" altLang="en-US" dirty="0" smtClean="0"/>
              <a:t>：給出不同參數情況下的評價結果</a:t>
            </a:r>
          </a:p>
          <a:p>
            <a:r>
              <a:rPr lang="en-US" altLang="zh-TW" dirty="0" err="1" smtClean="0"/>
              <a:t>best_params</a:t>
            </a:r>
            <a:r>
              <a:rPr lang="en-US" altLang="zh-TW" dirty="0" smtClean="0"/>
              <a:t>_</a:t>
            </a:r>
            <a:r>
              <a:rPr lang="zh-TW" altLang="en-US" dirty="0" smtClean="0"/>
              <a:t>：描述了已取得最佳結果的參數的組合</a:t>
            </a:r>
          </a:p>
          <a:p>
            <a:r>
              <a:rPr lang="en-US" altLang="zh-TW" dirty="0" err="1" smtClean="0"/>
              <a:t>best_score</a:t>
            </a:r>
            <a:r>
              <a:rPr lang="en-US" altLang="zh-TW" dirty="0" smtClean="0"/>
              <a:t>_</a:t>
            </a:r>
            <a:r>
              <a:rPr lang="zh-TW" altLang="en-US" dirty="0" smtClean="0"/>
              <a:t>：成員提供優化過程期間觀察到的最好的評分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83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8181" y="1526647"/>
            <a:ext cx="7301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GridSearchCV</a:t>
            </a:r>
            <a:r>
              <a:rPr lang="zh-TW" altLang="en-US" sz="2400" dirty="0" smtClean="0"/>
              <a:t>計算之後，結果是存放在</a:t>
            </a:r>
            <a:r>
              <a:rPr lang="en-US" altLang="zh-TW" sz="2400" dirty="0" smtClean="0"/>
              <a:t>(.</a:t>
            </a:r>
            <a:r>
              <a:rPr lang="en-US" altLang="zh-TW" sz="2400" dirty="0" err="1" smtClean="0"/>
              <a:t>cv_results</a:t>
            </a:r>
            <a:r>
              <a:rPr lang="en-US" altLang="zh-TW" sz="2400" dirty="0" smtClean="0"/>
              <a:t>_)</a:t>
            </a:r>
            <a:r>
              <a:rPr lang="zh-TW" altLang="en-US" sz="2400" dirty="0" smtClean="0"/>
              <a:t>中，</a:t>
            </a:r>
            <a:endParaRPr lang="en-US" altLang="zh-TW" sz="2400" dirty="0" smtClean="0"/>
          </a:p>
          <a:p>
            <a:endParaRPr lang="en-US" altLang="zh-TW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808181" y="4799819"/>
            <a:ext cx="7583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 pandas as </a:t>
            </a:r>
            <a:r>
              <a:rPr lang="en-US" altLang="zh-TW" sz="2400" dirty="0" err="1"/>
              <a:t>pd</a:t>
            </a:r>
            <a:endParaRPr lang="en-US" altLang="zh-TW" sz="2400" dirty="0"/>
          </a:p>
          <a:p>
            <a:r>
              <a:rPr lang="en-US" altLang="zh-TW" sz="2400" dirty="0" err="1"/>
              <a:t>cv_result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pd.DataFrame.from_dict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grid.cv_results</a:t>
            </a:r>
            <a:r>
              <a:rPr lang="en-US" altLang="zh-TW" sz="2400" dirty="0"/>
              <a:t>_)</a:t>
            </a:r>
          </a:p>
          <a:p>
            <a:r>
              <a:rPr lang="en-US" altLang="zh-TW" sz="2400" dirty="0" err="1"/>
              <a:t>cv_result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80354" y="2306092"/>
            <a:ext cx="7258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cv_results</a:t>
            </a:r>
            <a:r>
              <a:rPr lang="en-US" altLang="zh-TW" sz="2800" dirty="0" smtClean="0"/>
              <a:t>_ : </a:t>
            </a:r>
            <a:r>
              <a:rPr lang="en-US" altLang="zh-TW" sz="2800" dirty="0" err="1" smtClean="0"/>
              <a:t>dict</a:t>
            </a:r>
            <a:r>
              <a:rPr lang="en-US" altLang="zh-TW" sz="2800" dirty="0" smtClean="0"/>
              <a:t> of </a:t>
            </a:r>
            <a:r>
              <a:rPr lang="en-US" altLang="zh-TW" sz="2800" dirty="0" err="1" smtClean="0"/>
              <a:t>numpy</a:t>
            </a:r>
            <a:r>
              <a:rPr lang="en-US" altLang="zh-TW" sz="2800" dirty="0" smtClean="0"/>
              <a:t> (masked) </a:t>
            </a:r>
            <a:r>
              <a:rPr lang="en-US" altLang="zh-TW" sz="2800" dirty="0" err="1" smtClean="0"/>
              <a:t>ndarrays</a:t>
            </a:r>
            <a:endParaRPr lang="en-US" altLang="zh-TW" sz="2800" dirty="0" smtClean="0"/>
          </a:p>
          <a:p>
            <a:r>
              <a:rPr lang="en-US" altLang="zh-TW" sz="2800" dirty="0" smtClean="0"/>
              <a:t>A </a:t>
            </a:r>
            <a:r>
              <a:rPr lang="en-US" altLang="zh-TW" sz="2800" dirty="0" err="1" smtClean="0"/>
              <a:t>dict</a:t>
            </a:r>
            <a:r>
              <a:rPr lang="en-US" altLang="zh-TW" sz="2800" dirty="0" smtClean="0"/>
              <a:t> with keys as column headers and values as columns, that can be imported into a pandas </a:t>
            </a:r>
            <a:r>
              <a:rPr lang="en-US" altLang="zh-TW" sz="2800" dirty="0" err="1" smtClean="0"/>
              <a:t>DataFrame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636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46" y="662271"/>
            <a:ext cx="88161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from pandas import </a:t>
            </a:r>
            <a:r>
              <a:rPr lang="en-US" altLang="zh-TW" sz="2400" dirty="0" err="1"/>
              <a:t>read_csv</a:t>
            </a:r>
            <a:endParaRPr lang="en-US" altLang="zh-TW" sz="2400" dirty="0"/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sklearn.linear_model</a:t>
            </a:r>
            <a:r>
              <a:rPr lang="en-US" altLang="zh-TW" sz="2400" dirty="0"/>
              <a:t> import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Ridge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sklearn.model_selection</a:t>
            </a:r>
            <a:r>
              <a:rPr lang="en-US" altLang="zh-TW" sz="2400" dirty="0"/>
              <a:t> import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endPara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導入數據</a:t>
            </a:r>
          </a:p>
          <a:p>
            <a:r>
              <a:rPr lang="en-US" altLang="zh-TW" sz="2400" dirty="0"/>
              <a:t>filename = 'pima_data.csv'</a:t>
            </a:r>
          </a:p>
          <a:p>
            <a:r>
              <a:rPr lang="en-US" altLang="zh-TW" sz="2400" dirty="0"/>
              <a:t>names = ['</a:t>
            </a:r>
            <a:r>
              <a:rPr lang="en-US" altLang="zh-TW" sz="2400" dirty="0" err="1"/>
              <a:t>preg</a:t>
            </a:r>
            <a:r>
              <a:rPr lang="en-US" altLang="zh-TW" sz="2400" dirty="0"/>
              <a:t>', '</a:t>
            </a:r>
            <a:r>
              <a:rPr lang="en-US" altLang="zh-TW" sz="2400" dirty="0" err="1"/>
              <a:t>plas</a:t>
            </a:r>
            <a:r>
              <a:rPr lang="en-US" altLang="zh-TW" sz="2400" dirty="0"/>
              <a:t>', '</a:t>
            </a:r>
            <a:r>
              <a:rPr lang="en-US" altLang="zh-TW" sz="2400" dirty="0" err="1"/>
              <a:t>pres</a:t>
            </a:r>
            <a:r>
              <a:rPr lang="en-US" altLang="zh-TW" sz="2400" dirty="0"/>
              <a:t>', 'skin', 'test', 'mass', '</a:t>
            </a:r>
            <a:r>
              <a:rPr lang="en-US" altLang="zh-TW" sz="2400" dirty="0" err="1"/>
              <a:t>pedi</a:t>
            </a:r>
            <a:r>
              <a:rPr lang="en-US" altLang="zh-TW" sz="2400" dirty="0"/>
              <a:t>', 'age', 'class']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data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read_csv</a:t>
            </a:r>
            <a:r>
              <a:rPr lang="en-US" altLang="zh-TW" sz="2400" dirty="0"/>
              <a:t>(filename, names=names)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# </a:t>
            </a:r>
            <a:r>
              <a:rPr lang="zh-TW" altLang="en-US" sz="2400" dirty="0"/>
              <a:t>將資料分為輸入資料和輸出結果</a:t>
            </a:r>
          </a:p>
          <a:p>
            <a:r>
              <a:rPr lang="en-US" altLang="zh-TW" sz="2400" dirty="0"/>
              <a:t>array = </a:t>
            </a:r>
            <a:r>
              <a:rPr lang="en-US" altLang="zh-TW" sz="2400" dirty="0" err="1"/>
              <a:t>data.values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X </a:t>
            </a:r>
            <a:r>
              <a:rPr lang="en-US" altLang="zh-TW" sz="2400" dirty="0"/>
              <a:t>= array[:, 0:8]</a:t>
            </a:r>
          </a:p>
          <a:p>
            <a:r>
              <a:rPr lang="en-US" altLang="zh-TW" sz="2400" dirty="0"/>
              <a:t>Y = array[:, 8]</a:t>
            </a:r>
          </a:p>
        </p:txBody>
      </p:sp>
    </p:spTree>
    <p:extLst>
      <p:ext uri="{BB962C8B-B14F-4D97-AF65-F5344CB8AC3E}">
        <p14:creationId xmlns:p14="http://schemas.microsoft.com/office/powerpoint/2010/main" val="301216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072" y="649423"/>
            <a:ext cx="86868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#</a:t>
            </a:r>
            <a:r>
              <a:rPr lang="zh-TW" altLang="en-US" sz="2400" dirty="0" smtClean="0"/>
              <a:t>演算法產生</a:t>
            </a:r>
            <a:r>
              <a:rPr lang="en-US" altLang="zh-TW" sz="2400" dirty="0" smtClean="0"/>
              <a:t>instance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US" altLang="zh-TW" sz="2400" dirty="0" smtClean="0"/>
              <a:t>= Ridge()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#</a:t>
            </a:r>
            <a:r>
              <a:rPr lang="zh-TW" altLang="en-US" sz="2400" dirty="0" smtClean="0"/>
              <a:t>設置要調教的各種參數</a:t>
            </a:r>
            <a:endParaRPr lang="en-US" altLang="zh-TW" sz="2400" dirty="0" smtClean="0"/>
          </a:p>
          <a:p>
            <a:r>
              <a:rPr lang="en-US" altLang="zh-TW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param_grid</a:t>
            </a:r>
            <a:r>
              <a:rPr lang="en-US" altLang="zh-TW" sz="2400" dirty="0" smtClean="0"/>
              <a:t> = {'alpha': [1, 0.1, 0.01, 0.001, 0]}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#</a:t>
            </a:r>
            <a:r>
              <a:rPr lang="zh-TW" altLang="en-US" sz="2400" dirty="0" smtClean="0"/>
              <a:t>通過</a:t>
            </a:r>
            <a:r>
              <a:rPr lang="en-US" altLang="zh-TW" sz="2400" dirty="0" err="1" smtClean="0"/>
              <a:t>GridSearchCV</a:t>
            </a:r>
            <a:r>
              <a:rPr lang="zh-TW" altLang="en-US" sz="2400" dirty="0" smtClean="0"/>
              <a:t>查詢最優參數</a:t>
            </a:r>
            <a:endParaRPr lang="en-US" altLang="zh-TW" sz="2400" dirty="0" smtClean="0"/>
          </a:p>
          <a:p>
            <a:r>
              <a:rPr lang="en-US" altLang="zh-TW" sz="2400" dirty="0" smtClean="0"/>
              <a:t>grid = </a:t>
            </a:r>
            <a:r>
              <a:rPr lang="en-US" altLang="zh-TW" sz="2400" dirty="0" err="1" smtClean="0"/>
              <a:t>GridSearchCV</a:t>
            </a:r>
            <a:r>
              <a:rPr lang="en-US" altLang="zh-TW" sz="2400" dirty="0" smtClean="0"/>
              <a:t>(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estimator=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altLang="zh-TW" sz="2400" dirty="0" err="1" smtClean="0"/>
              <a:t>,param_grid</a:t>
            </a:r>
            <a:r>
              <a:rPr lang="en-US" altLang="zh-TW" sz="2400" dirty="0" smtClean="0"/>
              <a:t>=</a:t>
            </a:r>
            <a:r>
              <a:rPr lang="en-US" altLang="zh-TW" sz="24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param_grid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grid.fit</a:t>
            </a:r>
            <a:r>
              <a:rPr lang="en-US" altLang="zh-TW" sz="2400" dirty="0" smtClean="0"/>
              <a:t>(X, Y)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# </a:t>
            </a:r>
            <a:r>
              <a:rPr lang="zh-TW" altLang="en-US" sz="2400" dirty="0" smtClean="0"/>
              <a:t>搜索結果</a:t>
            </a:r>
          </a:p>
          <a:p>
            <a:r>
              <a:rPr lang="en-US" altLang="zh-TW" sz="2400" dirty="0" smtClean="0"/>
              <a:t>print('</a:t>
            </a:r>
            <a:r>
              <a:rPr lang="zh-TW" altLang="en-US" sz="2400" dirty="0" smtClean="0"/>
              <a:t>最高得分：</a:t>
            </a:r>
            <a:r>
              <a:rPr lang="en-US" altLang="zh-TW" sz="2400" dirty="0" smtClean="0"/>
              <a:t>%.3f' % </a:t>
            </a:r>
            <a:r>
              <a:rPr lang="en-US" altLang="zh-TW" sz="2400" dirty="0" err="1" smtClean="0"/>
              <a:t>grid.best_score</a:t>
            </a:r>
            <a:r>
              <a:rPr lang="en-US" altLang="zh-TW" sz="2400" dirty="0" smtClean="0"/>
              <a:t>_)</a:t>
            </a:r>
          </a:p>
          <a:p>
            <a:r>
              <a:rPr lang="en-US" altLang="zh-TW" sz="2400" dirty="0" smtClean="0"/>
              <a:t>print('</a:t>
            </a:r>
            <a:r>
              <a:rPr lang="zh-TW" altLang="en-US" sz="2400" dirty="0" smtClean="0"/>
              <a:t>最優參數：</a:t>
            </a:r>
            <a:r>
              <a:rPr lang="en-US" altLang="zh-TW" sz="2400" dirty="0" smtClean="0"/>
              <a:t>%s' % </a:t>
            </a:r>
            <a:r>
              <a:rPr lang="en-US" altLang="zh-TW" sz="2400" dirty="0" err="1" smtClean="0"/>
              <a:t>grid.best_estimator_.alpha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414654" y="4685254"/>
            <a:ext cx="242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mtClean="0"/>
              <a:t>最高得分：</a:t>
            </a:r>
            <a:r>
              <a:rPr lang="en-US" altLang="zh-TW" dirty="0" smtClean="0"/>
              <a:t>0.280</a:t>
            </a:r>
          </a:p>
          <a:p>
            <a:r>
              <a:rPr lang="zh-TW" altLang="en-US" dirty="0" smtClean="0"/>
              <a:t>最優參數：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6879" y="361378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使用的分類器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23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790</Words>
  <Application>Microsoft Office PowerPoint</Application>
  <PresentationFormat>如螢幕大小 (4:3)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等线</vt:lpstr>
      <vt:lpstr>新細明體</vt:lpstr>
      <vt:lpstr>Arial</vt:lpstr>
      <vt:lpstr>Calibri</vt:lpstr>
      <vt:lpstr>Calibri Light</vt:lpstr>
      <vt:lpstr>Office 佈景主題</vt:lpstr>
      <vt:lpstr>參數調教的技術</vt:lpstr>
      <vt:lpstr>PowerPoint 簡報</vt:lpstr>
      <vt:lpstr>Ridge regression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參數調教的技術</dc:title>
  <dc:creator>KSU</dc:creator>
  <cp:lastModifiedBy>KSU</cp:lastModifiedBy>
  <cp:revision>9</cp:revision>
  <dcterms:created xsi:type="dcterms:W3CDTF">2019-10-03T17:07:16Z</dcterms:created>
  <dcterms:modified xsi:type="dcterms:W3CDTF">2019-10-03T19:33:55Z</dcterms:modified>
</cp:coreProperties>
</file>