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4" r:id="rId6"/>
    <p:sldId id="267" r:id="rId7"/>
    <p:sldId id="270" r:id="rId8"/>
    <p:sldId id="271" r:id="rId9"/>
    <p:sldId id="269" r:id="rId10"/>
    <p:sldId id="272" r:id="rId11"/>
    <p:sldId id="273" r:id="rId12"/>
    <p:sldId id="274" r:id="rId13"/>
    <p:sldId id="276" r:id="rId14"/>
    <p:sldId id="277" r:id="rId15"/>
    <p:sldId id="278" r:id="rId16"/>
    <p:sldId id="275" r:id="rId17"/>
    <p:sldId id="279" r:id="rId18"/>
    <p:sldId id="280" r:id="rId19"/>
    <p:sldId id="281" r:id="rId20"/>
    <p:sldId id="282" r:id="rId21"/>
    <p:sldId id="265" r:id="rId22"/>
    <p:sldId id="263" r:id="rId23"/>
    <p:sldId id="266" r:id="rId24"/>
    <p:sldId id="283" r:id="rId25"/>
    <p:sldId id="284" r:id="rId26"/>
    <p:sldId id="261" r:id="rId27"/>
    <p:sldId id="258"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6" d="100"/>
          <a:sy n="116" d="100"/>
        </p:scale>
        <p:origin x="13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307235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280280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42776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97617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95332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31487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179672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66168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61638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390534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956A20A-CF02-4890-8DA1-0784F762B092}" type="datetimeFigureOut">
              <a:rPr lang="zh-TW" altLang="en-US" smtClean="0"/>
              <a:t>2019/11/22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50388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6A20A-CF02-4890-8DA1-0784F762B092}" type="datetimeFigureOut">
              <a:rPr lang="zh-TW" altLang="en-US" smtClean="0"/>
              <a:t>2019/11/22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69E49-375C-4B0D-8661-157EEE4E5393}" type="slidenum">
              <a:rPr lang="zh-TW" altLang="en-US" smtClean="0"/>
              <a:t>‹#›</a:t>
            </a:fld>
            <a:endParaRPr lang="zh-TW" altLang="en-US"/>
          </a:p>
        </p:txBody>
      </p:sp>
    </p:spTree>
    <p:extLst>
      <p:ext uri="{BB962C8B-B14F-4D97-AF65-F5344CB8AC3E}">
        <p14:creationId xmlns:p14="http://schemas.microsoft.com/office/powerpoint/2010/main" val="986108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search/cs?searchtype=author&amp;query=Goodfellow%2C+I" TargetMode="External"/><Relationship Id="rId7" Type="http://schemas.openxmlformats.org/officeDocument/2006/relationships/image" Target="../media/image13.png"/><Relationship Id="rId2" Type="http://schemas.openxmlformats.org/officeDocument/2006/relationships/hyperlink" Target="https://arxiv.org/search/cs?searchtype=author&amp;query=Kurakin%2C+A" TargetMode="Externa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arxiv.org/search/cs?searchtype=author&amp;query=Bengio%2C+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1810.00069" TargetMode="External"/><Relationship Id="rId13" Type="http://schemas.openxmlformats.org/officeDocument/2006/relationships/hyperlink" Target="https://arxiv.org/abs/1712.07107" TargetMode="External"/><Relationship Id="rId3" Type="http://schemas.openxmlformats.org/officeDocument/2006/relationships/hyperlink" Target="https://arxiv.org/search/cs?searchtype=author&amp;query=Chakraborty%2C+A" TargetMode="External"/><Relationship Id="rId7" Type="http://schemas.openxmlformats.org/officeDocument/2006/relationships/hyperlink" Target="https://arxiv.org/search/cs?searchtype=author&amp;query=Mukhopadhyay%2C+D" TargetMode="External"/><Relationship Id="rId12" Type="http://schemas.openxmlformats.org/officeDocument/2006/relationships/hyperlink" Target="https://arxiv.org/search/cs?searchtype=author&amp;query=Li%2C+X" TargetMode="External"/><Relationship Id="rId2" Type="http://schemas.openxmlformats.org/officeDocument/2006/relationships/hyperlink" Target="https://arxiv.org/abs/1909.08072" TargetMode="External"/><Relationship Id="rId1" Type="http://schemas.openxmlformats.org/officeDocument/2006/relationships/slideLayout" Target="../slideLayouts/slideLayout6.xml"/><Relationship Id="rId6" Type="http://schemas.openxmlformats.org/officeDocument/2006/relationships/hyperlink" Target="https://arxiv.org/search/cs?searchtype=author&amp;query=Chattopadhyay%2C+A" TargetMode="External"/><Relationship Id="rId11" Type="http://schemas.openxmlformats.org/officeDocument/2006/relationships/hyperlink" Target="https://arxiv.org/search/cs?searchtype=author&amp;query=Zhu%2C+Q" TargetMode="External"/><Relationship Id="rId5" Type="http://schemas.openxmlformats.org/officeDocument/2006/relationships/hyperlink" Target="https://arxiv.org/search/cs?searchtype=author&amp;query=Dey%2C+V" TargetMode="External"/><Relationship Id="rId10" Type="http://schemas.openxmlformats.org/officeDocument/2006/relationships/hyperlink" Target="https://arxiv.org/search/cs?searchtype=author&amp;query=He%2C+P" TargetMode="External"/><Relationship Id="rId4" Type="http://schemas.openxmlformats.org/officeDocument/2006/relationships/hyperlink" Target="https://arxiv.org/search/cs?searchtype=author&amp;query=Alam%2C+M" TargetMode="External"/><Relationship Id="rId9" Type="http://schemas.openxmlformats.org/officeDocument/2006/relationships/hyperlink" Target="https://arxiv.org/search/cs?searchtype=author&amp;query=Yuan%2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Adversarial Attacks and </a:t>
            </a:r>
            <a:r>
              <a:rPr lang="en-US" altLang="zh-TW" dirty="0" err="1" smtClean="0"/>
              <a:t>Defences</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4218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rotWithShape="1">
          <a:blip r:embed="rId2"/>
          <a:srcRect r="1723" b="83083"/>
          <a:stretch/>
        </p:blipFill>
        <p:spPr>
          <a:xfrm>
            <a:off x="579223" y="2133569"/>
            <a:ext cx="6725153" cy="670323"/>
          </a:xfrm>
          <a:prstGeom prst="rect">
            <a:avLst/>
          </a:prstGeom>
        </p:spPr>
      </p:pic>
      <p:sp>
        <p:nvSpPr>
          <p:cNvPr id="5" name="矩形 4"/>
          <p:cNvSpPr/>
          <p:nvPr/>
        </p:nvSpPr>
        <p:spPr>
          <a:xfrm>
            <a:off x="2419218" y="2955777"/>
            <a:ext cx="1826141" cy="584775"/>
          </a:xfrm>
          <a:prstGeom prst="rect">
            <a:avLst/>
          </a:prstGeom>
        </p:spPr>
        <p:txBody>
          <a:bodyPr wrap="none">
            <a:spAutoFit/>
          </a:bodyPr>
          <a:lstStyle/>
          <a:p>
            <a:r>
              <a:rPr lang="zh-CN" altLang="en-US" sz="3200" dirty="0" smtClean="0"/>
              <a:t>權重參數</a:t>
            </a:r>
            <a:endParaRPr lang="zh-TW" altLang="en-US" sz="3200" dirty="0"/>
          </a:p>
        </p:txBody>
      </p:sp>
      <p:sp>
        <p:nvSpPr>
          <p:cNvPr id="6" name="橢圓 5"/>
          <p:cNvSpPr/>
          <p:nvPr/>
        </p:nvSpPr>
        <p:spPr>
          <a:xfrm>
            <a:off x="2792627" y="2196445"/>
            <a:ext cx="461319" cy="6703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419218" y="3692437"/>
            <a:ext cx="2723823" cy="369332"/>
          </a:xfrm>
          <a:prstGeom prst="rect">
            <a:avLst/>
          </a:prstGeom>
        </p:spPr>
        <p:txBody>
          <a:bodyPr wrap="none">
            <a:spAutoFit/>
          </a:bodyPr>
          <a:lstStyle/>
          <a:p>
            <a:r>
              <a:rPr lang="zh-CN" altLang="en-US" dirty="0" smtClean="0"/>
              <a:t>用來控制攻擊雜訊的幅值</a:t>
            </a:r>
            <a:endParaRPr lang="zh-TW" altLang="en-US" dirty="0"/>
          </a:p>
        </p:txBody>
      </p:sp>
      <p:sp>
        <p:nvSpPr>
          <p:cNvPr id="8" name="矩形 7"/>
          <p:cNvSpPr/>
          <p:nvPr/>
        </p:nvSpPr>
        <p:spPr>
          <a:xfrm>
            <a:off x="2438324" y="4219309"/>
            <a:ext cx="4572000" cy="646331"/>
          </a:xfrm>
          <a:prstGeom prst="rect">
            <a:avLst/>
          </a:prstGeom>
        </p:spPr>
        <p:txBody>
          <a:bodyPr>
            <a:spAutoFit/>
          </a:bodyPr>
          <a:lstStyle/>
          <a:p>
            <a:r>
              <a:rPr lang="zh-CN" altLang="en-US" dirty="0" smtClean="0"/>
              <a:t>參數值越大，攻擊強度也越大，</a:t>
            </a:r>
            <a:endParaRPr lang="en-US" altLang="zh-CN" dirty="0" smtClean="0"/>
          </a:p>
          <a:p>
            <a:r>
              <a:rPr lang="zh-CN" altLang="en-US" dirty="0" smtClean="0"/>
              <a:t>肉眼也更容易觀察到攻擊雜訊</a:t>
            </a:r>
            <a:endParaRPr lang="zh-TW" altLang="en-US" dirty="0"/>
          </a:p>
        </p:txBody>
      </p:sp>
    </p:spTree>
    <p:extLst>
      <p:ext uri="{BB962C8B-B14F-4D97-AF65-F5344CB8AC3E}">
        <p14:creationId xmlns:p14="http://schemas.microsoft.com/office/powerpoint/2010/main" val="5639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5989" y="381602"/>
            <a:ext cx="8287265" cy="1325563"/>
          </a:xfrm>
        </p:spPr>
        <p:txBody>
          <a:bodyPr>
            <a:normAutofit fontScale="90000"/>
          </a:bodyPr>
          <a:lstStyle/>
          <a:p>
            <a:r>
              <a:rPr lang="zh-TW" altLang="en-US" dirty="0" smtClean="0"/>
              <a:t>範例</a:t>
            </a:r>
            <a:r>
              <a:rPr lang="en-US" altLang="zh-TW" dirty="0" smtClean="0"/>
              <a:t>:</a:t>
            </a:r>
            <a:br>
              <a:rPr lang="en-US" altLang="zh-TW" dirty="0" smtClean="0"/>
            </a:br>
            <a:r>
              <a:rPr lang="en-US" altLang="zh-TW" sz="2700" dirty="0" smtClean="0"/>
              <a:t>https</a:t>
            </a:r>
            <a:r>
              <a:rPr lang="en-US" altLang="zh-TW" sz="2700" dirty="0"/>
              <a:t>://www.tensorflow.org/tutorials/generative/adversarial_fgsm</a:t>
            </a:r>
            <a:endParaRPr lang="zh-TW" altLang="en-US" sz="2700" dirty="0"/>
          </a:p>
        </p:txBody>
      </p:sp>
      <p:sp>
        <p:nvSpPr>
          <p:cNvPr id="3" name="矩形 2"/>
          <p:cNvSpPr/>
          <p:nvPr/>
        </p:nvSpPr>
        <p:spPr>
          <a:xfrm>
            <a:off x="473675" y="1979820"/>
            <a:ext cx="8431427" cy="2308324"/>
          </a:xfrm>
          <a:prstGeom prst="rect">
            <a:avLst/>
          </a:prstGeom>
        </p:spPr>
        <p:txBody>
          <a:bodyPr wrap="square">
            <a:spAutoFit/>
          </a:bodyPr>
          <a:lstStyle/>
          <a:p>
            <a:r>
              <a:rPr lang="en-US" altLang="zh-TW" dirty="0" smtClean="0"/>
              <a:t>from __future__ import </a:t>
            </a:r>
            <a:r>
              <a:rPr lang="en-US" altLang="zh-TW" dirty="0" err="1" smtClean="0"/>
              <a:t>absolute_import</a:t>
            </a:r>
            <a:r>
              <a:rPr lang="en-US" altLang="zh-TW" dirty="0" smtClean="0"/>
              <a:t>, division, </a:t>
            </a:r>
            <a:r>
              <a:rPr lang="en-US" altLang="zh-TW" dirty="0" err="1" smtClean="0"/>
              <a:t>print_function</a:t>
            </a:r>
            <a:r>
              <a:rPr lang="en-US" altLang="zh-TW" dirty="0" smtClean="0"/>
              <a:t>, </a:t>
            </a:r>
            <a:r>
              <a:rPr lang="en-US" altLang="zh-TW" dirty="0" err="1" smtClean="0"/>
              <a:t>unicode_literals</a:t>
            </a:r>
            <a:endParaRPr lang="en-US" altLang="zh-TW" dirty="0" smtClean="0"/>
          </a:p>
          <a:p>
            <a:endParaRPr lang="en-US" altLang="zh-TW" dirty="0" smtClean="0"/>
          </a:p>
          <a:p>
            <a:r>
              <a:rPr lang="en-US" altLang="zh-TW" dirty="0" smtClean="0"/>
              <a:t>import </a:t>
            </a:r>
            <a:r>
              <a:rPr lang="en-US" altLang="zh-TW" dirty="0" err="1" smtClean="0"/>
              <a:t>tensorflow</a:t>
            </a:r>
            <a:r>
              <a:rPr lang="en-US" altLang="zh-TW" dirty="0" smtClean="0"/>
              <a:t> as </a:t>
            </a:r>
            <a:r>
              <a:rPr lang="en-US" altLang="zh-TW" dirty="0" err="1" smtClean="0"/>
              <a:t>tf</a:t>
            </a:r>
            <a:endParaRPr lang="en-US" altLang="zh-TW" dirty="0" smtClean="0"/>
          </a:p>
          <a:p>
            <a:r>
              <a:rPr lang="en-US" altLang="zh-TW" dirty="0" smtClean="0"/>
              <a:t>import </a:t>
            </a:r>
            <a:r>
              <a:rPr lang="en-US" altLang="zh-TW" dirty="0" err="1" smtClean="0"/>
              <a:t>matplotlib</a:t>
            </a:r>
            <a:r>
              <a:rPr lang="en-US" altLang="zh-TW" dirty="0" smtClean="0"/>
              <a:t> as </a:t>
            </a:r>
            <a:r>
              <a:rPr lang="en-US" altLang="zh-TW" dirty="0" err="1" smtClean="0"/>
              <a:t>mpl</a:t>
            </a:r>
            <a:endParaRPr lang="en-US" altLang="zh-TW" dirty="0" smtClean="0"/>
          </a:p>
          <a:p>
            <a:r>
              <a:rPr lang="en-US" altLang="zh-TW" dirty="0" smtClean="0"/>
              <a:t>import </a:t>
            </a:r>
            <a:r>
              <a:rPr lang="en-US" altLang="zh-TW" dirty="0" err="1" smtClean="0"/>
              <a:t>matplotlib.pyplot</a:t>
            </a:r>
            <a:r>
              <a:rPr lang="en-US" altLang="zh-TW" dirty="0" smtClean="0"/>
              <a:t> as </a:t>
            </a:r>
            <a:r>
              <a:rPr lang="en-US" altLang="zh-TW" dirty="0" err="1" smtClean="0"/>
              <a:t>plt</a:t>
            </a:r>
            <a:endParaRPr lang="en-US" altLang="zh-TW" dirty="0" smtClean="0"/>
          </a:p>
          <a:p>
            <a:endParaRPr lang="en-US" altLang="zh-TW" dirty="0" smtClean="0"/>
          </a:p>
          <a:p>
            <a:r>
              <a:rPr lang="en-US" altLang="zh-TW" dirty="0" err="1" smtClean="0"/>
              <a:t>mpl.rcParams</a:t>
            </a:r>
            <a:r>
              <a:rPr lang="en-US" altLang="zh-TW" dirty="0" smtClean="0"/>
              <a:t>['</a:t>
            </a:r>
            <a:r>
              <a:rPr lang="en-US" altLang="zh-TW" dirty="0" err="1" smtClean="0"/>
              <a:t>figure.figsize</a:t>
            </a:r>
            <a:r>
              <a:rPr lang="en-US" altLang="zh-TW" dirty="0" smtClean="0"/>
              <a:t>'] = (8, 8)</a:t>
            </a:r>
          </a:p>
          <a:p>
            <a:r>
              <a:rPr lang="en-US" altLang="zh-TW" dirty="0" err="1" smtClean="0"/>
              <a:t>mpl.rcParams</a:t>
            </a:r>
            <a:r>
              <a:rPr lang="en-US" altLang="zh-TW" dirty="0" smtClean="0"/>
              <a:t>['</a:t>
            </a:r>
            <a:r>
              <a:rPr lang="en-US" altLang="zh-TW" dirty="0" err="1" smtClean="0"/>
              <a:t>axes.grid</a:t>
            </a:r>
            <a:r>
              <a:rPr lang="en-US" altLang="zh-TW" dirty="0" smtClean="0"/>
              <a:t>'] = False</a:t>
            </a:r>
            <a:endParaRPr lang="zh-TW" altLang="en-US" dirty="0"/>
          </a:p>
        </p:txBody>
      </p:sp>
    </p:spTree>
    <p:extLst>
      <p:ext uri="{BB962C8B-B14F-4D97-AF65-F5344CB8AC3E}">
        <p14:creationId xmlns:p14="http://schemas.microsoft.com/office/powerpoint/2010/main" val="30443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10747" y="595786"/>
            <a:ext cx="8106031" cy="714031"/>
          </a:xfrm>
        </p:spPr>
        <p:txBody>
          <a:bodyPr>
            <a:normAutofit/>
          </a:bodyPr>
          <a:lstStyle/>
          <a:p>
            <a:r>
              <a:rPr lang="en-US" altLang="zh-TW" sz="2400" dirty="0" smtClean="0"/>
              <a:t> </a:t>
            </a:r>
            <a:r>
              <a:rPr lang="zh-TW" altLang="en-US" sz="2400" dirty="0"/>
              <a:t>載入</a:t>
            </a:r>
            <a:r>
              <a:rPr lang="en-US" altLang="zh-TW" sz="1800" dirty="0" smtClean="0"/>
              <a:t>the </a:t>
            </a:r>
            <a:r>
              <a:rPr lang="en-US" altLang="zh-TW" sz="1800" dirty="0" err="1"/>
              <a:t>pretained</a:t>
            </a:r>
            <a:r>
              <a:rPr lang="en-US" altLang="zh-TW" sz="1800" dirty="0"/>
              <a:t> MobileNetV2 model </a:t>
            </a:r>
            <a:r>
              <a:rPr lang="zh-TW" altLang="en-US" sz="1800" dirty="0"/>
              <a:t>及</a:t>
            </a:r>
            <a:r>
              <a:rPr lang="en-US" altLang="zh-TW" sz="1800" dirty="0" smtClean="0"/>
              <a:t> </a:t>
            </a:r>
            <a:r>
              <a:rPr lang="en-US" altLang="zh-TW" sz="1800" dirty="0"/>
              <a:t>the ImageNet class names.</a:t>
            </a:r>
            <a:endParaRPr lang="zh-TW" altLang="en-US" sz="1800" dirty="0"/>
          </a:p>
        </p:txBody>
      </p:sp>
      <p:sp>
        <p:nvSpPr>
          <p:cNvPr id="3" name="矩形 2"/>
          <p:cNvSpPr/>
          <p:nvPr/>
        </p:nvSpPr>
        <p:spPr>
          <a:xfrm>
            <a:off x="918519" y="2378323"/>
            <a:ext cx="7541740" cy="2585323"/>
          </a:xfrm>
          <a:prstGeom prst="rect">
            <a:avLst/>
          </a:prstGeom>
        </p:spPr>
        <p:txBody>
          <a:bodyPr wrap="square">
            <a:spAutoFit/>
          </a:bodyPr>
          <a:lstStyle/>
          <a:p>
            <a:r>
              <a:rPr lang="en-US" altLang="zh-TW" dirty="0" err="1" smtClean="0"/>
              <a:t>pretrained_model</a:t>
            </a:r>
            <a:r>
              <a:rPr lang="en-US" altLang="zh-TW" dirty="0" smtClean="0"/>
              <a:t> = tf.keras.applications.MobileNetV2(</a:t>
            </a:r>
            <a:r>
              <a:rPr lang="en-US" altLang="zh-TW" dirty="0" err="1" smtClean="0"/>
              <a:t>include_top</a:t>
            </a:r>
            <a:r>
              <a:rPr lang="en-US" altLang="zh-TW" dirty="0" smtClean="0"/>
              <a:t>=True,</a:t>
            </a:r>
          </a:p>
          <a:p>
            <a:r>
              <a:rPr lang="en-US" altLang="zh-TW" dirty="0" smtClean="0"/>
              <a:t>                                                     weights='</a:t>
            </a:r>
            <a:r>
              <a:rPr lang="en-US" altLang="zh-TW" dirty="0" err="1" smtClean="0"/>
              <a:t>imagenet</a:t>
            </a:r>
            <a:r>
              <a:rPr lang="en-US" altLang="zh-TW" dirty="0" smtClean="0"/>
              <a:t>')</a:t>
            </a:r>
          </a:p>
          <a:p>
            <a:endParaRPr lang="en-US" altLang="zh-TW" dirty="0" smtClean="0"/>
          </a:p>
          <a:p>
            <a:endParaRPr lang="en-US" altLang="zh-TW" dirty="0"/>
          </a:p>
          <a:p>
            <a:r>
              <a:rPr lang="en-US" altLang="zh-TW" dirty="0" err="1" smtClean="0"/>
              <a:t>pretrained_model.trainable</a:t>
            </a:r>
            <a:r>
              <a:rPr lang="en-US" altLang="zh-TW" dirty="0" smtClean="0"/>
              <a:t> = False</a:t>
            </a:r>
            <a:r>
              <a:rPr lang="zh-TW" altLang="en-US" dirty="0" smtClean="0"/>
              <a:t>        </a:t>
            </a:r>
            <a:r>
              <a:rPr lang="en-US" altLang="zh-TW" dirty="0" smtClean="0"/>
              <a:t>#</a:t>
            </a:r>
            <a:r>
              <a:rPr lang="zh-TW" altLang="en-US" dirty="0" smtClean="0"/>
              <a:t> 所有參數都不調整</a:t>
            </a:r>
            <a:r>
              <a:rPr lang="en-US" altLang="zh-TW" dirty="0" smtClean="0"/>
              <a:t>!!</a:t>
            </a:r>
          </a:p>
          <a:p>
            <a:endParaRPr lang="en-US" altLang="zh-TW" dirty="0" smtClean="0"/>
          </a:p>
          <a:p>
            <a:r>
              <a:rPr lang="en-US" altLang="zh-TW" dirty="0" smtClean="0"/>
              <a:t># ImageNet labels</a:t>
            </a:r>
          </a:p>
          <a:p>
            <a:endParaRPr lang="en-US" altLang="zh-TW" dirty="0" smtClean="0"/>
          </a:p>
          <a:p>
            <a:r>
              <a:rPr lang="en-US" altLang="zh-TW" dirty="0" err="1" smtClean="0"/>
              <a:t>decode_predictions</a:t>
            </a:r>
            <a:r>
              <a:rPr lang="en-US" altLang="zh-TW" dirty="0" smtClean="0"/>
              <a:t> = tf.keras.applications.mobilenet_v2.decode_predictions</a:t>
            </a:r>
            <a:endParaRPr lang="zh-TW" altLang="en-US" dirty="0"/>
          </a:p>
        </p:txBody>
      </p:sp>
      <p:sp>
        <p:nvSpPr>
          <p:cNvPr id="4" name="矩形 3"/>
          <p:cNvSpPr/>
          <p:nvPr/>
        </p:nvSpPr>
        <p:spPr>
          <a:xfrm>
            <a:off x="1059213" y="1309817"/>
            <a:ext cx="3504549" cy="584775"/>
          </a:xfrm>
          <a:prstGeom prst="rect">
            <a:avLst/>
          </a:prstGeom>
        </p:spPr>
        <p:txBody>
          <a:bodyPr wrap="none">
            <a:spAutoFit/>
          </a:bodyPr>
          <a:lstStyle/>
          <a:p>
            <a:r>
              <a:rPr lang="en-US" altLang="zh-TW" sz="3200" dirty="0" err="1" smtClean="0"/>
              <a:t>tf.keras.applications</a:t>
            </a:r>
            <a:endParaRPr lang="zh-TW" altLang="en-US" sz="3200" dirty="0"/>
          </a:p>
        </p:txBody>
      </p:sp>
    </p:spTree>
    <p:extLst>
      <p:ext uri="{BB962C8B-B14F-4D97-AF65-F5344CB8AC3E}">
        <p14:creationId xmlns:p14="http://schemas.microsoft.com/office/powerpoint/2010/main" val="179790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4249" y="1878903"/>
            <a:ext cx="8250194" cy="3693319"/>
          </a:xfrm>
          <a:prstGeom prst="rect">
            <a:avLst/>
          </a:prstGeom>
        </p:spPr>
        <p:txBody>
          <a:bodyPr wrap="square">
            <a:spAutoFit/>
          </a:bodyPr>
          <a:lstStyle/>
          <a:p>
            <a:r>
              <a:rPr lang="en-US" altLang="zh-TW" dirty="0" smtClean="0"/>
              <a:t># Helper function to preprocess the image so that it can be inputted in MobileNetV2</a:t>
            </a:r>
          </a:p>
          <a:p>
            <a:endParaRPr lang="en-US" altLang="zh-TW" dirty="0" smtClean="0"/>
          </a:p>
          <a:p>
            <a:r>
              <a:rPr lang="en-US" altLang="zh-TW" dirty="0" err="1" smtClean="0"/>
              <a:t>def</a:t>
            </a:r>
            <a:r>
              <a:rPr lang="en-US" altLang="zh-TW" dirty="0" smtClean="0"/>
              <a:t> preprocess(image):</a:t>
            </a:r>
          </a:p>
          <a:p>
            <a:r>
              <a:rPr lang="en-US" altLang="zh-TW" dirty="0" smtClean="0"/>
              <a:t>  image = </a:t>
            </a:r>
            <a:r>
              <a:rPr lang="en-US" altLang="zh-TW" dirty="0" err="1" smtClean="0"/>
              <a:t>tf.cast</a:t>
            </a:r>
            <a:r>
              <a:rPr lang="en-US" altLang="zh-TW" dirty="0" smtClean="0"/>
              <a:t>(image, tf.float32)</a:t>
            </a:r>
          </a:p>
          <a:p>
            <a:r>
              <a:rPr lang="en-US" altLang="zh-TW" dirty="0" smtClean="0"/>
              <a:t>  image = image/255</a:t>
            </a:r>
          </a:p>
          <a:p>
            <a:r>
              <a:rPr lang="en-US" altLang="zh-TW" dirty="0" smtClean="0"/>
              <a:t>  image = </a:t>
            </a:r>
            <a:r>
              <a:rPr lang="en-US" altLang="zh-TW" dirty="0" err="1" smtClean="0"/>
              <a:t>tf.image.resize</a:t>
            </a:r>
            <a:r>
              <a:rPr lang="en-US" altLang="zh-TW" dirty="0" smtClean="0"/>
              <a:t>(image, (224, 224))</a:t>
            </a:r>
          </a:p>
          <a:p>
            <a:r>
              <a:rPr lang="en-US" altLang="zh-TW" dirty="0" smtClean="0"/>
              <a:t>  image = image[None, ...]</a:t>
            </a:r>
          </a:p>
          <a:p>
            <a:r>
              <a:rPr lang="en-US" altLang="zh-TW" dirty="0" smtClean="0"/>
              <a:t>  return image</a:t>
            </a:r>
          </a:p>
          <a:p>
            <a:endParaRPr lang="en-US" altLang="zh-TW" dirty="0" smtClean="0"/>
          </a:p>
          <a:p>
            <a:r>
              <a:rPr lang="en-US" altLang="zh-TW" dirty="0" smtClean="0"/>
              <a:t># Helper function to extract labels from probability vector</a:t>
            </a:r>
          </a:p>
          <a:p>
            <a:endParaRPr lang="en-US" altLang="zh-TW" dirty="0" smtClean="0"/>
          </a:p>
          <a:p>
            <a:r>
              <a:rPr lang="en-US" altLang="zh-TW" dirty="0" err="1" smtClean="0"/>
              <a:t>def</a:t>
            </a:r>
            <a:r>
              <a:rPr lang="en-US" altLang="zh-TW" dirty="0" smtClean="0"/>
              <a:t> </a:t>
            </a:r>
            <a:r>
              <a:rPr lang="en-US" altLang="zh-TW" dirty="0" err="1" smtClean="0"/>
              <a:t>get_imagenet_label</a:t>
            </a:r>
            <a:r>
              <a:rPr lang="en-US" altLang="zh-TW" dirty="0" smtClean="0"/>
              <a:t>(</a:t>
            </a:r>
            <a:r>
              <a:rPr lang="en-US" altLang="zh-TW" dirty="0" err="1" smtClean="0"/>
              <a:t>probs</a:t>
            </a:r>
            <a:r>
              <a:rPr lang="en-US" altLang="zh-TW" dirty="0" smtClean="0"/>
              <a:t>):</a:t>
            </a:r>
          </a:p>
          <a:p>
            <a:r>
              <a:rPr lang="en-US" altLang="zh-TW" dirty="0" smtClean="0"/>
              <a:t>  return </a:t>
            </a:r>
            <a:r>
              <a:rPr lang="en-US" altLang="zh-TW" dirty="0" err="1" smtClean="0"/>
              <a:t>decode_predictions</a:t>
            </a:r>
            <a:r>
              <a:rPr lang="en-US" altLang="zh-TW" dirty="0" smtClean="0"/>
              <a:t>(</a:t>
            </a:r>
            <a:r>
              <a:rPr lang="en-US" altLang="zh-TW" dirty="0" err="1" smtClean="0"/>
              <a:t>probs</a:t>
            </a:r>
            <a:r>
              <a:rPr lang="en-US" altLang="zh-TW" dirty="0" smtClean="0"/>
              <a:t>, top=1)[0][0]</a:t>
            </a:r>
            <a:endParaRPr lang="zh-TW" altLang="en-US" dirty="0"/>
          </a:p>
        </p:txBody>
      </p:sp>
      <p:sp>
        <p:nvSpPr>
          <p:cNvPr id="3" name="矩形 2"/>
          <p:cNvSpPr/>
          <p:nvPr/>
        </p:nvSpPr>
        <p:spPr>
          <a:xfrm>
            <a:off x="275626" y="674128"/>
            <a:ext cx="8291052" cy="646331"/>
          </a:xfrm>
          <a:prstGeom prst="rect">
            <a:avLst/>
          </a:prstGeom>
        </p:spPr>
        <p:txBody>
          <a:bodyPr wrap="none">
            <a:spAutoFit/>
          </a:bodyPr>
          <a:lstStyle/>
          <a:p>
            <a:r>
              <a:rPr lang="zh-TW" altLang="en-US" sz="3600" dirty="0" smtClean="0"/>
              <a:t>撰寫輸入圖片的處理函數</a:t>
            </a:r>
            <a:r>
              <a:rPr lang="en-US" altLang="zh-TW" sz="3600" dirty="0" smtClean="0"/>
              <a:t>Helper function </a:t>
            </a:r>
            <a:endParaRPr lang="zh-TW" altLang="en-US" sz="3600" dirty="0"/>
          </a:p>
        </p:txBody>
      </p:sp>
    </p:spTree>
    <p:extLst>
      <p:ext uri="{BB962C8B-B14F-4D97-AF65-F5344CB8AC3E}">
        <p14:creationId xmlns:p14="http://schemas.microsoft.com/office/powerpoint/2010/main" val="28312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8433" y="2281013"/>
            <a:ext cx="8134864" cy="3139321"/>
          </a:xfrm>
          <a:prstGeom prst="rect">
            <a:avLst/>
          </a:prstGeom>
        </p:spPr>
        <p:txBody>
          <a:bodyPr wrap="square">
            <a:spAutoFit/>
          </a:bodyPr>
          <a:lstStyle/>
          <a:p>
            <a:r>
              <a:rPr lang="en-US" altLang="zh-TW" dirty="0" err="1" smtClean="0"/>
              <a:t>image_path</a:t>
            </a:r>
            <a:r>
              <a:rPr lang="en-US" altLang="zh-TW" dirty="0" smtClean="0"/>
              <a:t> = </a:t>
            </a:r>
            <a:r>
              <a:rPr lang="en-US" altLang="zh-TW" dirty="0" err="1" smtClean="0"/>
              <a:t>tf.keras.utils.get_file</a:t>
            </a:r>
            <a:r>
              <a:rPr lang="en-US" altLang="zh-TW" dirty="0" smtClean="0"/>
              <a:t>('YellowLabradorLooking_new.jpg', 'https://storage.googleapis.com/download.tensorflow.org/</a:t>
            </a:r>
            <a:r>
              <a:rPr lang="en-US" altLang="zh-TW" dirty="0" err="1" smtClean="0"/>
              <a:t>example_images</a:t>
            </a:r>
            <a:r>
              <a:rPr lang="en-US" altLang="zh-TW" dirty="0" smtClean="0"/>
              <a:t>/YellowLabradorLooking_new.jpg')</a:t>
            </a:r>
          </a:p>
          <a:p>
            <a:endParaRPr lang="en-US" altLang="zh-TW" dirty="0" smtClean="0"/>
          </a:p>
          <a:p>
            <a:r>
              <a:rPr lang="en-US" altLang="zh-TW" dirty="0" err="1" smtClean="0"/>
              <a:t>image_raw</a:t>
            </a:r>
            <a:r>
              <a:rPr lang="en-US" altLang="zh-TW" dirty="0" smtClean="0"/>
              <a:t> = </a:t>
            </a:r>
            <a:r>
              <a:rPr lang="en-US" altLang="zh-TW" dirty="0" err="1" smtClean="0"/>
              <a:t>tf.io.read_file</a:t>
            </a:r>
            <a:r>
              <a:rPr lang="en-US" altLang="zh-TW" dirty="0" smtClean="0"/>
              <a:t>(</a:t>
            </a:r>
            <a:r>
              <a:rPr lang="en-US" altLang="zh-TW" dirty="0" err="1" smtClean="0"/>
              <a:t>image_path</a:t>
            </a:r>
            <a:r>
              <a:rPr lang="en-US" altLang="zh-TW" dirty="0" smtClean="0"/>
              <a:t>)</a:t>
            </a:r>
          </a:p>
          <a:p>
            <a:endParaRPr lang="en-US" altLang="zh-TW" dirty="0" smtClean="0"/>
          </a:p>
          <a:p>
            <a:r>
              <a:rPr lang="en-US" altLang="zh-TW" dirty="0" smtClean="0"/>
              <a:t>image = </a:t>
            </a:r>
            <a:r>
              <a:rPr lang="en-US" altLang="zh-TW" dirty="0" err="1" smtClean="0"/>
              <a:t>tf.image.decode_image</a:t>
            </a:r>
            <a:r>
              <a:rPr lang="en-US" altLang="zh-TW" dirty="0" smtClean="0"/>
              <a:t>(</a:t>
            </a:r>
            <a:r>
              <a:rPr lang="en-US" altLang="zh-TW" dirty="0" err="1" smtClean="0"/>
              <a:t>image_raw</a:t>
            </a:r>
            <a:r>
              <a:rPr lang="en-US" altLang="zh-TW" dirty="0" smtClean="0"/>
              <a:t>)</a:t>
            </a:r>
          </a:p>
          <a:p>
            <a:endParaRPr lang="en-US" altLang="zh-TW" dirty="0" smtClean="0"/>
          </a:p>
          <a:p>
            <a:r>
              <a:rPr lang="en-US" altLang="zh-TW" dirty="0" smtClean="0"/>
              <a:t>image = preprocess(image)</a:t>
            </a:r>
          </a:p>
          <a:p>
            <a:endParaRPr lang="en-US" altLang="zh-TW" dirty="0" smtClean="0"/>
          </a:p>
          <a:p>
            <a:r>
              <a:rPr lang="en-US" altLang="zh-TW" dirty="0" err="1" smtClean="0"/>
              <a:t>image_probs</a:t>
            </a:r>
            <a:r>
              <a:rPr lang="en-US" altLang="zh-TW" dirty="0" smtClean="0"/>
              <a:t> = </a:t>
            </a:r>
            <a:r>
              <a:rPr lang="en-US" altLang="zh-TW" dirty="0" err="1" smtClean="0"/>
              <a:t>pretrained_model.predict</a:t>
            </a:r>
            <a:r>
              <a:rPr lang="en-US" altLang="zh-TW" dirty="0" smtClean="0"/>
              <a:t>(image)</a:t>
            </a:r>
            <a:endParaRPr lang="zh-TW" altLang="en-US" dirty="0"/>
          </a:p>
        </p:txBody>
      </p:sp>
      <p:sp>
        <p:nvSpPr>
          <p:cNvPr id="4" name="矩形 3"/>
          <p:cNvSpPr/>
          <p:nvPr/>
        </p:nvSpPr>
        <p:spPr>
          <a:xfrm>
            <a:off x="638433" y="1324918"/>
            <a:ext cx="4543680" cy="707886"/>
          </a:xfrm>
          <a:prstGeom prst="rect">
            <a:avLst/>
          </a:prstGeom>
        </p:spPr>
        <p:txBody>
          <a:bodyPr wrap="none">
            <a:spAutoFit/>
          </a:bodyPr>
          <a:lstStyle/>
          <a:p>
            <a:r>
              <a:rPr lang="en-US" altLang="zh-TW" sz="4000" b="1" dirty="0" err="1" smtClean="0">
                <a:effectLst>
                  <a:outerShdw blurRad="38100" dist="38100" dir="2700000" algn="tl">
                    <a:srgbClr val="000000">
                      <a:alpha val="43137"/>
                    </a:srgbClr>
                  </a:outerShdw>
                </a:effectLst>
              </a:rPr>
              <a:t>tf.keras.utils.get_file</a:t>
            </a:r>
            <a:endParaRPr lang="zh-TW" altLang="en-US" sz="4000" b="1" dirty="0">
              <a:effectLst>
                <a:outerShdw blurRad="38100" dist="38100" dir="2700000" algn="tl">
                  <a:srgbClr val="000000">
                    <a:alpha val="43137"/>
                  </a:srgbClr>
                </a:outerShdw>
              </a:effectLst>
            </a:endParaRPr>
          </a:p>
        </p:txBody>
      </p:sp>
      <p:sp>
        <p:nvSpPr>
          <p:cNvPr id="5" name="矩形 4"/>
          <p:cNvSpPr/>
          <p:nvPr/>
        </p:nvSpPr>
        <p:spPr>
          <a:xfrm>
            <a:off x="201828" y="554482"/>
            <a:ext cx="5262979" cy="646331"/>
          </a:xfrm>
          <a:prstGeom prst="rect">
            <a:avLst/>
          </a:prstGeom>
        </p:spPr>
        <p:txBody>
          <a:bodyPr wrap="none">
            <a:spAutoFit/>
          </a:bodyPr>
          <a:lstStyle/>
          <a:p>
            <a:r>
              <a:rPr lang="zh-TW" altLang="en-US" sz="3600" b="1" dirty="0" smtClean="0">
                <a:effectLst>
                  <a:outerShdw blurRad="38100" dist="38100" dir="2700000" algn="tl">
                    <a:srgbClr val="000000">
                      <a:alpha val="43137"/>
                    </a:srgbClr>
                  </a:outerShdw>
                </a:effectLst>
              </a:rPr>
              <a:t>下載原始圖片並做預處理</a:t>
            </a:r>
            <a:endParaRPr lang="en-US" altLang="zh-TW"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5556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203" y="297757"/>
            <a:ext cx="8233719" cy="2893100"/>
          </a:xfrm>
          <a:prstGeom prst="rect">
            <a:avLst/>
          </a:prstGeom>
        </p:spPr>
        <p:txBody>
          <a:bodyPr wrap="square">
            <a:spAutoFit/>
          </a:bodyPr>
          <a:lstStyle/>
          <a:p>
            <a:r>
              <a:rPr lang="en-US" altLang="zh-TW" sz="2400" dirty="0" err="1" smtClean="0"/>
              <a:t>plt.figure</a:t>
            </a:r>
            <a:r>
              <a:rPr lang="en-US" altLang="zh-TW" sz="2400" dirty="0" smtClean="0"/>
              <a:t>()</a:t>
            </a:r>
          </a:p>
          <a:p>
            <a:r>
              <a:rPr lang="en-US" altLang="zh-TW" sz="2400" dirty="0" err="1" smtClean="0"/>
              <a:t>plt.imshow</a:t>
            </a:r>
            <a:r>
              <a:rPr lang="en-US" altLang="zh-TW" sz="2400" dirty="0" smtClean="0"/>
              <a:t>(image[0])</a:t>
            </a:r>
          </a:p>
          <a:p>
            <a:endParaRPr lang="en-US" altLang="zh-TW" sz="2400" dirty="0" smtClean="0"/>
          </a:p>
          <a:p>
            <a:r>
              <a:rPr lang="en-US" altLang="zh-TW" sz="2000" dirty="0" smtClean="0"/>
              <a:t>_, </a:t>
            </a:r>
            <a:r>
              <a:rPr lang="en-US" altLang="zh-TW" sz="2000" b="1" dirty="0" err="1" smtClean="0">
                <a:effectLst>
                  <a:outerShdw blurRad="38100" dist="38100" dir="2700000" algn="tl">
                    <a:srgbClr val="000000">
                      <a:alpha val="43137"/>
                    </a:srgbClr>
                  </a:outerShdw>
                </a:effectLst>
              </a:rPr>
              <a:t>image_class</a:t>
            </a:r>
            <a:r>
              <a:rPr lang="en-US" altLang="zh-TW" sz="2000" dirty="0" smtClean="0"/>
              <a:t>, </a:t>
            </a:r>
            <a:r>
              <a:rPr lang="en-US" altLang="zh-TW" sz="2000" b="1" dirty="0" err="1" smtClean="0">
                <a:solidFill>
                  <a:srgbClr val="FF0000"/>
                </a:solidFill>
                <a:effectLst>
                  <a:outerShdw blurRad="38100" dist="38100" dir="2700000" algn="tl">
                    <a:srgbClr val="000000">
                      <a:alpha val="43137"/>
                    </a:srgbClr>
                  </a:outerShdw>
                </a:effectLst>
              </a:rPr>
              <a:t>class_confidence</a:t>
            </a:r>
            <a:r>
              <a:rPr lang="en-US" altLang="zh-TW" sz="2000" dirty="0" smtClean="0"/>
              <a:t> = </a:t>
            </a:r>
            <a:r>
              <a:rPr lang="en-US" altLang="zh-TW" sz="2000" dirty="0" err="1" smtClean="0"/>
              <a:t>get_imagenet_label</a:t>
            </a:r>
            <a:r>
              <a:rPr lang="en-US" altLang="zh-TW" sz="2000" dirty="0" smtClean="0"/>
              <a:t>(</a:t>
            </a:r>
            <a:r>
              <a:rPr lang="en-US" altLang="zh-TW" sz="2000" dirty="0" err="1" smtClean="0"/>
              <a:t>image_probs</a:t>
            </a:r>
            <a:r>
              <a:rPr lang="en-US" altLang="zh-TW" sz="2000" dirty="0" smtClean="0"/>
              <a:t>)</a:t>
            </a:r>
          </a:p>
          <a:p>
            <a:endParaRPr lang="en-US" altLang="zh-TW" sz="2400" dirty="0" smtClean="0"/>
          </a:p>
          <a:p>
            <a:r>
              <a:rPr lang="en-US" altLang="zh-TW" dirty="0" err="1" smtClean="0"/>
              <a:t>plt.title</a:t>
            </a:r>
            <a:r>
              <a:rPr lang="en-US" altLang="zh-TW" dirty="0" smtClean="0"/>
              <a:t>('{} : {:.2f}% </a:t>
            </a:r>
            <a:r>
              <a:rPr lang="en-US" altLang="zh-TW" dirty="0" err="1" smtClean="0"/>
              <a:t>Confidence'.format</a:t>
            </a:r>
            <a:r>
              <a:rPr lang="en-US" altLang="zh-TW" dirty="0" smtClean="0"/>
              <a:t>(</a:t>
            </a:r>
            <a:r>
              <a:rPr lang="en-US" altLang="zh-TW" dirty="0" err="1" smtClean="0"/>
              <a:t>image_class</a:t>
            </a:r>
            <a:r>
              <a:rPr lang="en-US" altLang="zh-TW" dirty="0" smtClean="0"/>
              <a:t>, </a:t>
            </a:r>
            <a:r>
              <a:rPr lang="en-US" altLang="zh-TW" dirty="0" err="1" smtClean="0"/>
              <a:t>class_confidence</a:t>
            </a:r>
            <a:r>
              <a:rPr lang="en-US" altLang="zh-TW" dirty="0" smtClean="0"/>
              <a:t>*100))</a:t>
            </a:r>
          </a:p>
          <a:p>
            <a:endParaRPr lang="en-US" altLang="zh-TW" sz="2400" dirty="0" smtClean="0"/>
          </a:p>
          <a:p>
            <a:r>
              <a:rPr lang="en-US" altLang="zh-TW" sz="2400" dirty="0" err="1" smtClean="0"/>
              <a:t>plt.show</a:t>
            </a:r>
            <a:r>
              <a:rPr lang="en-US" altLang="zh-TW" sz="2400" dirty="0" smtClean="0"/>
              <a:t>()</a:t>
            </a:r>
            <a:endParaRPr lang="zh-TW" altLang="en-US" sz="24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802" y="2510099"/>
            <a:ext cx="4224596" cy="4146073"/>
          </a:xfrm>
          <a:prstGeom prst="rect">
            <a:avLst/>
          </a:prstGeom>
        </p:spPr>
      </p:pic>
    </p:spTree>
    <p:extLst>
      <p:ext uri="{BB962C8B-B14F-4D97-AF65-F5344CB8AC3E}">
        <p14:creationId xmlns:p14="http://schemas.microsoft.com/office/powerpoint/2010/main" val="500831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3234" y="225084"/>
            <a:ext cx="7886700" cy="961166"/>
          </a:xfrm>
        </p:spPr>
        <p:txBody>
          <a:bodyPr/>
          <a:lstStyle/>
          <a:p>
            <a:r>
              <a:rPr lang="zh-TW" altLang="en-US" dirty="0" smtClean="0"/>
              <a:t>產生對抗樣本 </a:t>
            </a:r>
            <a:r>
              <a:rPr lang="en-US" altLang="zh-TW" dirty="0" smtClean="0"/>
              <a:t>adversarial </a:t>
            </a:r>
            <a:r>
              <a:rPr lang="en-US" altLang="zh-TW" dirty="0"/>
              <a:t>image</a:t>
            </a:r>
            <a:endParaRPr lang="zh-TW" altLang="en-US" dirty="0"/>
          </a:p>
        </p:txBody>
      </p:sp>
      <p:sp>
        <p:nvSpPr>
          <p:cNvPr id="4" name="矩形 3"/>
          <p:cNvSpPr/>
          <p:nvPr/>
        </p:nvSpPr>
        <p:spPr>
          <a:xfrm>
            <a:off x="278600" y="1036026"/>
            <a:ext cx="4853573" cy="523220"/>
          </a:xfrm>
          <a:prstGeom prst="rect">
            <a:avLst/>
          </a:prstGeom>
        </p:spPr>
        <p:txBody>
          <a:bodyPr wrap="none">
            <a:spAutoFit/>
          </a:bodyPr>
          <a:lstStyle/>
          <a:p>
            <a:r>
              <a:rPr lang="zh-TW" altLang="en-US" sz="2800" b="1" dirty="0" smtClean="0">
                <a:effectLst>
                  <a:outerShdw blurRad="38100" dist="38100" dir="2700000" algn="tl">
                    <a:srgbClr val="000000">
                      <a:alpha val="43137"/>
                    </a:srgbClr>
                  </a:outerShdw>
                </a:effectLst>
              </a:rPr>
              <a:t>建立</a:t>
            </a:r>
            <a:r>
              <a:rPr lang="zh-TW" altLang="en-US" sz="2800" b="1" dirty="0" smtClean="0">
                <a:solidFill>
                  <a:srgbClr val="FF0000"/>
                </a:solidFill>
                <a:effectLst>
                  <a:outerShdw blurRad="38100" dist="38100" dir="2700000" algn="tl">
                    <a:srgbClr val="000000">
                      <a:alpha val="43137"/>
                    </a:srgbClr>
                  </a:outerShdw>
                </a:effectLst>
              </a:rPr>
              <a:t>擾動</a:t>
            </a:r>
            <a:r>
              <a:rPr lang="zh-TW" altLang="en-US" sz="2800" b="1" dirty="0" smtClean="0">
                <a:effectLst>
                  <a:outerShdw blurRad="38100" dist="38100" dir="2700000" algn="tl">
                    <a:srgbClr val="000000">
                      <a:alpha val="43137"/>
                    </a:srgbClr>
                  </a:outerShdw>
                </a:effectLst>
              </a:rPr>
              <a:t> </a:t>
            </a:r>
            <a:r>
              <a:rPr lang="en-US" altLang="zh-TW" sz="2800" b="1" dirty="0" smtClean="0">
                <a:effectLst>
                  <a:outerShdw blurRad="38100" dist="38100" dir="2700000" algn="tl">
                    <a:srgbClr val="000000">
                      <a:alpha val="43137"/>
                    </a:srgbClr>
                  </a:outerShdw>
                </a:effectLst>
              </a:rPr>
              <a:t>create </a:t>
            </a:r>
            <a:r>
              <a:rPr lang="en-US" altLang="zh-TW" sz="2800" b="1" dirty="0" smtClean="0">
                <a:solidFill>
                  <a:srgbClr val="FF0000"/>
                </a:solidFill>
                <a:effectLst>
                  <a:outerShdw blurRad="38100" dist="38100" dir="2700000" algn="tl">
                    <a:srgbClr val="000000">
                      <a:alpha val="43137"/>
                    </a:srgbClr>
                  </a:outerShdw>
                </a:effectLst>
              </a:rPr>
              <a:t>perturbations </a:t>
            </a:r>
            <a:endParaRPr lang="zh-TW" altLang="en-US" sz="2800" b="1" dirty="0">
              <a:solidFill>
                <a:srgbClr val="FF0000"/>
              </a:solidFill>
              <a:effectLst>
                <a:outerShdw blurRad="38100" dist="38100" dir="2700000" algn="tl">
                  <a:srgbClr val="000000">
                    <a:alpha val="43137"/>
                  </a:srgbClr>
                </a:outerShdw>
              </a:effectLst>
            </a:endParaRPr>
          </a:p>
        </p:txBody>
      </p:sp>
      <p:sp>
        <p:nvSpPr>
          <p:cNvPr id="5" name="矩形 4"/>
          <p:cNvSpPr/>
          <p:nvPr/>
        </p:nvSpPr>
        <p:spPr>
          <a:xfrm>
            <a:off x="426308" y="2552326"/>
            <a:ext cx="6196914" cy="4247317"/>
          </a:xfrm>
          <a:prstGeom prst="rect">
            <a:avLst/>
          </a:prstGeom>
        </p:spPr>
        <p:txBody>
          <a:bodyPr wrap="square">
            <a:spAutoFit/>
          </a:bodyPr>
          <a:lstStyle/>
          <a:p>
            <a:r>
              <a:rPr lang="en-US" altLang="zh-TW" dirty="0" err="1" smtClean="0"/>
              <a:t>loss_object</a:t>
            </a:r>
            <a:r>
              <a:rPr lang="en-US" altLang="zh-TW" dirty="0" smtClean="0"/>
              <a:t> = </a:t>
            </a:r>
            <a:r>
              <a:rPr lang="en-US" altLang="zh-TW" dirty="0" err="1" smtClean="0"/>
              <a:t>tf.keras.losses.CategoricalCrossentropy</a:t>
            </a:r>
            <a:r>
              <a:rPr lang="en-US" altLang="zh-TW" dirty="0" smtClean="0"/>
              <a:t>()</a:t>
            </a:r>
          </a:p>
          <a:p>
            <a:endParaRPr lang="en-US" altLang="zh-TW" dirty="0" smtClean="0"/>
          </a:p>
          <a:p>
            <a:r>
              <a:rPr lang="en-US" altLang="zh-TW" dirty="0" err="1" smtClean="0"/>
              <a:t>def</a:t>
            </a:r>
            <a:r>
              <a:rPr lang="en-US" altLang="zh-TW" dirty="0" smtClean="0"/>
              <a:t> </a:t>
            </a:r>
            <a:r>
              <a:rPr lang="en-US" altLang="zh-TW" dirty="0" err="1" smtClean="0"/>
              <a:t>create_adversarial_pattern</a:t>
            </a:r>
            <a:r>
              <a:rPr lang="en-US" altLang="zh-TW" dirty="0" smtClean="0"/>
              <a:t>(</a:t>
            </a:r>
            <a:r>
              <a:rPr lang="en-US" altLang="zh-TW" dirty="0" err="1" smtClean="0"/>
              <a:t>input_image</a:t>
            </a:r>
            <a:r>
              <a:rPr lang="en-US" altLang="zh-TW" dirty="0" smtClean="0"/>
              <a:t>, </a:t>
            </a:r>
            <a:r>
              <a:rPr lang="en-US" altLang="zh-TW" dirty="0" err="1" smtClean="0"/>
              <a:t>input_label</a:t>
            </a:r>
            <a:r>
              <a:rPr lang="en-US" altLang="zh-TW" dirty="0" smtClean="0"/>
              <a:t>):</a:t>
            </a:r>
          </a:p>
          <a:p>
            <a:r>
              <a:rPr lang="en-US" altLang="zh-TW" dirty="0" smtClean="0"/>
              <a:t>  with </a:t>
            </a:r>
            <a:r>
              <a:rPr lang="en-US" altLang="zh-TW" dirty="0" err="1" smtClean="0"/>
              <a:t>tf.GradientTape</a:t>
            </a:r>
            <a:r>
              <a:rPr lang="en-US" altLang="zh-TW" dirty="0" smtClean="0"/>
              <a:t>() as tape:</a:t>
            </a:r>
          </a:p>
          <a:p>
            <a:r>
              <a:rPr lang="en-US" altLang="zh-TW" dirty="0" smtClean="0"/>
              <a:t>    </a:t>
            </a:r>
            <a:r>
              <a:rPr lang="en-US" altLang="zh-TW" dirty="0" err="1" smtClean="0"/>
              <a:t>tape.watch</a:t>
            </a:r>
            <a:r>
              <a:rPr lang="en-US" altLang="zh-TW" dirty="0" smtClean="0"/>
              <a:t>(</a:t>
            </a:r>
            <a:r>
              <a:rPr lang="en-US" altLang="zh-TW" dirty="0" err="1" smtClean="0"/>
              <a:t>input_image</a:t>
            </a:r>
            <a:r>
              <a:rPr lang="en-US" altLang="zh-TW" dirty="0" smtClean="0"/>
              <a:t>)</a:t>
            </a:r>
          </a:p>
          <a:p>
            <a:r>
              <a:rPr lang="en-US" altLang="zh-TW" dirty="0" smtClean="0"/>
              <a:t>    prediction = </a:t>
            </a:r>
            <a:r>
              <a:rPr lang="en-US" altLang="zh-TW" dirty="0" err="1" smtClean="0"/>
              <a:t>pretrained_model</a:t>
            </a:r>
            <a:r>
              <a:rPr lang="en-US" altLang="zh-TW" dirty="0" smtClean="0"/>
              <a:t>(</a:t>
            </a:r>
            <a:r>
              <a:rPr lang="en-US" altLang="zh-TW" dirty="0" err="1" smtClean="0"/>
              <a:t>input_image</a:t>
            </a:r>
            <a:r>
              <a:rPr lang="en-US" altLang="zh-TW" dirty="0" smtClean="0"/>
              <a:t>)</a:t>
            </a:r>
          </a:p>
          <a:p>
            <a:r>
              <a:rPr lang="en-US" altLang="zh-TW" dirty="0" smtClean="0"/>
              <a:t>    loss = </a:t>
            </a:r>
            <a:r>
              <a:rPr lang="en-US" altLang="zh-TW" dirty="0" err="1" smtClean="0"/>
              <a:t>loss_object</a:t>
            </a:r>
            <a:r>
              <a:rPr lang="en-US" altLang="zh-TW" dirty="0" smtClean="0"/>
              <a:t>(</a:t>
            </a:r>
            <a:r>
              <a:rPr lang="en-US" altLang="zh-TW" dirty="0" err="1" smtClean="0"/>
              <a:t>input_label</a:t>
            </a:r>
            <a:r>
              <a:rPr lang="en-US" altLang="zh-TW" dirty="0" smtClean="0"/>
              <a:t>, prediction)</a:t>
            </a:r>
          </a:p>
          <a:p>
            <a:endParaRPr lang="en-US" altLang="zh-TW" dirty="0" smtClean="0"/>
          </a:p>
          <a:p>
            <a:r>
              <a:rPr lang="en-US" altLang="zh-TW" dirty="0" smtClean="0"/>
              <a:t>  # Get the gradients of the loss w.r.t to the input image.</a:t>
            </a:r>
          </a:p>
          <a:p>
            <a:r>
              <a:rPr lang="en-US" altLang="zh-TW" dirty="0" smtClean="0"/>
              <a:t>  gradient = </a:t>
            </a:r>
            <a:r>
              <a:rPr lang="en-US" altLang="zh-TW" dirty="0" err="1" smtClean="0"/>
              <a:t>tape.gradient</a:t>
            </a:r>
            <a:r>
              <a:rPr lang="en-US" altLang="zh-TW" dirty="0" smtClean="0"/>
              <a:t>(loss, </a:t>
            </a:r>
            <a:r>
              <a:rPr lang="en-US" altLang="zh-TW" dirty="0" err="1" smtClean="0"/>
              <a:t>input_image</a:t>
            </a:r>
            <a:r>
              <a:rPr lang="en-US" altLang="zh-TW" dirty="0" smtClean="0"/>
              <a:t>)</a:t>
            </a:r>
          </a:p>
          <a:p>
            <a:endParaRPr lang="en-US" altLang="zh-TW" dirty="0" smtClean="0"/>
          </a:p>
          <a:p>
            <a:r>
              <a:rPr lang="en-US" altLang="zh-TW" dirty="0" smtClean="0"/>
              <a:t>  # Get the sign of the gradients to create the perturbation</a:t>
            </a:r>
          </a:p>
          <a:p>
            <a:r>
              <a:rPr lang="en-US" altLang="zh-TW" dirty="0" smtClean="0"/>
              <a:t>  </a:t>
            </a:r>
            <a:r>
              <a:rPr lang="en-US" altLang="zh-TW" dirty="0" err="1" smtClean="0"/>
              <a:t>signed_grad</a:t>
            </a:r>
            <a:r>
              <a:rPr lang="en-US" altLang="zh-TW" dirty="0" smtClean="0"/>
              <a:t> = </a:t>
            </a:r>
            <a:r>
              <a:rPr lang="en-US" altLang="zh-TW" dirty="0" err="1" smtClean="0"/>
              <a:t>tf.sign</a:t>
            </a:r>
            <a:r>
              <a:rPr lang="en-US" altLang="zh-TW" dirty="0" smtClean="0"/>
              <a:t>(gradient)</a:t>
            </a:r>
          </a:p>
          <a:p>
            <a:endParaRPr lang="en-US" altLang="zh-TW" dirty="0" smtClean="0"/>
          </a:p>
          <a:p>
            <a:r>
              <a:rPr lang="en-US" altLang="zh-TW" dirty="0" smtClean="0"/>
              <a:t>  return </a:t>
            </a:r>
            <a:r>
              <a:rPr lang="en-US" altLang="zh-TW" dirty="0" err="1" smtClean="0"/>
              <a:t>signed_grad</a:t>
            </a:r>
            <a:endParaRPr lang="zh-TW" altLang="en-US" dirty="0"/>
          </a:p>
        </p:txBody>
      </p:sp>
      <p:pic>
        <p:nvPicPr>
          <p:cNvPr id="6" name="圖片 5"/>
          <p:cNvPicPr>
            <a:picLocks noChangeAspect="1"/>
          </p:cNvPicPr>
          <p:nvPr/>
        </p:nvPicPr>
        <p:blipFill rotWithShape="1">
          <a:blip r:embed="rId2"/>
          <a:srcRect r="1723" b="83083"/>
          <a:stretch/>
        </p:blipFill>
        <p:spPr>
          <a:xfrm>
            <a:off x="645418" y="1659232"/>
            <a:ext cx="6725153" cy="670323"/>
          </a:xfrm>
          <a:prstGeom prst="rect">
            <a:avLst/>
          </a:prstGeom>
        </p:spPr>
      </p:pic>
      <p:sp>
        <p:nvSpPr>
          <p:cNvPr id="7" name="矩形 6"/>
          <p:cNvSpPr/>
          <p:nvPr/>
        </p:nvSpPr>
        <p:spPr>
          <a:xfrm>
            <a:off x="3517557" y="1696145"/>
            <a:ext cx="3871784" cy="7161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490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97" y="1063876"/>
            <a:ext cx="6792097" cy="2585323"/>
          </a:xfrm>
          <a:prstGeom prst="rect">
            <a:avLst/>
          </a:prstGeom>
        </p:spPr>
        <p:txBody>
          <a:bodyPr wrap="square">
            <a:spAutoFit/>
          </a:bodyPr>
          <a:lstStyle/>
          <a:p>
            <a:r>
              <a:rPr lang="en-US" altLang="zh-TW" dirty="0" smtClean="0"/>
              <a:t># Get the input label of the image.</a:t>
            </a:r>
          </a:p>
          <a:p>
            <a:endParaRPr lang="en-US" altLang="zh-TW" dirty="0" smtClean="0"/>
          </a:p>
          <a:p>
            <a:r>
              <a:rPr lang="en-US" altLang="zh-TW" dirty="0" err="1" smtClean="0"/>
              <a:t>labrador_retriever_index</a:t>
            </a:r>
            <a:r>
              <a:rPr lang="en-US" altLang="zh-TW" dirty="0" smtClean="0"/>
              <a:t> = 208</a:t>
            </a:r>
          </a:p>
          <a:p>
            <a:endParaRPr lang="en-US" altLang="zh-TW" dirty="0" smtClean="0"/>
          </a:p>
          <a:p>
            <a:r>
              <a:rPr lang="en-US" altLang="zh-TW" dirty="0" smtClean="0"/>
              <a:t>label = </a:t>
            </a:r>
            <a:r>
              <a:rPr lang="en-US" altLang="zh-TW" dirty="0" err="1" smtClean="0"/>
              <a:t>tf.one_hot</a:t>
            </a:r>
            <a:r>
              <a:rPr lang="en-US" altLang="zh-TW" dirty="0" smtClean="0"/>
              <a:t>(</a:t>
            </a:r>
            <a:r>
              <a:rPr lang="en-US" altLang="zh-TW" dirty="0" err="1" smtClean="0"/>
              <a:t>labrador_retriever_index</a:t>
            </a:r>
            <a:r>
              <a:rPr lang="en-US" altLang="zh-TW" dirty="0" smtClean="0"/>
              <a:t>, </a:t>
            </a:r>
            <a:r>
              <a:rPr lang="en-US" altLang="zh-TW" dirty="0" err="1" smtClean="0"/>
              <a:t>image_probs.shape</a:t>
            </a:r>
            <a:r>
              <a:rPr lang="en-US" altLang="zh-TW" dirty="0" smtClean="0"/>
              <a:t>[-1])</a:t>
            </a:r>
          </a:p>
          <a:p>
            <a:endParaRPr lang="en-US" altLang="zh-TW" dirty="0" smtClean="0"/>
          </a:p>
          <a:p>
            <a:r>
              <a:rPr lang="en-US" altLang="zh-TW" dirty="0" smtClean="0"/>
              <a:t>perturbations = </a:t>
            </a:r>
            <a:r>
              <a:rPr lang="en-US" altLang="zh-TW" dirty="0" err="1" smtClean="0"/>
              <a:t>create_adversarial_pattern</a:t>
            </a:r>
            <a:r>
              <a:rPr lang="en-US" altLang="zh-TW" dirty="0" smtClean="0"/>
              <a:t>(image, label)</a:t>
            </a:r>
          </a:p>
          <a:p>
            <a:endParaRPr lang="en-US" altLang="zh-TW" dirty="0" smtClean="0"/>
          </a:p>
          <a:p>
            <a:r>
              <a:rPr lang="en-US" altLang="zh-TW" dirty="0" err="1" smtClean="0"/>
              <a:t>plt.imshow</a:t>
            </a:r>
            <a:r>
              <a:rPr lang="en-US" altLang="zh-TW" dirty="0" smtClean="0"/>
              <a:t>(perturbations[0])</a:t>
            </a:r>
            <a:endParaRPr lang="zh-TW" altLang="en-US" dirty="0"/>
          </a:p>
        </p:txBody>
      </p:sp>
      <p:sp>
        <p:nvSpPr>
          <p:cNvPr id="4" name="矩形 3"/>
          <p:cNvSpPr/>
          <p:nvPr/>
        </p:nvSpPr>
        <p:spPr>
          <a:xfrm>
            <a:off x="195547" y="122193"/>
            <a:ext cx="5191999" cy="769441"/>
          </a:xfrm>
          <a:prstGeom prst="rect">
            <a:avLst/>
          </a:prstGeom>
        </p:spPr>
        <p:txBody>
          <a:bodyPr wrap="none">
            <a:spAutoFit/>
          </a:bodyPr>
          <a:lstStyle/>
          <a:p>
            <a:r>
              <a:rPr lang="zh-TW" altLang="en-US" sz="4400" b="1" dirty="0" smtClean="0">
                <a:solidFill>
                  <a:srgbClr val="FF0000"/>
                </a:solidFill>
                <a:effectLst>
                  <a:outerShdw blurRad="38100" dist="38100" dir="2700000" algn="tl">
                    <a:srgbClr val="000000">
                      <a:alpha val="43137"/>
                    </a:srgbClr>
                  </a:outerShdw>
                </a:effectLst>
              </a:rPr>
              <a:t>擾動</a:t>
            </a:r>
            <a:r>
              <a:rPr lang="zh-TW" altLang="en-US" sz="4400" b="1" dirty="0" smtClean="0">
                <a:effectLst>
                  <a:outerShdw blurRad="38100" dist="38100" dir="2700000" algn="tl">
                    <a:srgbClr val="000000">
                      <a:alpha val="43137"/>
                    </a:srgbClr>
                  </a:outerShdw>
                </a:effectLst>
              </a:rPr>
              <a:t> </a:t>
            </a:r>
            <a:r>
              <a:rPr lang="en-US" altLang="zh-TW" sz="4400" b="1" dirty="0" smtClean="0">
                <a:effectLst>
                  <a:outerShdw blurRad="38100" dist="38100" dir="2700000" algn="tl">
                    <a:srgbClr val="000000">
                      <a:alpha val="43137"/>
                    </a:srgbClr>
                  </a:outerShdw>
                </a:effectLst>
              </a:rPr>
              <a:t>| </a:t>
            </a:r>
            <a:r>
              <a:rPr lang="en-US" altLang="zh-TW" sz="4400" b="1" dirty="0" smtClean="0">
                <a:solidFill>
                  <a:srgbClr val="FF0000"/>
                </a:solidFill>
                <a:effectLst>
                  <a:outerShdw blurRad="38100" dist="38100" dir="2700000" algn="tl">
                    <a:srgbClr val="000000">
                      <a:alpha val="43137"/>
                    </a:srgbClr>
                  </a:outerShdw>
                </a:effectLst>
              </a:rPr>
              <a:t>perturbations </a:t>
            </a:r>
            <a:endParaRPr lang="zh-TW" altLang="en-US" sz="44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737" y="3311245"/>
            <a:ext cx="3485836" cy="3418018"/>
          </a:xfrm>
          <a:prstGeom prst="rect">
            <a:avLst/>
          </a:prstGeom>
        </p:spPr>
      </p:pic>
    </p:spTree>
    <p:extLst>
      <p:ext uri="{BB962C8B-B14F-4D97-AF65-F5344CB8AC3E}">
        <p14:creationId xmlns:p14="http://schemas.microsoft.com/office/powerpoint/2010/main" val="33180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892" y="1785198"/>
            <a:ext cx="8534400" cy="2923877"/>
          </a:xfrm>
          <a:prstGeom prst="rect">
            <a:avLst/>
          </a:prstGeom>
        </p:spPr>
        <p:txBody>
          <a:bodyPr wrap="square">
            <a:spAutoFit/>
          </a:bodyPr>
          <a:lstStyle/>
          <a:p>
            <a:r>
              <a:rPr lang="en-US" altLang="zh-TW" dirty="0" err="1" smtClean="0"/>
              <a:t>def</a:t>
            </a:r>
            <a:r>
              <a:rPr lang="en-US" altLang="zh-TW" dirty="0" smtClean="0"/>
              <a:t> </a:t>
            </a:r>
            <a:r>
              <a:rPr lang="en-US" altLang="zh-TW" dirty="0" err="1" smtClean="0"/>
              <a:t>display_images</a:t>
            </a:r>
            <a:r>
              <a:rPr lang="en-US" altLang="zh-TW" dirty="0" smtClean="0"/>
              <a:t>(image, description):</a:t>
            </a:r>
          </a:p>
          <a:p>
            <a:r>
              <a:rPr lang="en-US" altLang="zh-TW" dirty="0" smtClean="0"/>
              <a:t>  _, label, confidence = </a:t>
            </a:r>
            <a:r>
              <a:rPr lang="en-US" altLang="zh-TW" dirty="0" err="1" smtClean="0"/>
              <a:t>get_imagenet_label</a:t>
            </a:r>
            <a:r>
              <a:rPr lang="en-US" altLang="zh-TW" dirty="0" smtClean="0"/>
              <a:t>(</a:t>
            </a:r>
            <a:r>
              <a:rPr lang="en-US" altLang="zh-TW" dirty="0" err="1" smtClean="0"/>
              <a:t>pretrained_model.predict</a:t>
            </a:r>
            <a:r>
              <a:rPr lang="en-US" altLang="zh-TW" dirty="0" smtClean="0"/>
              <a:t>(image))</a:t>
            </a:r>
          </a:p>
          <a:p>
            <a:endParaRPr lang="en-US" altLang="zh-TW" dirty="0" smtClean="0"/>
          </a:p>
          <a:p>
            <a:r>
              <a:rPr lang="en-US" altLang="zh-TW" dirty="0" smtClean="0"/>
              <a:t>  </a:t>
            </a:r>
            <a:r>
              <a:rPr lang="en-US" altLang="zh-TW" dirty="0" err="1" smtClean="0"/>
              <a:t>plt.figure</a:t>
            </a:r>
            <a:r>
              <a:rPr lang="en-US" altLang="zh-TW" dirty="0" smtClean="0"/>
              <a:t>()</a:t>
            </a:r>
          </a:p>
          <a:p>
            <a:endParaRPr lang="en-US" altLang="zh-TW" dirty="0" smtClean="0"/>
          </a:p>
          <a:p>
            <a:r>
              <a:rPr lang="en-US" altLang="zh-TW" dirty="0" smtClean="0"/>
              <a:t>  </a:t>
            </a:r>
            <a:r>
              <a:rPr lang="en-US" altLang="zh-TW" dirty="0" err="1" smtClean="0"/>
              <a:t>plt.imshow</a:t>
            </a:r>
            <a:r>
              <a:rPr lang="en-US" altLang="zh-TW" dirty="0" smtClean="0"/>
              <a:t>(image[0])</a:t>
            </a:r>
          </a:p>
          <a:p>
            <a:endParaRPr lang="en-US" altLang="zh-TW" dirty="0" smtClean="0"/>
          </a:p>
          <a:p>
            <a:r>
              <a:rPr lang="en-US" altLang="zh-TW" sz="2000" dirty="0" smtClean="0"/>
              <a:t>  </a:t>
            </a:r>
            <a:r>
              <a:rPr lang="en-US" altLang="zh-TW" sz="2000" dirty="0" err="1" smtClean="0"/>
              <a:t>plt.title</a:t>
            </a:r>
            <a:r>
              <a:rPr lang="en-US" altLang="zh-TW" sz="2000" dirty="0" smtClean="0"/>
              <a:t>('{} \n {} : {:.2f}% </a:t>
            </a:r>
            <a:r>
              <a:rPr lang="en-US" altLang="zh-TW" sz="2000" dirty="0" err="1" smtClean="0"/>
              <a:t>Confidence'.format</a:t>
            </a:r>
            <a:r>
              <a:rPr lang="en-US" altLang="zh-TW" sz="2000" dirty="0" smtClean="0"/>
              <a:t>(</a:t>
            </a:r>
            <a:r>
              <a:rPr lang="en-US" altLang="zh-TW" sz="2000" dirty="0" err="1" smtClean="0"/>
              <a:t>description,label</a:t>
            </a:r>
            <a:r>
              <a:rPr lang="en-US" altLang="zh-TW" sz="2000" dirty="0" smtClean="0"/>
              <a:t>, confidence*100))</a:t>
            </a:r>
          </a:p>
          <a:p>
            <a:endParaRPr lang="en-US" altLang="zh-TW" sz="2000" dirty="0" smtClean="0"/>
          </a:p>
          <a:p>
            <a:r>
              <a:rPr lang="en-US" altLang="zh-TW" dirty="0" smtClean="0"/>
              <a:t>  </a:t>
            </a:r>
            <a:r>
              <a:rPr lang="en-US" altLang="zh-TW" dirty="0" err="1" smtClean="0"/>
              <a:t>plt.show</a:t>
            </a:r>
            <a:r>
              <a:rPr lang="en-US" altLang="zh-TW" dirty="0" smtClean="0"/>
              <a:t>()</a:t>
            </a:r>
            <a:endParaRPr lang="zh-TW" altLang="en-US" dirty="0"/>
          </a:p>
        </p:txBody>
      </p:sp>
    </p:spTree>
    <p:extLst>
      <p:ext uri="{BB962C8B-B14F-4D97-AF65-F5344CB8AC3E}">
        <p14:creationId xmlns:p14="http://schemas.microsoft.com/office/powerpoint/2010/main" val="1299461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9535" y="653528"/>
            <a:ext cx="7871254" cy="3447098"/>
          </a:xfrm>
          <a:prstGeom prst="rect">
            <a:avLst/>
          </a:prstGeom>
        </p:spPr>
        <p:txBody>
          <a:bodyPr wrap="square">
            <a:spAutoFit/>
          </a:bodyPr>
          <a:lstStyle/>
          <a:p>
            <a:r>
              <a:rPr lang="en-US" altLang="zh-TW" dirty="0" smtClean="0"/>
              <a:t>epsilons = [0, 0.01, 0.1, 0.15]</a:t>
            </a:r>
          </a:p>
          <a:p>
            <a:endParaRPr lang="en-US" altLang="zh-TW" dirty="0" smtClean="0"/>
          </a:p>
          <a:p>
            <a:r>
              <a:rPr lang="en-US" altLang="zh-TW" dirty="0" smtClean="0"/>
              <a:t>descriptions = [('Epsilon = {:0.3f}'.format(eps) if eps else 'Input')</a:t>
            </a:r>
          </a:p>
          <a:p>
            <a:r>
              <a:rPr lang="en-US" altLang="zh-TW" dirty="0" smtClean="0"/>
              <a:t>                for eps in epsilons]</a:t>
            </a:r>
          </a:p>
          <a:p>
            <a:endParaRPr lang="en-US" altLang="zh-TW" dirty="0" smtClean="0"/>
          </a:p>
          <a:p>
            <a:r>
              <a:rPr lang="en-US" altLang="zh-TW" sz="3200" dirty="0" smtClean="0"/>
              <a:t>for </a:t>
            </a:r>
            <a:r>
              <a:rPr lang="en-US" altLang="zh-TW" sz="3200" dirty="0" err="1" smtClean="0"/>
              <a:t>i</a:t>
            </a:r>
            <a:r>
              <a:rPr lang="en-US" altLang="zh-TW" sz="3200" dirty="0" smtClean="0"/>
              <a:t>, eps in enumerate(epsilons):</a:t>
            </a:r>
          </a:p>
          <a:p>
            <a:r>
              <a:rPr lang="en-US" altLang="zh-TW" sz="3200" dirty="0" smtClean="0"/>
              <a:t>  </a:t>
            </a:r>
            <a:r>
              <a:rPr lang="en-US" altLang="zh-TW" sz="3200" dirty="0" err="1" smtClean="0"/>
              <a:t>adv_x</a:t>
            </a:r>
            <a:r>
              <a:rPr lang="en-US" altLang="zh-TW" sz="3200" dirty="0" smtClean="0"/>
              <a:t> = image + eps*perturbations</a:t>
            </a:r>
          </a:p>
          <a:p>
            <a:r>
              <a:rPr lang="en-US" altLang="zh-TW" sz="3200" dirty="0" smtClean="0"/>
              <a:t>  </a:t>
            </a:r>
            <a:r>
              <a:rPr lang="en-US" altLang="zh-TW" sz="3200" dirty="0" err="1" smtClean="0"/>
              <a:t>adv_x</a:t>
            </a:r>
            <a:r>
              <a:rPr lang="en-US" altLang="zh-TW" sz="3200" dirty="0" smtClean="0"/>
              <a:t> = </a:t>
            </a:r>
            <a:r>
              <a:rPr lang="en-US" altLang="zh-TW" sz="3200" dirty="0" err="1" smtClean="0"/>
              <a:t>tf.clip_by_value</a:t>
            </a:r>
            <a:r>
              <a:rPr lang="en-US" altLang="zh-TW" sz="3200" dirty="0" smtClean="0"/>
              <a:t>(</a:t>
            </a:r>
            <a:r>
              <a:rPr lang="en-US" altLang="zh-TW" sz="3200" dirty="0" err="1" smtClean="0"/>
              <a:t>adv_x</a:t>
            </a:r>
            <a:r>
              <a:rPr lang="en-US" altLang="zh-TW" sz="3200" dirty="0" smtClean="0"/>
              <a:t>, 0, 1)</a:t>
            </a:r>
          </a:p>
          <a:p>
            <a:r>
              <a:rPr lang="en-US" altLang="zh-TW" sz="3200" dirty="0" smtClean="0"/>
              <a:t>  </a:t>
            </a:r>
            <a:r>
              <a:rPr lang="en-US" altLang="zh-TW" sz="3200" dirty="0" err="1" smtClean="0"/>
              <a:t>display_images</a:t>
            </a:r>
            <a:r>
              <a:rPr lang="en-US" altLang="zh-TW" sz="3200" dirty="0" smtClean="0"/>
              <a:t>(</a:t>
            </a:r>
            <a:r>
              <a:rPr lang="en-US" altLang="zh-TW" sz="3200" dirty="0" err="1" smtClean="0"/>
              <a:t>adv_x</a:t>
            </a:r>
            <a:r>
              <a:rPr lang="en-US" altLang="zh-TW" sz="3200" dirty="0" smtClean="0"/>
              <a:t>, descriptions[</a:t>
            </a:r>
            <a:r>
              <a:rPr lang="en-US" altLang="zh-TW" sz="3200" dirty="0" err="1" smtClean="0"/>
              <a:t>i</a:t>
            </a:r>
            <a:r>
              <a:rPr lang="en-US" altLang="zh-TW" sz="3200" dirty="0" smtClean="0"/>
              <a:t>])</a:t>
            </a:r>
            <a:endParaRPr lang="zh-TW" altLang="en-US" sz="3200" dirty="0"/>
          </a:p>
        </p:txBody>
      </p:sp>
      <p:sp>
        <p:nvSpPr>
          <p:cNvPr id="3" name="矩形 2"/>
          <p:cNvSpPr/>
          <p:nvPr/>
        </p:nvSpPr>
        <p:spPr>
          <a:xfrm>
            <a:off x="506626" y="4616446"/>
            <a:ext cx="8184292" cy="1631216"/>
          </a:xfrm>
          <a:prstGeom prst="rect">
            <a:avLst/>
          </a:prstGeom>
          <a:solidFill>
            <a:schemeClr val="accent6">
              <a:lumMod val="20000"/>
              <a:lumOff val="80000"/>
            </a:schemeClr>
          </a:solidFill>
        </p:spPr>
        <p:txBody>
          <a:bodyPr wrap="square">
            <a:spAutoFit/>
          </a:bodyPr>
          <a:lstStyle/>
          <a:p>
            <a:r>
              <a:rPr lang="en-US" altLang="zh-TW" sz="2000" b="1" dirty="0" err="1" smtClean="0">
                <a:effectLst>
                  <a:outerShdw blurRad="38100" dist="38100" dir="2700000" algn="tl">
                    <a:srgbClr val="000000">
                      <a:alpha val="43137"/>
                    </a:srgbClr>
                  </a:outerShdw>
                </a:effectLst>
              </a:rPr>
              <a:t>tf.clip_by_value</a:t>
            </a:r>
            <a:r>
              <a:rPr lang="en-US" altLang="zh-TW" sz="2000" b="1" dirty="0" smtClean="0">
                <a:effectLst>
                  <a:outerShdw blurRad="38100" dist="38100" dir="2700000" algn="tl">
                    <a:srgbClr val="000000">
                      <a:alpha val="43137"/>
                    </a:srgbClr>
                  </a:outerShdw>
                </a:effectLst>
              </a:rPr>
              <a:t>(A, min, max)</a:t>
            </a:r>
          </a:p>
          <a:p>
            <a:endParaRPr lang="en-US" altLang="zh-TW" sz="2000" b="1" dirty="0" smtClean="0">
              <a:effectLst>
                <a:outerShdw blurRad="38100" dist="38100" dir="2700000" algn="tl">
                  <a:srgbClr val="000000">
                    <a:alpha val="43137"/>
                  </a:srgbClr>
                </a:outerShdw>
              </a:effectLst>
            </a:endParaRPr>
          </a:p>
          <a:p>
            <a:r>
              <a:rPr lang="zh-TW" altLang="en-US" sz="2000" b="1" dirty="0" smtClean="0">
                <a:effectLst>
                  <a:outerShdw blurRad="38100" dist="38100" dir="2700000" algn="tl">
                    <a:srgbClr val="000000">
                      <a:alpha val="43137"/>
                    </a:srgbClr>
                  </a:outerShdw>
                </a:effectLst>
              </a:rPr>
              <a:t>輸入一個張量</a:t>
            </a:r>
            <a:r>
              <a:rPr lang="en-US" altLang="zh-TW" sz="2000" b="1" dirty="0" smtClean="0">
                <a:effectLst>
                  <a:outerShdw blurRad="38100" dist="38100" dir="2700000" algn="tl">
                    <a:srgbClr val="000000">
                      <a:alpha val="43137"/>
                    </a:srgbClr>
                  </a:outerShdw>
                </a:effectLst>
              </a:rPr>
              <a:t>A</a:t>
            </a:r>
            <a:r>
              <a:rPr lang="zh-TW" altLang="en-US" sz="2000" b="1" dirty="0" smtClean="0">
                <a:effectLst>
                  <a:outerShdw blurRad="38100" dist="38100" dir="2700000" algn="tl">
                    <a:srgbClr val="000000">
                      <a:alpha val="43137"/>
                    </a:srgbClr>
                  </a:outerShdw>
                </a:effectLst>
              </a:rPr>
              <a:t>，把</a:t>
            </a:r>
            <a:r>
              <a:rPr lang="en-US" altLang="zh-TW" sz="2000" b="1" dirty="0" smtClean="0">
                <a:effectLst>
                  <a:outerShdw blurRad="38100" dist="38100" dir="2700000" algn="tl">
                    <a:srgbClr val="000000">
                      <a:alpha val="43137"/>
                    </a:srgbClr>
                  </a:outerShdw>
                </a:effectLst>
              </a:rPr>
              <a:t>A</a:t>
            </a:r>
            <a:r>
              <a:rPr lang="zh-TW" altLang="en-US" sz="2000" b="1" dirty="0" smtClean="0">
                <a:effectLst>
                  <a:outerShdw blurRad="38100" dist="38100" dir="2700000" algn="tl">
                    <a:srgbClr val="000000">
                      <a:alpha val="43137"/>
                    </a:srgbClr>
                  </a:outerShdw>
                </a:effectLst>
              </a:rPr>
              <a:t>中的每一個元素的值都壓縮在</a:t>
            </a:r>
            <a:r>
              <a:rPr lang="en-US" altLang="zh-TW" sz="2000" b="1" dirty="0" smtClean="0">
                <a:effectLst>
                  <a:outerShdw blurRad="38100" dist="38100" dir="2700000" algn="tl">
                    <a:srgbClr val="000000">
                      <a:alpha val="43137"/>
                    </a:srgbClr>
                  </a:outerShdw>
                </a:effectLst>
              </a:rPr>
              <a:t>min</a:t>
            </a:r>
            <a:r>
              <a:rPr lang="zh-TW" altLang="en-US" sz="2000" b="1" dirty="0" smtClean="0">
                <a:effectLst>
                  <a:outerShdw blurRad="38100" dist="38100" dir="2700000" algn="tl">
                    <a:srgbClr val="000000">
                      <a:alpha val="43137"/>
                    </a:srgbClr>
                  </a:outerShdw>
                </a:effectLst>
              </a:rPr>
              <a:t>和</a:t>
            </a:r>
            <a:r>
              <a:rPr lang="en-US" altLang="zh-TW" sz="2000" b="1" dirty="0" smtClean="0">
                <a:effectLst>
                  <a:outerShdw blurRad="38100" dist="38100" dir="2700000" algn="tl">
                    <a:srgbClr val="000000">
                      <a:alpha val="43137"/>
                    </a:srgbClr>
                  </a:outerShdw>
                </a:effectLst>
              </a:rPr>
              <a:t>max</a:t>
            </a:r>
            <a:r>
              <a:rPr lang="zh-TW" altLang="en-US" sz="2000" b="1" dirty="0" smtClean="0">
                <a:effectLst>
                  <a:outerShdw blurRad="38100" dist="38100" dir="2700000" algn="tl">
                    <a:srgbClr val="000000">
                      <a:alpha val="43137"/>
                    </a:srgbClr>
                  </a:outerShdw>
                </a:effectLst>
              </a:rPr>
              <a:t>之間。</a:t>
            </a:r>
            <a:endParaRPr lang="en-US" altLang="zh-TW" sz="2000" b="1" dirty="0" smtClean="0">
              <a:effectLst>
                <a:outerShdw blurRad="38100" dist="38100" dir="2700000" algn="tl">
                  <a:srgbClr val="000000">
                    <a:alpha val="43137"/>
                  </a:srgbClr>
                </a:outerShdw>
              </a:effectLst>
            </a:endParaRPr>
          </a:p>
          <a:p>
            <a:r>
              <a:rPr lang="zh-TW" altLang="en-US" sz="2000" b="1" dirty="0" smtClean="0">
                <a:effectLst>
                  <a:outerShdw blurRad="38100" dist="38100" dir="2700000" algn="tl">
                    <a:srgbClr val="000000">
                      <a:alpha val="43137"/>
                    </a:srgbClr>
                  </a:outerShdw>
                </a:effectLst>
              </a:rPr>
              <a:t>小於</a:t>
            </a:r>
            <a:r>
              <a:rPr lang="en-US" altLang="zh-TW" sz="2000" b="1" dirty="0" smtClean="0">
                <a:effectLst>
                  <a:outerShdw blurRad="38100" dist="38100" dir="2700000" algn="tl">
                    <a:srgbClr val="000000">
                      <a:alpha val="43137"/>
                    </a:srgbClr>
                  </a:outerShdw>
                </a:effectLst>
              </a:rPr>
              <a:t>min</a:t>
            </a:r>
            <a:r>
              <a:rPr lang="zh-TW" altLang="en-US" sz="2000" b="1" dirty="0" smtClean="0">
                <a:effectLst>
                  <a:outerShdw blurRad="38100" dist="38100" dir="2700000" algn="tl">
                    <a:srgbClr val="000000">
                      <a:alpha val="43137"/>
                    </a:srgbClr>
                  </a:outerShdw>
                </a:effectLst>
              </a:rPr>
              <a:t>的讓它等於</a:t>
            </a:r>
            <a:r>
              <a:rPr lang="en-US" altLang="zh-TW" sz="2000" b="1" dirty="0" smtClean="0">
                <a:effectLst>
                  <a:outerShdw blurRad="38100" dist="38100" dir="2700000" algn="tl">
                    <a:srgbClr val="000000">
                      <a:alpha val="43137"/>
                    </a:srgbClr>
                  </a:outerShdw>
                </a:effectLst>
              </a:rPr>
              <a:t>min</a:t>
            </a:r>
            <a:r>
              <a:rPr lang="zh-TW" altLang="en-US" sz="2000" b="1" dirty="0" smtClean="0">
                <a:effectLst>
                  <a:outerShdw blurRad="38100" dist="38100" dir="2700000" algn="tl">
                    <a:srgbClr val="000000">
                      <a:alpha val="43137"/>
                    </a:srgbClr>
                  </a:outerShdw>
                </a:effectLst>
              </a:rPr>
              <a:t>，</a:t>
            </a:r>
            <a:endParaRPr lang="en-US" altLang="zh-TW" sz="2000" b="1" dirty="0" smtClean="0">
              <a:effectLst>
                <a:outerShdw blurRad="38100" dist="38100" dir="2700000" algn="tl">
                  <a:srgbClr val="000000">
                    <a:alpha val="43137"/>
                  </a:srgbClr>
                </a:outerShdw>
              </a:effectLst>
            </a:endParaRPr>
          </a:p>
          <a:p>
            <a:r>
              <a:rPr lang="zh-TW" altLang="en-US" sz="2000" b="1" dirty="0" smtClean="0">
                <a:effectLst>
                  <a:outerShdw blurRad="38100" dist="38100" dir="2700000" algn="tl">
                    <a:srgbClr val="000000">
                      <a:alpha val="43137"/>
                    </a:srgbClr>
                  </a:outerShdw>
                </a:effectLst>
              </a:rPr>
              <a:t>大於</a:t>
            </a:r>
            <a:r>
              <a:rPr lang="en-US" altLang="zh-TW" sz="2000" b="1" dirty="0" smtClean="0">
                <a:effectLst>
                  <a:outerShdw blurRad="38100" dist="38100" dir="2700000" algn="tl">
                    <a:srgbClr val="000000">
                      <a:alpha val="43137"/>
                    </a:srgbClr>
                  </a:outerShdw>
                </a:effectLst>
              </a:rPr>
              <a:t>max</a:t>
            </a:r>
            <a:r>
              <a:rPr lang="zh-TW" altLang="en-US" sz="2000" b="1" dirty="0" smtClean="0">
                <a:effectLst>
                  <a:outerShdw blurRad="38100" dist="38100" dir="2700000" algn="tl">
                    <a:srgbClr val="000000">
                      <a:alpha val="43137"/>
                    </a:srgbClr>
                  </a:outerShdw>
                </a:effectLst>
              </a:rPr>
              <a:t>的元素的值等於</a:t>
            </a:r>
            <a:r>
              <a:rPr lang="en-US" altLang="zh-TW" sz="2000" b="1" dirty="0" smtClean="0">
                <a:effectLst>
                  <a:outerShdw blurRad="38100" dist="38100" dir="2700000" algn="tl">
                    <a:srgbClr val="000000">
                      <a:alpha val="43137"/>
                    </a:srgbClr>
                  </a:outerShdw>
                </a:effectLst>
              </a:rPr>
              <a:t>max</a:t>
            </a:r>
            <a:endParaRPr lang="zh-TW" alt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021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779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Adversarial Attacks </a:t>
            </a:r>
            <a:endParaRPr lang="zh-TW" altLang="en-US" sz="6000" dirty="0"/>
          </a:p>
        </p:txBody>
      </p:sp>
    </p:spTree>
    <p:extLst>
      <p:ext uri="{BB962C8B-B14F-4D97-AF65-F5344CB8AC3E}">
        <p14:creationId xmlns:p14="http://schemas.microsoft.com/office/powerpoint/2010/main" val="234422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8" y="0"/>
            <a:ext cx="2967496" cy="3055097"/>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380" y="0"/>
            <a:ext cx="2868363" cy="3113903"/>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773" y="3243077"/>
            <a:ext cx="3159140" cy="3429572"/>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6673" y="3128542"/>
            <a:ext cx="3264644" cy="3544107"/>
          </a:xfrm>
          <a:prstGeom prst="rect">
            <a:avLst/>
          </a:prstGeom>
        </p:spPr>
      </p:pic>
    </p:spTree>
    <p:extLst>
      <p:ext uri="{BB962C8B-B14F-4D97-AF65-F5344CB8AC3E}">
        <p14:creationId xmlns:p14="http://schemas.microsoft.com/office/powerpoint/2010/main" val="169133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48278" y="262237"/>
            <a:ext cx="4572000" cy="861774"/>
          </a:xfrm>
          <a:prstGeom prst="rect">
            <a:avLst/>
          </a:prstGeom>
        </p:spPr>
        <p:txBody>
          <a:bodyPr>
            <a:spAutoFit/>
          </a:bodyPr>
          <a:lstStyle/>
          <a:p>
            <a:r>
              <a:rPr lang="en-US" altLang="zh-TW" dirty="0" smtClean="0"/>
              <a:t>Adversarial examples in the physical world</a:t>
            </a:r>
          </a:p>
          <a:p>
            <a:r>
              <a:rPr lang="en-US" altLang="zh-TW" sz="1600" dirty="0">
                <a:hlinkClick r:id="rId2"/>
              </a:rPr>
              <a:t>Alexey </a:t>
            </a:r>
            <a:r>
              <a:rPr lang="en-US" altLang="zh-TW" sz="1600" dirty="0" err="1">
                <a:hlinkClick r:id="rId2"/>
              </a:rPr>
              <a:t>Kurakin</a:t>
            </a:r>
            <a:r>
              <a:rPr lang="en-US" altLang="zh-TW" sz="1600" dirty="0"/>
              <a:t>, </a:t>
            </a:r>
            <a:r>
              <a:rPr lang="en-US" altLang="zh-TW" sz="1600" dirty="0">
                <a:hlinkClick r:id="rId3"/>
              </a:rPr>
              <a:t>Ian </a:t>
            </a:r>
            <a:r>
              <a:rPr lang="en-US" altLang="zh-TW" sz="1600" dirty="0" err="1">
                <a:hlinkClick r:id="rId3"/>
              </a:rPr>
              <a:t>Goodfellow</a:t>
            </a:r>
            <a:r>
              <a:rPr lang="en-US" altLang="zh-TW" sz="1600" dirty="0"/>
              <a:t>, </a:t>
            </a:r>
            <a:r>
              <a:rPr lang="en-US" altLang="zh-TW" sz="1600" dirty="0" err="1">
                <a:hlinkClick r:id="rId4"/>
              </a:rPr>
              <a:t>Samy</a:t>
            </a:r>
            <a:r>
              <a:rPr lang="en-US" altLang="zh-TW" sz="1600" dirty="0">
                <a:hlinkClick r:id="rId4"/>
              </a:rPr>
              <a:t> </a:t>
            </a:r>
            <a:r>
              <a:rPr lang="en-US" altLang="zh-TW" sz="1600" dirty="0" err="1">
                <a:hlinkClick r:id="rId4"/>
              </a:rPr>
              <a:t>Bengio</a:t>
            </a:r>
            <a:endParaRPr lang="en-US" altLang="zh-TW" sz="1600" dirty="0" smtClean="0"/>
          </a:p>
          <a:p>
            <a:r>
              <a:rPr lang="en-US" altLang="zh-TW" sz="1600" dirty="0" smtClean="0"/>
              <a:t>https://arxiv.org/abs/1607.02533</a:t>
            </a:r>
            <a:endParaRPr lang="zh-TW" altLang="en-US" sz="1600" dirty="0"/>
          </a:p>
        </p:txBody>
      </p:sp>
      <p:sp>
        <p:nvSpPr>
          <p:cNvPr id="4" name="矩形 3"/>
          <p:cNvSpPr/>
          <p:nvPr/>
        </p:nvSpPr>
        <p:spPr>
          <a:xfrm>
            <a:off x="366323" y="262237"/>
            <a:ext cx="3630546" cy="830997"/>
          </a:xfrm>
          <a:prstGeom prst="rect">
            <a:avLst/>
          </a:prstGeom>
        </p:spPr>
        <p:txBody>
          <a:bodyPr wrap="none">
            <a:spAutoFit/>
          </a:bodyPr>
          <a:lstStyle/>
          <a:p>
            <a:r>
              <a:rPr lang="en-US" altLang="zh-TW" sz="4800" dirty="0" smtClean="0"/>
              <a:t>I-FGSM[2016]</a:t>
            </a:r>
            <a:endParaRPr lang="zh-TW" altLang="en-US" sz="4800" dirty="0"/>
          </a:p>
        </p:txBody>
      </p:sp>
      <p:sp>
        <p:nvSpPr>
          <p:cNvPr id="5" name="矩形 4"/>
          <p:cNvSpPr/>
          <p:nvPr/>
        </p:nvSpPr>
        <p:spPr>
          <a:xfrm>
            <a:off x="366323" y="939345"/>
            <a:ext cx="1564018" cy="369332"/>
          </a:xfrm>
          <a:prstGeom prst="rect">
            <a:avLst/>
          </a:prstGeom>
        </p:spPr>
        <p:txBody>
          <a:bodyPr wrap="none">
            <a:spAutoFit/>
          </a:bodyPr>
          <a:lstStyle/>
          <a:p>
            <a:r>
              <a:rPr lang="en-US" altLang="zh-TW" dirty="0" smtClean="0"/>
              <a:t>iterative FGSM</a:t>
            </a:r>
            <a:endParaRPr lang="zh-TW" altLang="en-US" dirty="0"/>
          </a:p>
        </p:txBody>
      </p:sp>
      <p:pic>
        <p:nvPicPr>
          <p:cNvPr id="6" name="圖片 5"/>
          <p:cNvPicPr>
            <a:picLocks noChangeAspect="1"/>
          </p:cNvPicPr>
          <p:nvPr/>
        </p:nvPicPr>
        <p:blipFill>
          <a:blip r:embed="rId5"/>
          <a:stretch>
            <a:fillRect/>
          </a:stretch>
        </p:blipFill>
        <p:spPr>
          <a:xfrm>
            <a:off x="1280045" y="1711033"/>
            <a:ext cx="4693510" cy="524932"/>
          </a:xfrm>
          <a:prstGeom prst="rect">
            <a:avLst/>
          </a:prstGeom>
        </p:spPr>
      </p:pic>
      <p:pic>
        <p:nvPicPr>
          <p:cNvPr id="7" name="圖片 6"/>
          <p:cNvPicPr>
            <a:picLocks noChangeAspect="1"/>
          </p:cNvPicPr>
          <p:nvPr/>
        </p:nvPicPr>
        <p:blipFill>
          <a:blip r:embed="rId6"/>
          <a:stretch>
            <a:fillRect/>
          </a:stretch>
        </p:blipFill>
        <p:spPr>
          <a:xfrm>
            <a:off x="155668" y="3694460"/>
            <a:ext cx="6093003" cy="2947202"/>
          </a:xfrm>
          <a:prstGeom prst="rect">
            <a:avLst/>
          </a:prstGeom>
        </p:spPr>
      </p:pic>
      <p:pic>
        <p:nvPicPr>
          <p:cNvPr id="8" name="圖片 7"/>
          <p:cNvPicPr>
            <a:picLocks noChangeAspect="1"/>
          </p:cNvPicPr>
          <p:nvPr/>
        </p:nvPicPr>
        <p:blipFill>
          <a:blip r:embed="rId7"/>
          <a:stretch>
            <a:fillRect/>
          </a:stretch>
        </p:blipFill>
        <p:spPr>
          <a:xfrm>
            <a:off x="501436" y="2999377"/>
            <a:ext cx="7739709" cy="634845"/>
          </a:xfrm>
          <a:prstGeom prst="rect">
            <a:avLst/>
          </a:prstGeom>
        </p:spPr>
      </p:pic>
      <p:sp>
        <p:nvSpPr>
          <p:cNvPr id="9" name="矩形 8"/>
          <p:cNvSpPr/>
          <p:nvPr/>
        </p:nvSpPr>
        <p:spPr>
          <a:xfrm>
            <a:off x="242079" y="1288255"/>
            <a:ext cx="8819543" cy="338554"/>
          </a:xfrm>
          <a:prstGeom prst="rect">
            <a:avLst/>
          </a:prstGeom>
        </p:spPr>
        <p:txBody>
          <a:bodyPr wrap="square">
            <a:spAutoFit/>
          </a:bodyPr>
          <a:lstStyle/>
          <a:p>
            <a:r>
              <a:rPr lang="zh-CN" altLang="en-US" sz="1600" dirty="0" smtClean="0"/>
              <a:t>經典的單步攻擊，</a:t>
            </a:r>
            <a:r>
              <a:rPr lang="en-US" altLang="zh-CN" sz="1600" dirty="0" smtClean="0"/>
              <a:t>FGSM</a:t>
            </a:r>
            <a:r>
              <a:rPr lang="zh-CN" altLang="en-US" sz="1600" dirty="0" smtClean="0"/>
              <a:t>通過計算</a:t>
            </a:r>
            <a:r>
              <a:rPr lang="en-US" altLang="zh-CN" sz="1600" dirty="0"/>
              <a:t> </a:t>
            </a:r>
            <a:r>
              <a:rPr lang="en-US" altLang="zh-CN" sz="1600" dirty="0" smtClean="0"/>
              <a:t>cross-entropy loss</a:t>
            </a:r>
            <a:r>
              <a:rPr lang="zh-CN" altLang="en-US" sz="1600" dirty="0" smtClean="0"/>
              <a:t>的梯度來確定添加雜訊的方向。</a:t>
            </a:r>
            <a:endParaRPr lang="zh-TW" altLang="en-US" sz="1600" dirty="0"/>
          </a:p>
        </p:txBody>
      </p:sp>
      <p:sp>
        <p:nvSpPr>
          <p:cNvPr id="10" name="矩形 9"/>
          <p:cNvSpPr/>
          <p:nvPr/>
        </p:nvSpPr>
        <p:spPr>
          <a:xfrm>
            <a:off x="366323" y="2337469"/>
            <a:ext cx="7874822" cy="646331"/>
          </a:xfrm>
          <a:prstGeom prst="rect">
            <a:avLst/>
          </a:prstGeom>
        </p:spPr>
        <p:txBody>
          <a:bodyPr wrap="square">
            <a:spAutoFit/>
          </a:bodyPr>
          <a:lstStyle/>
          <a:p>
            <a:r>
              <a:rPr lang="en-US" altLang="zh-CN" dirty="0" smtClean="0"/>
              <a:t>I-FGSM</a:t>
            </a:r>
            <a:r>
              <a:rPr lang="zh-CN" altLang="en-US" dirty="0" smtClean="0"/>
              <a:t>將添加雜訊上限 分成幾步去添加，</a:t>
            </a:r>
            <a:endParaRPr lang="en-US" altLang="zh-CN" dirty="0" smtClean="0"/>
          </a:p>
          <a:p>
            <a:r>
              <a:rPr lang="zh-CN" altLang="en-US" dirty="0" smtClean="0"/>
              <a:t>每次反覆運算增加 雜訊增量。通過多步反覆運算添加雜訊。</a:t>
            </a:r>
            <a:endParaRPr lang="zh-TW" altLang="en-US" dirty="0"/>
          </a:p>
        </p:txBody>
      </p:sp>
      <p:sp>
        <p:nvSpPr>
          <p:cNvPr id="11" name="矩形 10"/>
          <p:cNvSpPr/>
          <p:nvPr/>
        </p:nvSpPr>
        <p:spPr>
          <a:xfrm>
            <a:off x="6353317" y="3871435"/>
            <a:ext cx="2466961" cy="2462213"/>
          </a:xfrm>
          <a:prstGeom prst="rect">
            <a:avLst/>
          </a:prstGeom>
        </p:spPr>
        <p:txBody>
          <a:bodyPr wrap="square">
            <a:spAutoFit/>
          </a:bodyPr>
          <a:lstStyle/>
          <a:p>
            <a:r>
              <a:rPr lang="en-US" altLang="zh-CN" sz="1400" dirty="0" smtClean="0"/>
              <a:t>I-FGSM</a:t>
            </a:r>
            <a:r>
              <a:rPr lang="zh-CN" altLang="en-US" sz="1400" dirty="0" smtClean="0"/>
              <a:t>是在目前所有的白盒場景下的反覆運算攻擊演算法中，攻擊效果最好的。這個演算法的一個主要缺點是反覆運算步數存在邊界效應。換句話說，隨著反覆運算次數的增加和每次反覆運算增加的雜訊增量的減少，在反覆運算次數增加到一定程度之後，再增加反覆運算次數對攻擊效果的提升很少。</a:t>
            </a:r>
            <a:endParaRPr lang="zh-TW" altLang="en-US" sz="1400" dirty="0"/>
          </a:p>
        </p:txBody>
      </p:sp>
    </p:spTree>
    <p:extLst>
      <p:ext uri="{BB962C8B-B14F-4D97-AF65-F5344CB8AC3E}">
        <p14:creationId xmlns:p14="http://schemas.microsoft.com/office/powerpoint/2010/main" val="306502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471" y="123054"/>
            <a:ext cx="8680107" cy="760282"/>
          </a:xfrm>
        </p:spPr>
        <p:txBody>
          <a:bodyPr>
            <a:normAutofit/>
          </a:bodyPr>
          <a:lstStyle/>
          <a:p>
            <a:r>
              <a:rPr lang="en-US" altLang="zh-TW" sz="2800" b="1" dirty="0">
                <a:effectLst>
                  <a:outerShdw blurRad="38100" dist="38100" dir="2700000" algn="tl">
                    <a:srgbClr val="000000">
                      <a:alpha val="43137"/>
                    </a:srgbClr>
                  </a:outerShdw>
                </a:effectLst>
              </a:rPr>
              <a:t>Momentum iterative fast gradient sign method</a:t>
            </a:r>
            <a:endParaRPr lang="zh-TW" altLang="en-US" sz="2800" b="1" dirty="0">
              <a:effectLst>
                <a:outerShdw blurRad="38100" dist="38100" dir="2700000" algn="tl">
                  <a:srgbClr val="000000">
                    <a:alpha val="43137"/>
                  </a:srgbClr>
                </a:outerShdw>
              </a:effectLst>
            </a:endParaRPr>
          </a:p>
        </p:txBody>
      </p:sp>
      <p:pic>
        <p:nvPicPr>
          <p:cNvPr id="4" name="內容版面配置區 3"/>
          <p:cNvPicPr>
            <a:picLocks noGrp="1" noChangeAspect="1"/>
          </p:cNvPicPr>
          <p:nvPr>
            <p:ph idx="1"/>
          </p:nvPr>
        </p:nvPicPr>
        <p:blipFill>
          <a:blip r:embed="rId2"/>
          <a:stretch>
            <a:fillRect/>
          </a:stretch>
        </p:blipFill>
        <p:spPr>
          <a:xfrm>
            <a:off x="949029" y="911225"/>
            <a:ext cx="6883744" cy="5868516"/>
          </a:xfrm>
          <a:prstGeom prst="rect">
            <a:avLst/>
          </a:prstGeom>
        </p:spPr>
      </p:pic>
      <p:sp>
        <p:nvSpPr>
          <p:cNvPr id="5" name="矩形 4"/>
          <p:cNvSpPr/>
          <p:nvPr/>
        </p:nvSpPr>
        <p:spPr>
          <a:xfrm>
            <a:off x="5078831" y="616463"/>
            <a:ext cx="3312702" cy="369332"/>
          </a:xfrm>
          <a:prstGeom prst="rect">
            <a:avLst/>
          </a:prstGeom>
        </p:spPr>
        <p:txBody>
          <a:bodyPr wrap="none">
            <a:spAutoFit/>
          </a:bodyPr>
          <a:lstStyle/>
          <a:p>
            <a:r>
              <a:rPr lang="en-US" altLang="zh-TW" dirty="0" smtClean="0"/>
              <a:t>https://arxiv.org/abs/1710.06081</a:t>
            </a:r>
            <a:endParaRPr lang="zh-TW" altLang="en-US" dirty="0"/>
          </a:p>
        </p:txBody>
      </p:sp>
    </p:spTree>
    <p:extLst>
      <p:ext uri="{BB962C8B-B14F-4D97-AF65-F5344CB8AC3E}">
        <p14:creationId xmlns:p14="http://schemas.microsoft.com/office/powerpoint/2010/main" val="2883607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3465555" cy="1325563"/>
          </a:xfrm>
        </p:spPr>
        <p:txBody>
          <a:bodyPr/>
          <a:lstStyle/>
          <a:p>
            <a:r>
              <a:rPr lang="en-US" altLang="zh-TW" b="1" dirty="0" err="1">
                <a:solidFill>
                  <a:srgbClr val="FF0000"/>
                </a:solidFill>
                <a:effectLst>
                  <a:outerShdw blurRad="38100" dist="38100" dir="2700000" algn="tl">
                    <a:srgbClr val="000000">
                      <a:alpha val="43137"/>
                    </a:srgbClr>
                  </a:outerShdw>
                </a:effectLst>
              </a:rPr>
              <a:t>cleverhans</a:t>
            </a:r>
            <a:endParaRPr lang="zh-TW" altLang="en-US" dirty="0"/>
          </a:p>
        </p:txBody>
      </p:sp>
      <p:sp>
        <p:nvSpPr>
          <p:cNvPr id="4" name="矩形 3"/>
          <p:cNvSpPr/>
          <p:nvPr/>
        </p:nvSpPr>
        <p:spPr>
          <a:xfrm>
            <a:off x="574189" y="1626419"/>
            <a:ext cx="4162358" cy="369332"/>
          </a:xfrm>
          <a:prstGeom prst="rect">
            <a:avLst/>
          </a:prstGeom>
        </p:spPr>
        <p:txBody>
          <a:bodyPr wrap="none">
            <a:spAutoFit/>
          </a:bodyPr>
          <a:lstStyle/>
          <a:p>
            <a:r>
              <a:rPr lang="en-US" altLang="zh-TW" dirty="0" smtClean="0"/>
              <a:t>https://github.com/tensorflow/cleverhans</a:t>
            </a:r>
            <a:endParaRPr lang="zh-TW" altLang="en-US" dirty="0"/>
          </a:p>
        </p:txBody>
      </p:sp>
      <p:sp>
        <p:nvSpPr>
          <p:cNvPr id="5" name="矩形 4"/>
          <p:cNvSpPr/>
          <p:nvPr/>
        </p:nvSpPr>
        <p:spPr>
          <a:xfrm>
            <a:off x="628650" y="2475863"/>
            <a:ext cx="8215794" cy="3046988"/>
          </a:xfrm>
          <a:prstGeom prst="rect">
            <a:avLst/>
          </a:prstGeom>
        </p:spPr>
        <p:txBody>
          <a:bodyPr wrap="square">
            <a:spAutoFit/>
          </a:bodyPr>
          <a:lstStyle/>
          <a:p>
            <a:r>
              <a:rPr lang="en-US" altLang="zh-TW" sz="2400" dirty="0" smtClean="0"/>
              <a:t>import </a:t>
            </a:r>
            <a:r>
              <a:rPr lang="en-US" altLang="zh-TW" sz="2400" dirty="0" err="1" smtClean="0"/>
              <a:t>os</a:t>
            </a:r>
            <a:endParaRPr lang="en-US" altLang="zh-TW" sz="2400" dirty="0" smtClean="0"/>
          </a:p>
          <a:p>
            <a:r>
              <a:rPr lang="en-US" altLang="zh-TW" sz="2400" dirty="0" smtClean="0"/>
              <a:t>from </a:t>
            </a:r>
            <a:r>
              <a:rPr lang="en-US" altLang="zh-TW" sz="2400" b="1" dirty="0" err="1" smtClean="0">
                <a:solidFill>
                  <a:srgbClr val="FF0000"/>
                </a:solidFill>
                <a:effectLst>
                  <a:outerShdw blurRad="38100" dist="38100" dir="2700000" algn="tl">
                    <a:srgbClr val="000000">
                      <a:alpha val="43137"/>
                    </a:srgbClr>
                  </a:outerShdw>
                </a:effectLst>
              </a:rPr>
              <a:t>cleverhans.attacks</a:t>
            </a:r>
            <a:r>
              <a:rPr lang="en-US" altLang="zh-TW" sz="2400" dirty="0" smtClean="0"/>
              <a:t> import </a:t>
            </a:r>
            <a:r>
              <a:rPr lang="en-US" altLang="zh-TW" sz="2400" b="1" dirty="0" err="1" smtClean="0">
                <a:solidFill>
                  <a:srgbClr val="FF0000"/>
                </a:solidFill>
                <a:effectLst>
                  <a:outerShdw blurRad="38100" dist="38100" dir="2700000" algn="tl">
                    <a:srgbClr val="000000">
                      <a:alpha val="43137"/>
                    </a:srgbClr>
                  </a:outerShdw>
                </a:effectLst>
              </a:rPr>
              <a:t>FastGradientMethod</a:t>
            </a:r>
            <a:endParaRPr lang="en-US" altLang="zh-TW" sz="2400" b="1" dirty="0" smtClean="0">
              <a:solidFill>
                <a:srgbClr val="FF0000"/>
              </a:solidFill>
              <a:effectLst>
                <a:outerShdw blurRad="38100" dist="38100" dir="2700000" algn="tl">
                  <a:srgbClr val="000000">
                    <a:alpha val="43137"/>
                  </a:srgbClr>
                </a:outerShdw>
              </a:effectLst>
            </a:endParaRPr>
          </a:p>
          <a:p>
            <a:r>
              <a:rPr lang="en-US" altLang="zh-TW" sz="2400" dirty="0" smtClean="0"/>
              <a:t>import </a:t>
            </a:r>
            <a:r>
              <a:rPr lang="en-US" altLang="zh-TW" sz="2400" dirty="0" err="1" smtClean="0"/>
              <a:t>numpy</a:t>
            </a:r>
            <a:r>
              <a:rPr lang="en-US" altLang="zh-TW" sz="2400" dirty="0" smtClean="0"/>
              <a:t> as np</a:t>
            </a:r>
          </a:p>
          <a:p>
            <a:r>
              <a:rPr lang="en-US" altLang="zh-TW" sz="2400" dirty="0" smtClean="0"/>
              <a:t>from PIL import Image</a:t>
            </a:r>
          </a:p>
          <a:p>
            <a:r>
              <a:rPr lang="en-US" altLang="zh-TW" sz="2400" dirty="0" smtClean="0"/>
              <a:t>from </a:t>
            </a:r>
            <a:r>
              <a:rPr lang="en-US" altLang="zh-TW" sz="2400" dirty="0" err="1" smtClean="0"/>
              <a:t>scipy.misc</a:t>
            </a:r>
            <a:r>
              <a:rPr lang="en-US" altLang="zh-TW" sz="2400" dirty="0" smtClean="0"/>
              <a:t> import </a:t>
            </a:r>
            <a:r>
              <a:rPr lang="en-US" altLang="zh-TW" sz="2400" dirty="0" err="1" smtClean="0"/>
              <a:t>imread</a:t>
            </a:r>
            <a:endParaRPr lang="en-US" altLang="zh-TW" sz="2400" dirty="0" smtClean="0"/>
          </a:p>
          <a:p>
            <a:r>
              <a:rPr lang="en-US" altLang="zh-TW" sz="2400" dirty="0" smtClean="0"/>
              <a:t>from </a:t>
            </a:r>
            <a:r>
              <a:rPr lang="en-US" altLang="zh-TW" sz="2400" dirty="0" err="1" smtClean="0"/>
              <a:t>scipy.misc</a:t>
            </a:r>
            <a:r>
              <a:rPr lang="en-US" altLang="zh-TW" sz="2400" dirty="0" smtClean="0"/>
              <a:t> import </a:t>
            </a:r>
            <a:r>
              <a:rPr lang="en-US" altLang="zh-TW" sz="2400" dirty="0" err="1" smtClean="0"/>
              <a:t>imsave</a:t>
            </a:r>
            <a:endParaRPr lang="en-US" altLang="zh-TW" sz="2400" dirty="0" smtClean="0"/>
          </a:p>
          <a:p>
            <a:r>
              <a:rPr lang="en-US" altLang="zh-TW" sz="2400" dirty="0" smtClean="0"/>
              <a:t>import </a:t>
            </a:r>
            <a:r>
              <a:rPr lang="en-US" altLang="zh-TW" sz="2400" dirty="0" err="1" smtClean="0"/>
              <a:t>tensorflow</a:t>
            </a:r>
            <a:r>
              <a:rPr lang="en-US" altLang="zh-TW" sz="2400" dirty="0" smtClean="0"/>
              <a:t> as </a:t>
            </a:r>
            <a:r>
              <a:rPr lang="en-US" altLang="zh-TW" sz="2400" dirty="0" err="1" smtClean="0"/>
              <a:t>tf</a:t>
            </a:r>
            <a:endParaRPr lang="en-US" altLang="zh-TW" sz="2400" dirty="0" smtClean="0"/>
          </a:p>
          <a:p>
            <a:r>
              <a:rPr lang="en-US" altLang="zh-TW" sz="2400" dirty="0" smtClean="0"/>
              <a:t>from </a:t>
            </a:r>
            <a:r>
              <a:rPr lang="en-US" altLang="zh-TW" sz="2400" dirty="0" err="1" smtClean="0"/>
              <a:t>tensorflow.contrib.slim.nets</a:t>
            </a:r>
            <a:r>
              <a:rPr lang="en-US" altLang="zh-TW" sz="2400" dirty="0" smtClean="0"/>
              <a:t> import inception</a:t>
            </a:r>
            <a:endParaRPr lang="zh-TW" altLang="en-US" sz="2400" dirty="0"/>
          </a:p>
        </p:txBody>
      </p:sp>
      <p:sp>
        <p:nvSpPr>
          <p:cNvPr id="6" name="矩形 5"/>
          <p:cNvSpPr/>
          <p:nvPr/>
        </p:nvSpPr>
        <p:spPr>
          <a:xfrm>
            <a:off x="628650" y="6002963"/>
            <a:ext cx="7024301" cy="369332"/>
          </a:xfrm>
          <a:prstGeom prst="rect">
            <a:avLst/>
          </a:prstGeom>
        </p:spPr>
        <p:txBody>
          <a:bodyPr wrap="square">
            <a:spAutoFit/>
          </a:bodyPr>
          <a:lstStyle/>
          <a:p>
            <a:r>
              <a:rPr lang="en-US" altLang="zh-TW" dirty="0" smtClean="0"/>
              <a:t>https://www.kaggle.com/benhamner/fgsm-attack-example/code</a:t>
            </a:r>
            <a:endParaRPr lang="zh-TW" altLang="en-US" dirty="0"/>
          </a:p>
        </p:txBody>
      </p:sp>
    </p:spTree>
    <p:extLst>
      <p:ext uri="{BB962C8B-B14F-4D97-AF65-F5344CB8AC3E}">
        <p14:creationId xmlns:p14="http://schemas.microsoft.com/office/powerpoint/2010/main" val="2620624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4184" y="200369"/>
            <a:ext cx="8515350" cy="821123"/>
          </a:xfrm>
        </p:spPr>
        <p:txBody>
          <a:bodyPr/>
          <a:lstStyle/>
          <a:p>
            <a:r>
              <a:rPr lang="en-US" altLang="zh-TW" dirty="0"/>
              <a:t>https://arxiv.org/pdf/1712.07107.pdf</a:t>
            </a:r>
            <a:endParaRPr lang="zh-TW" altLang="en-US" dirty="0"/>
          </a:p>
        </p:txBody>
      </p:sp>
      <p:sp>
        <p:nvSpPr>
          <p:cNvPr id="3" name="內容版面配置區 2"/>
          <p:cNvSpPr>
            <a:spLocks noGrp="1"/>
          </p:cNvSpPr>
          <p:nvPr>
            <p:ph idx="1"/>
          </p:nvPr>
        </p:nvSpPr>
        <p:spPr>
          <a:xfrm>
            <a:off x="653364" y="1021492"/>
            <a:ext cx="7886700" cy="5832390"/>
          </a:xfrm>
        </p:spPr>
        <p:txBody>
          <a:bodyPr>
            <a:normAutofit fontScale="70000" lnSpcReduction="20000"/>
          </a:bodyPr>
          <a:lstStyle/>
          <a:p>
            <a:pPr>
              <a:buFont typeface="Wingdings" panose="05000000000000000000" pitchFamily="2" charset="2"/>
              <a:buChar char="Ø"/>
            </a:pPr>
            <a:r>
              <a:rPr lang="en-US" altLang="zh-TW" dirty="0"/>
              <a:t>L-BFGS </a:t>
            </a:r>
            <a:r>
              <a:rPr lang="en-US" altLang="zh-TW" dirty="0" smtClean="0"/>
              <a:t>Attack[2013]</a:t>
            </a:r>
          </a:p>
          <a:p>
            <a:pPr>
              <a:buFont typeface="Wingdings" panose="05000000000000000000" pitchFamily="2" charset="2"/>
              <a:buChar char="Ø"/>
            </a:pPr>
            <a:r>
              <a:rPr lang="en-US" altLang="zh-TW" b="1" u="sng" dirty="0" smtClean="0">
                <a:solidFill>
                  <a:srgbClr val="FF0000"/>
                </a:solidFill>
              </a:rPr>
              <a:t>Fast </a:t>
            </a:r>
            <a:r>
              <a:rPr lang="en-US" altLang="zh-TW" b="1" u="sng" dirty="0">
                <a:solidFill>
                  <a:srgbClr val="FF0000"/>
                </a:solidFill>
              </a:rPr>
              <a:t>Gradient Sign Method (FGSM</a:t>
            </a:r>
            <a:r>
              <a:rPr lang="en-US" altLang="zh-TW" b="1" u="sng" dirty="0" smtClean="0">
                <a:solidFill>
                  <a:srgbClr val="FF0000"/>
                </a:solidFill>
              </a:rPr>
              <a:t>)[2014]</a:t>
            </a:r>
            <a:endParaRPr lang="en-US" altLang="zh-TW" b="1" u="sng" dirty="0" smtClean="0">
              <a:solidFill>
                <a:srgbClr val="FF0000"/>
              </a:solidFill>
              <a:effectLst>
                <a:outerShdw blurRad="38100" dist="38100" dir="2700000" algn="tl">
                  <a:srgbClr val="000000">
                    <a:alpha val="43137"/>
                  </a:srgbClr>
                </a:outerShdw>
              </a:effectLst>
            </a:endParaRPr>
          </a:p>
          <a:p>
            <a:pPr>
              <a:buFont typeface="Wingdings" panose="05000000000000000000" pitchFamily="2" charset="2"/>
              <a:buChar char="Ø"/>
            </a:pPr>
            <a:r>
              <a:rPr lang="en-US" altLang="zh-TW" dirty="0" smtClean="0"/>
              <a:t>One-step </a:t>
            </a:r>
            <a:r>
              <a:rPr lang="en-US" altLang="zh-TW" dirty="0"/>
              <a:t>Target Class Method (OTCM</a:t>
            </a:r>
            <a:r>
              <a:rPr lang="en-US" altLang="zh-TW" dirty="0" smtClean="0"/>
              <a:t>)</a:t>
            </a:r>
          </a:p>
          <a:p>
            <a:pPr>
              <a:buFont typeface="Wingdings" panose="05000000000000000000" pitchFamily="2" charset="2"/>
              <a:buChar char="Ø"/>
            </a:pPr>
            <a:r>
              <a:rPr lang="en-US" altLang="zh-TW" dirty="0" smtClean="0"/>
              <a:t>RAND-FGSM</a:t>
            </a:r>
          </a:p>
          <a:p>
            <a:pPr>
              <a:buFont typeface="Wingdings" panose="05000000000000000000" pitchFamily="2" charset="2"/>
              <a:buChar char="Ø"/>
            </a:pPr>
            <a:r>
              <a:rPr lang="en-US" altLang="zh-TW" dirty="0"/>
              <a:t>Basic Iterative Method (BIM) and Iterative Least-Likely Class Method (ILLC) </a:t>
            </a:r>
            <a:endParaRPr lang="en-US" altLang="zh-TW" dirty="0" smtClean="0"/>
          </a:p>
          <a:p>
            <a:pPr>
              <a:buFont typeface="Wingdings" panose="05000000000000000000" pitchFamily="2" charset="2"/>
              <a:buChar char="Ø"/>
            </a:pPr>
            <a:r>
              <a:rPr lang="en-US" altLang="zh-TW" dirty="0"/>
              <a:t>Jacobian-based Saliency Map Attack (JSMA</a:t>
            </a:r>
            <a:r>
              <a:rPr lang="en-US" altLang="zh-TW" dirty="0" smtClean="0"/>
              <a:t>)</a:t>
            </a:r>
          </a:p>
          <a:p>
            <a:pPr>
              <a:buFont typeface="Wingdings" panose="05000000000000000000" pitchFamily="2" charset="2"/>
              <a:buChar char="Ø"/>
            </a:pPr>
            <a:r>
              <a:rPr lang="en-US" altLang="zh-TW" dirty="0" err="1"/>
              <a:t>DeepFool</a:t>
            </a:r>
            <a:r>
              <a:rPr lang="en-US" altLang="zh-TW" dirty="0"/>
              <a:t> </a:t>
            </a:r>
            <a:endParaRPr lang="en-US" altLang="zh-TW" dirty="0" smtClean="0"/>
          </a:p>
          <a:p>
            <a:pPr>
              <a:buFont typeface="Wingdings" panose="05000000000000000000" pitchFamily="2" charset="2"/>
              <a:buChar char="Ø"/>
            </a:pPr>
            <a:r>
              <a:rPr lang="en-US" altLang="zh-TW" dirty="0"/>
              <a:t>CPPN EA </a:t>
            </a:r>
            <a:r>
              <a:rPr lang="en-US" altLang="zh-TW" dirty="0" smtClean="0"/>
              <a:t>Fool</a:t>
            </a:r>
          </a:p>
          <a:p>
            <a:pPr>
              <a:buFont typeface="Wingdings" panose="05000000000000000000" pitchFamily="2" charset="2"/>
              <a:buChar char="Ø"/>
            </a:pPr>
            <a:r>
              <a:rPr lang="en-US" altLang="zh-TW" dirty="0"/>
              <a:t>C&amp;W’s </a:t>
            </a:r>
            <a:r>
              <a:rPr lang="en-US" altLang="zh-TW" dirty="0" smtClean="0"/>
              <a:t>Attack</a:t>
            </a:r>
          </a:p>
          <a:p>
            <a:pPr>
              <a:buFont typeface="Wingdings" panose="05000000000000000000" pitchFamily="2" charset="2"/>
              <a:buChar char="Ø"/>
            </a:pPr>
            <a:r>
              <a:rPr lang="en-US" altLang="zh-TW" dirty="0"/>
              <a:t>Zeroth Order Optimization (ZOO)</a:t>
            </a:r>
          </a:p>
          <a:p>
            <a:pPr>
              <a:buFont typeface="Wingdings" panose="05000000000000000000" pitchFamily="2" charset="2"/>
              <a:buChar char="Ø"/>
            </a:pPr>
            <a:r>
              <a:rPr lang="en-US" altLang="zh-TW" dirty="0" smtClean="0"/>
              <a:t>Feature Adversary</a:t>
            </a:r>
          </a:p>
          <a:p>
            <a:pPr>
              <a:buFont typeface="Wingdings" panose="05000000000000000000" pitchFamily="2" charset="2"/>
              <a:buChar char="Ø"/>
            </a:pPr>
            <a:r>
              <a:rPr lang="en-US" altLang="zh-TW" dirty="0" smtClean="0"/>
              <a:t>One </a:t>
            </a:r>
            <a:r>
              <a:rPr lang="en-US" altLang="zh-TW" dirty="0"/>
              <a:t>Pixel </a:t>
            </a:r>
            <a:r>
              <a:rPr lang="en-US" altLang="zh-TW" dirty="0" smtClean="0"/>
              <a:t>Attack</a:t>
            </a:r>
          </a:p>
          <a:p>
            <a:pPr>
              <a:buFont typeface="Wingdings" panose="05000000000000000000" pitchFamily="2" charset="2"/>
              <a:buChar char="Ø"/>
            </a:pPr>
            <a:r>
              <a:rPr lang="en-US" altLang="zh-TW" dirty="0"/>
              <a:t>Hot/Cold </a:t>
            </a:r>
            <a:r>
              <a:rPr lang="en-US" altLang="zh-TW" dirty="0" smtClean="0"/>
              <a:t>method</a:t>
            </a:r>
          </a:p>
          <a:p>
            <a:pPr>
              <a:buFont typeface="Wingdings" panose="05000000000000000000" pitchFamily="2" charset="2"/>
              <a:buChar char="Ø"/>
            </a:pPr>
            <a:r>
              <a:rPr lang="en-US" altLang="zh-TW" dirty="0"/>
              <a:t>Natural </a:t>
            </a:r>
            <a:r>
              <a:rPr lang="en-US" altLang="zh-TW" dirty="0" smtClean="0"/>
              <a:t>GAN</a:t>
            </a:r>
          </a:p>
          <a:p>
            <a:pPr>
              <a:buFont typeface="Wingdings" panose="05000000000000000000" pitchFamily="2" charset="2"/>
              <a:buChar char="Ø"/>
            </a:pPr>
            <a:r>
              <a:rPr lang="en-US" altLang="zh-TW" dirty="0"/>
              <a:t>Model-based </a:t>
            </a:r>
            <a:r>
              <a:rPr lang="en-US" altLang="zh-TW" dirty="0" err="1"/>
              <a:t>Ensembling</a:t>
            </a:r>
            <a:r>
              <a:rPr lang="en-US" altLang="zh-TW" dirty="0"/>
              <a:t> </a:t>
            </a:r>
            <a:r>
              <a:rPr lang="en-US" altLang="zh-TW" dirty="0" smtClean="0"/>
              <a:t>Attack</a:t>
            </a:r>
          </a:p>
          <a:p>
            <a:pPr>
              <a:buFont typeface="Wingdings" panose="05000000000000000000" pitchFamily="2" charset="2"/>
              <a:buChar char="Ø"/>
            </a:pPr>
            <a:r>
              <a:rPr lang="en-US" altLang="zh-TW" dirty="0"/>
              <a:t>Ground-Truth Attack</a:t>
            </a:r>
            <a:endParaRPr lang="zh-TW" altLang="en-US" dirty="0"/>
          </a:p>
        </p:txBody>
      </p:sp>
    </p:spTree>
    <p:extLst>
      <p:ext uri="{BB962C8B-B14F-4D97-AF65-F5344CB8AC3E}">
        <p14:creationId xmlns:p14="http://schemas.microsoft.com/office/powerpoint/2010/main" val="3876113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Adversarial </a:t>
            </a:r>
            <a:r>
              <a:rPr lang="en-US" altLang="zh-TW" dirty="0" err="1"/>
              <a:t>Defences</a:t>
            </a:r>
            <a:r>
              <a:rPr lang="en-US" altLang="zh-TW" dirty="0"/>
              <a:t> </a:t>
            </a:r>
            <a:endParaRPr lang="zh-TW" altLang="en-US" dirty="0"/>
          </a:p>
        </p:txBody>
      </p:sp>
      <p:sp>
        <p:nvSpPr>
          <p:cNvPr id="3" name="矩形 2"/>
          <p:cNvSpPr/>
          <p:nvPr/>
        </p:nvSpPr>
        <p:spPr>
          <a:xfrm>
            <a:off x="796884" y="1893329"/>
            <a:ext cx="4186339" cy="3539430"/>
          </a:xfrm>
          <a:prstGeom prst="rect">
            <a:avLst/>
          </a:prstGeom>
        </p:spPr>
        <p:txBody>
          <a:bodyPr wrap="none">
            <a:spAutoFit/>
          </a:bodyPr>
          <a:lstStyle/>
          <a:p>
            <a:r>
              <a:rPr lang="en-US" altLang="zh-TW" sz="3200" dirty="0" smtClean="0"/>
              <a:t>Network Distillation</a:t>
            </a:r>
          </a:p>
          <a:p>
            <a:r>
              <a:rPr lang="en-US" altLang="zh-TW" sz="3200" dirty="0" smtClean="0"/>
              <a:t>Adversarial (Re)training </a:t>
            </a:r>
          </a:p>
          <a:p>
            <a:r>
              <a:rPr lang="en-US" altLang="zh-TW" sz="3200" dirty="0" smtClean="0"/>
              <a:t>Adversarial Detecting</a:t>
            </a:r>
          </a:p>
          <a:p>
            <a:r>
              <a:rPr lang="en-US" altLang="zh-TW" sz="3200" dirty="0" smtClean="0"/>
              <a:t>Input Reconstruction</a:t>
            </a:r>
          </a:p>
          <a:p>
            <a:r>
              <a:rPr lang="en-US" altLang="zh-TW" sz="3200" dirty="0" smtClean="0"/>
              <a:t>Classifier </a:t>
            </a:r>
            <a:r>
              <a:rPr lang="en-US" altLang="zh-TW" sz="3200" dirty="0" err="1" smtClean="0"/>
              <a:t>Robustifying</a:t>
            </a:r>
            <a:endParaRPr lang="en-US" altLang="zh-TW" sz="3200" dirty="0" smtClean="0"/>
          </a:p>
          <a:p>
            <a:r>
              <a:rPr lang="en-US" altLang="zh-TW" sz="3200" dirty="0" smtClean="0"/>
              <a:t>Network Verification</a:t>
            </a:r>
          </a:p>
          <a:p>
            <a:r>
              <a:rPr lang="en-US" altLang="zh-TW" sz="3200" dirty="0" err="1" smtClean="0"/>
              <a:t>Ensembling</a:t>
            </a:r>
            <a:r>
              <a:rPr lang="en-US" altLang="zh-TW" sz="3200" dirty="0" smtClean="0"/>
              <a:t> Defenses </a:t>
            </a:r>
            <a:endParaRPr lang="zh-TW" altLang="en-US" sz="3200" dirty="0"/>
          </a:p>
        </p:txBody>
      </p:sp>
    </p:spTree>
    <p:extLst>
      <p:ext uri="{BB962C8B-B14F-4D97-AF65-F5344CB8AC3E}">
        <p14:creationId xmlns:p14="http://schemas.microsoft.com/office/powerpoint/2010/main" val="148974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NIPS 2017 competition</a:t>
            </a:r>
            <a:endParaRPr lang="zh-TW" altLang="en-US" dirty="0"/>
          </a:p>
        </p:txBody>
      </p:sp>
      <p:sp>
        <p:nvSpPr>
          <p:cNvPr id="4" name="矩形 3"/>
          <p:cNvSpPr/>
          <p:nvPr/>
        </p:nvSpPr>
        <p:spPr>
          <a:xfrm>
            <a:off x="687858" y="1321357"/>
            <a:ext cx="7615881" cy="369332"/>
          </a:xfrm>
          <a:prstGeom prst="rect">
            <a:avLst/>
          </a:prstGeom>
        </p:spPr>
        <p:txBody>
          <a:bodyPr wrap="square">
            <a:spAutoFit/>
          </a:bodyPr>
          <a:lstStyle/>
          <a:p>
            <a:r>
              <a:rPr lang="en-US" altLang="zh-TW" dirty="0" smtClean="0"/>
              <a:t>https://www.kaggle.com/google-brain/nips17-adversarial-learning-final-results</a:t>
            </a:r>
            <a:endParaRPr lang="zh-TW" altLang="en-US" dirty="0"/>
          </a:p>
        </p:txBody>
      </p:sp>
      <p:pic>
        <p:nvPicPr>
          <p:cNvPr id="7" name="內容版面配置區 6"/>
          <p:cNvPicPr>
            <a:picLocks noGrp="1" noChangeAspect="1"/>
          </p:cNvPicPr>
          <p:nvPr>
            <p:ph idx="1"/>
          </p:nvPr>
        </p:nvPicPr>
        <p:blipFill>
          <a:blip r:embed="rId2"/>
          <a:stretch>
            <a:fillRect/>
          </a:stretch>
        </p:blipFill>
        <p:spPr>
          <a:xfrm>
            <a:off x="706801" y="2086833"/>
            <a:ext cx="7730398" cy="3499407"/>
          </a:xfrm>
          <a:prstGeom prst="rect">
            <a:avLst/>
          </a:prstGeom>
        </p:spPr>
      </p:pic>
    </p:spTree>
    <p:extLst>
      <p:ext uri="{BB962C8B-B14F-4D97-AF65-F5344CB8AC3E}">
        <p14:creationId xmlns:p14="http://schemas.microsoft.com/office/powerpoint/2010/main" val="417798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779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dirty="0" smtClean="0"/>
              <a:t>Adversarial </a:t>
            </a:r>
            <a:r>
              <a:rPr lang="en-US" altLang="zh-TW" sz="6000" dirty="0" err="1" smtClean="0"/>
              <a:t>Defences</a:t>
            </a:r>
            <a:r>
              <a:rPr lang="en-US" altLang="zh-TW" sz="6000" dirty="0" smtClean="0"/>
              <a:t> </a:t>
            </a:r>
            <a:endParaRPr lang="zh-TW" altLang="en-US" sz="6000" dirty="0"/>
          </a:p>
        </p:txBody>
      </p:sp>
    </p:spTree>
    <p:extLst>
      <p:ext uri="{BB962C8B-B14F-4D97-AF65-F5344CB8AC3E}">
        <p14:creationId xmlns:p14="http://schemas.microsoft.com/office/powerpoint/2010/main" val="136783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63364" y="307461"/>
            <a:ext cx="7886700" cy="1325563"/>
          </a:xfrm>
        </p:spPr>
        <p:txBody>
          <a:bodyPr/>
          <a:lstStyle/>
          <a:p>
            <a:r>
              <a:rPr lang="en-US" altLang="zh-TW" dirty="0"/>
              <a:t>Adversarial </a:t>
            </a:r>
            <a:r>
              <a:rPr lang="en-US" altLang="zh-TW" dirty="0" smtClean="0"/>
              <a:t>Attacks[2013] </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539576" y="3364921"/>
            <a:ext cx="7534275" cy="2590800"/>
          </a:xfrm>
          <a:prstGeom prst="rect">
            <a:avLst/>
          </a:prstGeom>
        </p:spPr>
      </p:pic>
      <p:sp>
        <p:nvSpPr>
          <p:cNvPr id="6" name="矩形 5"/>
          <p:cNvSpPr/>
          <p:nvPr/>
        </p:nvSpPr>
        <p:spPr>
          <a:xfrm>
            <a:off x="539577" y="1690689"/>
            <a:ext cx="7632358" cy="1200329"/>
          </a:xfrm>
          <a:prstGeom prst="rect">
            <a:avLst/>
          </a:prstGeom>
        </p:spPr>
        <p:txBody>
          <a:bodyPr wrap="square">
            <a:spAutoFit/>
          </a:bodyPr>
          <a:lstStyle/>
          <a:p>
            <a:r>
              <a:rPr lang="en-US" altLang="zh-TW" sz="2400" dirty="0" smtClean="0"/>
              <a:t>Explaining and Harnessing Adversarial Examples</a:t>
            </a:r>
          </a:p>
          <a:p>
            <a:r>
              <a:rPr lang="en-US" altLang="zh-TW" sz="2400" dirty="0" smtClean="0"/>
              <a:t>Ian J. </a:t>
            </a:r>
            <a:r>
              <a:rPr lang="en-US" altLang="zh-TW" sz="2400" dirty="0" err="1" smtClean="0"/>
              <a:t>Goodfellow</a:t>
            </a:r>
            <a:r>
              <a:rPr lang="en-US" altLang="zh-TW" sz="2400" dirty="0" smtClean="0"/>
              <a:t>, Jonathon </a:t>
            </a:r>
            <a:r>
              <a:rPr lang="en-US" altLang="zh-TW" sz="2400" dirty="0" err="1" smtClean="0"/>
              <a:t>Shlens</a:t>
            </a:r>
            <a:r>
              <a:rPr lang="en-US" altLang="zh-TW" sz="2400" dirty="0" smtClean="0"/>
              <a:t>, Christian </a:t>
            </a:r>
            <a:r>
              <a:rPr lang="en-US" altLang="zh-TW" sz="2400" dirty="0" err="1" smtClean="0"/>
              <a:t>Szegedy</a:t>
            </a:r>
            <a:endParaRPr lang="en-US" altLang="zh-TW" sz="2400" dirty="0" smtClean="0"/>
          </a:p>
          <a:p>
            <a:r>
              <a:rPr lang="en-US" altLang="zh-TW" sz="2400" dirty="0" smtClean="0"/>
              <a:t>https://arxiv.org/abs/1412.6572</a:t>
            </a:r>
            <a:endParaRPr lang="zh-TW" altLang="en-US" sz="2400" dirty="0"/>
          </a:p>
        </p:txBody>
      </p:sp>
    </p:spTree>
    <p:extLst>
      <p:ext uri="{BB962C8B-B14F-4D97-AF65-F5344CB8AC3E}">
        <p14:creationId xmlns:p14="http://schemas.microsoft.com/office/powerpoint/2010/main" val="21745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3807" y="208608"/>
            <a:ext cx="4808323" cy="952928"/>
          </a:xfrm>
        </p:spPr>
        <p:txBody>
          <a:bodyPr/>
          <a:lstStyle/>
          <a:p>
            <a:r>
              <a:rPr lang="en-US" altLang="zh-TW" dirty="0"/>
              <a:t>Adversarial Attacks </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512631" y="1075982"/>
            <a:ext cx="7754780" cy="5407197"/>
          </a:xfrm>
          <a:prstGeom prst="rect">
            <a:avLst/>
          </a:prstGeom>
        </p:spPr>
      </p:pic>
    </p:spTree>
    <p:extLst>
      <p:ext uri="{BB962C8B-B14F-4D97-AF65-F5344CB8AC3E}">
        <p14:creationId xmlns:p14="http://schemas.microsoft.com/office/powerpoint/2010/main" val="359685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7990" y="686402"/>
            <a:ext cx="2493491" cy="779933"/>
          </a:xfrm>
        </p:spPr>
        <p:txBody>
          <a:bodyPr/>
          <a:lstStyle/>
          <a:p>
            <a:r>
              <a:rPr lang="en-US" altLang="zh-TW" dirty="0" smtClean="0"/>
              <a:t>review</a:t>
            </a:r>
            <a:endParaRPr lang="zh-TW" altLang="en-US" dirty="0"/>
          </a:p>
        </p:txBody>
      </p:sp>
      <p:sp>
        <p:nvSpPr>
          <p:cNvPr id="3" name="矩形 2"/>
          <p:cNvSpPr/>
          <p:nvPr/>
        </p:nvSpPr>
        <p:spPr>
          <a:xfrm>
            <a:off x="832022" y="2161571"/>
            <a:ext cx="7633901" cy="3416320"/>
          </a:xfrm>
          <a:prstGeom prst="rect">
            <a:avLst/>
          </a:prstGeom>
        </p:spPr>
        <p:txBody>
          <a:bodyPr wrap="square">
            <a:spAutoFit/>
          </a:bodyPr>
          <a:lstStyle/>
          <a:p>
            <a:r>
              <a:rPr lang="en-US" altLang="zh-TW" dirty="0" smtClean="0"/>
              <a:t>Adversarial Attacks and Defenses in Images, Graphs and Text: A Review</a:t>
            </a:r>
          </a:p>
          <a:p>
            <a:r>
              <a:rPr lang="en-US" altLang="zh-TW" dirty="0" smtClean="0"/>
              <a:t>Han Xu, Yao Ma, </a:t>
            </a:r>
            <a:r>
              <a:rPr lang="en-US" altLang="zh-TW" dirty="0" err="1" smtClean="0"/>
              <a:t>Haochen</a:t>
            </a:r>
            <a:r>
              <a:rPr lang="en-US" altLang="zh-TW" dirty="0" smtClean="0"/>
              <a:t> Liu, </a:t>
            </a:r>
            <a:r>
              <a:rPr lang="en-US" altLang="zh-TW" dirty="0" err="1" smtClean="0"/>
              <a:t>Debayan</a:t>
            </a:r>
            <a:r>
              <a:rPr lang="en-US" altLang="zh-TW" dirty="0" smtClean="0"/>
              <a:t> Deb, Hui Liu, </a:t>
            </a:r>
            <a:r>
              <a:rPr lang="en-US" altLang="zh-TW" dirty="0" err="1" smtClean="0"/>
              <a:t>Jiliang</a:t>
            </a:r>
            <a:r>
              <a:rPr lang="en-US" altLang="zh-TW" dirty="0" smtClean="0"/>
              <a:t> Tang, Anil K. Jain</a:t>
            </a:r>
          </a:p>
          <a:p>
            <a:r>
              <a:rPr lang="en-US" altLang="zh-TW" dirty="0" smtClean="0">
                <a:hlinkClick r:id="rId2"/>
              </a:rPr>
              <a:t>https://arxiv.org/abs/1909.08072</a:t>
            </a:r>
            <a:endParaRPr lang="en-US" altLang="zh-TW" dirty="0" smtClean="0"/>
          </a:p>
          <a:p>
            <a:endParaRPr lang="en-US" altLang="zh-TW" dirty="0" smtClean="0"/>
          </a:p>
          <a:p>
            <a:r>
              <a:rPr lang="en-US" altLang="zh-TW" b="1" dirty="0"/>
              <a:t>Adversarial Attacks and </a:t>
            </a:r>
            <a:r>
              <a:rPr lang="en-US" altLang="zh-TW" b="1" dirty="0" err="1"/>
              <a:t>Defences</a:t>
            </a:r>
            <a:r>
              <a:rPr lang="en-US" altLang="zh-TW" b="1" dirty="0"/>
              <a:t>: A Survey</a:t>
            </a:r>
          </a:p>
          <a:p>
            <a:r>
              <a:rPr lang="en-US" altLang="zh-TW" dirty="0" err="1">
                <a:hlinkClick r:id="rId3"/>
              </a:rPr>
              <a:t>Anirban</a:t>
            </a:r>
            <a:r>
              <a:rPr lang="en-US" altLang="zh-TW" dirty="0">
                <a:hlinkClick r:id="rId3"/>
              </a:rPr>
              <a:t> Chakraborty</a:t>
            </a:r>
            <a:r>
              <a:rPr lang="en-US" altLang="zh-TW" dirty="0"/>
              <a:t>, </a:t>
            </a:r>
            <a:r>
              <a:rPr lang="en-US" altLang="zh-TW" dirty="0" err="1">
                <a:hlinkClick r:id="rId4"/>
              </a:rPr>
              <a:t>Manaar</a:t>
            </a:r>
            <a:r>
              <a:rPr lang="en-US" altLang="zh-TW" dirty="0">
                <a:hlinkClick r:id="rId4"/>
              </a:rPr>
              <a:t> </a:t>
            </a:r>
            <a:r>
              <a:rPr lang="en-US" altLang="zh-TW" dirty="0" err="1">
                <a:hlinkClick r:id="rId4"/>
              </a:rPr>
              <a:t>Alam</a:t>
            </a:r>
            <a:r>
              <a:rPr lang="en-US" altLang="zh-TW" dirty="0"/>
              <a:t>, </a:t>
            </a:r>
            <a:r>
              <a:rPr lang="en-US" altLang="zh-TW" dirty="0">
                <a:hlinkClick r:id="rId5"/>
              </a:rPr>
              <a:t>Vishal </a:t>
            </a:r>
            <a:r>
              <a:rPr lang="en-US" altLang="zh-TW" dirty="0" err="1">
                <a:hlinkClick r:id="rId5"/>
              </a:rPr>
              <a:t>Dey</a:t>
            </a:r>
            <a:r>
              <a:rPr lang="en-US" altLang="zh-TW" dirty="0"/>
              <a:t>, </a:t>
            </a:r>
            <a:r>
              <a:rPr lang="en-US" altLang="zh-TW" dirty="0" err="1">
                <a:hlinkClick r:id="rId6"/>
              </a:rPr>
              <a:t>Anupam</a:t>
            </a:r>
            <a:r>
              <a:rPr lang="en-US" altLang="zh-TW" dirty="0">
                <a:hlinkClick r:id="rId6"/>
              </a:rPr>
              <a:t> Chattopadhyay</a:t>
            </a:r>
            <a:r>
              <a:rPr lang="en-US" altLang="zh-TW" dirty="0"/>
              <a:t>, </a:t>
            </a:r>
            <a:r>
              <a:rPr lang="en-US" altLang="zh-TW" dirty="0" err="1">
                <a:hlinkClick r:id="rId7"/>
              </a:rPr>
              <a:t>Debdeep</a:t>
            </a:r>
            <a:r>
              <a:rPr lang="en-US" altLang="zh-TW" dirty="0">
                <a:hlinkClick r:id="rId7"/>
              </a:rPr>
              <a:t> </a:t>
            </a:r>
            <a:r>
              <a:rPr lang="en-US" altLang="zh-TW" dirty="0" err="1">
                <a:hlinkClick r:id="rId7"/>
              </a:rPr>
              <a:t>Mukhopadhyay</a:t>
            </a:r>
            <a:endParaRPr lang="en-US" altLang="zh-TW" dirty="0"/>
          </a:p>
          <a:p>
            <a:r>
              <a:rPr lang="en-US" altLang="zh-TW" dirty="0" smtClean="0">
                <a:hlinkClick r:id="rId8"/>
              </a:rPr>
              <a:t>https://arxiv.org/abs/1810.00069</a:t>
            </a:r>
            <a:endParaRPr lang="en-US" altLang="zh-TW" dirty="0"/>
          </a:p>
          <a:p>
            <a:endParaRPr lang="en-US" altLang="zh-TW" dirty="0"/>
          </a:p>
          <a:p>
            <a:r>
              <a:rPr lang="en-US" altLang="zh-TW" b="1" dirty="0"/>
              <a:t>Adversarial Examples: Attacks and Defenses for Deep Learning</a:t>
            </a:r>
          </a:p>
          <a:p>
            <a:r>
              <a:rPr lang="en-US" altLang="zh-TW" dirty="0" err="1">
                <a:hlinkClick r:id="rId9"/>
              </a:rPr>
              <a:t>Xiaoyong</a:t>
            </a:r>
            <a:r>
              <a:rPr lang="en-US" altLang="zh-TW" dirty="0">
                <a:hlinkClick r:id="rId9"/>
              </a:rPr>
              <a:t> Yuan</a:t>
            </a:r>
            <a:r>
              <a:rPr lang="en-US" altLang="zh-TW" dirty="0"/>
              <a:t>, </a:t>
            </a:r>
            <a:r>
              <a:rPr lang="en-US" altLang="zh-TW" dirty="0">
                <a:hlinkClick r:id="rId10"/>
              </a:rPr>
              <a:t>Pan He</a:t>
            </a:r>
            <a:r>
              <a:rPr lang="en-US" altLang="zh-TW" dirty="0"/>
              <a:t>, </a:t>
            </a:r>
            <a:r>
              <a:rPr lang="en-US" altLang="zh-TW" dirty="0" err="1">
                <a:hlinkClick r:id="rId11"/>
              </a:rPr>
              <a:t>Qile</a:t>
            </a:r>
            <a:r>
              <a:rPr lang="en-US" altLang="zh-TW" dirty="0">
                <a:hlinkClick r:id="rId11"/>
              </a:rPr>
              <a:t> Zhu</a:t>
            </a:r>
            <a:r>
              <a:rPr lang="en-US" altLang="zh-TW" dirty="0"/>
              <a:t>, </a:t>
            </a:r>
            <a:r>
              <a:rPr lang="en-US" altLang="zh-TW" dirty="0" err="1">
                <a:hlinkClick r:id="rId12"/>
              </a:rPr>
              <a:t>Xiaolin</a:t>
            </a:r>
            <a:r>
              <a:rPr lang="en-US" altLang="zh-TW" dirty="0">
                <a:hlinkClick r:id="rId12"/>
              </a:rPr>
              <a:t> Li</a:t>
            </a:r>
            <a:endParaRPr lang="en-US" altLang="zh-TW" dirty="0"/>
          </a:p>
          <a:p>
            <a:r>
              <a:rPr lang="en-US" altLang="zh-TW" dirty="0" smtClean="0">
                <a:hlinkClick r:id="rId13"/>
              </a:rPr>
              <a:t>https://arxiv.org/abs/1712.07107</a:t>
            </a:r>
            <a:endParaRPr lang="zh-TW" altLang="en-US" dirty="0"/>
          </a:p>
        </p:txBody>
      </p:sp>
    </p:spTree>
    <p:extLst>
      <p:ext uri="{BB962C8B-B14F-4D97-AF65-F5344CB8AC3E}">
        <p14:creationId xmlns:p14="http://schemas.microsoft.com/office/powerpoint/2010/main" val="346107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6758" y="406317"/>
            <a:ext cx="8382002" cy="969404"/>
          </a:xfrm>
        </p:spPr>
        <p:txBody>
          <a:bodyPr>
            <a:normAutofit/>
          </a:bodyPr>
          <a:lstStyle/>
          <a:p>
            <a:r>
              <a:rPr lang="zh-TW" altLang="en-US" b="1" dirty="0" smtClean="0">
                <a:effectLst>
                  <a:outerShdw blurRad="38100" dist="38100" dir="2700000" algn="tl">
                    <a:srgbClr val="000000">
                      <a:alpha val="43137"/>
                    </a:srgbClr>
                  </a:outerShdw>
                </a:effectLst>
              </a:rPr>
              <a:t>圖片分類</a:t>
            </a:r>
            <a:r>
              <a:rPr lang="en-US" altLang="zh-TW" b="1" dirty="0" smtClean="0">
                <a:effectLst>
                  <a:outerShdw blurRad="38100" dist="38100" dir="2700000" algn="tl">
                    <a:srgbClr val="000000">
                      <a:alpha val="43137"/>
                    </a:srgbClr>
                  </a:outerShdw>
                </a:effectLst>
              </a:rPr>
              <a:t>[</a:t>
            </a:r>
            <a:r>
              <a:rPr lang="zh-TW" altLang="en-US" b="1" dirty="0" smtClean="0">
                <a:effectLst>
                  <a:outerShdw blurRad="38100" dist="38100" dir="2700000" algn="tl">
                    <a:srgbClr val="000000">
                      <a:alpha val="43137"/>
                    </a:srgbClr>
                  </a:outerShdw>
                </a:effectLst>
              </a:rPr>
              <a:t>辨識</a:t>
            </a:r>
            <a:r>
              <a:rPr lang="en-US" altLang="zh-TW" b="1" dirty="0" smtClean="0">
                <a:effectLst>
                  <a:outerShdw blurRad="38100" dist="38100" dir="2700000" algn="tl">
                    <a:srgbClr val="000000">
                      <a:alpha val="43137"/>
                    </a:srgbClr>
                  </a:outerShdw>
                </a:effectLst>
              </a:rPr>
              <a:t>]</a:t>
            </a:r>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Image classification</a:t>
            </a:r>
            <a:endParaRPr lang="zh-TW" altLang="en-US" b="1" dirty="0">
              <a:effectLst>
                <a:outerShdw blurRad="38100" dist="38100" dir="2700000" algn="tl">
                  <a:srgbClr val="000000">
                    <a:alpha val="43137"/>
                  </a:srgbClr>
                </a:outerShdw>
              </a:effectLst>
            </a:endParaRPr>
          </a:p>
        </p:txBody>
      </p:sp>
      <p:sp>
        <p:nvSpPr>
          <p:cNvPr id="3" name="矩形 2"/>
          <p:cNvSpPr/>
          <p:nvPr/>
        </p:nvSpPr>
        <p:spPr>
          <a:xfrm>
            <a:off x="463893" y="1877018"/>
            <a:ext cx="8382001" cy="3539430"/>
          </a:xfrm>
          <a:prstGeom prst="rect">
            <a:avLst/>
          </a:prstGeom>
        </p:spPr>
        <p:txBody>
          <a:bodyPr wrap="square">
            <a:spAutoFit/>
          </a:bodyPr>
          <a:lstStyle/>
          <a:p>
            <a:r>
              <a:rPr lang="zh-CN" altLang="en-US" sz="2800" dirty="0" smtClean="0"/>
              <a:t>訓練分類模型時，</a:t>
            </a:r>
            <a:endParaRPr lang="en-US" altLang="zh-CN" sz="2800" dirty="0" smtClean="0"/>
          </a:p>
          <a:p>
            <a:r>
              <a:rPr lang="zh-CN" altLang="en-US" sz="2800" dirty="0" smtClean="0"/>
              <a:t>網路基於輸入圖像學習特徵，</a:t>
            </a:r>
            <a:endParaRPr lang="en-US" altLang="zh-CN" sz="2800" dirty="0" smtClean="0"/>
          </a:p>
          <a:p>
            <a:r>
              <a:rPr lang="zh-CN" altLang="en-US" sz="2800" dirty="0" smtClean="0"/>
              <a:t>然後經過</a:t>
            </a:r>
            <a:r>
              <a:rPr lang="en-US" altLang="zh-CN" sz="2800" dirty="0" err="1" smtClean="0"/>
              <a:t>softmax</a:t>
            </a:r>
            <a:r>
              <a:rPr lang="zh-CN" altLang="en-US" sz="2800" dirty="0" smtClean="0"/>
              <a:t>層得到分類概率，</a:t>
            </a:r>
            <a:endParaRPr lang="en-US" altLang="zh-CN" sz="2800" dirty="0" smtClean="0"/>
          </a:p>
          <a:p>
            <a:r>
              <a:rPr lang="zh-CN" altLang="en-US" sz="2800" dirty="0" smtClean="0"/>
              <a:t>接著損失函數基於分類概率和真實標籤計算損失值，回傳損失值並計算梯度（也就是梯度反向傳播），</a:t>
            </a:r>
            <a:endParaRPr lang="en-US" altLang="zh-CN" sz="2800" dirty="0" smtClean="0"/>
          </a:p>
          <a:p>
            <a:r>
              <a:rPr lang="zh-CN" altLang="en-US" sz="2800" dirty="0" smtClean="0"/>
              <a:t>最後網路參數基於計算得到的梯度進行更新，</a:t>
            </a:r>
            <a:endParaRPr lang="en-US" altLang="zh-CN" sz="2800" dirty="0" smtClean="0"/>
          </a:p>
          <a:p>
            <a:r>
              <a:rPr lang="zh-CN" altLang="en-US" sz="2800" dirty="0" smtClean="0"/>
              <a:t>網路參數的更新目的是使損失值越來越小，</a:t>
            </a:r>
            <a:endParaRPr lang="en-US" altLang="zh-CN" sz="2800" dirty="0" smtClean="0"/>
          </a:p>
          <a:p>
            <a:r>
              <a:rPr lang="zh-CN" altLang="en-US" sz="2800" dirty="0" smtClean="0"/>
              <a:t>這樣模型分類正確的概率也就越來越高。</a:t>
            </a:r>
          </a:p>
        </p:txBody>
      </p:sp>
      <p:sp>
        <p:nvSpPr>
          <p:cNvPr id="4" name="矩形 3"/>
          <p:cNvSpPr/>
          <p:nvPr/>
        </p:nvSpPr>
        <p:spPr>
          <a:xfrm>
            <a:off x="1000854" y="6085143"/>
            <a:ext cx="6190779" cy="369332"/>
          </a:xfrm>
          <a:prstGeom prst="rect">
            <a:avLst/>
          </a:prstGeom>
        </p:spPr>
        <p:txBody>
          <a:bodyPr wrap="square">
            <a:spAutoFit/>
          </a:bodyPr>
          <a:lstStyle/>
          <a:p>
            <a:r>
              <a:rPr lang="en-US" altLang="zh-CN" dirty="0" smtClean="0"/>
              <a:t>https://blog.csdn.net/u014380165/article/details/90723948</a:t>
            </a:r>
            <a:endParaRPr lang="zh-TW" altLang="en-US" dirty="0"/>
          </a:p>
        </p:txBody>
      </p:sp>
    </p:spTree>
    <p:extLst>
      <p:ext uri="{BB962C8B-B14F-4D97-AF65-F5344CB8AC3E}">
        <p14:creationId xmlns:p14="http://schemas.microsoft.com/office/powerpoint/2010/main" val="355092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6802" y="381602"/>
            <a:ext cx="8465922" cy="903501"/>
          </a:xfrm>
        </p:spPr>
        <p:txBody>
          <a:bodyPr>
            <a:normAutofit/>
          </a:bodyPr>
          <a:lstStyle/>
          <a:p>
            <a:r>
              <a:rPr lang="zh-CN" altLang="en-US" dirty="0"/>
              <a:t>圖像</a:t>
            </a:r>
            <a:r>
              <a:rPr lang="zh-CN" altLang="en-US" dirty="0" smtClean="0"/>
              <a:t>攻擊 </a:t>
            </a:r>
            <a:r>
              <a:rPr lang="en-US" altLang="zh-CN" b="1" dirty="0" smtClean="0">
                <a:effectLst>
                  <a:outerShdw blurRad="38100" dist="38100" dir="2700000" algn="tl">
                    <a:srgbClr val="000000">
                      <a:alpha val="43137"/>
                    </a:srgbClr>
                  </a:outerShdw>
                </a:effectLst>
              </a:rPr>
              <a:t>fast </a:t>
            </a:r>
            <a:r>
              <a:rPr lang="en-US" altLang="zh-CN" b="1" dirty="0">
                <a:effectLst>
                  <a:outerShdw blurRad="38100" dist="38100" dir="2700000" algn="tl">
                    <a:srgbClr val="000000">
                      <a:alpha val="43137"/>
                    </a:srgbClr>
                  </a:outerShdw>
                </a:effectLst>
              </a:rPr>
              <a:t>gradient sign method</a:t>
            </a:r>
            <a:endParaRPr lang="zh-TW" altLang="en-US" b="1" dirty="0">
              <a:effectLst>
                <a:outerShdw blurRad="38100" dist="38100" dir="2700000" algn="tl">
                  <a:srgbClr val="000000">
                    <a:alpha val="43137"/>
                  </a:srgbClr>
                </a:outerShdw>
              </a:effectLst>
            </a:endParaRPr>
          </a:p>
        </p:txBody>
      </p:sp>
      <p:pic>
        <p:nvPicPr>
          <p:cNvPr id="3" name="圖片 2"/>
          <p:cNvPicPr>
            <a:picLocks noChangeAspect="1"/>
          </p:cNvPicPr>
          <p:nvPr/>
        </p:nvPicPr>
        <p:blipFill>
          <a:blip r:embed="rId2"/>
          <a:stretch>
            <a:fillRect/>
          </a:stretch>
        </p:blipFill>
        <p:spPr>
          <a:xfrm>
            <a:off x="3969719" y="3733304"/>
            <a:ext cx="4128495" cy="2387311"/>
          </a:xfrm>
          <a:prstGeom prst="rect">
            <a:avLst/>
          </a:prstGeom>
        </p:spPr>
      </p:pic>
      <p:pic>
        <p:nvPicPr>
          <p:cNvPr id="4" name="內容版面配置區 3"/>
          <p:cNvPicPr>
            <a:picLocks noChangeAspect="1"/>
          </p:cNvPicPr>
          <p:nvPr/>
        </p:nvPicPr>
        <p:blipFill>
          <a:blip r:embed="rId3"/>
          <a:stretch>
            <a:fillRect/>
          </a:stretch>
        </p:blipFill>
        <p:spPr>
          <a:xfrm>
            <a:off x="1040541" y="1355913"/>
            <a:ext cx="6109901" cy="2101003"/>
          </a:xfrm>
          <a:prstGeom prst="rect">
            <a:avLst/>
          </a:prstGeom>
        </p:spPr>
      </p:pic>
      <p:sp>
        <p:nvSpPr>
          <p:cNvPr id="5" name="矩形 4"/>
          <p:cNvSpPr/>
          <p:nvPr/>
        </p:nvSpPr>
        <p:spPr>
          <a:xfrm>
            <a:off x="547816" y="3815683"/>
            <a:ext cx="4572000" cy="1754326"/>
          </a:xfrm>
          <a:prstGeom prst="rect">
            <a:avLst/>
          </a:prstGeom>
        </p:spPr>
        <p:txBody>
          <a:bodyPr>
            <a:spAutoFit/>
          </a:bodyPr>
          <a:lstStyle/>
          <a:p>
            <a:r>
              <a:rPr lang="zh-TW" altLang="en-US" dirty="0" smtClean="0"/>
              <a:t>圖像攻擊的目的是</a:t>
            </a:r>
          </a:p>
          <a:p>
            <a:r>
              <a:rPr lang="zh-TW" altLang="en-US" dirty="0" smtClean="0"/>
              <a:t>不修改分類網路的參數，</a:t>
            </a:r>
          </a:p>
          <a:p>
            <a:r>
              <a:rPr lang="zh-TW" altLang="en-US" dirty="0" smtClean="0"/>
              <a:t>而是通過修改輸入圖像的圖元值</a:t>
            </a:r>
          </a:p>
          <a:p>
            <a:endParaRPr lang="en-US" altLang="zh-TW" dirty="0" smtClean="0"/>
          </a:p>
          <a:p>
            <a:r>
              <a:rPr lang="zh-TW" altLang="en-US" dirty="0" smtClean="0"/>
              <a:t>使得修改後的圖像能夠</a:t>
            </a:r>
            <a:endParaRPr lang="en-US" altLang="zh-TW" dirty="0" smtClean="0"/>
          </a:p>
          <a:p>
            <a:r>
              <a:rPr lang="zh-TW" altLang="en-US" dirty="0" smtClean="0"/>
              <a:t>擾亂分類網路的分類，</a:t>
            </a:r>
            <a:endParaRPr lang="zh-TW" altLang="en-US" dirty="0"/>
          </a:p>
        </p:txBody>
      </p:sp>
    </p:spTree>
    <p:extLst>
      <p:ext uri="{BB962C8B-B14F-4D97-AF65-F5344CB8AC3E}">
        <p14:creationId xmlns:p14="http://schemas.microsoft.com/office/powerpoint/2010/main" val="56194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6562" y="668447"/>
            <a:ext cx="8847438" cy="1200329"/>
          </a:xfrm>
          <a:prstGeom prst="rect">
            <a:avLst/>
          </a:prstGeom>
        </p:spPr>
        <p:txBody>
          <a:bodyPr wrap="square">
            <a:spAutoFit/>
          </a:bodyPr>
          <a:lstStyle/>
          <a:p>
            <a:r>
              <a:rPr lang="zh-CN" altLang="en-US" sz="2400" dirty="0" smtClean="0"/>
              <a:t>常規的分類模型訓練</a:t>
            </a:r>
            <a:endParaRPr lang="en-US" altLang="zh-CN" sz="2400" dirty="0" smtClean="0"/>
          </a:p>
          <a:p>
            <a:r>
              <a:rPr lang="zh-CN" altLang="en-US" sz="2400" dirty="0" smtClean="0"/>
              <a:t>在更新參數時都是將參數減去計算得到的梯度，</a:t>
            </a:r>
            <a:endParaRPr lang="en-US" altLang="zh-CN" sz="2400" dirty="0" smtClean="0"/>
          </a:p>
          <a:p>
            <a:r>
              <a:rPr lang="zh-CN" altLang="en-US" sz="2400" dirty="0" smtClean="0"/>
              <a:t>這樣就能使得損失值越來越小，從而模型預測對的概率越來越大</a:t>
            </a:r>
            <a:r>
              <a:rPr lang="zh-CN" altLang="en-US" dirty="0" smtClean="0"/>
              <a:t>。</a:t>
            </a:r>
          </a:p>
        </p:txBody>
      </p:sp>
      <p:sp>
        <p:nvSpPr>
          <p:cNvPr id="4" name="矩形 3"/>
          <p:cNvSpPr/>
          <p:nvPr/>
        </p:nvSpPr>
        <p:spPr>
          <a:xfrm>
            <a:off x="433838" y="3854824"/>
            <a:ext cx="7617382" cy="2677656"/>
          </a:xfrm>
          <a:prstGeom prst="rect">
            <a:avLst/>
          </a:prstGeom>
        </p:spPr>
        <p:txBody>
          <a:bodyPr wrap="square">
            <a:spAutoFit/>
          </a:bodyPr>
          <a:lstStyle/>
          <a:p>
            <a:r>
              <a:rPr lang="zh-CN" altLang="en-US" sz="2400" dirty="0" smtClean="0"/>
              <a:t>只需要在輸入圖像中加上計算得到的梯度方向，</a:t>
            </a:r>
            <a:endParaRPr lang="en-US" altLang="zh-CN" sz="2400" dirty="0" smtClean="0"/>
          </a:p>
          <a:p>
            <a:r>
              <a:rPr lang="zh-CN" altLang="en-US" sz="2400" dirty="0" smtClean="0"/>
              <a:t>這樣修改後的圖像經過分類網路時的損失值就比修改前的圖像經過分類網路時的損失值要大，</a:t>
            </a:r>
            <a:endParaRPr lang="en-US" altLang="zh-CN" sz="2400" dirty="0" smtClean="0"/>
          </a:p>
          <a:p>
            <a:r>
              <a:rPr lang="zh-CN" altLang="en-US" sz="2400" dirty="0" smtClean="0"/>
              <a:t>換句話說，模型預測對的概率變小了。</a:t>
            </a:r>
            <a:endParaRPr lang="en-US" altLang="zh-CN" sz="2400" dirty="0" smtClean="0"/>
          </a:p>
          <a:p>
            <a:r>
              <a:rPr lang="zh-CN" altLang="en-US" sz="2400" dirty="0" smtClean="0"/>
              <a:t>這就是</a:t>
            </a:r>
            <a:r>
              <a:rPr lang="en-US" altLang="zh-CN" sz="2400" dirty="0" smtClean="0"/>
              <a:t>FGSM</a:t>
            </a:r>
            <a:r>
              <a:rPr lang="zh-CN" altLang="en-US" sz="2400" dirty="0" smtClean="0"/>
              <a:t>演算法的內容，一方面是基於輸入圖像計算梯度，另一方面更新輸入圖像時是加上梯度，而不是減去梯度，這和常見的分類模型更新參數正好背道而馳。</a:t>
            </a:r>
            <a:endParaRPr lang="zh-CN" altLang="en-US" sz="2400" dirty="0" smtClean="0"/>
          </a:p>
        </p:txBody>
      </p:sp>
      <p:sp>
        <p:nvSpPr>
          <p:cNvPr id="5" name="矩形 4"/>
          <p:cNvSpPr/>
          <p:nvPr/>
        </p:nvSpPr>
        <p:spPr>
          <a:xfrm>
            <a:off x="433838" y="2153803"/>
            <a:ext cx="8092324" cy="1569660"/>
          </a:xfrm>
          <a:prstGeom prst="rect">
            <a:avLst/>
          </a:prstGeom>
        </p:spPr>
        <p:txBody>
          <a:bodyPr wrap="square">
            <a:spAutoFit/>
          </a:bodyPr>
          <a:lstStyle/>
          <a:p>
            <a:r>
              <a:rPr lang="zh-CN" altLang="en-US" sz="2400" dirty="0" smtClean="0"/>
              <a:t>攻擊</a:t>
            </a:r>
            <a:r>
              <a:rPr lang="en-US" altLang="zh-CN" sz="2400" dirty="0" smtClean="0"/>
              <a:t>:idea</a:t>
            </a:r>
            <a:endParaRPr lang="en-US" altLang="zh-CN" sz="2400" dirty="0"/>
          </a:p>
          <a:p>
            <a:r>
              <a:rPr lang="zh-CN" altLang="en-US" dirty="0" smtClean="0"/>
              <a:t>希望模型將輸入圖像錯分類成正確類別以外的其他任何一個類別都算攻擊成功，</a:t>
            </a:r>
            <a:endParaRPr lang="en-US" altLang="zh-CN" dirty="0" smtClean="0"/>
          </a:p>
          <a:p>
            <a:r>
              <a:rPr lang="en-US" altLang="zh-CN" dirty="0" smtClean="0">
                <a:sym typeface="Wingdings" panose="05000000000000000000" pitchFamily="2" charset="2"/>
              </a:rPr>
              <a:t></a:t>
            </a:r>
            <a:r>
              <a:rPr lang="zh-CN" altLang="en-US" dirty="0" smtClean="0"/>
              <a:t>那麼只需要損失值越來越大就可以達到這個目標，</a:t>
            </a:r>
            <a:endParaRPr lang="en-US" altLang="zh-CN" dirty="0" smtClean="0"/>
          </a:p>
          <a:p>
            <a:r>
              <a:rPr lang="en-US" altLang="zh-CN" dirty="0" smtClean="0">
                <a:sym typeface="Wingdings" panose="05000000000000000000" pitchFamily="2" charset="2"/>
              </a:rPr>
              <a:t></a:t>
            </a:r>
            <a:r>
              <a:rPr lang="zh-CN" altLang="en-US" dirty="0" smtClean="0"/>
              <a:t>也就是模型預測的概率中對應於真實標籤的概率越小越好，</a:t>
            </a:r>
            <a:endParaRPr lang="en-US" altLang="zh-CN" dirty="0"/>
          </a:p>
          <a:p>
            <a:r>
              <a:rPr lang="en-US" altLang="zh-CN" dirty="0" smtClean="0"/>
              <a:t>      </a:t>
            </a:r>
            <a:r>
              <a:rPr lang="zh-CN" altLang="en-US" dirty="0" smtClean="0"/>
              <a:t>這和原來的參數更新目的正好相反。</a:t>
            </a:r>
            <a:endParaRPr lang="zh-TW" altLang="en-US" dirty="0"/>
          </a:p>
        </p:txBody>
      </p:sp>
      <p:pic>
        <p:nvPicPr>
          <p:cNvPr id="6" name="圖片 5"/>
          <p:cNvPicPr>
            <a:picLocks noChangeAspect="1"/>
          </p:cNvPicPr>
          <p:nvPr/>
        </p:nvPicPr>
        <p:blipFill rotWithShape="1">
          <a:blip r:embed="rId2"/>
          <a:srcRect r="1723" b="83083"/>
          <a:stretch/>
        </p:blipFill>
        <p:spPr>
          <a:xfrm>
            <a:off x="4242529" y="383420"/>
            <a:ext cx="4141058" cy="412756"/>
          </a:xfrm>
          <a:prstGeom prst="rect">
            <a:avLst/>
          </a:prstGeom>
        </p:spPr>
      </p:pic>
    </p:spTree>
    <p:extLst>
      <p:ext uri="{BB962C8B-B14F-4D97-AF65-F5344CB8AC3E}">
        <p14:creationId xmlns:p14="http://schemas.microsoft.com/office/powerpoint/2010/main" val="427973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845836"/>
          </a:xfrm>
        </p:spPr>
        <p:txBody>
          <a:bodyPr/>
          <a:lstStyle/>
          <a:p>
            <a:r>
              <a:rPr lang="zh-CN" altLang="en-US" dirty="0"/>
              <a:t>通過</a:t>
            </a:r>
            <a:r>
              <a:rPr lang="en-US" altLang="zh-CN" dirty="0"/>
              <a:t>sign()</a:t>
            </a:r>
            <a:r>
              <a:rPr lang="zh-CN" altLang="en-US" dirty="0"/>
              <a:t>函數計算梯度的方向</a:t>
            </a:r>
            <a:endParaRPr lang="zh-TW" altLang="en-US" dirty="0"/>
          </a:p>
        </p:txBody>
      </p:sp>
      <p:sp>
        <p:nvSpPr>
          <p:cNvPr id="3" name="矩形 2"/>
          <p:cNvSpPr/>
          <p:nvPr/>
        </p:nvSpPr>
        <p:spPr>
          <a:xfrm>
            <a:off x="230661" y="1536694"/>
            <a:ext cx="8913339" cy="2308324"/>
          </a:xfrm>
          <a:prstGeom prst="rect">
            <a:avLst/>
          </a:prstGeom>
        </p:spPr>
        <p:txBody>
          <a:bodyPr wrap="square">
            <a:spAutoFit/>
          </a:bodyPr>
          <a:lstStyle/>
          <a:p>
            <a:r>
              <a:rPr lang="en-US" altLang="zh-CN" sz="2400" dirty="0" smtClean="0"/>
              <a:t>sign()</a:t>
            </a:r>
            <a:r>
              <a:rPr lang="zh-CN" altLang="en-US" sz="2400" dirty="0" smtClean="0"/>
              <a:t>函數是用來求數值符號的函數，</a:t>
            </a:r>
            <a:endParaRPr lang="en-US" altLang="zh-CN" sz="2400" dirty="0" smtClean="0"/>
          </a:p>
          <a:p>
            <a:r>
              <a:rPr lang="zh-CN" altLang="en-US" sz="2400" dirty="0" smtClean="0"/>
              <a:t>比如對於大於</a:t>
            </a:r>
            <a:r>
              <a:rPr lang="en-US" altLang="zh-CN" sz="2400" dirty="0" smtClean="0"/>
              <a:t>0</a:t>
            </a:r>
            <a:r>
              <a:rPr lang="zh-CN" altLang="en-US" sz="2400" dirty="0" smtClean="0"/>
              <a:t>的輸入，輸出為</a:t>
            </a:r>
            <a:r>
              <a:rPr lang="en-US" altLang="zh-CN" sz="2400" dirty="0" smtClean="0"/>
              <a:t>1</a:t>
            </a:r>
            <a:r>
              <a:rPr lang="zh-CN" altLang="en-US" sz="2400" dirty="0" smtClean="0"/>
              <a:t>， </a:t>
            </a:r>
            <a:endParaRPr lang="en-US" altLang="zh-CN" sz="2400" dirty="0" smtClean="0"/>
          </a:p>
          <a:p>
            <a:r>
              <a:rPr lang="zh-CN" altLang="en-US" sz="2400" dirty="0" smtClean="0"/>
              <a:t>對於小於</a:t>
            </a:r>
            <a:r>
              <a:rPr lang="en-US" altLang="zh-CN" sz="2400" dirty="0" smtClean="0"/>
              <a:t>0</a:t>
            </a:r>
            <a:r>
              <a:rPr lang="zh-CN" altLang="en-US" sz="2400" dirty="0" smtClean="0"/>
              <a:t>的輸入，輸出為</a:t>
            </a:r>
            <a:r>
              <a:rPr lang="en-US" altLang="zh-CN" sz="2400" dirty="0" smtClean="0"/>
              <a:t>-1</a:t>
            </a:r>
            <a:r>
              <a:rPr lang="zh-CN" altLang="en-US" sz="2400" dirty="0" smtClean="0"/>
              <a:t>，</a:t>
            </a:r>
            <a:endParaRPr lang="en-US" altLang="zh-CN" sz="2400" dirty="0" smtClean="0"/>
          </a:p>
          <a:p>
            <a:r>
              <a:rPr lang="zh-CN" altLang="en-US" sz="2400" dirty="0" smtClean="0"/>
              <a:t>對於等於</a:t>
            </a:r>
            <a:r>
              <a:rPr lang="en-US" altLang="zh-CN" sz="2400" dirty="0" smtClean="0"/>
              <a:t>0</a:t>
            </a:r>
            <a:r>
              <a:rPr lang="zh-CN" altLang="en-US" sz="2400" dirty="0" smtClean="0"/>
              <a:t>的輸入，輸出為</a:t>
            </a:r>
            <a:r>
              <a:rPr lang="en-US" altLang="zh-CN" sz="2400" dirty="0" smtClean="0"/>
              <a:t>0</a:t>
            </a:r>
            <a:r>
              <a:rPr lang="zh-CN" altLang="en-US" sz="2400" dirty="0" smtClean="0"/>
              <a:t>。</a:t>
            </a:r>
            <a:endParaRPr lang="en-US" altLang="zh-CN" sz="2400" dirty="0" smtClean="0"/>
          </a:p>
          <a:p>
            <a:endParaRPr lang="en-US" altLang="zh-CN" sz="2400" dirty="0" smtClean="0"/>
          </a:p>
          <a:p>
            <a:r>
              <a:rPr lang="zh-CN" altLang="en-US" sz="2400" dirty="0" smtClean="0"/>
              <a:t>之所以採用梯度方向而不是採用梯度值是為了控制擾動的</a:t>
            </a:r>
            <a:r>
              <a:rPr lang="en-US" altLang="zh-CN" sz="2400" dirty="0" smtClean="0"/>
              <a:t>L∞</a:t>
            </a:r>
            <a:r>
              <a:rPr lang="zh-CN" altLang="en-US" sz="2400" dirty="0" smtClean="0"/>
              <a:t>距離，</a:t>
            </a:r>
            <a:endParaRPr lang="zh-TW" altLang="en-US" sz="2400" dirty="0"/>
          </a:p>
        </p:txBody>
      </p:sp>
      <p:pic>
        <p:nvPicPr>
          <p:cNvPr id="4" name="圖片 3"/>
          <p:cNvPicPr>
            <a:picLocks noChangeAspect="1"/>
          </p:cNvPicPr>
          <p:nvPr/>
        </p:nvPicPr>
        <p:blipFill rotWithShape="1">
          <a:blip r:embed="rId2"/>
          <a:srcRect r="1723" b="83083"/>
          <a:stretch/>
        </p:blipFill>
        <p:spPr>
          <a:xfrm>
            <a:off x="551114" y="4296680"/>
            <a:ext cx="7624215" cy="759936"/>
          </a:xfrm>
          <a:prstGeom prst="rect">
            <a:avLst/>
          </a:prstGeom>
        </p:spPr>
      </p:pic>
      <p:sp>
        <p:nvSpPr>
          <p:cNvPr id="5" name="矩形 4"/>
          <p:cNvSpPr/>
          <p:nvPr/>
        </p:nvSpPr>
        <p:spPr>
          <a:xfrm>
            <a:off x="628650" y="5508279"/>
            <a:ext cx="7469144" cy="954107"/>
          </a:xfrm>
          <a:prstGeom prst="rect">
            <a:avLst/>
          </a:prstGeom>
        </p:spPr>
        <p:txBody>
          <a:bodyPr wrap="square">
            <a:spAutoFit/>
          </a:bodyPr>
          <a:lstStyle/>
          <a:p>
            <a:r>
              <a:rPr lang="zh-CN" altLang="en-US" sz="2800" b="0" i="0" dirty="0" smtClean="0">
                <a:solidFill>
                  <a:srgbClr val="4D4D4D"/>
                </a:solidFill>
                <a:effectLst/>
                <a:latin typeface="Microsoft YaHei" panose="020B0503020204020204" pitchFamily="34" charset="-122"/>
                <a:ea typeface="Microsoft YaHei" panose="020B0503020204020204" pitchFamily="34" charset="-122"/>
              </a:rPr>
              <a:t>讓我們的變化量與梯度的變化方向完全一致，那麼我們的誤差函數就會增大</a:t>
            </a:r>
            <a:endParaRPr lang="zh-TW" altLang="en-US" sz="2800" dirty="0"/>
          </a:p>
        </p:txBody>
      </p:sp>
    </p:spTree>
    <p:extLst>
      <p:ext uri="{BB962C8B-B14F-4D97-AF65-F5344CB8AC3E}">
        <p14:creationId xmlns:p14="http://schemas.microsoft.com/office/powerpoint/2010/main" val="142446532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1283</Words>
  <Application>Microsoft Office PowerPoint</Application>
  <PresentationFormat>如螢幕大小 (4:3)</PresentationFormat>
  <Paragraphs>213</Paragraphs>
  <Slides>27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27</vt:i4>
      </vt:variant>
    </vt:vector>
  </HeadingPairs>
  <TitlesOfParts>
    <vt:vector size="35" baseType="lpstr">
      <vt:lpstr>Microsoft YaHei</vt:lpstr>
      <vt:lpstr>SimSun</vt:lpstr>
      <vt:lpstr>新細明體</vt:lpstr>
      <vt:lpstr>Arial</vt:lpstr>
      <vt:lpstr>Calibri</vt:lpstr>
      <vt:lpstr>Calibri Light</vt:lpstr>
      <vt:lpstr>Wingdings</vt:lpstr>
      <vt:lpstr>Office 佈景主題</vt:lpstr>
      <vt:lpstr>Adversarial Attacks and Defences</vt:lpstr>
      <vt:lpstr>PowerPoint 簡報</vt:lpstr>
      <vt:lpstr>Adversarial Attacks[2013] </vt:lpstr>
      <vt:lpstr>Adversarial Attacks </vt:lpstr>
      <vt:lpstr>review</vt:lpstr>
      <vt:lpstr>圖片分類[辨識] Image classification</vt:lpstr>
      <vt:lpstr>圖像攻擊 fast gradient sign method</vt:lpstr>
      <vt:lpstr>PowerPoint 簡報</vt:lpstr>
      <vt:lpstr>通過sign()函數計算梯度的方向</vt:lpstr>
      <vt:lpstr>PowerPoint 簡報</vt:lpstr>
      <vt:lpstr>範例: https://www.tensorflow.org/tutorials/generative/adversarial_fgsm</vt:lpstr>
      <vt:lpstr> 載入the pretained MobileNetV2 model 及 the ImageNet class names.</vt:lpstr>
      <vt:lpstr>PowerPoint 簡報</vt:lpstr>
      <vt:lpstr>PowerPoint 簡報</vt:lpstr>
      <vt:lpstr>PowerPoint 簡報</vt:lpstr>
      <vt:lpstr>產生對抗樣本 adversarial image</vt:lpstr>
      <vt:lpstr>PowerPoint 簡報</vt:lpstr>
      <vt:lpstr>PowerPoint 簡報</vt:lpstr>
      <vt:lpstr>PowerPoint 簡報</vt:lpstr>
      <vt:lpstr>PowerPoint 簡報</vt:lpstr>
      <vt:lpstr>PowerPoint 簡報</vt:lpstr>
      <vt:lpstr>Momentum iterative fast gradient sign method</vt:lpstr>
      <vt:lpstr>cleverhans</vt:lpstr>
      <vt:lpstr>https://arxiv.org/pdf/1712.07107.pdf</vt:lpstr>
      <vt:lpstr>Adversarial Defences </vt:lpstr>
      <vt:lpstr>NIPS 2017 competition</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Attacks and Defences</dc:title>
  <dc:creator>BREAKALLCTF{Letmeseesee}</dc:creator>
  <cp:lastModifiedBy>BREAKALLCTF{Letmeseesee}</cp:lastModifiedBy>
  <cp:revision>14</cp:revision>
  <dcterms:created xsi:type="dcterms:W3CDTF">2019-11-22T06:38:12Z</dcterms:created>
  <dcterms:modified xsi:type="dcterms:W3CDTF">2019-11-22T08:44:26Z</dcterms:modified>
</cp:coreProperties>
</file>