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8" r:id="rId20"/>
    <p:sldId id="279" r:id="rId21"/>
    <p:sldId id="281" r:id="rId22"/>
    <p:sldId id="280" r:id="rId23"/>
    <p:sldId id="277" r:id="rId24"/>
    <p:sldId id="275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4" r:id="rId36"/>
    <p:sldId id="293" r:id="rId37"/>
    <p:sldId id="300" r:id="rId38"/>
    <p:sldId id="295" r:id="rId39"/>
    <p:sldId id="296" r:id="rId40"/>
    <p:sldId id="297" r:id="rId41"/>
    <p:sldId id="299" r:id="rId42"/>
    <p:sldId id="298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3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49A-4824-43C2-BD86-05C9C4614F3A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BEC-AE33-42B2-9E25-F0709577A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89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49A-4824-43C2-BD86-05C9C4614F3A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BEC-AE33-42B2-9E25-F0709577A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61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49A-4824-43C2-BD86-05C9C4614F3A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BEC-AE33-42B2-9E25-F0709577A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02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49A-4824-43C2-BD86-05C9C4614F3A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BEC-AE33-42B2-9E25-F0709577A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22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49A-4824-43C2-BD86-05C9C4614F3A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BEC-AE33-42B2-9E25-F0709577A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62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49A-4824-43C2-BD86-05C9C4614F3A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BEC-AE33-42B2-9E25-F0709577A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3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49A-4824-43C2-BD86-05C9C4614F3A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BEC-AE33-42B2-9E25-F0709577A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51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49A-4824-43C2-BD86-05C9C4614F3A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BEC-AE33-42B2-9E25-F0709577A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49A-4824-43C2-BD86-05C9C4614F3A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BEC-AE33-42B2-9E25-F0709577A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14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49A-4824-43C2-BD86-05C9C4614F3A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BEC-AE33-42B2-9E25-F0709577A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38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549A-4824-43C2-BD86-05C9C4614F3A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BEC-AE33-42B2-9E25-F0709577A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88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1549A-4824-43C2-BD86-05C9C4614F3A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BEC-AE33-42B2-9E25-F0709577A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24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邏輯回歸</a:t>
            </a:r>
            <a:br>
              <a:rPr lang="zh-TW" altLang="en-US" dirty="0"/>
            </a:br>
            <a:r>
              <a:rPr lang="en-US" altLang="zh-TW" dirty="0"/>
              <a:t>Logistic regression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68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460" y="1543735"/>
            <a:ext cx="8114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用「最大概似函數估計法」和「伯努利分布的機率密度函數」對羅吉斯回歸做參數估計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82" y="4076234"/>
            <a:ext cx="2852738" cy="878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8389" y="2963872"/>
            <a:ext cx="6933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有</a:t>
            </a:r>
            <a:r>
              <a:rPr lang="en-US" altLang="zh-TW" sz="3600" dirty="0" smtClean="0"/>
              <a:t>n</a:t>
            </a:r>
            <a:r>
              <a:rPr lang="zh-TW" altLang="en-US" sz="3600" dirty="0" smtClean="0"/>
              <a:t>組資料，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概似函數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likelihood</a:t>
            </a:r>
            <a:r>
              <a:rPr lang="zh-TW" altLang="en-US" sz="3600" dirty="0" smtClean="0"/>
              <a:t>為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5718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7009" y="294332"/>
            <a:ext cx="6347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為了簡化針對概似函數取</a:t>
            </a:r>
            <a:r>
              <a:rPr lang="en-US" altLang="zh-TW" dirty="0" smtClean="0"/>
              <a:t>-log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因為取負號所以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最大化概似函數</a:t>
            </a:r>
            <a:r>
              <a:rPr lang="zh-TW" altLang="en-US" dirty="0" smtClean="0"/>
              <a:t>變成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最小化對數概似函數</a:t>
            </a:r>
            <a:r>
              <a:rPr lang="zh-TW" altLang="en-US" dirty="0" smtClean="0"/>
              <a:t>，在機器學習稱這個為</a:t>
            </a:r>
            <a:r>
              <a:rPr lang="en-US" altLang="zh-TW" dirty="0" err="1" smtClean="0"/>
              <a:t>loglos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11" y="1321570"/>
            <a:ext cx="6022658" cy="507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1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81" y="1427883"/>
            <a:ext cx="8017198" cy="338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6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90" y="1037878"/>
            <a:ext cx="7717078" cy="37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4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7659" y="195872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梯度法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偏微分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36" y="643773"/>
            <a:ext cx="5805898" cy="57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iro.medium.com/max/596/1*Pskz8Ub-q3agvBqXccE1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" y="2005012"/>
            <a:ext cx="8082133" cy="133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023303" y="3617714"/>
            <a:ext cx="2292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sz="3600" dirty="0" smtClean="0"/>
              <a:t>α</a:t>
            </a:r>
            <a:r>
              <a:rPr lang="zh-TW" altLang="en-US" sz="3600" dirty="0" smtClean="0"/>
              <a:t>為學習率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71885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73344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Logistic </a:t>
            </a:r>
            <a:r>
              <a:rPr lang="en-US" altLang="zh-TW" sz="4400" dirty="0" smtClean="0"/>
              <a:t>regression 1 </a:t>
            </a:r>
            <a:endParaRPr lang="en-US" altLang="zh-TW" sz="4400" dirty="0"/>
          </a:p>
        </p:txBody>
      </p:sp>
      <p:sp>
        <p:nvSpPr>
          <p:cNvPr id="3" name="矩形 2"/>
          <p:cNvSpPr/>
          <p:nvPr/>
        </p:nvSpPr>
        <p:spPr>
          <a:xfrm>
            <a:off x="1750291" y="6043044"/>
            <a:ext cx="635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https://github.com/zotroneneis/machine_learning_basics/blob/master/k_nearest_neighbour.ipynb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236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146" y="124979"/>
            <a:ext cx="7389300" cy="374465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03" y="3869631"/>
            <a:ext cx="6453646" cy="287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3" y="3912294"/>
            <a:ext cx="8904551" cy="27748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53" y="365126"/>
            <a:ext cx="7509164" cy="334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2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02" y="2492154"/>
            <a:ext cx="8623161" cy="31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6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588616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對數機率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回歸 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邏輯回歸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logit 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76" y="865560"/>
            <a:ext cx="7886700" cy="13759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0399" y="219229"/>
            <a:ext cx="7384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https://stats.stackexchange.com/questions/278771/how-is-the-cost-function-from-logistic-regression-derivated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21628"/>
          <a:stretch/>
        </p:blipFill>
        <p:spPr>
          <a:xfrm>
            <a:off x="994064" y="2480796"/>
            <a:ext cx="5545282" cy="39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19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656" y="291235"/>
            <a:ext cx="5616833" cy="6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65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04" y="209464"/>
            <a:ext cx="8415970" cy="643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31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1819" y="1729893"/>
            <a:ext cx="74445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import </a:t>
            </a:r>
            <a:r>
              <a:rPr lang="en-US" altLang="zh-TW" sz="3200" dirty="0" err="1"/>
              <a:t>numpy</a:t>
            </a:r>
            <a:r>
              <a:rPr lang="en-US" altLang="zh-TW" sz="3200" dirty="0"/>
              <a:t> as np</a:t>
            </a:r>
          </a:p>
          <a:p>
            <a:r>
              <a:rPr lang="en-US" altLang="zh-TW" sz="2400" dirty="0"/>
              <a:t>from </a:t>
            </a:r>
            <a:r>
              <a:rPr lang="en-US" altLang="zh-TW" sz="2400" dirty="0" err="1"/>
              <a:t>sklearn.model_selection</a:t>
            </a:r>
            <a:r>
              <a:rPr lang="en-US" altLang="zh-TW" sz="2400" dirty="0"/>
              <a:t> import </a:t>
            </a:r>
            <a:r>
              <a:rPr lang="en-US" altLang="zh-TW" sz="2400" dirty="0" err="1"/>
              <a:t>train_test_split</a:t>
            </a:r>
            <a:endParaRPr lang="en-US" altLang="zh-TW" sz="2400" dirty="0"/>
          </a:p>
          <a:p>
            <a:r>
              <a:rPr lang="en-US" altLang="zh-TW" sz="3200" dirty="0"/>
              <a:t>from </a:t>
            </a:r>
            <a:r>
              <a:rPr lang="en-US" altLang="zh-TW" sz="3200" dirty="0" err="1"/>
              <a:t>sklearn.datasets</a:t>
            </a:r>
            <a:r>
              <a:rPr lang="en-US" altLang="zh-TW" sz="3200" dirty="0"/>
              <a:t> import </a:t>
            </a:r>
            <a:r>
              <a:rPr lang="en-US" altLang="zh-TW" sz="3200" dirty="0" err="1"/>
              <a:t>make_blobs</a:t>
            </a:r>
            <a:endParaRPr lang="en-US" altLang="zh-TW" sz="3200" dirty="0"/>
          </a:p>
          <a:p>
            <a:r>
              <a:rPr lang="en-US" altLang="zh-TW" sz="3200" dirty="0"/>
              <a:t>import </a:t>
            </a:r>
            <a:r>
              <a:rPr lang="en-US" altLang="zh-TW" sz="3200" dirty="0" err="1"/>
              <a:t>matplotlib.pyplot</a:t>
            </a:r>
            <a:r>
              <a:rPr lang="en-US" altLang="zh-TW" sz="3200" dirty="0"/>
              <a:t> as </a:t>
            </a:r>
            <a:r>
              <a:rPr lang="en-US" altLang="zh-TW" sz="3200" dirty="0" err="1"/>
              <a:t>plt</a:t>
            </a:r>
            <a:endParaRPr lang="en-US" altLang="zh-TW" sz="3200" dirty="0"/>
          </a:p>
          <a:p>
            <a:r>
              <a:rPr lang="en-US" altLang="zh-TW" sz="3200" dirty="0" err="1"/>
              <a:t>np.random.seed</a:t>
            </a:r>
            <a:r>
              <a:rPr lang="en-US" altLang="zh-TW" sz="3200" dirty="0"/>
              <a:t>(123)</a:t>
            </a:r>
          </a:p>
          <a:p>
            <a:endParaRPr lang="en-US" altLang="zh-TW" sz="3200" dirty="0"/>
          </a:p>
          <a:p>
            <a:r>
              <a:rPr lang="en-US" altLang="zh-TW" sz="3200" dirty="0"/>
              <a:t>% </a:t>
            </a:r>
            <a:r>
              <a:rPr lang="en-US" altLang="zh-TW" sz="3200" dirty="0" err="1"/>
              <a:t>matplotlib</a:t>
            </a:r>
            <a:r>
              <a:rPr lang="en-US" altLang="zh-TW" sz="3200" dirty="0"/>
              <a:t> inline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287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5491" y="215267"/>
            <a:ext cx="78047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 We will perform logistic regression using a simple toy dataset of two classes</a:t>
            </a:r>
          </a:p>
          <a:p>
            <a:r>
              <a:rPr lang="en-US" altLang="zh-TW" dirty="0"/>
              <a:t>X, </a:t>
            </a:r>
            <a:r>
              <a:rPr lang="en-US" altLang="zh-TW" dirty="0" err="1"/>
              <a:t>y_true</a:t>
            </a:r>
            <a:r>
              <a:rPr lang="en-US" altLang="zh-TW" dirty="0"/>
              <a:t> = </a:t>
            </a:r>
            <a:r>
              <a:rPr lang="en-US" altLang="zh-TW" dirty="0" err="1"/>
              <a:t>make_blobs</a:t>
            </a:r>
            <a:r>
              <a:rPr lang="en-US" altLang="zh-TW" dirty="0"/>
              <a:t>(</a:t>
            </a:r>
            <a:r>
              <a:rPr lang="en-US" altLang="zh-TW" dirty="0" err="1"/>
              <a:t>n_samples</a:t>
            </a:r>
            <a:r>
              <a:rPr lang="en-US" altLang="zh-TW" dirty="0"/>
              <a:t>= 1000, centers=2)</a:t>
            </a:r>
          </a:p>
          <a:p>
            <a:endParaRPr lang="en-US" altLang="zh-TW" dirty="0"/>
          </a:p>
          <a:p>
            <a:r>
              <a:rPr lang="en-US" altLang="zh-TW" dirty="0"/>
              <a:t>fig = </a:t>
            </a:r>
            <a:r>
              <a:rPr lang="en-US" altLang="zh-TW" dirty="0" err="1"/>
              <a:t>plt.figure</a:t>
            </a:r>
            <a:r>
              <a:rPr lang="en-US" altLang="zh-TW" dirty="0"/>
              <a:t>(</a:t>
            </a:r>
            <a:r>
              <a:rPr lang="en-US" altLang="zh-TW" dirty="0" err="1"/>
              <a:t>figsize</a:t>
            </a:r>
            <a:r>
              <a:rPr lang="en-US" altLang="zh-TW" dirty="0"/>
              <a:t>=(8,6))</a:t>
            </a:r>
          </a:p>
          <a:p>
            <a:r>
              <a:rPr lang="en-US" altLang="zh-TW" dirty="0" err="1"/>
              <a:t>plt.scatter</a:t>
            </a:r>
            <a:r>
              <a:rPr lang="en-US" altLang="zh-TW" dirty="0"/>
              <a:t>(X[:,0], X[:,1], c=</a:t>
            </a:r>
            <a:r>
              <a:rPr lang="en-US" altLang="zh-TW" dirty="0" err="1"/>
              <a:t>y_true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plt.title</a:t>
            </a:r>
            <a:r>
              <a:rPr lang="en-US" altLang="zh-TW" dirty="0"/>
              <a:t>("Dataset")</a:t>
            </a:r>
          </a:p>
          <a:p>
            <a:r>
              <a:rPr lang="en-US" altLang="zh-TW" dirty="0" err="1"/>
              <a:t>plt.xlabel</a:t>
            </a:r>
            <a:r>
              <a:rPr lang="en-US" altLang="zh-TW" dirty="0"/>
              <a:t>("First feature")</a:t>
            </a:r>
          </a:p>
          <a:p>
            <a:r>
              <a:rPr lang="en-US" altLang="zh-TW" dirty="0" err="1"/>
              <a:t>plt.ylabel</a:t>
            </a:r>
            <a:r>
              <a:rPr lang="en-US" altLang="zh-TW" dirty="0"/>
              <a:t>("Second feature")</a:t>
            </a:r>
          </a:p>
          <a:p>
            <a:r>
              <a:rPr lang="en-US" altLang="zh-TW" dirty="0" err="1"/>
              <a:t>plt.show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11" y="1871562"/>
            <a:ext cx="5923327" cy="458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82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0473" y="898758"/>
            <a:ext cx="756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 Reshape targets to get column vector with shape (</a:t>
            </a:r>
            <a:r>
              <a:rPr lang="en-US" altLang="zh-TW" dirty="0" err="1"/>
              <a:t>n_samples</a:t>
            </a:r>
            <a:r>
              <a:rPr lang="en-US" altLang="zh-TW" dirty="0"/>
              <a:t>, 1)</a:t>
            </a:r>
          </a:p>
          <a:p>
            <a:r>
              <a:rPr lang="en-US" altLang="zh-TW" dirty="0" err="1"/>
              <a:t>y_true</a:t>
            </a:r>
            <a:r>
              <a:rPr lang="en-US" altLang="zh-TW" dirty="0"/>
              <a:t> = </a:t>
            </a:r>
            <a:r>
              <a:rPr lang="en-US" altLang="zh-TW" dirty="0" err="1"/>
              <a:t>y_true</a:t>
            </a:r>
            <a:r>
              <a:rPr lang="en-US" altLang="zh-TW" dirty="0"/>
              <a:t>[:, </a:t>
            </a:r>
            <a:r>
              <a:rPr lang="en-US" altLang="zh-TW" dirty="0" err="1"/>
              <a:t>np.newaxis</a:t>
            </a:r>
            <a:r>
              <a:rPr lang="en-US" altLang="zh-TW" dirty="0"/>
              <a:t>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 </a:t>
            </a:r>
            <a:r>
              <a:rPr lang="en-US" altLang="zh-TW" dirty="0"/>
              <a:t>Split the data into a training and test set</a:t>
            </a:r>
          </a:p>
          <a:p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 = </a:t>
            </a:r>
            <a:r>
              <a:rPr lang="en-US" altLang="zh-TW" dirty="0" err="1"/>
              <a:t>train_test_split</a:t>
            </a:r>
            <a:r>
              <a:rPr lang="en-US" altLang="zh-TW" dirty="0"/>
              <a:t>(X, </a:t>
            </a:r>
            <a:r>
              <a:rPr lang="en-US" altLang="zh-TW" dirty="0" err="1"/>
              <a:t>y_true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print(</a:t>
            </a:r>
            <a:r>
              <a:rPr lang="en-US" altLang="zh-TW" dirty="0" err="1"/>
              <a:t>f'Shape</a:t>
            </a:r>
            <a:r>
              <a:rPr lang="en-US" altLang="zh-TW" dirty="0"/>
              <a:t> </a:t>
            </a:r>
            <a:r>
              <a:rPr lang="en-US" altLang="zh-TW" dirty="0" err="1"/>
              <a:t>X_train</a:t>
            </a:r>
            <a:r>
              <a:rPr lang="en-US" altLang="zh-TW" dirty="0"/>
              <a:t>: {</a:t>
            </a:r>
            <a:r>
              <a:rPr lang="en-US" altLang="zh-TW" dirty="0" err="1"/>
              <a:t>X_train.shape</a:t>
            </a:r>
            <a:r>
              <a:rPr lang="en-US" altLang="zh-TW" dirty="0"/>
              <a:t>}')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f'Shape</a:t>
            </a:r>
            <a:r>
              <a:rPr lang="en-US" altLang="zh-TW" dirty="0"/>
              <a:t> </a:t>
            </a:r>
            <a:r>
              <a:rPr lang="en-US" altLang="zh-TW" dirty="0" err="1"/>
              <a:t>y_train</a:t>
            </a:r>
            <a:r>
              <a:rPr lang="en-US" altLang="zh-TW" dirty="0"/>
              <a:t>: {</a:t>
            </a:r>
            <a:r>
              <a:rPr lang="en-US" altLang="zh-TW" dirty="0" err="1"/>
              <a:t>y_train.shape</a:t>
            </a:r>
            <a:r>
              <a:rPr lang="en-US" altLang="zh-TW" dirty="0"/>
              <a:t>}')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f'Shape</a:t>
            </a:r>
            <a:r>
              <a:rPr lang="en-US" altLang="zh-TW" dirty="0"/>
              <a:t> </a:t>
            </a:r>
            <a:r>
              <a:rPr lang="en-US" altLang="zh-TW" dirty="0" err="1"/>
              <a:t>X_test</a:t>
            </a:r>
            <a:r>
              <a:rPr lang="en-US" altLang="zh-TW" dirty="0"/>
              <a:t>: {</a:t>
            </a:r>
            <a:r>
              <a:rPr lang="en-US" altLang="zh-TW" dirty="0" err="1"/>
              <a:t>X_test.shape</a:t>
            </a:r>
            <a:r>
              <a:rPr lang="en-US" altLang="zh-TW" dirty="0"/>
              <a:t>}')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f'Shape</a:t>
            </a:r>
            <a:r>
              <a:rPr lang="en-US" altLang="zh-TW" dirty="0"/>
              <a:t> </a:t>
            </a:r>
            <a:r>
              <a:rPr lang="en-US" altLang="zh-TW" dirty="0" err="1"/>
              <a:t>y_test</a:t>
            </a:r>
            <a:r>
              <a:rPr lang="en-US" altLang="zh-TW" dirty="0"/>
              <a:t>: {</a:t>
            </a:r>
            <a:r>
              <a:rPr lang="en-US" altLang="zh-TW" dirty="0" err="1"/>
              <a:t>y_test.shape</a:t>
            </a:r>
            <a:r>
              <a:rPr lang="en-US" altLang="zh-TW" dirty="0"/>
              <a:t>}')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93637" y="4565272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/>
              <a:t>Shape </a:t>
            </a:r>
            <a:r>
              <a:rPr lang="en-US" altLang="zh-TW" sz="2800" dirty="0" err="1"/>
              <a:t>X_train</a:t>
            </a:r>
            <a:r>
              <a:rPr lang="en-US" altLang="zh-TW" sz="2800" dirty="0"/>
              <a:t>: (750, 2)</a:t>
            </a:r>
          </a:p>
          <a:p>
            <a:r>
              <a:rPr lang="en-US" altLang="zh-TW" sz="2800" dirty="0"/>
              <a:t>Shape </a:t>
            </a:r>
            <a:r>
              <a:rPr lang="en-US" altLang="zh-TW" sz="2800" dirty="0" err="1"/>
              <a:t>y_train</a:t>
            </a:r>
            <a:r>
              <a:rPr lang="en-US" altLang="zh-TW" sz="2800" dirty="0"/>
              <a:t>: (750, 1)</a:t>
            </a:r>
          </a:p>
          <a:p>
            <a:r>
              <a:rPr lang="en-US" altLang="zh-TW" sz="2800" dirty="0"/>
              <a:t>Shape </a:t>
            </a:r>
            <a:r>
              <a:rPr lang="en-US" altLang="zh-TW" sz="2800" dirty="0" err="1"/>
              <a:t>X_test</a:t>
            </a:r>
            <a:r>
              <a:rPr lang="en-US" altLang="zh-TW" sz="2800" dirty="0"/>
              <a:t>: (250, 2)</a:t>
            </a:r>
          </a:p>
          <a:p>
            <a:r>
              <a:rPr lang="en-US" altLang="zh-TW" sz="2800" dirty="0"/>
              <a:t>Shape </a:t>
            </a:r>
            <a:r>
              <a:rPr lang="en-US" altLang="zh-TW" sz="2800" dirty="0" err="1"/>
              <a:t>y_test</a:t>
            </a:r>
            <a:r>
              <a:rPr lang="en-US" altLang="zh-TW" sz="2800" dirty="0"/>
              <a:t>: (250, 1)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5889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4289" y="1094745"/>
            <a:ext cx="710738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LogisticRegression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__(self):</a:t>
            </a:r>
          </a:p>
          <a:p>
            <a:r>
              <a:rPr lang="en-US" altLang="zh-TW" dirty="0"/>
              <a:t>        pass</a:t>
            </a: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sigmoid(self, a):</a:t>
            </a:r>
          </a:p>
          <a:p>
            <a:r>
              <a:rPr lang="en-US" altLang="zh-TW" dirty="0"/>
              <a:t>        return 1 / (1 + </a:t>
            </a:r>
            <a:r>
              <a:rPr lang="en-US" altLang="zh-TW" dirty="0" err="1"/>
              <a:t>np.exp</a:t>
            </a:r>
            <a:r>
              <a:rPr lang="en-US" altLang="zh-TW" dirty="0"/>
              <a:t>(-a))</a:t>
            </a: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train(self, X, </a:t>
            </a:r>
            <a:r>
              <a:rPr lang="en-US" altLang="zh-TW" dirty="0" err="1"/>
              <a:t>y_true</a:t>
            </a:r>
            <a:r>
              <a:rPr lang="en-US" altLang="zh-TW" dirty="0"/>
              <a:t>, </a:t>
            </a:r>
            <a:r>
              <a:rPr lang="en-US" altLang="zh-TW" dirty="0" err="1"/>
              <a:t>n_iters</a:t>
            </a:r>
            <a:r>
              <a:rPr lang="en-US" altLang="zh-TW" dirty="0"/>
              <a:t>, </a:t>
            </a:r>
            <a:r>
              <a:rPr lang="en-US" altLang="zh-TW" dirty="0" err="1"/>
              <a:t>learning_rate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"""</a:t>
            </a:r>
          </a:p>
          <a:p>
            <a:r>
              <a:rPr lang="en-US" altLang="zh-TW" dirty="0"/>
              <a:t>        Trains the logistic regression model on given data X and targets y</a:t>
            </a:r>
          </a:p>
          <a:p>
            <a:r>
              <a:rPr lang="en-US" altLang="zh-TW" dirty="0"/>
              <a:t>        </a:t>
            </a:r>
            <a:r>
              <a:rPr lang="en-US" altLang="zh-TW" dirty="0" smtClean="0"/>
              <a:t>"""           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predict(self, X):</a:t>
            </a:r>
          </a:p>
          <a:p>
            <a:r>
              <a:rPr lang="en-US" altLang="zh-TW" dirty="0"/>
              <a:t>        """</a:t>
            </a:r>
          </a:p>
          <a:p>
            <a:r>
              <a:rPr lang="en-US" altLang="zh-TW" dirty="0"/>
              <a:t>        Predicts binary labels for a set of examples X.</a:t>
            </a:r>
          </a:p>
          <a:p>
            <a:r>
              <a:rPr lang="en-US" altLang="zh-TW" dirty="0"/>
              <a:t>        """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49251" r="82250" b="37430"/>
          <a:stretch/>
        </p:blipFill>
        <p:spPr>
          <a:xfrm>
            <a:off x="3859213" y="2032000"/>
            <a:ext cx="5098735" cy="119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80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018" y="392093"/>
            <a:ext cx="89869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err="1"/>
              <a:t>def</a:t>
            </a:r>
            <a:r>
              <a:rPr lang="en-US" altLang="zh-TW" dirty="0"/>
              <a:t> train(self, X, </a:t>
            </a:r>
            <a:r>
              <a:rPr lang="en-US" altLang="zh-TW" dirty="0" err="1"/>
              <a:t>y_true</a:t>
            </a:r>
            <a:r>
              <a:rPr lang="en-US" altLang="zh-TW" dirty="0"/>
              <a:t>, </a:t>
            </a:r>
            <a:r>
              <a:rPr lang="en-US" altLang="zh-TW" dirty="0" err="1"/>
              <a:t>n_iters</a:t>
            </a:r>
            <a:r>
              <a:rPr lang="en-US" altLang="zh-TW" dirty="0"/>
              <a:t>, </a:t>
            </a:r>
            <a:r>
              <a:rPr lang="en-US" altLang="zh-TW" dirty="0" err="1"/>
              <a:t>learning_rate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"""</a:t>
            </a:r>
          </a:p>
          <a:p>
            <a:r>
              <a:rPr lang="en-US" altLang="zh-TW" dirty="0"/>
              <a:t>        Trains the logistic regression model on given data X and targets y</a:t>
            </a:r>
          </a:p>
          <a:p>
            <a:r>
              <a:rPr lang="en-US" altLang="zh-TW" dirty="0"/>
              <a:t>        """</a:t>
            </a:r>
          </a:p>
          <a:p>
            <a:r>
              <a:rPr lang="en-US" altLang="zh-TW" dirty="0"/>
              <a:t>        # Step 0: Initialize the parameters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n_samples</a:t>
            </a:r>
            <a:r>
              <a:rPr lang="en-US" altLang="zh-TW" dirty="0"/>
              <a:t>, </a:t>
            </a:r>
            <a:r>
              <a:rPr lang="en-US" altLang="zh-TW" dirty="0" err="1"/>
              <a:t>n_features</a:t>
            </a:r>
            <a:r>
              <a:rPr lang="en-US" altLang="zh-TW" dirty="0"/>
              <a:t> = </a:t>
            </a:r>
            <a:r>
              <a:rPr lang="en-US" altLang="zh-TW" dirty="0" err="1"/>
              <a:t>X.shape</a:t>
            </a:r>
            <a:endParaRPr lang="en-US" altLang="zh-TW" dirty="0"/>
          </a:p>
          <a:p>
            <a:r>
              <a:rPr lang="en-US" altLang="zh-TW" dirty="0"/>
              <a:t>        </a:t>
            </a:r>
            <a:r>
              <a:rPr lang="en-US" altLang="zh-TW" dirty="0" err="1"/>
              <a:t>self.weights</a:t>
            </a:r>
            <a:r>
              <a:rPr lang="en-US" altLang="zh-TW" dirty="0"/>
              <a:t> = </a:t>
            </a:r>
            <a:r>
              <a:rPr lang="en-US" altLang="zh-TW" dirty="0" err="1"/>
              <a:t>np.zeros</a:t>
            </a:r>
            <a:r>
              <a:rPr lang="en-US" altLang="zh-TW" dirty="0"/>
              <a:t>((</a:t>
            </a:r>
            <a:r>
              <a:rPr lang="en-US" altLang="zh-TW" dirty="0" err="1"/>
              <a:t>n_features</a:t>
            </a:r>
            <a:r>
              <a:rPr lang="en-US" altLang="zh-TW" dirty="0"/>
              <a:t>, 1))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self.bias</a:t>
            </a:r>
            <a:r>
              <a:rPr lang="en-US" altLang="zh-TW" dirty="0"/>
              <a:t> = 0</a:t>
            </a:r>
          </a:p>
          <a:p>
            <a:r>
              <a:rPr lang="en-US" altLang="zh-TW" dirty="0"/>
              <a:t>        costs = []</a:t>
            </a:r>
          </a:p>
          <a:p>
            <a:r>
              <a:rPr lang="en-US" altLang="zh-TW" dirty="0"/>
              <a:t>        </a:t>
            </a:r>
          </a:p>
          <a:p>
            <a:r>
              <a:rPr lang="en-US" altLang="zh-TW" dirty="0"/>
              <a:t>        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n_iters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    # Step 1 and 2: Compute a linear combination of the input features and weights, </a:t>
            </a:r>
          </a:p>
          <a:p>
            <a:r>
              <a:rPr lang="en-US" altLang="zh-TW" dirty="0"/>
              <a:t>            # apply the sigmoid activation function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y_predict</a:t>
            </a:r>
            <a:r>
              <a:rPr lang="en-US" altLang="zh-TW" dirty="0"/>
              <a:t> = </a:t>
            </a:r>
            <a:r>
              <a:rPr lang="en-US" altLang="zh-TW" dirty="0" err="1"/>
              <a:t>self.sigmoid</a:t>
            </a:r>
            <a:r>
              <a:rPr lang="en-US" altLang="zh-TW" dirty="0"/>
              <a:t>(np.dot(X, </a:t>
            </a:r>
            <a:r>
              <a:rPr lang="en-US" altLang="zh-TW" dirty="0" err="1"/>
              <a:t>self.weights</a:t>
            </a:r>
            <a:r>
              <a:rPr lang="en-US" altLang="zh-TW" dirty="0"/>
              <a:t>) + </a:t>
            </a:r>
            <a:r>
              <a:rPr lang="en-US" altLang="zh-TW" dirty="0" err="1"/>
              <a:t>self.bias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  </a:t>
            </a:r>
          </a:p>
          <a:p>
            <a:r>
              <a:rPr lang="en-US" altLang="zh-TW" dirty="0"/>
              <a:t>            # Step 3: Compute the cost over the whole training set.</a:t>
            </a:r>
          </a:p>
          <a:p>
            <a:r>
              <a:rPr lang="en-US" altLang="zh-TW" sz="1600" dirty="0"/>
              <a:t>            cost = (- 1 / </a:t>
            </a:r>
            <a:r>
              <a:rPr lang="en-US" altLang="zh-TW" sz="1600" dirty="0" err="1"/>
              <a:t>n_samples</a:t>
            </a:r>
            <a:r>
              <a:rPr lang="en-US" altLang="zh-TW" sz="1600" dirty="0"/>
              <a:t>) * </a:t>
            </a:r>
            <a:r>
              <a:rPr lang="en-US" altLang="zh-TW" sz="1600" dirty="0" err="1"/>
              <a:t>np.sum</a:t>
            </a:r>
            <a:r>
              <a:rPr lang="en-US" altLang="zh-TW" sz="1600" dirty="0"/>
              <a:t>(</a:t>
            </a:r>
            <a:r>
              <a:rPr lang="en-US" altLang="zh-TW" sz="1600" dirty="0" err="1"/>
              <a:t>y_true</a:t>
            </a:r>
            <a:r>
              <a:rPr lang="en-US" altLang="zh-TW" sz="1600" dirty="0"/>
              <a:t> * np.log(</a:t>
            </a:r>
            <a:r>
              <a:rPr lang="en-US" altLang="zh-TW" sz="1600" dirty="0" err="1"/>
              <a:t>y_predict</a:t>
            </a:r>
            <a:r>
              <a:rPr lang="en-US" altLang="zh-TW" sz="1600" dirty="0"/>
              <a:t>) + (1 - </a:t>
            </a:r>
            <a:r>
              <a:rPr lang="en-US" altLang="zh-TW" sz="1600" dirty="0" err="1"/>
              <a:t>y_true</a:t>
            </a:r>
            <a:r>
              <a:rPr lang="en-US" altLang="zh-TW" sz="1600" dirty="0"/>
              <a:t>) * (np.log(1 - </a:t>
            </a:r>
            <a:r>
              <a:rPr lang="en-US" altLang="zh-TW" sz="1600" dirty="0" err="1"/>
              <a:t>y_predict</a:t>
            </a:r>
            <a:r>
              <a:rPr lang="en-US" altLang="zh-TW" sz="1600" dirty="0"/>
              <a:t>)))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85303" r="56118" b="1802"/>
          <a:stretch/>
        </p:blipFill>
        <p:spPr>
          <a:xfrm>
            <a:off x="157018" y="5439629"/>
            <a:ext cx="8604357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03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145" y="732733"/>
            <a:ext cx="61929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# Step 4: Compute the gradients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dw</a:t>
            </a:r>
            <a:r>
              <a:rPr lang="en-US" altLang="zh-TW" dirty="0"/>
              <a:t> = (1 / </a:t>
            </a:r>
            <a:r>
              <a:rPr lang="en-US" altLang="zh-TW" dirty="0" err="1"/>
              <a:t>n_samples</a:t>
            </a:r>
            <a:r>
              <a:rPr lang="en-US" altLang="zh-TW" dirty="0"/>
              <a:t>) * np.dot(X.T, (</a:t>
            </a:r>
            <a:r>
              <a:rPr lang="en-US" altLang="zh-TW" dirty="0" err="1"/>
              <a:t>y_predict</a:t>
            </a:r>
            <a:r>
              <a:rPr lang="en-US" altLang="zh-TW" dirty="0"/>
              <a:t> - </a:t>
            </a:r>
            <a:r>
              <a:rPr lang="en-US" altLang="zh-TW" dirty="0" err="1"/>
              <a:t>y_true</a:t>
            </a:r>
            <a:r>
              <a:rPr lang="en-US" altLang="zh-TW" dirty="0"/>
              <a:t>))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db</a:t>
            </a:r>
            <a:r>
              <a:rPr lang="en-US" altLang="zh-TW" dirty="0"/>
              <a:t> = (1 / </a:t>
            </a:r>
            <a:r>
              <a:rPr lang="en-US" altLang="zh-TW" dirty="0" err="1"/>
              <a:t>n_samples</a:t>
            </a:r>
            <a:r>
              <a:rPr lang="en-US" altLang="zh-TW" dirty="0"/>
              <a:t>) * </a:t>
            </a:r>
            <a:r>
              <a:rPr lang="en-US" altLang="zh-TW" dirty="0" err="1"/>
              <a:t>np.sum</a:t>
            </a:r>
            <a:r>
              <a:rPr lang="en-US" altLang="zh-TW" dirty="0"/>
              <a:t>(</a:t>
            </a:r>
            <a:r>
              <a:rPr lang="en-US" altLang="zh-TW" dirty="0" err="1"/>
              <a:t>y_predict</a:t>
            </a:r>
            <a:r>
              <a:rPr lang="en-US" altLang="zh-TW" dirty="0"/>
              <a:t> - </a:t>
            </a:r>
            <a:r>
              <a:rPr lang="en-US" altLang="zh-TW" dirty="0" err="1"/>
              <a:t>y_true</a:t>
            </a:r>
            <a:r>
              <a:rPr lang="en-US" altLang="zh-TW" dirty="0"/>
              <a:t>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          # Step 5: Update the parameters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self.weights</a:t>
            </a:r>
            <a:r>
              <a:rPr lang="en-US" altLang="zh-TW" dirty="0"/>
              <a:t> = </a:t>
            </a:r>
            <a:r>
              <a:rPr lang="en-US" altLang="zh-TW" dirty="0" err="1"/>
              <a:t>self.weights</a:t>
            </a:r>
            <a:r>
              <a:rPr lang="en-US" altLang="zh-TW" dirty="0"/>
              <a:t> - </a:t>
            </a:r>
            <a:r>
              <a:rPr lang="en-US" altLang="zh-TW" dirty="0" err="1"/>
              <a:t>learning_rate</a:t>
            </a:r>
            <a:r>
              <a:rPr lang="en-US" altLang="zh-TW" dirty="0"/>
              <a:t> * </a:t>
            </a:r>
            <a:r>
              <a:rPr lang="en-US" altLang="zh-TW" dirty="0" err="1"/>
              <a:t>dw</a:t>
            </a:r>
            <a:endParaRPr lang="en-US" altLang="zh-TW" dirty="0"/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self.bias</a:t>
            </a:r>
            <a:r>
              <a:rPr lang="en-US" altLang="zh-TW" dirty="0"/>
              <a:t> = </a:t>
            </a:r>
            <a:r>
              <a:rPr lang="en-US" altLang="zh-TW" dirty="0" err="1"/>
              <a:t>self.bias</a:t>
            </a:r>
            <a:r>
              <a:rPr lang="en-US" altLang="zh-TW" dirty="0"/>
              <a:t> - </a:t>
            </a:r>
            <a:r>
              <a:rPr lang="en-US" altLang="zh-TW" dirty="0" err="1"/>
              <a:t>learning_rate</a:t>
            </a:r>
            <a:r>
              <a:rPr lang="en-US" altLang="zh-TW" dirty="0"/>
              <a:t> * </a:t>
            </a:r>
            <a:r>
              <a:rPr lang="en-US" altLang="zh-TW" dirty="0" err="1"/>
              <a:t>db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          </a:t>
            </a:r>
            <a:r>
              <a:rPr lang="en-US" altLang="zh-TW" dirty="0" err="1"/>
              <a:t>costs.append</a:t>
            </a:r>
            <a:r>
              <a:rPr lang="en-US" altLang="zh-TW" dirty="0"/>
              <a:t>(cost)</a:t>
            </a:r>
          </a:p>
          <a:p>
            <a:r>
              <a:rPr lang="en-US" altLang="zh-TW" dirty="0"/>
              <a:t>            if </a:t>
            </a:r>
            <a:r>
              <a:rPr lang="en-US" altLang="zh-TW" dirty="0" err="1"/>
              <a:t>i</a:t>
            </a:r>
            <a:r>
              <a:rPr lang="en-US" altLang="zh-TW" dirty="0"/>
              <a:t> % 100 == 0:</a:t>
            </a:r>
          </a:p>
          <a:p>
            <a:r>
              <a:rPr lang="en-US" altLang="zh-TW" dirty="0"/>
              <a:t>                print(</a:t>
            </a:r>
            <a:r>
              <a:rPr lang="en-US" altLang="zh-TW" dirty="0" err="1"/>
              <a:t>f"Cost</a:t>
            </a:r>
            <a:r>
              <a:rPr lang="en-US" altLang="zh-TW" dirty="0"/>
              <a:t> after iteration {</a:t>
            </a:r>
            <a:r>
              <a:rPr lang="en-US" altLang="zh-TW" dirty="0" err="1"/>
              <a:t>i</a:t>
            </a:r>
            <a:r>
              <a:rPr lang="en-US" altLang="zh-TW" dirty="0"/>
              <a:t>}: {cost}")</a:t>
            </a:r>
          </a:p>
          <a:p>
            <a:endParaRPr lang="en-US" altLang="zh-TW" dirty="0"/>
          </a:p>
          <a:p>
            <a:r>
              <a:rPr lang="en-US" altLang="zh-TW" dirty="0"/>
              <a:t>        return </a:t>
            </a:r>
            <a:r>
              <a:rPr lang="en-US" altLang="zh-TW" dirty="0" err="1"/>
              <a:t>self.weights</a:t>
            </a:r>
            <a:r>
              <a:rPr lang="en-US" altLang="zh-TW" dirty="0"/>
              <a:t>, </a:t>
            </a:r>
            <a:r>
              <a:rPr lang="en-US" altLang="zh-TW" dirty="0" err="1"/>
              <a:t>self.bias</a:t>
            </a:r>
            <a:r>
              <a:rPr lang="en-US" altLang="zh-TW" dirty="0"/>
              <a:t>, costs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54883" r="48849" b="16506"/>
          <a:stretch/>
        </p:blipFill>
        <p:spPr>
          <a:xfrm>
            <a:off x="3912790" y="3943927"/>
            <a:ext cx="3938994" cy="157941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46458" r="75781" b="42079"/>
          <a:stretch/>
        </p:blipFill>
        <p:spPr>
          <a:xfrm>
            <a:off x="1250046" y="1726477"/>
            <a:ext cx="5083377" cy="8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1089" y="1711603"/>
            <a:ext cx="71905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err="1"/>
              <a:t>def</a:t>
            </a:r>
            <a:r>
              <a:rPr lang="en-US" altLang="zh-TW" dirty="0"/>
              <a:t> predict(self, X):</a:t>
            </a:r>
          </a:p>
          <a:p>
            <a:r>
              <a:rPr lang="en-US" altLang="zh-TW" dirty="0"/>
              <a:t>        """</a:t>
            </a:r>
          </a:p>
          <a:p>
            <a:r>
              <a:rPr lang="en-US" altLang="zh-TW" dirty="0"/>
              <a:t>        Predicts binary labels for a set of examples X.</a:t>
            </a:r>
          </a:p>
          <a:p>
            <a:r>
              <a:rPr lang="en-US" altLang="zh-TW" dirty="0"/>
              <a:t>        """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y_predict</a:t>
            </a:r>
            <a:r>
              <a:rPr lang="en-US" altLang="zh-TW" dirty="0"/>
              <a:t> = </a:t>
            </a:r>
            <a:r>
              <a:rPr lang="en-US" altLang="zh-TW" dirty="0" err="1"/>
              <a:t>self.sigmoid</a:t>
            </a:r>
            <a:r>
              <a:rPr lang="en-US" altLang="zh-TW" dirty="0"/>
              <a:t>(np.dot(X, </a:t>
            </a:r>
            <a:r>
              <a:rPr lang="en-US" altLang="zh-TW" dirty="0" err="1"/>
              <a:t>self.weights</a:t>
            </a:r>
            <a:r>
              <a:rPr lang="en-US" altLang="zh-TW" dirty="0"/>
              <a:t>) + </a:t>
            </a:r>
            <a:r>
              <a:rPr lang="en-US" altLang="zh-TW" dirty="0" err="1"/>
              <a:t>self.bias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y_predict_labels</a:t>
            </a:r>
            <a:r>
              <a:rPr lang="en-US" altLang="zh-TW" dirty="0"/>
              <a:t> = [1 if </a:t>
            </a:r>
            <a:r>
              <a:rPr lang="en-US" altLang="zh-TW" dirty="0" err="1"/>
              <a:t>elem</a:t>
            </a:r>
            <a:r>
              <a:rPr lang="en-US" altLang="zh-TW" dirty="0"/>
              <a:t> &gt; 0.5 else 0 for </a:t>
            </a:r>
            <a:r>
              <a:rPr lang="en-US" altLang="zh-TW" dirty="0" err="1"/>
              <a:t>elem</a:t>
            </a:r>
            <a:r>
              <a:rPr lang="en-US" altLang="zh-TW" dirty="0"/>
              <a:t> in </a:t>
            </a:r>
            <a:r>
              <a:rPr lang="en-US" altLang="zh-TW" dirty="0" err="1"/>
              <a:t>y_predict</a:t>
            </a:r>
            <a:r>
              <a:rPr lang="en-US" altLang="zh-TW" dirty="0"/>
              <a:t>]</a:t>
            </a:r>
          </a:p>
          <a:p>
            <a:endParaRPr lang="en-US" altLang="zh-TW" dirty="0"/>
          </a:p>
          <a:p>
            <a:r>
              <a:rPr lang="en-US" altLang="zh-TW" dirty="0"/>
              <a:t>        return </a:t>
            </a:r>
            <a:r>
              <a:rPr lang="en-US" altLang="zh-TW" dirty="0" err="1"/>
              <a:t>np.array</a:t>
            </a:r>
            <a:r>
              <a:rPr lang="en-US" altLang="zh-TW" dirty="0"/>
              <a:t>(</a:t>
            </a:r>
            <a:r>
              <a:rPr lang="en-US" altLang="zh-TW" dirty="0" err="1"/>
              <a:t>y_predict_labels</a:t>
            </a:r>
            <a:r>
              <a:rPr lang="en-US" altLang="zh-TW" dirty="0"/>
              <a:t>)[:, </a:t>
            </a:r>
            <a:r>
              <a:rPr lang="en-US" altLang="zh-TW" dirty="0" err="1"/>
              <a:t>np.newaxis</a:t>
            </a:r>
            <a:r>
              <a:rPr lang="en-US" altLang="zh-TW" dirty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26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1249" y="391180"/>
            <a:ext cx="40984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Logistic Regression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952499" y="1312813"/>
            <a:ext cx="70961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對數機率回歸（也稱「邏輯回歸」）（英語：</a:t>
            </a:r>
            <a:r>
              <a:rPr lang="en-US" altLang="zh-TW" sz="2800" dirty="0" smtClean="0"/>
              <a:t>Logistic regression </a:t>
            </a:r>
            <a:r>
              <a:rPr lang="zh-TW" altLang="en-US" sz="2800" dirty="0" smtClean="0"/>
              <a:t>或</a:t>
            </a:r>
            <a:r>
              <a:rPr lang="en-US" altLang="zh-TW" sz="2800" dirty="0" smtClean="0"/>
              <a:t>logit regression</a:t>
            </a:r>
            <a:r>
              <a:rPr lang="zh-TW" altLang="en-US" sz="2800" dirty="0" smtClean="0"/>
              <a:t>），即對數機率模型（英語：</a:t>
            </a:r>
            <a:r>
              <a:rPr lang="en-US" altLang="zh-TW" sz="2800" dirty="0" smtClean="0"/>
              <a:t>Logit model</a:t>
            </a:r>
            <a:r>
              <a:rPr lang="zh-TW" altLang="en-US" sz="2800" dirty="0" smtClean="0"/>
              <a:t>，也譯作「邏輯模型」、「評定模型」、「分類評定模型」）是離散選擇法模型之一，屬於多重變量分析範疇，是社會學、生物統計學、臨床、數量心理學、計量經濟學、市場營銷等統計實證分析的常用方法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359640" y="5065990"/>
            <a:ext cx="60769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https://zh.wikipedia.org/wiki/</a:t>
            </a:r>
            <a:r>
              <a:rPr lang="zh-TW" altLang="zh-TW" sz="2800" dirty="0" smtClean="0"/>
              <a:t>邏輯</a:t>
            </a:r>
            <a:r>
              <a:rPr lang="zh-TW" altLang="zh-TW" sz="2800" dirty="0"/>
              <a:t>迴歸</a:t>
            </a:r>
          </a:p>
        </p:txBody>
      </p:sp>
    </p:spTree>
    <p:extLst>
      <p:ext uri="{BB962C8B-B14F-4D97-AF65-F5344CB8AC3E}">
        <p14:creationId xmlns:p14="http://schemas.microsoft.com/office/powerpoint/2010/main" val="437241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889" y="280014"/>
            <a:ext cx="84651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regressor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=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LogisticRegression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w_trained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b_trained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costs =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regressor.train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y_train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n_iters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=600,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learning_rate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=0.009)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fig =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plt.figure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figsize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=(8,6))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np.arange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(600), costs)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plt.title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("Development of cost over training")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plt.xlabel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("Number of iterations")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plt.ylabel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("Cost")</a:t>
            </a: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plt.show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327889" y="4574831"/>
            <a:ext cx="3338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Cost after iteration 0: 0.6931471805599453</a:t>
            </a:r>
          </a:p>
          <a:p>
            <a:r>
              <a:rPr lang="en-US" altLang="zh-TW" sz="1200" dirty="0"/>
              <a:t>Cost after iteration 100: 0.046514002935609956</a:t>
            </a:r>
          </a:p>
          <a:p>
            <a:r>
              <a:rPr lang="en-US" altLang="zh-TW" sz="1200" dirty="0"/>
              <a:t>Cost after iteration 200: 0.02405337743999163</a:t>
            </a:r>
          </a:p>
          <a:p>
            <a:r>
              <a:rPr lang="en-US" altLang="zh-TW" sz="1200" dirty="0"/>
              <a:t>Cost after iteration 300: 0.016354408151412207</a:t>
            </a:r>
          </a:p>
          <a:p>
            <a:r>
              <a:rPr lang="en-US" altLang="zh-TW" sz="1200" dirty="0"/>
              <a:t>Cost after iteration 400: 0.012445770521974634</a:t>
            </a:r>
          </a:p>
          <a:p>
            <a:r>
              <a:rPr lang="en-US" altLang="zh-TW" sz="1200" dirty="0"/>
              <a:t>Cost after iteration 500: 0.010073981792906512</a:t>
            </a:r>
            <a:endParaRPr lang="zh-TW" altLang="en-US" sz="1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71" y="3304447"/>
            <a:ext cx="4419747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57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9527" y="1563593"/>
            <a:ext cx="81926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/>
              <a:t>y_p_train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regressor.predict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X_train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y_p_test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regressor.predict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X_test</a:t>
            </a:r>
            <a:r>
              <a:rPr lang="en-US" altLang="zh-TW" sz="2000" dirty="0"/>
              <a:t>)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f"train</a:t>
            </a:r>
            <a:r>
              <a:rPr lang="en-US" altLang="zh-TW" sz="2000" dirty="0"/>
              <a:t> accuracy: {100 - </a:t>
            </a:r>
            <a:r>
              <a:rPr lang="en-US" altLang="zh-TW" sz="2000" dirty="0" err="1"/>
              <a:t>np.mean</a:t>
            </a:r>
            <a:r>
              <a:rPr lang="en-US" altLang="zh-TW" sz="2000" dirty="0"/>
              <a:t>(</a:t>
            </a:r>
            <a:r>
              <a:rPr lang="en-US" altLang="zh-TW" sz="2000" dirty="0" err="1"/>
              <a:t>np.abs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y_p_train</a:t>
            </a:r>
            <a:r>
              <a:rPr lang="en-US" altLang="zh-TW" sz="2000" dirty="0"/>
              <a:t> - </a:t>
            </a:r>
            <a:r>
              <a:rPr lang="en-US" altLang="zh-TW" sz="2000" dirty="0" err="1"/>
              <a:t>y_train</a:t>
            </a:r>
            <a:r>
              <a:rPr lang="en-US" altLang="zh-TW" sz="2000" dirty="0"/>
              <a:t>)) * 100}%")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f"test</a:t>
            </a:r>
            <a:r>
              <a:rPr lang="en-US" altLang="zh-TW" sz="2000" dirty="0"/>
              <a:t> accuracy: {100 - </a:t>
            </a:r>
            <a:r>
              <a:rPr lang="en-US" altLang="zh-TW" sz="2000" dirty="0" err="1"/>
              <a:t>np.mean</a:t>
            </a:r>
            <a:r>
              <a:rPr lang="en-US" altLang="zh-TW" sz="2000" dirty="0"/>
              <a:t>(</a:t>
            </a:r>
            <a:r>
              <a:rPr lang="en-US" altLang="zh-TW" sz="2000" dirty="0" err="1"/>
              <a:t>np.abs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y_p_test</a:t>
            </a:r>
            <a:r>
              <a:rPr lang="en-US" altLang="zh-TW" sz="2000" dirty="0"/>
              <a:t> - </a:t>
            </a:r>
            <a:r>
              <a:rPr lang="en-US" altLang="zh-TW" sz="2000" dirty="0" err="1"/>
              <a:t>y_test</a:t>
            </a:r>
            <a:r>
              <a:rPr lang="en-US" altLang="zh-TW" sz="2000" dirty="0"/>
              <a:t>))}%")</a:t>
            </a:r>
            <a:endParaRPr lang="zh-TW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2299854" y="4851507"/>
            <a:ext cx="2503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train accuracy: 100.0%</a:t>
            </a:r>
          </a:p>
          <a:p>
            <a:r>
              <a:rPr lang="en-US" altLang="zh-TW" dirty="0"/>
              <a:t>test accuracy: 100.0%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88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73344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Logistic </a:t>
            </a:r>
            <a:r>
              <a:rPr lang="en-US" altLang="zh-TW" sz="4400" dirty="0" smtClean="0"/>
              <a:t>regression 2</a:t>
            </a:r>
          </a:p>
          <a:p>
            <a:pPr algn="ctr"/>
            <a:r>
              <a:rPr lang="en-US" altLang="zh-TW" sz="4400" dirty="0" err="1" smtClean="0"/>
              <a:t>Sklearn</a:t>
            </a:r>
            <a:r>
              <a:rPr lang="en-US" altLang="zh-TW" sz="4400" dirty="0" smtClean="0"/>
              <a:t> </a:t>
            </a:r>
            <a:endParaRPr lang="en-US" altLang="zh-TW" sz="4400" dirty="0"/>
          </a:p>
        </p:txBody>
      </p:sp>
      <p:sp>
        <p:nvSpPr>
          <p:cNvPr id="3" name="矩形 2"/>
          <p:cNvSpPr/>
          <p:nvPr/>
        </p:nvSpPr>
        <p:spPr>
          <a:xfrm>
            <a:off x="1750291" y="6043044"/>
            <a:ext cx="635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https://github.com/zotroneneis/machine_learning_basics/blob/master/k_nearest_neighbour.ipynb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167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97" y="566025"/>
            <a:ext cx="8598989" cy="17337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6484" y="289026"/>
            <a:ext cx="87930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https://scikit-learn.org/stable/modules/generated/sklearn.linear_model.LogisticRegression.html#sklearn.linear_model.LogisticRegression</a:t>
            </a:r>
            <a:endParaRPr lang="zh-TW" altLang="en-US" sz="12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27" y="2299806"/>
            <a:ext cx="7914624" cy="445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13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3644" y="6311899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https://zhuanlan.zhihu.com/p/35182003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4182" y="1092722"/>
            <a:ext cx="772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class </a:t>
            </a:r>
            <a:r>
              <a:rPr lang="en-US" altLang="zh-TW" sz="2800" dirty="0" err="1" smtClean="0"/>
              <a:t>sklearn.linear_model.LogisticRegression</a:t>
            </a:r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penalty=’l2’, </a:t>
            </a:r>
            <a:r>
              <a:rPr lang="en-US" altLang="zh-TW" sz="2800" dirty="0"/>
              <a:t>dual=False, </a:t>
            </a:r>
            <a:r>
              <a:rPr lang="en-US" altLang="zh-TW" sz="2800" dirty="0" err="1"/>
              <a:t>tol</a:t>
            </a:r>
            <a:r>
              <a:rPr lang="en-US" altLang="zh-TW" sz="2800" dirty="0"/>
              <a:t>=0.0001, C=1.0, </a:t>
            </a:r>
            <a:r>
              <a:rPr lang="en-US" altLang="zh-TW" sz="2800" dirty="0" err="1"/>
              <a:t>fit_intercept</a:t>
            </a:r>
            <a:r>
              <a:rPr lang="en-US" altLang="zh-TW" sz="2800" dirty="0"/>
              <a:t>=True, </a:t>
            </a:r>
            <a:r>
              <a:rPr lang="en-US" altLang="zh-TW" sz="2800" dirty="0" err="1"/>
              <a:t>intercept_scaling</a:t>
            </a:r>
            <a:r>
              <a:rPr lang="en-US" altLang="zh-TW" sz="2800" dirty="0"/>
              <a:t>=1, </a:t>
            </a:r>
            <a:r>
              <a:rPr lang="en-US" altLang="zh-TW" sz="2800" dirty="0" err="1"/>
              <a:t>class_weight</a:t>
            </a:r>
            <a:r>
              <a:rPr lang="en-US" altLang="zh-TW" sz="2800" dirty="0"/>
              <a:t>=None, </a:t>
            </a:r>
            <a:r>
              <a:rPr lang="en-US" altLang="zh-TW" sz="2800" dirty="0" err="1"/>
              <a:t>random_state</a:t>
            </a:r>
            <a:r>
              <a:rPr lang="en-US" altLang="zh-TW" sz="2800" dirty="0"/>
              <a:t>=None, 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solver=’warn’, </a:t>
            </a:r>
            <a:r>
              <a:rPr lang="en-US" altLang="zh-TW" sz="2800" dirty="0" err="1"/>
              <a:t>max_iter</a:t>
            </a:r>
            <a:r>
              <a:rPr lang="en-US" altLang="zh-TW" sz="2800" dirty="0"/>
              <a:t>=100, </a:t>
            </a:r>
            <a:r>
              <a:rPr lang="en-US" altLang="zh-TW" sz="2800" dirty="0" err="1"/>
              <a:t>multi_class</a:t>
            </a:r>
            <a:r>
              <a:rPr lang="en-US" altLang="zh-TW" sz="2800" dirty="0"/>
              <a:t>=’warn’, verbose=0, </a:t>
            </a:r>
            <a:r>
              <a:rPr lang="en-US" altLang="zh-TW" sz="2800" dirty="0" err="1"/>
              <a:t>warm_start</a:t>
            </a:r>
            <a:r>
              <a:rPr lang="en-US" altLang="zh-TW" sz="2800" dirty="0"/>
              <a:t>=False, </a:t>
            </a:r>
            <a:r>
              <a:rPr lang="en-US" altLang="zh-TW" sz="2800" dirty="0" err="1"/>
              <a:t>n_jobs</a:t>
            </a:r>
            <a:r>
              <a:rPr lang="en-US" altLang="zh-TW" sz="2800" dirty="0"/>
              <a:t>=None, l1_ratio=None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4100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145" y="1360621"/>
            <a:ext cx="746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penalty </a:t>
            </a:r>
            <a:r>
              <a:rPr lang="en-US" altLang="zh-TW" dirty="0"/>
              <a:t>: </a:t>
            </a:r>
            <a:r>
              <a:rPr lang="en-US" altLang="zh-TW" dirty="0" err="1"/>
              <a:t>str</a:t>
            </a:r>
            <a:r>
              <a:rPr lang="en-US" altLang="zh-TW" dirty="0"/>
              <a:t>, ‘l1’, ‘l2’, ‘</a:t>
            </a:r>
            <a:r>
              <a:rPr lang="en-US" altLang="zh-TW" dirty="0" err="1"/>
              <a:t>elasticnet</a:t>
            </a:r>
            <a:r>
              <a:rPr lang="en-US" altLang="zh-TW" dirty="0"/>
              <a:t>’ or ‘none’, optional (default=’l2’)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Used </a:t>
            </a:r>
            <a:r>
              <a:rPr lang="en-US" altLang="zh-TW" dirty="0"/>
              <a:t>to specify the norm used in the penalization.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‘newton-cg’, ‘sag’ and ‘</a:t>
            </a:r>
            <a:r>
              <a:rPr lang="en-US" altLang="zh-TW" dirty="0" err="1"/>
              <a:t>lbfgs</a:t>
            </a:r>
            <a:r>
              <a:rPr lang="en-US" altLang="zh-TW" dirty="0"/>
              <a:t>’ solvers support only l2 penalties.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‘</a:t>
            </a:r>
            <a:r>
              <a:rPr lang="en-US" altLang="zh-TW" dirty="0" err="1"/>
              <a:t>elasticnet</a:t>
            </a:r>
            <a:r>
              <a:rPr lang="en-US" altLang="zh-TW" dirty="0"/>
              <a:t>’ is only supported by the ‘saga’ solver.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</a:t>
            </a:r>
            <a:r>
              <a:rPr lang="en-US" altLang="zh-TW" dirty="0"/>
              <a:t>‘none’ (not supported by the </a:t>
            </a:r>
            <a:r>
              <a:rPr lang="en-US" altLang="zh-TW" dirty="0" err="1"/>
              <a:t>liblinear</a:t>
            </a:r>
            <a:r>
              <a:rPr lang="en-US" altLang="zh-TW" dirty="0"/>
              <a:t> solver), no regularization is applied.</a:t>
            </a:r>
          </a:p>
          <a:p>
            <a:endParaRPr lang="en-US" altLang="zh-TW" dirty="0"/>
          </a:p>
          <a:p>
            <a:r>
              <a:rPr lang="en-US" altLang="zh-TW" dirty="0"/>
              <a:t>New in version 0.19: l1 penalty with SAGA solver (allowing ‘multinomial’ + L1)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9118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1853" y="428485"/>
            <a:ext cx="798483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solver : </a:t>
            </a:r>
            <a:r>
              <a:rPr lang="en-US" altLang="zh-TW" dirty="0" err="1"/>
              <a:t>str</a:t>
            </a:r>
            <a:r>
              <a:rPr lang="en-US" altLang="zh-TW" dirty="0"/>
              <a:t>, {‘newton-cg’, ‘</a:t>
            </a:r>
            <a:r>
              <a:rPr lang="en-US" altLang="zh-TW" dirty="0" err="1"/>
              <a:t>lbfgs</a:t>
            </a:r>
            <a:r>
              <a:rPr lang="en-US" altLang="zh-TW" dirty="0"/>
              <a:t>’, ‘</a:t>
            </a:r>
            <a:r>
              <a:rPr lang="en-US" altLang="zh-TW" dirty="0" err="1"/>
              <a:t>liblinear</a:t>
            </a:r>
            <a:r>
              <a:rPr lang="en-US" altLang="zh-TW" dirty="0"/>
              <a:t>’, ‘sag’, ‘saga’}, optional (default=’</a:t>
            </a:r>
            <a:r>
              <a:rPr lang="en-US" altLang="zh-TW" dirty="0" err="1"/>
              <a:t>liblinear</a:t>
            </a:r>
            <a:r>
              <a:rPr lang="en-US" altLang="zh-TW" dirty="0"/>
              <a:t>’).</a:t>
            </a:r>
          </a:p>
          <a:p>
            <a:r>
              <a:rPr lang="en-US" altLang="zh-TW" dirty="0"/>
              <a:t>Algorithm to use in the optimization problem.</a:t>
            </a:r>
          </a:p>
          <a:p>
            <a:endParaRPr lang="en-US" altLang="zh-TW" dirty="0"/>
          </a:p>
          <a:p>
            <a:r>
              <a:rPr lang="en-US" altLang="zh-TW" dirty="0"/>
              <a:t>For small datasets, ‘</a:t>
            </a:r>
            <a:r>
              <a:rPr lang="en-US" altLang="zh-TW" dirty="0" err="1"/>
              <a:t>liblinear</a:t>
            </a:r>
            <a:r>
              <a:rPr lang="en-US" altLang="zh-TW" dirty="0"/>
              <a:t>’ is a good choice, whereas ‘sag’ and ‘saga’ are faster for large ones.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/>
              <a:t>multiclass problems, only ‘newton-cg’, ‘sag’, ‘saga’ and ‘</a:t>
            </a:r>
            <a:r>
              <a:rPr lang="en-US" altLang="zh-TW" dirty="0" err="1"/>
              <a:t>lbfgs</a:t>
            </a:r>
            <a:r>
              <a:rPr lang="en-US" altLang="zh-TW" dirty="0"/>
              <a:t>’ handle </a:t>
            </a:r>
            <a:endParaRPr lang="en-US" altLang="zh-TW" dirty="0" smtClean="0"/>
          </a:p>
          <a:p>
            <a:r>
              <a:rPr lang="en-US" altLang="zh-TW" dirty="0" smtClean="0"/>
              <a:t>multinomial </a:t>
            </a:r>
            <a:r>
              <a:rPr lang="en-US" altLang="zh-TW" dirty="0"/>
              <a:t>loss; ‘</a:t>
            </a:r>
            <a:r>
              <a:rPr lang="en-US" altLang="zh-TW" dirty="0" err="1"/>
              <a:t>liblinear</a:t>
            </a:r>
            <a:r>
              <a:rPr lang="en-US" altLang="zh-TW" dirty="0"/>
              <a:t>’ is limited to one-versus-rest schemes.</a:t>
            </a:r>
          </a:p>
          <a:p>
            <a:r>
              <a:rPr lang="en-US" altLang="zh-TW" dirty="0"/>
              <a:t>‘newton-cg’, ‘</a:t>
            </a:r>
            <a:r>
              <a:rPr lang="en-US" altLang="zh-TW" dirty="0" err="1"/>
              <a:t>lbfgs</a:t>
            </a:r>
            <a:r>
              <a:rPr lang="en-US" altLang="zh-TW" dirty="0"/>
              <a:t>’, ‘sag’ and ‘saga’ handle L2 or no penalty</a:t>
            </a:r>
          </a:p>
          <a:p>
            <a:r>
              <a:rPr lang="en-US" altLang="zh-TW" dirty="0"/>
              <a:t>‘</a:t>
            </a:r>
            <a:r>
              <a:rPr lang="en-US" altLang="zh-TW" dirty="0" err="1"/>
              <a:t>liblinear</a:t>
            </a:r>
            <a:r>
              <a:rPr lang="en-US" altLang="zh-TW" dirty="0"/>
              <a:t>’ and ‘saga’ also handle L1 penalty</a:t>
            </a:r>
          </a:p>
          <a:p>
            <a:r>
              <a:rPr lang="en-US" altLang="zh-TW" dirty="0"/>
              <a:t>‘saga’ also supports ‘</a:t>
            </a:r>
            <a:r>
              <a:rPr lang="en-US" altLang="zh-TW" dirty="0" err="1"/>
              <a:t>elasticnet</a:t>
            </a:r>
            <a:r>
              <a:rPr lang="en-US" altLang="zh-TW" dirty="0"/>
              <a:t>’ penalty</a:t>
            </a:r>
          </a:p>
          <a:p>
            <a:r>
              <a:rPr lang="en-US" altLang="zh-TW" dirty="0"/>
              <a:t>‘</a:t>
            </a:r>
            <a:r>
              <a:rPr lang="en-US" altLang="zh-TW" dirty="0" err="1"/>
              <a:t>liblinear</a:t>
            </a:r>
            <a:r>
              <a:rPr lang="en-US" altLang="zh-TW" dirty="0"/>
              <a:t>’ does not handle no penalty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Note </a:t>
            </a:r>
            <a:r>
              <a:rPr lang="en-US" altLang="zh-TW" dirty="0"/>
              <a:t>that ‘sag’ and ‘saga’ fast convergence is only guaranteed on features with approximately the same scale. You can preprocess the data with a scaler from </a:t>
            </a:r>
            <a:r>
              <a:rPr lang="en-US" altLang="zh-TW" dirty="0" err="1"/>
              <a:t>sklearn.preprocessing</a:t>
            </a:r>
            <a:r>
              <a:rPr lang="en-US" altLang="zh-TW" dirty="0"/>
              <a:t>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New in version 0.17: Stochastic Average Gradient descent solver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New in version 0.19: SAGA solver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Changed in version 0.20: Default will change from ‘</a:t>
            </a:r>
            <a:r>
              <a:rPr lang="en-US" altLang="zh-TW" dirty="0" err="1"/>
              <a:t>liblinear</a:t>
            </a:r>
            <a:r>
              <a:rPr lang="en-US" altLang="zh-TW" dirty="0"/>
              <a:t>’ to ‘</a:t>
            </a:r>
            <a:r>
              <a:rPr lang="en-US" altLang="zh-TW" dirty="0" err="1"/>
              <a:t>lbfgs</a:t>
            </a:r>
            <a:r>
              <a:rPr lang="en-US" altLang="zh-TW" dirty="0"/>
              <a:t>’ in 0.22.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781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588616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regression |</a:t>
            </a:r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logit 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</a:p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乳腺癌檢測</a:t>
            </a:r>
          </a:p>
        </p:txBody>
      </p:sp>
    </p:spTree>
    <p:extLst>
      <p:ext uri="{BB962C8B-B14F-4D97-AF65-F5344CB8AC3E}">
        <p14:creationId xmlns:p14="http://schemas.microsoft.com/office/powerpoint/2010/main" val="2878482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619" y="742154"/>
            <a:ext cx="81510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 -*- coding: utf-8 -*-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%</a:t>
            </a:r>
            <a:r>
              <a:rPr lang="en-US" altLang="zh-TW" dirty="0" err="1"/>
              <a:t>matplotlib</a:t>
            </a:r>
            <a:r>
              <a:rPr lang="en-US" altLang="zh-TW" dirty="0"/>
              <a:t> inline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載入數據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sklearn.datasets</a:t>
            </a:r>
            <a:r>
              <a:rPr lang="en-US" altLang="zh-TW" dirty="0"/>
              <a:t> import </a:t>
            </a:r>
            <a:r>
              <a:rPr lang="en-US" altLang="zh-TW" dirty="0" err="1"/>
              <a:t>load_breast_cancer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cancer = </a:t>
            </a:r>
            <a:r>
              <a:rPr lang="en-US" altLang="zh-TW" dirty="0" err="1"/>
              <a:t>load_breast_cancer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X = </a:t>
            </a:r>
            <a:r>
              <a:rPr lang="en-US" altLang="zh-TW" dirty="0" err="1"/>
              <a:t>cancer.data</a:t>
            </a:r>
            <a:endParaRPr lang="en-US" altLang="zh-TW" dirty="0"/>
          </a:p>
          <a:p>
            <a:r>
              <a:rPr lang="en-US" altLang="zh-TW" dirty="0"/>
              <a:t>y = </a:t>
            </a:r>
            <a:r>
              <a:rPr lang="en-US" altLang="zh-TW" dirty="0" err="1"/>
              <a:t>cancer.target</a:t>
            </a:r>
            <a:endParaRPr lang="en-US" altLang="zh-TW" dirty="0"/>
          </a:p>
          <a:p>
            <a:r>
              <a:rPr lang="en-US" altLang="zh-TW" dirty="0"/>
              <a:t>print('data shape: {0}; no. positive: {1}; no. negative: {2}'.format(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X.shape</a:t>
            </a:r>
            <a:r>
              <a:rPr lang="en-US" altLang="zh-TW" dirty="0"/>
              <a:t>, y[y==1].shape[0], y[y==0].shape[0]))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cancer.data</a:t>
            </a:r>
            <a:r>
              <a:rPr lang="en-US" altLang="zh-TW" dirty="0"/>
              <a:t>[0])</a:t>
            </a:r>
          </a:p>
          <a:p>
            <a:endParaRPr lang="en-US" altLang="zh-TW" dirty="0"/>
          </a:p>
          <a:p>
            <a:r>
              <a:rPr lang="en-US" altLang="zh-TW" dirty="0" err="1"/>
              <a:t>cancer.feature_names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3592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890" y="1748871"/>
            <a:ext cx="81788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sklearn.model_selection</a:t>
            </a:r>
            <a:r>
              <a:rPr lang="en-US" altLang="zh-TW" dirty="0"/>
              <a:t> import </a:t>
            </a:r>
            <a:r>
              <a:rPr lang="en-US" altLang="zh-TW" dirty="0" err="1"/>
              <a:t>train_test_split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 = </a:t>
            </a:r>
            <a:r>
              <a:rPr lang="en-US" altLang="zh-TW" dirty="0" err="1"/>
              <a:t>train_test_split</a:t>
            </a:r>
            <a:r>
              <a:rPr lang="en-US" altLang="zh-TW" dirty="0"/>
              <a:t>(X, y, </a:t>
            </a:r>
            <a:r>
              <a:rPr lang="en-US" altLang="zh-TW" dirty="0" err="1"/>
              <a:t>test_size</a:t>
            </a:r>
            <a:r>
              <a:rPr lang="en-US" altLang="zh-TW" dirty="0"/>
              <a:t>=0.2)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模型訓練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sklearn.linear_model</a:t>
            </a:r>
            <a:r>
              <a:rPr lang="en-US" altLang="zh-TW" dirty="0"/>
              <a:t> import </a:t>
            </a:r>
            <a:r>
              <a:rPr lang="en-US" altLang="zh-TW" dirty="0" err="1"/>
              <a:t>LogisticRegression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model = </a:t>
            </a:r>
            <a:r>
              <a:rPr lang="en-US" altLang="zh-TW" dirty="0" err="1"/>
              <a:t>LogisticRegression</a:t>
            </a:r>
            <a:r>
              <a:rPr lang="en-US" altLang="zh-TW" dirty="0"/>
              <a:t>(solver='</a:t>
            </a:r>
            <a:r>
              <a:rPr lang="en-US" altLang="zh-TW" dirty="0" err="1"/>
              <a:t>liblinear</a:t>
            </a:r>
            <a:r>
              <a:rPr lang="en-US" altLang="zh-TW" dirty="0"/>
              <a:t>')</a:t>
            </a:r>
          </a:p>
          <a:p>
            <a:r>
              <a:rPr lang="en-US" altLang="zh-TW" dirty="0" err="1"/>
              <a:t>model.fit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train_score</a:t>
            </a:r>
            <a:r>
              <a:rPr lang="en-US" altLang="zh-TW" dirty="0"/>
              <a:t> = </a:t>
            </a:r>
            <a:r>
              <a:rPr lang="en-US" altLang="zh-TW" dirty="0" err="1"/>
              <a:t>model.score</a:t>
            </a:r>
            <a:r>
              <a:rPr lang="en-US" altLang="zh-TW" dirty="0"/>
              <a:t>(</a:t>
            </a:r>
            <a:r>
              <a:rPr lang="en-US" altLang="zh-TW" dirty="0" err="1"/>
              <a:t>X_train</a:t>
            </a:r>
            <a:r>
              <a:rPr lang="en-US" altLang="zh-TW" dirty="0"/>
              <a:t>, </a:t>
            </a:r>
            <a:r>
              <a:rPr lang="en-US" altLang="zh-TW" dirty="0" err="1"/>
              <a:t>y_train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test_score</a:t>
            </a:r>
            <a:r>
              <a:rPr lang="en-US" altLang="zh-TW" dirty="0"/>
              <a:t> = </a:t>
            </a:r>
            <a:r>
              <a:rPr lang="en-US" altLang="zh-TW" dirty="0" err="1"/>
              <a:t>model.score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print('train score: {train_score:.6f}; test score: {test_score:.6f}'.format(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train_score</a:t>
            </a:r>
            <a:r>
              <a:rPr lang="en-US" altLang="zh-TW" dirty="0"/>
              <a:t>=</a:t>
            </a:r>
            <a:r>
              <a:rPr lang="en-US" altLang="zh-TW" dirty="0" err="1"/>
              <a:t>train_score</a:t>
            </a:r>
            <a:r>
              <a:rPr lang="en-US" altLang="zh-TW" dirty="0"/>
              <a:t>, </a:t>
            </a:r>
            <a:r>
              <a:rPr lang="en-US" altLang="zh-TW" dirty="0" err="1"/>
              <a:t>test_score</a:t>
            </a:r>
            <a:r>
              <a:rPr lang="en-US" altLang="zh-TW" dirty="0"/>
              <a:t>=</a:t>
            </a:r>
            <a:r>
              <a:rPr lang="en-US" altLang="zh-TW" dirty="0" err="1"/>
              <a:t>test_score</a:t>
            </a:r>
            <a:r>
              <a:rPr lang="en-US" altLang="zh-TW" dirty="0"/>
              <a:t>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726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100/1*F9koiudfoqYIP0sDoZyG4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2203371"/>
            <a:ext cx="7546975" cy="320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120140" y="1711375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線性回歸是用來預測一個連續的值，羅吉斯回歸是用來分類。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0120" y="774115"/>
            <a:ext cx="6454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羅吉斯回歸</a:t>
            </a:r>
            <a:r>
              <a:rPr lang="en-US" altLang="zh-TW" dirty="0" smtClean="0"/>
              <a:t>(Logistic regression)</a:t>
            </a:r>
            <a:r>
              <a:rPr lang="zh-TW" altLang="en-US" dirty="0" smtClean="0"/>
              <a:t> 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 線性回歸</a:t>
            </a:r>
            <a:r>
              <a:rPr lang="en-US" altLang="zh-TW" dirty="0" smtClean="0"/>
              <a:t>(Linear regression)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5440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5710" y="1877904"/>
            <a:ext cx="79802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樣本預測</a:t>
            </a:r>
          </a:p>
          <a:p>
            <a:r>
              <a:rPr lang="en-US" altLang="zh-TW" dirty="0" err="1"/>
              <a:t>y_pred</a:t>
            </a:r>
            <a:r>
              <a:rPr lang="en-US" altLang="zh-TW" dirty="0"/>
              <a:t> = </a:t>
            </a:r>
            <a:r>
              <a:rPr lang="en-US" altLang="zh-TW" dirty="0" err="1"/>
              <a:t>model.predict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</a:t>
            </a:r>
            <a:r>
              <a:rPr lang="en-US" altLang="zh-TW" dirty="0" err="1"/>
              <a:t>matchs</a:t>
            </a:r>
            <a:r>
              <a:rPr lang="en-US" altLang="zh-TW" dirty="0"/>
              <a:t>: {0}/{1}'.format(</a:t>
            </a:r>
            <a:r>
              <a:rPr lang="en-US" altLang="zh-TW" dirty="0" err="1"/>
              <a:t>np.equal</a:t>
            </a:r>
            <a:r>
              <a:rPr lang="en-US" altLang="zh-TW" dirty="0"/>
              <a:t>(</a:t>
            </a:r>
            <a:r>
              <a:rPr lang="en-US" altLang="zh-TW" dirty="0" err="1"/>
              <a:t>y_pred</a:t>
            </a:r>
            <a:r>
              <a:rPr lang="en-US" altLang="zh-TW" dirty="0"/>
              <a:t>, </a:t>
            </a:r>
            <a:r>
              <a:rPr lang="en-US" altLang="zh-TW" dirty="0" err="1"/>
              <a:t>y_test</a:t>
            </a:r>
            <a:r>
              <a:rPr lang="en-US" altLang="zh-TW" dirty="0"/>
              <a:t>).sum(), </a:t>
            </a:r>
            <a:r>
              <a:rPr lang="en-US" altLang="zh-TW" dirty="0" err="1"/>
              <a:t>y_test.shape</a:t>
            </a:r>
            <a:r>
              <a:rPr lang="en-US" altLang="zh-TW" dirty="0"/>
              <a:t>[0]))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預測概率：找出低於 </a:t>
            </a:r>
            <a:r>
              <a:rPr lang="en-US" altLang="zh-TW" dirty="0"/>
              <a:t>90% </a:t>
            </a:r>
            <a:r>
              <a:rPr lang="zh-TW" altLang="en-US" dirty="0"/>
              <a:t>概率的樣本個數</a:t>
            </a:r>
          </a:p>
          <a:p>
            <a:r>
              <a:rPr lang="en-US" altLang="zh-TW" dirty="0" err="1"/>
              <a:t>y_pred_proba</a:t>
            </a:r>
            <a:r>
              <a:rPr lang="en-US" altLang="zh-TW" dirty="0"/>
              <a:t> = </a:t>
            </a:r>
            <a:r>
              <a:rPr lang="en-US" altLang="zh-TW" dirty="0" err="1"/>
              <a:t>model.predict_proba</a:t>
            </a:r>
            <a:r>
              <a:rPr lang="en-US" altLang="zh-TW" dirty="0"/>
              <a:t>(</a:t>
            </a:r>
            <a:r>
              <a:rPr lang="en-US" altLang="zh-TW" dirty="0" err="1"/>
              <a:t>X_test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print('sample of predict probability: {0}'.format(</a:t>
            </a:r>
            <a:r>
              <a:rPr lang="en-US" altLang="zh-TW" dirty="0" err="1"/>
              <a:t>y_pred_proba</a:t>
            </a:r>
            <a:r>
              <a:rPr lang="en-US" altLang="zh-TW" dirty="0"/>
              <a:t>[0]))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y_pred_proba_0 </a:t>
            </a:r>
            <a:r>
              <a:rPr lang="en-US" altLang="zh-TW" dirty="0"/>
              <a:t>= </a:t>
            </a:r>
            <a:r>
              <a:rPr lang="en-US" altLang="zh-TW" dirty="0" err="1"/>
              <a:t>y_pred_proba</a:t>
            </a:r>
            <a:r>
              <a:rPr lang="en-US" altLang="zh-TW" dirty="0"/>
              <a:t>[:, 0] &gt; 0.1 </a:t>
            </a:r>
          </a:p>
          <a:p>
            <a:r>
              <a:rPr lang="en-US" altLang="zh-TW" dirty="0"/>
              <a:t>result = </a:t>
            </a:r>
            <a:r>
              <a:rPr lang="en-US" altLang="zh-TW" dirty="0" err="1"/>
              <a:t>y_pred_proba</a:t>
            </a:r>
            <a:r>
              <a:rPr lang="en-US" altLang="zh-TW" dirty="0"/>
              <a:t>[y_pred_proba_0]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y_pred_proba_1 </a:t>
            </a:r>
            <a:r>
              <a:rPr lang="en-US" altLang="zh-TW" dirty="0"/>
              <a:t>= result[:, 1] &gt; 0.1</a:t>
            </a:r>
          </a:p>
          <a:p>
            <a:r>
              <a:rPr lang="en-US" altLang="zh-TW" dirty="0"/>
              <a:t>print(result[y_pred_proba_1])</a:t>
            </a:r>
          </a:p>
        </p:txBody>
      </p:sp>
    </p:spTree>
    <p:extLst>
      <p:ext uri="{BB962C8B-B14F-4D97-AF65-F5344CB8AC3E}">
        <p14:creationId xmlns:p14="http://schemas.microsoft.com/office/powerpoint/2010/main" val="1165194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773344"/>
            <a:ext cx="9144000" cy="203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Logistic </a:t>
            </a:r>
            <a:r>
              <a:rPr lang="en-US" altLang="zh-TW" sz="4400" dirty="0" smtClean="0"/>
              <a:t>regression 2-1</a:t>
            </a:r>
          </a:p>
          <a:p>
            <a:pPr algn="ctr"/>
            <a:r>
              <a:rPr lang="en-US" altLang="zh-TW" sz="4400" dirty="0" err="1" smtClean="0"/>
              <a:t>Sklearn</a:t>
            </a:r>
            <a:r>
              <a:rPr lang="en-US" altLang="zh-TW" sz="4400" dirty="0" smtClean="0"/>
              <a:t> </a:t>
            </a:r>
            <a:endParaRPr lang="en-US" altLang="zh-TW" sz="4400" dirty="0"/>
          </a:p>
        </p:txBody>
      </p:sp>
      <p:sp>
        <p:nvSpPr>
          <p:cNvPr id="3" name="矩形 2"/>
          <p:cNvSpPr/>
          <p:nvPr/>
        </p:nvSpPr>
        <p:spPr>
          <a:xfrm>
            <a:off x="1750291" y="6043044"/>
            <a:ext cx="635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https://www.kaggle.com/mshirlaw/pima-indians-diabetes-simple-logistic-regression</a:t>
            </a:r>
          </a:p>
        </p:txBody>
      </p:sp>
      <p:sp>
        <p:nvSpPr>
          <p:cNvPr id="4" name="矩形 3"/>
          <p:cNvSpPr/>
          <p:nvPr/>
        </p:nvSpPr>
        <p:spPr>
          <a:xfrm>
            <a:off x="165370" y="401546"/>
            <a:ext cx="1935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400" dirty="0"/>
              <a:t>作業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1691953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3" y="622570"/>
            <a:ext cx="8687957" cy="56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5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9180" y="371178"/>
            <a:ext cx="6004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線性回歸輸出是一個連續的實數，</a:t>
            </a:r>
            <a:endParaRPr lang="en-US" altLang="zh-TW" dirty="0" smtClean="0"/>
          </a:p>
          <a:p>
            <a:r>
              <a:rPr lang="zh-TW" altLang="en-US" dirty="0" smtClean="0"/>
              <a:t>但羅吉斯回歸就是用線性回歸的輸出來判斷這個資料屬不屬於</a:t>
            </a:r>
            <a:r>
              <a:rPr lang="en-US" altLang="zh-TW" dirty="0" smtClean="0"/>
              <a:t>target(</a:t>
            </a:r>
            <a:r>
              <a:rPr lang="zh-TW" altLang="en-US" dirty="0" smtClean="0"/>
              <a:t>二分類問題</a:t>
            </a:r>
            <a:r>
              <a:rPr lang="en-US" altLang="zh-TW" dirty="0" smtClean="0"/>
              <a:t>: target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non-target)</a:t>
            </a:r>
          </a:p>
          <a:p>
            <a:endParaRPr lang="en-US" altLang="zh-TW" dirty="0"/>
          </a:p>
          <a:p>
            <a:r>
              <a:rPr lang="zh-TW" altLang="en-US" dirty="0" smtClean="0"/>
              <a:t>羅吉斯回歸要怎麼做分類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一個最簡單的概念，將點帶進去回歸線，</a:t>
            </a:r>
            <a:endParaRPr lang="en-US" altLang="zh-TW" dirty="0" smtClean="0"/>
          </a:p>
          <a:p>
            <a:r>
              <a:rPr lang="zh-TW" altLang="en-US" dirty="0" smtClean="0"/>
              <a:t>回歸線輸出值若是</a:t>
            </a:r>
            <a:r>
              <a:rPr lang="en-US" altLang="zh-TW" dirty="0" smtClean="0"/>
              <a:t>&gt;=0</a:t>
            </a:r>
            <a:r>
              <a:rPr lang="zh-TW" altLang="en-US" dirty="0" smtClean="0"/>
              <a:t>，是一類</a:t>
            </a:r>
            <a:r>
              <a:rPr lang="en-US" altLang="zh-TW" dirty="0" smtClean="0"/>
              <a:t>(target)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               </a:t>
            </a:r>
            <a:r>
              <a:rPr lang="zh-TW" altLang="en-US" dirty="0" smtClean="0"/>
              <a:t>值</a:t>
            </a:r>
            <a:r>
              <a:rPr lang="en-US" altLang="zh-TW" dirty="0" smtClean="0"/>
              <a:t>&lt;0</a:t>
            </a:r>
            <a:r>
              <a:rPr lang="zh-TW" altLang="en-US" dirty="0" smtClean="0"/>
              <a:t>是另一類</a:t>
            </a:r>
            <a:r>
              <a:rPr lang="en-US" altLang="zh-TW" dirty="0" smtClean="0"/>
              <a:t>(non-target)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50" y="3095132"/>
            <a:ext cx="5071499" cy="29932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05" y="2242126"/>
            <a:ext cx="23431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6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3" y="1075682"/>
            <a:ext cx="4658678" cy="16522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4842" y="417314"/>
            <a:ext cx="439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羅吉斯回歸用到的對數函數是</a:t>
            </a:r>
            <a:r>
              <a:rPr lang="en-US" altLang="zh-TW" dirty="0" smtClean="0"/>
              <a:t>Sigmoid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pic>
        <p:nvPicPr>
          <p:cNvPr id="2050" name="Picture 2" descr="https://miro.medium.com/max/938/1*xZEQyrVAecH-pl_ogcGub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14" y="2796016"/>
            <a:ext cx="4649073" cy="278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53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672" y="463034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如何</a:t>
            </a:r>
            <a:r>
              <a:rPr lang="zh-TW" altLang="en-US" dirty="0"/>
              <a:t>計算</a:t>
            </a:r>
            <a:r>
              <a:rPr lang="zh-TW" altLang="en-US" dirty="0" smtClean="0"/>
              <a:t>羅吉斯回歸參數</a:t>
            </a:r>
            <a:r>
              <a:rPr lang="en-US" altLang="zh-TW" dirty="0" smtClean="0"/>
              <a:t>(β)?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06462" y="3021511"/>
            <a:ext cx="7440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羅吉斯回歸</a:t>
            </a:r>
            <a:r>
              <a:rPr lang="zh-TW" altLang="en-US" dirty="0" smtClean="0"/>
              <a:t>是用來做分類的，</a:t>
            </a:r>
            <a:endParaRPr lang="en-US" altLang="zh-TW" dirty="0" smtClean="0"/>
          </a:p>
          <a:p>
            <a:r>
              <a:rPr lang="zh-TW" altLang="en-US" dirty="0" smtClean="0"/>
              <a:t>分類問題在參數型學習</a:t>
            </a:r>
            <a:r>
              <a:rPr lang="en-US" altLang="zh-TW" dirty="0" smtClean="0"/>
              <a:t>(parameter learning)</a:t>
            </a:r>
            <a:r>
              <a:rPr lang="zh-TW" altLang="en-US" dirty="0" smtClean="0"/>
              <a:t>通常都是用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最大概似函數估計法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(Maximum Likelihood Estimation, MLE)</a:t>
            </a:r>
            <a:r>
              <a:rPr lang="zh-TW" altLang="en-US" dirty="0" smtClean="0"/>
              <a:t>求解，當然羅吉斯回歸也是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97953" y="1246599"/>
            <a:ext cx="616221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線性回歸</a:t>
            </a:r>
            <a:r>
              <a:rPr lang="zh-TW" altLang="en-US" dirty="0" smtClean="0"/>
              <a:t>是預測一個數字，</a:t>
            </a:r>
            <a:endParaRPr lang="en-US" altLang="zh-TW" dirty="0" smtClean="0"/>
          </a:p>
          <a:p>
            <a:r>
              <a:rPr lang="zh-TW" altLang="en-US" dirty="0" smtClean="0"/>
              <a:t>所以我們會希望這個預測值和目標值越接近越好，</a:t>
            </a:r>
            <a:endParaRPr lang="en-US" altLang="zh-TW" dirty="0" smtClean="0"/>
          </a:p>
          <a:p>
            <a:r>
              <a:rPr lang="zh-TW" altLang="en-US" dirty="0" smtClean="0"/>
              <a:t>所以可以利用最小化平均絕對誤差</a:t>
            </a:r>
            <a:r>
              <a:rPr lang="en-US" altLang="zh-TW" dirty="0" smtClean="0"/>
              <a:t>(Mean Absolute Error, MAE)</a:t>
            </a:r>
            <a:r>
              <a:rPr lang="zh-TW" altLang="en-US" dirty="0" smtClean="0"/>
              <a:t>或是平均平方誤差</a:t>
            </a:r>
            <a:r>
              <a:rPr lang="en-US" altLang="zh-TW" dirty="0" smtClean="0"/>
              <a:t>(Mean Square Error, MSE)</a:t>
            </a:r>
            <a:r>
              <a:rPr lang="zh-TW" altLang="en-US" dirty="0" smtClean="0"/>
              <a:t>來求解。</a:t>
            </a:r>
          </a:p>
        </p:txBody>
      </p:sp>
      <p:sp>
        <p:nvSpPr>
          <p:cNvPr id="5" name="矩形 4"/>
          <p:cNvSpPr/>
          <p:nvPr/>
        </p:nvSpPr>
        <p:spPr>
          <a:xfrm>
            <a:off x="906462" y="4519424"/>
            <a:ext cx="772030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問題</a:t>
            </a:r>
            <a:r>
              <a:rPr lang="en-US" altLang="zh-TW" dirty="0" smtClean="0"/>
              <a:t>??</a:t>
            </a:r>
          </a:p>
          <a:p>
            <a:r>
              <a:rPr lang="zh-TW" altLang="en-US" dirty="0" smtClean="0"/>
              <a:t>最大概似函數估計法是估計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某一個函數</a:t>
            </a:r>
            <a:r>
              <a:rPr lang="zh-TW" altLang="en-US" dirty="0" smtClean="0"/>
              <a:t>的最大概似量，</a:t>
            </a:r>
            <a:endParaRPr lang="en-US" altLang="zh-TW" dirty="0" smtClean="0"/>
          </a:p>
          <a:p>
            <a:r>
              <a:rPr lang="zh-TW" altLang="en-US" dirty="0" smtClean="0"/>
              <a:t>羅吉斯回歸是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哪種函數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096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3970" y="1269980"/>
            <a:ext cx="73678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伯努利分布的機率密度函數</a:t>
            </a:r>
            <a:r>
              <a:rPr lang="en-US" altLang="zh-TW" sz="2800" dirty="0" smtClean="0"/>
              <a:t>(probability density function, pdf)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08" y="2649021"/>
            <a:ext cx="6662425" cy="12857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33708" y="4359686"/>
            <a:ext cx="5934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p:</a:t>
            </a:r>
            <a:r>
              <a:rPr lang="zh-TW" altLang="en-US" sz="2800" dirty="0" smtClean="0"/>
              <a:t>為成功的機率，</a:t>
            </a:r>
            <a:r>
              <a:rPr lang="en-US" altLang="zh-TW" sz="2800" dirty="0" smtClean="0"/>
              <a:t>(1-p):</a:t>
            </a:r>
            <a:r>
              <a:rPr lang="zh-TW" altLang="en-US" sz="2800" dirty="0" smtClean="0"/>
              <a:t>為失敗的機率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110413" y="5676900"/>
            <a:ext cx="4930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當試驗成功時，柏努利的隨機便量等於</a:t>
            </a:r>
            <a:r>
              <a:rPr lang="en-US" altLang="zh-TW" dirty="0" smtClean="0"/>
              <a:t>1(x=1)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反之試驗失敗柏努利的隨機便量等於</a:t>
            </a:r>
            <a:r>
              <a:rPr lang="en-US" altLang="zh-TW" dirty="0" smtClean="0"/>
              <a:t>0(x=0)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89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199" y="1485037"/>
            <a:ext cx="76985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羅吉斯回歸的目標，主要是做二分類問題</a:t>
            </a:r>
            <a:r>
              <a:rPr lang="en-US" altLang="zh-TW" dirty="0" smtClean="0"/>
              <a:t>binary classification</a:t>
            </a:r>
          </a:p>
          <a:p>
            <a:endParaRPr lang="en-US" altLang="zh-TW" dirty="0"/>
          </a:p>
          <a:p>
            <a:r>
              <a:rPr lang="zh-TW" altLang="en-US" dirty="0" smtClean="0"/>
              <a:t>羅吉斯回歸的輸出有兩個，</a:t>
            </a:r>
            <a:r>
              <a:rPr lang="en-US" altLang="zh-TW" dirty="0" smtClean="0"/>
              <a:t>target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non-target</a:t>
            </a:r>
            <a:r>
              <a:rPr lang="zh-TW" altLang="en-US" dirty="0" smtClean="0"/>
              <a:t>機率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也有人說是</a:t>
            </a:r>
            <a:r>
              <a:rPr lang="en-US" altLang="zh-TW" dirty="0" smtClean="0"/>
              <a:t>positive and negative</a:t>
            </a:r>
            <a:r>
              <a:rPr lang="zh-TW" altLang="en-US" dirty="0" smtClean="0"/>
              <a:t>的機率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機率的輸出最後還是要判斷是不是</a:t>
            </a:r>
            <a:r>
              <a:rPr lang="en-US" altLang="zh-TW" dirty="0" smtClean="0"/>
              <a:t>target(y=1</a:t>
            </a:r>
            <a:r>
              <a:rPr lang="zh-TW" altLang="en-US" dirty="0" smtClean="0"/>
              <a:t>是</a:t>
            </a:r>
            <a:r>
              <a:rPr lang="en-US" altLang="zh-TW" dirty="0" smtClean="0"/>
              <a:t>target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y=0</a:t>
            </a:r>
            <a:r>
              <a:rPr lang="zh-TW" altLang="en-US" dirty="0" smtClean="0"/>
              <a:t>是</a:t>
            </a:r>
            <a:r>
              <a:rPr lang="en-US" altLang="zh-TW" dirty="0" smtClean="0"/>
              <a:t>non-target)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3648074"/>
            <a:ext cx="5428958" cy="12287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2756" y="5574715"/>
            <a:ext cx="6403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羅吉斯回歸的概似函數就是取伯努利分布的機率密度函數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25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1822</Words>
  <Application>Microsoft Office PowerPoint</Application>
  <PresentationFormat>如螢幕大小 (4:3)</PresentationFormat>
  <Paragraphs>249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8" baseType="lpstr">
      <vt:lpstr>新細明體</vt:lpstr>
      <vt:lpstr>Arial</vt:lpstr>
      <vt:lpstr>Calibri</vt:lpstr>
      <vt:lpstr>Calibri Light</vt:lpstr>
      <vt:lpstr>Courier New</vt:lpstr>
      <vt:lpstr>Office 佈景主題</vt:lpstr>
      <vt:lpstr>邏輯回歸 Logistic regression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邏輯回歸 Logistic regression</dc:title>
  <dc:creator>KSU</dc:creator>
  <cp:lastModifiedBy>KSU</cp:lastModifiedBy>
  <cp:revision>14</cp:revision>
  <dcterms:created xsi:type="dcterms:W3CDTF">2019-09-23T14:46:44Z</dcterms:created>
  <dcterms:modified xsi:type="dcterms:W3CDTF">2019-09-27T09:35:14Z</dcterms:modified>
</cp:coreProperties>
</file>