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59" r:id="rId4"/>
    <p:sldId id="260" r:id="rId5"/>
    <p:sldId id="273" r:id="rId6"/>
    <p:sldId id="272" r:id="rId7"/>
    <p:sldId id="274" r:id="rId8"/>
    <p:sldId id="275" r:id="rId9"/>
    <p:sldId id="276" r:id="rId10"/>
    <p:sldId id="277" r:id="rId11"/>
    <p:sldId id="278" r:id="rId12"/>
    <p:sldId id="280" r:id="rId13"/>
    <p:sldId id="265" r:id="rId14"/>
    <p:sldId id="281" r:id="rId15"/>
    <p:sldId id="264" r:id="rId16"/>
    <p:sldId id="266" r:id="rId17"/>
    <p:sldId id="262" r:id="rId18"/>
    <p:sldId id="257" r:id="rId19"/>
    <p:sldId id="268" r:id="rId20"/>
    <p:sldId id="263" r:id="rId21"/>
    <p:sldId id="267" r:id="rId22"/>
    <p:sldId id="269" r:id="rId23"/>
    <p:sldId id="270" r:id="rId2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69" d="100"/>
          <a:sy n="69" d="100"/>
        </p:scale>
        <p:origin x="1032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60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B5DFA-0941-45D4-8B48-373AA790E2E3}" type="datetimeFigureOut">
              <a:rPr lang="zh-TW" altLang="en-US" smtClean="0"/>
              <a:t>2019/9/27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8E8B8-769E-4657-A166-570909A50E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8467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B5DFA-0941-45D4-8B48-373AA790E2E3}" type="datetimeFigureOut">
              <a:rPr lang="zh-TW" altLang="en-US" smtClean="0"/>
              <a:t>2019/9/27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8E8B8-769E-4657-A166-570909A50E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8290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B5DFA-0941-45D4-8B48-373AA790E2E3}" type="datetimeFigureOut">
              <a:rPr lang="zh-TW" altLang="en-US" smtClean="0"/>
              <a:t>2019/9/27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8E8B8-769E-4657-A166-570909A50E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966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B5DFA-0941-45D4-8B48-373AA790E2E3}" type="datetimeFigureOut">
              <a:rPr lang="zh-TW" altLang="en-US" smtClean="0"/>
              <a:t>2019/9/27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8E8B8-769E-4657-A166-570909A50E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8924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B5DFA-0941-45D4-8B48-373AA790E2E3}" type="datetimeFigureOut">
              <a:rPr lang="zh-TW" altLang="en-US" smtClean="0"/>
              <a:t>2019/9/27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8E8B8-769E-4657-A166-570909A50E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5563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B5DFA-0941-45D4-8B48-373AA790E2E3}" type="datetimeFigureOut">
              <a:rPr lang="zh-TW" altLang="en-US" smtClean="0"/>
              <a:t>2019/9/27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8E8B8-769E-4657-A166-570909A50E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8647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B5DFA-0941-45D4-8B48-373AA790E2E3}" type="datetimeFigureOut">
              <a:rPr lang="zh-TW" altLang="en-US" smtClean="0"/>
              <a:t>2019/9/27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8E8B8-769E-4657-A166-570909A50E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3616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B5DFA-0941-45D4-8B48-373AA790E2E3}" type="datetimeFigureOut">
              <a:rPr lang="zh-TW" altLang="en-US" smtClean="0"/>
              <a:t>2019/9/27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8E8B8-769E-4657-A166-570909A50E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6278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B5DFA-0941-45D4-8B48-373AA790E2E3}" type="datetimeFigureOut">
              <a:rPr lang="zh-TW" altLang="en-US" smtClean="0"/>
              <a:t>2019/9/27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8E8B8-769E-4657-A166-570909A50E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058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B5DFA-0941-45D4-8B48-373AA790E2E3}" type="datetimeFigureOut">
              <a:rPr lang="zh-TW" altLang="en-US" smtClean="0"/>
              <a:t>2019/9/27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8E8B8-769E-4657-A166-570909A50E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7221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B5DFA-0941-45D4-8B48-373AA790E2E3}" type="datetimeFigureOut">
              <a:rPr lang="zh-TW" altLang="en-US" smtClean="0"/>
              <a:t>2019/9/27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8E8B8-769E-4657-A166-570909A50E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3932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0B5DFA-0941-45D4-8B48-373AA790E2E3}" type="datetimeFigureOut">
              <a:rPr lang="zh-TW" altLang="en-US" smtClean="0"/>
              <a:t>2019/9/27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58E8B8-769E-4657-A166-570909A50E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824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mtClean="0"/>
              <a:t>KNN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59106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1473" y="1060738"/>
            <a:ext cx="6858000" cy="512445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614217" y="298026"/>
            <a:ext cx="81097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點</a:t>
            </a:r>
            <a:r>
              <a:rPr lang="en-US" altLang="zh-CN" dirty="0" smtClean="0"/>
              <a:t>B</a:t>
            </a:r>
            <a:r>
              <a:rPr lang="zh-CN" altLang="en-US" dirty="0" smtClean="0"/>
              <a:t>有可能是統計資料時因為馬虎出現的錯誤，我們通常稱他為雜訊。</a:t>
            </a:r>
            <a:endParaRPr lang="en-US" altLang="zh-CN" dirty="0" smtClean="0"/>
          </a:p>
          <a:p>
            <a:r>
              <a:rPr lang="zh-CN" altLang="en-US" dirty="0" smtClean="0"/>
              <a:t>點</a:t>
            </a:r>
            <a:r>
              <a:rPr lang="en-US" altLang="zh-CN" dirty="0" smtClean="0"/>
              <a:t>B</a:t>
            </a:r>
            <a:r>
              <a:rPr lang="zh-CN" altLang="en-US" dirty="0" smtClean="0"/>
              <a:t>附近的那一小塊區域看起來更應該屬於黑色才對。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6400907" y="1060738"/>
            <a:ext cx="232307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4000" dirty="0" smtClean="0"/>
              <a:t>雜訊</a:t>
            </a:r>
            <a:r>
              <a:rPr lang="en-US" altLang="zh-TW" sz="4000" dirty="0" smtClean="0"/>
              <a:t>noise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8095295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0703" y="2321104"/>
            <a:ext cx="4565370" cy="3412868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753062" y="852116"/>
            <a:ext cx="26468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 smtClean="0"/>
              <a:t>機器</a:t>
            </a:r>
            <a:r>
              <a:rPr lang="zh-TW" altLang="en-US" sz="3200" dirty="0"/>
              <a:t>怎</a:t>
            </a:r>
            <a:r>
              <a:rPr lang="zh-CN" altLang="en-US" sz="3200" dirty="0" smtClean="0"/>
              <a:t>樣認為</a:t>
            </a:r>
            <a:endParaRPr lang="zh-TW" altLang="en-US" sz="3200" dirty="0"/>
          </a:p>
        </p:txBody>
      </p:sp>
      <p:sp>
        <p:nvSpPr>
          <p:cNvPr id="3" name="矩形 2"/>
          <p:cNvSpPr/>
          <p:nvPr/>
        </p:nvSpPr>
        <p:spPr>
          <a:xfrm>
            <a:off x="447963" y="2191665"/>
            <a:ext cx="400396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考慮這樣一個方法：</a:t>
            </a:r>
          </a:p>
          <a:p>
            <a:pPr marL="285750" indent="-285750">
              <a:buFontTx/>
              <a:buChar char="-"/>
            </a:pPr>
            <a:r>
              <a:rPr lang="zh-CN" altLang="en-US" dirty="0" smtClean="0"/>
              <a:t>計算要預測的點與給定的所有點之間的距離</a:t>
            </a:r>
            <a:endParaRPr lang="en-US" altLang="zh-CN" dirty="0" smtClean="0"/>
          </a:p>
          <a:p>
            <a:pPr marL="285750" indent="-285750">
              <a:buFontTx/>
              <a:buChar char="-"/>
            </a:pPr>
            <a:endParaRPr lang="zh-CN" altLang="en-US" dirty="0" smtClean="0"/>
          </a:p>
          <a:p>
            <a:pPr marL="285750" indent="-285750">
              <a:buFontTx/>
              <a:buChar char="-"/>
            </a:pPr>
            <a:r>
              <a:rPr lang="zh-CN" altLang="en-US" dirty="0" smtClean="0"/>
              <a:t>找出與他距離最小的</a:t>
            </a:r>
            <a:r>
              <a:rPr lang="en-US" altLang="zh-CN" dirty="0" smtClean="0"/>
              <a:t>K</a:t>
            </a:r>
            <a:r>
              <a:rPr lang="zh-CN" altLang="en-US" dirty="0" smtClean="0"/>
              <a:t>個點</a:t>
            </a:r>
            <a:endParaRPr lang="en-US" altLang="zh-CN" dirty="0" smtClean="0"/>
          </a:p>
          <a:p>
            <a:pPr marL="285750" indent="-285750">
              <a:buFontTx/>
              <a:buChar char="-"/>
            </a:pPr>
            <a:endParaRPr lang="zh-CN" altLang="en-US" dirty="0" smtClean="0"/>
          </a:p>
          <a:p>
            <a:r>
              <a:rPr lang="en-US" altLang="zh-CN" dirty="0" smtClean="0"/>
              <a:t>- </a:t>
            </a:r>
            <a:r>
              <a:rPr lang="zh-CN" altLang="en-US" dirty="0" smtClean="0"/>
              <a:t>這</a:t>
            </a:r>
            <a:r>
              <a:rPr lang="en-US" altLang="zh-CN" dirty="0" smtClean="0"/>
              <a:t>K</a:t>
            </a:r>
            <a:r>
              <a:rPr lang="zh-CN" altLang="en-US" dirty="0" smtClean="0"/>
              <a:t>個點中那種顏色的點出現次數最多，則預測所求點是什麼顏色</a:t>
            </a:r>
          </a:p>
          <a:p>
            <a:r>
              <a:rPr lang="zh-CN" altLang="en-US" dirty="0" smtClean="0"/>
              <a:t>（通常，我們把第三步稱作</a:t>
            </a:r>
            <a:r>
              <a:rPr lang="zh-CN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投票</a:t>
            </a:r>
            <a:r>
              <a:rPr lang="en-US" altLang="zh-C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voting</a:t>
            </a:r>
            <a:r>
              <a:rPr lang="zh-CN" altLang="en-US" dirty="0" smtClean="0"/>
              <a:t>）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554741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1928" y="1055722"/>
            <a:ext cx="4565370" cy="3412868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753062" y="852116"/>
            <a:ext cx="26468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 smtClean="0"/>
              <a:t>機器</a:t>
            </a:r>
            <a:r>
              <a:rPr lang="zh-TW" altLang="en-US" sz="3200" dirty="0"/>
              <a:t>怎</a:t>
            </a:r>
            <a:r>
              <a:rPr lang="zh-CN" altLang="en-US" sz="3200" dirty="0" smtClean="0"/>
              <a:t>樣認為</a:t>
            </a:r>
            <a:endParaRPr lang="zh-TW" altLang="en-US" sz="3200" dirty="0"/>
          </a:p>
        </p:txBody>
      </p:sp>
      <p:sp>
        <p:nvSpPr>
          <p:cNvPr id="3" name="矩形 2"/>
          <p:cNvSpPr/>
          <p:nvPr/>
        </p:nvSpPr>
        <p:spPr>
          <a:xfrm>
            <a:off x="447963" y="2191665"/>
            <a:ext cx="400396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考慮這樣一個方法：</a:t>
            </a:r>
          </a:p>
          <a:p>
            <a:pPr marL="285750" indent="-285750">
              <a:buFontTx/>
              <a:buChar char="-"/>
            </a:pPr>
            <a:r>
              <a:rPr lang="zh-CN" altLang="en-US" dirty="0" smtClean="0"/>
              <a:t>計算要預測的點與給定的所有點之間的距離</a:t>
            </a:r>
            <a:endParaRPr lang="en-US" altLang="zh-CN" dirty="0" smtClean="0"/>
          </a:p>
          <a:p>
            <a:pPr marL="285750" indent="-285750">
              <a:buFontTx/>
              <a:buChar char="-"/>
            </a:pPr>
            <a:endParaRPr lang="zh-CN" altLang="en-US" dirty="0" smtClean="0"/>
          </a:p>
          <a:p>
            <a:pPr marL="285750" indent="-285750">
              <a:buFontTx/>
              <a:buChar char="-"/>
            </a:pPr>
            <a:r>
              <a:rPr lang="zh-CN" altLang="en-US" dirty="0" smtClean="0"/>
              <a:t>找出與他距離最小的</a:t>
            </a:r>
            <a:r>
              <a:rPr lang="en-US" altLang="zh-CN" dirty="0" smtClean="0"/>
              <a:t>K</a:t>
            </a:r>
            <a:r>
              <a:rPr lang="zh-CN" altLang="en-US" dirty="0" smtClean="0"/>
              <a:t>個點</a:t>
            </a:r>
            <a:endParaRPr lang="en-US" altLang="zh-CN" dirty="0" smtClean="0"/>
          </a:p>
          <a:p>
            <a:pPr marL="285750" indent="-285750">
              <a:buFontTx/>
              <a:buChar char="-"/>
            </a:pPr>
            <a:endParaRPr lang="zh-CN" altLang="en-US" dirty="0" smtClean="0"/>
          </a:p>
          <a:p>
            <a:r>
              <a:rPr lang="en-US" altLang="zh-CN" dirty="0" smtClean="0"/>
              <a:t>- </a:t>
            </a:r>
            <a:r>
              <a:rPr lang="zh-CN" altLang="en-US" dirty="0" smtClean="0"/>
              <a:t>這</a:t>
            </a:r>
            <a:r>
              <a:rPr lang="en-US" altLang="zh-CN" dirty="0" smtClean="0"/>
              <a:t>K</a:t>
            </a:r>
            <a:r>
              <a:rPr lang="zh-CN" altLang="en-US" dirty="0" smtClean="0"/>
              <a:t>個點中那種顏色的點出現次數最多，則預測所求點是什麼顏色</a:t>
            </a:r>
          </a:p>
          <a:p>
            <a:r>
              <a:rPr lang="zh-CN" altLang="en-US" dirty="0" smtClean="0"/>
              <a:t>（通常，我們把第三步稱作</a:t>
            </a:r>
            <a:r>
              <a:rPr lang="zh-CN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投票</a:t>
            </a:r>
            <a:r>
              <a:rPr lang="en-US" altLang="zh-C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voting</a:t>
            </a:r>
            <a:r>
              <a:rPr lang="zh-CN" altLang="en-US" dirty="0" smtClean="0"/>
              <a:t>）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688109" y="5073411"/>
            <a:ext cx="796636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當</a:t>
            </a:r>
            <a:r>
              <a:rPr lang="en-US" altLang="zh-CN" dirty="0" smtClean="0"/>
              <a:t>K=1</a:t>
            </a:r>
            <a:r>
              <a:rPr lang="zh-CN" altLang="en-US" dirty="0" smtClean="0"/>
              <a:t>時， 我們的這個方法與之前的方法沒有任何不同。</a:t>
            </a:r>
            <a:endParaRPr lang="en-US" altLang="zh-CN" dirty="0" smtClean="0"/>
          </a:p>
          <a:p>
            <a:r>
              <a:rPr lang="zh-CN" altLang="en-US" dirty="0" smtClean="0"/>
              <a:t>當</a:t>
            </a:r>
            <a:r>
              <a:rPr lang="en-US" altLang="zh-CN" dirty="0" smtClean="0"/>
              <a:t>K=3</a:t>
            </a:r>
            <a:r>
              <a:rPr lang="zh-CN" altLang="en-US" dirty="0" smtClean="0"/>
              <a:t>時，對於上圖</a:t>
            </a:r>
            <a:r>
              <a:rPr lang="en-US" altLang="zh-CN" dirty="0" smtClean="0"/>
              <a:t>B</a:t>
            </a:r>
            <a:r>
              <a:rPr lang="zh-CN" altLang="en-US" dirty="0" smtClean="0"/>
              <a:t>點附近紅色區域中的點（注意我們是要討論這一區域裡面的點而不是</a:t>
            </a:r>
            <a:r>
              <a:rPr lang="en-US" altLang="zh-CN" dirty="0" smtClean="0"/>
              <a:t>B</a:t>
            </a:r>
            <a:r>
              <a:rPr lang="zh-CN" altLang="en-US" dirty="0" smtClean="0"/>
              <a:t>點），</a:t>
            </a:r>
            <a:endParaRPr lang="en-US" altLang="zh-CN" dirty="0" smtClean="0"/>
          </a:p>
          <a:p>
            <a:r>
              <a:rPr lang="zh-CN" altLang="en-US" dirty="0" smtClean="0"/>
              <a:t>我們找出離他最近的三個點，會得出這樣的結果：兩黑一紅。</a:t>
            </a:r>
            <a:endParaRPr lang="en-US" altLang="zh-CN" dirty="0" smtClean="0"/>
          </a:p>
          <a:p>
            <a:r>
              <a:rPr lang="zh-CN" altLang="en-US" dirty="0" smtClean="0"/>
              <a:t>選出出現次數最多的顏色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黑色，預測這一點的顏色是黑色的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651305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3773344"/>
            <a:ext cx="9144000" cy="2032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400" dirty="0" err="1" smtClean="0"/>
              <a:t>Sklearn_KNN</a:t>
            </a:r>
            <a:endParaRPr lang="en-US" altLang="zh-TW" sz="4400" dirty="0"/>
          </a:p>
        </p:txBody>
      </p:sp>
    </p:spTree>
    <p:extLst>
      <p:ext uri="{BB962C8B-B14F-4D97-AF65-F5344CB8AC3E}">
        <p14:creationId xmlns:p14="http://schemas.microsoft.com/office/powerpoint/2010/main" val="6435445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42640" y="189752"/>
            <a:ext cx="814397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/>
              <a:t>https://scikit-learn.org/stable/modules/classes.html</a:t>
            </a:r>
            <a:endParaRPr lang="zh-TW" altLang="en-US" sz="2800" dirty="0"/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0344" y="712972"/>
            <a:ext cx="7288548" cy="5780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0006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215" y="85860"/>
            <a:ext cx="8507643" cy="2082993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1975" y="1892628"/>
            <a:ext cx="5913633" cy="4139543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6351556"/>
            <a:ext cx="90582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https://scikit-learn.org/stable/modules/generated/sklearn.neighbors.KNeighborsClassifier.html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461197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1900" y="282575"/>
            <a:ext cx="7107200" cy="6288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7356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3773344"/>
            <a:ext cx="9144000" cy="2032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400" dirty="0" smtClean="0"/>
              <a:t>KNN</a:t>
            </a:r>
            <a:endParaRPr lang="en-US" altLang="zh-TW" sz="4400" dirty="0"/>
          </a:p>
        </p:txBody>
      </p:sp>
    </p:spTree>
    <p:extLst>
      <p:ext uri="{BB962C8B-B14F-4D97-AF65-F5344CB8AC3E}">
        <p14:creationId xmlns:p14="http://schemas.microsoft.com/office/powerpoint/2010/main" val="3478103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33374" y="217944"/>
            <a:ext cx="8810626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%</a:t>
            </a:r>
            <a:r>
              <a:rPr lang="en-US" altLang="zh-TW" dirty="0" err="1" smtClean="0"/>
              <a:t>matplotlib</a:t>
            </a:r>
            <a:r>
              <a:rPr lang="en-US" altLang="zh-TW" dirty="0" smtClean="0"/>
              <a:t> inline</a:t>
            </a:r>
          </a:p>
          <a:p>
            <a:r>
              <a:rPr lang="en-US" altLang="zh-TW" dirty="0" smtClean="0"/>
              <a:t>import </a:t>
            </a:r>
            <a:r>
              <a:rPr lang="en-US" altLang="zh-TW" dirty="0" err="1" smtClean="0"/>
              <a:t>matplotlib.pyplot</a:t>
            </a:r>
            <a:r>
              <a:rPr lang="en-US" altLang="zh-TW" dirty="0" smtClean="0"/>
              <a:t> as </a:t>
            </a:r>
            <a:r>
              <a:rPr lang="en-US" altLang="zh-TW" dirty="0" err="1" smtClean="0"/>
              <a:t>plt</a:t>
            </a:r>
            <a:endParaRPr lang="en-US" altLang="zh-TW" dirty="0" smtClean="0"/>
          </a:p>
          <a:p>
            <a:r>
              <a:rPr lang="en-US" altLang="zh-TW" dirty="0" smtClean="0"/>
              <a:t>import </a:t>
            </a:r>
            <a:r>
              <a:rPr lang="en-US" altLang="zh-TW" dirty="0" err="1" smtClean="0"/>
              <a:t>numpy</a:t>
            </a:r>
            <a:r>
              <a:rPr lang="en-US" altLang="zh-TW" dirty="0" smtClean="0"/>
              <a:t> as np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from </a:t>
            </a:r>
            <a:r>
              <a:rPr lang="en-US" altLang="zh-TW" dirty="0" err="1" smtClean="0"/>
              <a:t>sklearn.datasets.samples_generator</a:t>
            </a:r>
            <a:r>
              <a:rPr lang="en-US" altLang="zh-TW" dirty="0" smtClean="0"/>
              <a:t> import </a:t>
            </a:r>
            <a:r>
              <a:rPr lang="en-US" altLang="zh-TW" dirty="0" err="1" smtClean="0"/>
              <a:t>make_blobs</a:t>
            </a:r>
            <a:endParaRPr lang="en-US" altLang="zh-TW" dirty="0" smtClean="0"/>
          </a:p>
          <a:p>
            <a:r>
              <a:rPr lang="en-US" altLang="zh-TW" dirty="0" smtClean="0"/>
              <a:t># </a:t>
            </a:r>
            <a:r>
              <a:rPr lang="zh-TW" altLang="en-US" dirty="0" smtClean="0"/>
              <a:t>生成資料</a:t>
            </a:r>
          </a:p>
          <a:p>
            <a:r>
              <a:rPr lang="en-US" altLang="zh-TW" dirty="0" smtClean="0"/>
              <a:t>centers = [[-2, 2], [2, 2], [0, 4]]</a:t>
            </a:r>
          </a:p>
          <a:p>
            <a:r>
              <a:rPr lang="en-US" altLang="zh-TW" dirty="0" smtClean="0"/>
              <a:t>X, y = </a:t>
            </a:r>
            <a:r>
              <a:rPr lang="en-US" altLang="zh-TW" dirty="0" err="1" smtClean="0"/>
              <a:t>make_blobs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n_samples</a:t>
            </a:r>
            <a:r>
              <a:rPr lang="en-US" altLang="zh-TW" dirty="0" smtClean="0"/>
              <a:t>=60, centers=centers, </a:t>
            </a:r>
            <a:r>
              <a:rPr lang="en-US" altLang="zh-TW" dirty="0" err="1" smtClean="0"/>
              <a:t>random_state</a:t>
            </a:r>
            <a:r>
              <a:rPr lang="en-US" altLang="zh-TW" dirty="0" smtClean="0"/>
              <a:t>=0, </a:t>
            </a:r>
            <a:r>
              <a:rPr lang="en-US" altLang="zh-TW" dirty="0" err="1" smtClean="0"/>
              <a:t>cluster_std</a:t>
            </a:r>
            <a:r>
              <a:rPr lang="en-US" altLang="zh-TW" dirty="0" smtClean="0"/>
              <a:t>=0.60)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# </a:t>
            </a:r>
            <a:r>
              <a:rPr lang="zh-TW" altLang="en-US" dirty="0" smtClean="0"/>
              <a:t>畫出數據</a:t>
            </a:r>
          </a:p>
          <a:p>
            <a:r>
              <a:rPr lang="en-US" altLang="zh-TW" dirty="0" err="1" smtClean="0"/>
              <a:t>plt.figure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figsize</a:t>
            </a:r>
            <a:r>
              <a:rPr lang="en-US" altLang="zh-TW" dirty="0" smtClean="0"/>
              <a:t>=(16, 10))</a:t>
            </a:r>
          </a:p>
          <a:p>
            <a:r>
              <a:rPr lang="en-US" altLang="zh-TW" dirty="0" smtClean="0"/>
              <a:t>c = </a:t>
            </a:r>
            <a:r>
              <a:rPr lang="en-US" altLang="zh-TW" dirty="0" err="1" smtClean="0"/>
              <a:t>np.array</a:t>
            </a:r>
            <a:r>
              <a:rPr lang="en-US" altLang="zh-TW" dirty="0" smtClean="0"/>
              <a:t>(centers)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# </a:t>
            </a:r>
            <a:r>
              <a:rPr lang="zh-TW" altLang="en-US" dirty="0" smtClean="0"/>
              <a:t>畫出樣本</a:t>
            </a:r>
            <a:endParaRPr lang="en-US" altLang="zh-TW" dirty="0" smtClean="0"/>
          </a:p>
          <a:p>
            <a:r>
              <a:rPr lang="en-US" altLang="zh-TW" dirty="0" err="1" smtClean="0"/>
              <a:t>plt.scatter</a:t>
            </a:r>
            <a:r>
              <a:rPr lang="en-US" altLang="zh-TW" dirty="0" smtClean="0"/>
              <a:t>(X[:, 0], X[:, 1], c=y, s=100, </a:t>
            </a:r>
            <a:r>
              <a:rPr lang="en-US" altLang="zh-TW" dirty="0" err="1" smtClean="0"/>
              <a:t>cmap</a:t>
            </a:r>
            <a:r>
              <a:rPr lang="en-US" altLang="zh-TW" dirty="0" smtClean="0"/>
              <a:t>='cool'); 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# </a:t>
            </a:r>
            <a:r>
              <a:rPr lang="zh-TW" altLang="en-US" dirty="0" smtClean="0"/>
              <a:t>畫出中心點</a:t>
            </a:r>
            <a:endParaRPr lang="en-US" altLang="zh-TW" dirty="0" smtClean="0"/>
          </a:p>
          <a:p>
            <a:r>
              <a:rPr lang="en-US" altLang="zh-TW" dirty="0" err="1" smtClean="0"/>
              <a:t>plt.scatter</a:t>
            </a:r>
            <a:r>
              <a:rPr lang="en-US" altLang="zh-TW" dirty="0" smtClean="0"/>
              <a:t>(c[:, 0], c[:, 1], s=100, marker='^', c='orange');  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730172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070" y="748868"/>
            <a:ext cx="8656487" cy="5404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649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3773344"/>
            <a:ext cx="9144000" cy="2032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400" dirty="0" smtClean="0"/>
              <a:t>產生測試資料的技術</a:t>
            </a:r>
            <a:endParaRPr lang="en-US" altLang="zh-TW" sz="4400" dirty="0"/>
          </a:p>
        </p:txBody>
      </p:sp>
    </p:spTree>
    <p:extLst>
      <p:ext uri="{BB962C8B-B14F-4D97-AF65-F5344CB8AC3E}">
        <p14:creationId xmlns:p14="http://schemas.microsoft.com/office/powerpoint/2010/main" val="30361446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00099" y="1248966"/>
            <a:ext cx="7877176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 smtClean="0"/>
              <a:t>from </a:t>
            </a:r>
            <a:r>
              <a:rPr lang="en-US" altLang="zh-TW" sz="2400" dirty="0" err="1" smtClean="0"/>
              <a:t>sklearn.neighbors</a:t>
            </a:r>
            <a:r>
              <a:rPr lang="en-US" altLang="zh-TW" sz="2400" dirty="0" smtClean="0"/>
              <a:t> import </a:t>
            </a:r>
            <a:r>
              <a:rPr lang="en-US" altLang="zh-TW" sz="2400" dirty="0" err="1" smtClean="0"/>
              <a:t>KNeighborsClassifier</a:t>
            </a:r>
            <a:endParaRPr lang="en-US" altLang="zh-TW" sz="2400" dirty="0" smtClean="0"/>
          </a:p>
          <a:p>
            <a:r>
              <a:rPr lang="en-US" altLang="zh-TW" sz="2400" dirty="0" smtClean="0"/>
              <a:t># </a:t>
            </a:r>
            <a:r>
              <a:rPr lang="zh-TW" altLang="en-US" sz="2400" dirty="0" smtClean="0"/>
              <a:t>模型訓練</a:t>
            </a:r>
          </a:p>
          <a:p>
            <a:r>
              <a:rPr lang="en-US" altLang="zh-TW" sz="2400" dirty="0" smtClean="0"/>
              <a:t>k = 5</a:t>
            </a:r>
          </a:p>
          <a:p>
            <a:r>
              <a:rPr lang="en-US" altLang="zh-TW" sz="2400" dirty="0" err="1" smtClean="0"/>
              <a:t>clf</a:t>
            </a:r>
            <a:r>
              <a:rPr lang="en-US" altLang="zh-TW" sz="2400" dirty="0" smtClean="0"/>
              <a:t> = </a:t>
            </a:r>
            <a:r>
              <a:rPr lang="en-US" altLang="zh-TW" sz="2400" dirty="0" err="1" smtClean="0"/>
              <a:t>KNeighborsClassifier</a:t>
            </a:r>
            <a:r>
              <a:rPr lang="en-US" altLang="zh-TW" sz="2400" dirty="0" smtClean="0"/>
              <a:t>(</a:t>
            </a:r>
            <a:r>
              <a:rPr lang="en-US" altLang="zh-TW" sz="2400" dirty="0" err="1" smtClean="0"/>
              <a:t>n_neighbors</a:t>
            </a:r>
            <a:r>
              <a:rPr lang="en-US" altLang="zh-TW" sz="2400" dirty="0" smtClean="0"/>
              <a:t>=k)</a:t>
            </a:r>
          </a:p>
          <a:p>
            <a:r>
              <a:rPr lang="en-US" altLang="zh-TW" sz="2400" dirty="0" err="1" smtClean="0"/>
              <a:t>clf.fit</a:t>
            </a:r>
            <a:r>
              <a:rPr lang="en-US" altLang="zh-TW" sz="2400" dirty="0" smtClean="0"/>
              <a:t>(X, y);</a:t>
            </a:r>
          </a:p>
          <a:p>
            <a:endParaRPr lang="en-US" altLang="zh-TW" sz="2400" dirty="0" smtClean="0"/>
          </a:p>
          <a:p>
            <a:r>
              <a:rPr lang="en-US" altLang="zh-TW" sz="2400" dirty="0" smtClean="0"/>
              <a:t># </a:t>
            </a:r>
            <a:r>
              <a:rPr lang="zh-TW" altLang="en-US" sz="2400" dirty="0" smtClean="0"/>
              <a:t>進行預測</a:t>
            </a:r>
          </a:p>
          <a:p>
            <a:r>
              <a:rPr lang="en-US" altLang="zh-TW" sz="2400" dirty="0" err="1" smtClean="0"/>
              <a:t>X_sample</a:t>
            </a:r>
            <a:r>
              <a:rPr lang="en-US" altLang="zh-TW" sz="2400" dirty="0" smtClean="0"/>
              <a:t> = [0, 2]</a:t>
            </a:r>
          </a:p>
          <a:p>
            <a:r>
              <a:rPr lang="en-US" altLang="zh-TW" sz="2400" dirty="0" err="1" smtClean="0"/>
              <a:t>X_sample</a:t>
            </a:r>
            <a:r>
              <a:rPr lang="en-US" altLang="zh-TW" sz="2400" dirty="0" smtClean="0"/>
              <a:t> = </a:t>
            </a:r>
            <a:r>
              <a:rPr lang="en-US" altLang="zh-TW" sz="2400" dirty="0" err="1" smtClean="0"/>
              <a:t>np.array</a:t>
            </a:r>
            <a:r>
              <a:rPr lang="en-US" altLang="zh-TW" sz="2400" dirty="0" smtClean="0"/>
              <a:t>(</a:t>
            </a:r>
            <a:r>
              <a:rPr lang="en-US" altLang="zh-TW" sz="2400" dirty="0" err="1" smtClean="0"/>
              <a:t>X_sample</a:t>
            </a:r>
            <a:r>
              <a:rPr lang="en-US" altLang="zh-TW" sz="2400" dirty="0" smtClean="0"/>
              <a:t>).reshape(1, -1)</a:t>
            </a:r>
          </a:p>
          <a:p>
            <a:r>
              <a:rPr lang="en-US" altLang="zh-TW" sz="2400" dirty="0" err="1" smtClean="0"/>
              <a:t>y_sample</a:t>
            </a:r>
            <a:r>
              <a:rPr lang="en-US" altLang="zh-TW" sz="2400" dirty="0" smtClean="0"/>
              <a:t> = </a:t>
            </a:r>
            <a:r>
              <a:rPr lang="en-US" altLang="zh-TW" sz="2400" dirty="0" err="1" smtClean="0"/>
              <a:t>clf.predict</a:t>
            </a:r>
            <a:r>
              <a:rPr lang="en-US" altLang="zh-TW" sz="2400" dirty="0" smtClean="0"/>
              <a:t>(</a:t>
            </a:r>
            <a:r>
              <a:rPr lang="en-US" altLang="zh-TW" sz="2400" dirty="0" err="1" smtClean="0"/>
              <a:t>X_sample</a:t>
            </a:r>
            <a:r>
              <a:rPr lang="en-US" altLang="zh-TW" sz="2400" dirty="0" smtClean="0"/>
              <a:t>);</a:t>
            </a:r>
          </a:p>
          <a:p>
            <a:r>
              <a:rPr lang="en-US" altLang="zh-TW" sz="2400" dirty="0" smtClean="0"/>
              <a:t>neighbors = </a:t>
            </a:r>
            <a:r>
              <a:rPr lang="en-US" altLang="zh-TW" sz="2400" dirty="0" err="1" smtClean="0"/>
              <a:t>clf.kneighbors</a:t>
            </a:r>
            <a:r>
              <a:rPr lang="en-US" altLang="zh-TW" sz="2400" dirty="0" smtClean="0"/>
              <a:t>(</a:t>
            </a:r>
            <a:r>
              <a:rPr lang="en-US" altLang="zh-TW" sz="2400" dirty="0" err="1" smtClean="0"/>
              <a:t>X_sample</a:t>
            </a:r>
            <a:r>
              <a:rPr lang="en-US" altLang="zh-TW" sz="2400" dirty="0" smtClean="0"/>
              <a:t>, </a:t>
            </a:r>
            <a:r>
              <a:rPr lang="en-US" altLang="zh-TW" sz="2400" dirty="0" err="1" smtClean="0"/>
              <a:t>return_distance</a:t>
            </a:r>
            <a:r>
              <a:rPr lang="en-US" altLang="zh-TW" sz="2400" dirty="0" smtClean="0"/>
              <a:t>=False);</a:t>
            </a: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12985202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38199" y="1667292"/>
            <a:ext cx="823912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# </a:t>
            </a:r>
            <a:r>
              <a:rPr lang="zh-TW" altLang="en-US" dirty="0" smtClean="0"/>
              <a:t>畫出示意圖</a:t>
            </a:r>
          </a:p>
          <a:p>
            <a:r>
              <a:rPr lang="en-US" altLang="zh-TW" dirty="0" err="1" smtClean="0"/>
              <a:t>plt.figure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figsize</a:t>
            </a:r>
            <a:r>
              <a:rPr lang="en-US" altLang="zh-TW" dirty="0" smtClean="0"/>
              <a:t>=(16, 10))</a:t>
            </a:r>
          </a:p>
          <a:p>
            <a:r>
              <a:rPr lang="en-US" altLang="zh-TW" dirty="0" err="1" smtClean="0"/>
              <a:t>plt.scatter</a:t>
            </a:r>
            <a:r>
              <a:rPr lang="en-US" altLang="zh-TW" dirty="0" smtClean="0"/>
              <a:t>(X[:, 0], X[:, 1], c=y, s=100, </a:t>
            </a:r>
            <a:r>
              <a:rPr lang="en-US" altLang="zh-TW" dirty="0" err="1" smtClean="0"/>
              <a:t>cmap</a:t>
            </a:r>
            <a:r>
              <a:rPr lang="en-US" altLang="zh-TW" dirty="0" smtClean="0"/>
              <a:t>='cool')    # </a:t>
            </a:r>
            <a:r>
              <a:rPr lang="zh-TW" altLang="en-US" dirty="0" smtClean="0"/>
              <a:t>樣本</a:t>
            </a:r>
          </a:p>
          <a:p>
            <a:r>
              <a:rPr lang="en-US" altLang="zh-TW" dirty="0" err="1" smtClean="0"/>
              <a:t>plt.scatter</a:t>
            </a:r>
            <a:r>
              <a:rPr lang="en-US" altLang="zh-TW" dirty="0" smtClean="0"/>
              <a:t>(c[:, 0], c[:, 1], s=100, marker='^', c='k')   # </a:t>
            </a:r>
            <a:r>
              <a:rPr lang="zh-TW" altLang="en-US" dirty="0" smtClean="0"/>
              <a:t>中心點</a:t>
            </a:r>
          </a:p>
          <a:p>
            <a:r>
              <a:rPr lang="en-US" altLang="zh-TW" dirty="0" err="1" smtClean="0"/>
              <a:t>plt.scatter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X_sample</a:t>
            </a:r>
            <a:r>
              <a:rPr lang="en-US" altLang="zh-TW" dirty="0" smtClean="0"/>
              <a:t>[0][0], </a:t>
            </a:r>
            <a:r>
              <a:rPr lang="en-US" altLang="zh-TW" dirty="0" err="1" smtClean="0"/>
              <a:t>X_sample</a:t>
            </a:r>
            <a:r>
              <a:rPr lang="en-US" altLang="zh-TW" dirty="0" smtClean="0"/>
              <a:t>[0][1], marker="x", </a:t>
            </a:r>
          </a:p>
          <a:p>
            <a:r>
              <a:rPr lang="en-US" altLang="zh-TW" dirty="0" smtClean="0"/>
              <a:t>            s=100, </a:t>
            </a:r>
            <a:r>
              <a:rPr lang="en-US" altLang="zh-TW" dirty="0" err="1" smtClean="0"/>
              <a:t>cmap</a:t>
            </a:r>
            <a:r>
              <a:rPr lang="en-US" altLang="zh-TW" dirty="0" smtClean="0"/>
              <a:t>='cool')    # </a:t>
            </a:r>
            <a:r>
              <a:rPr lang="zh-TW" altLang="en-US" dirty="0" smtClean="0"/>
              <a:t>待預測的點</a:t>
            </a:r>
          </a:p>
          <a:p>
            <a:endParaRPr lang="zh-TW" altLang="en-US" dirty="0" smtClean="0"/>
          </a:p>
          <a:p>
            <a:r>
              <a:rPr lang="en-US" altLang="zh-TW" dirty="0" smtClean="0"/>
              <a:t>for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 in neighbors[0]:</a:t>
            </a:r>
          </a:p>
          <a:p>
            <a:r>
              <a:rPr lang="en-US" altLang="zh-TW" dirty="0" smtClean="0"/>
              <a:t>    # </a:t>
            </a:r>
            <a:r>
              <a:rPr lang="zh-TW" altLang="en-US" dirty="0" smtClean="0"/>
              <a:t>預測點與距離最近的 </a:t>
            </a:r>
            <a:r>
              <a:rPr lang="en-US" altLang="zh-TW" dirty="0" smtClean="0"/>
              <a:t>5 </a:t>
            </a:r>
            <a:r>
              <a:rPr lang="zh-TW" altLang="en-US" dirty="0" smtClean="0"/>
              <a:t>個樣本的連線</a:t>
            </a:r>
          </a:p>
          <a:p>
            <a:r>
              <a:rPr lang="zh-TW" altLang="en-US" dirty="0" smtClean="0"/>
              <a:t>    </a:t>
            </a:r>
            <a:r>
              <a:rPr lang="en-US" altLang="zh-TW" dirty="0" err="1" smtClean="0"/>
              <a:t>plt.plot</a:t>
            </a:r>
            <a:r>
              <a:rPr lang="en-US" altLang="zh-TW" dirty="0" smtClean="0"/>
              <a:t>([X[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][0], </a:t>
            </a:r>
            <a:r>
              <a:rPr lang="en-US" altLang="zh-TW" dirty="0" err="1" smtClean="0"/>
              <a:t>X_sample</a:t>
            </a:r>
            <a:r>
              <a:rPr lang="en-US" altLang="zh-TW" dirty="0" smtClean="0"/>
              <a:t>[0][0]], [X[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][1], </a:t>
            </a:r>
            <a:r>
              <a:rPr lang="en-US" altLang="zh-TW" dirty="0" err="1" smtClean="0"/>
              <a:t>X_sample</a:t>
            </a:r>
            <a:r>
              <a:rPr lang="en-US" altLang="zh-TW" dirty="0" smtClean="0"/>
              <a:t>[0][1]], </a:t>
            </a:r>
          </a:p>
          <a:p>
            <a:r>
              <a:rPr lang="en-US" altLang="zh-TW" dirty="0" smtClean="0"/>
              <a:t>             'k--', linewidth=0.6);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8846177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7379"/>
            <a:ext cx="9144000" cy="5703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9232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3773344"/>
            <a:ext cx="9144000" cy="2032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400" dirty="0" smtClean="0"/>
              <a:t>KNN</a:t>
            </a:r>
            <a:endParaRPr lang="en-US" altLang="zh-TW" sz="4400" dirty="0"/>
          </a:p>
        </p:txBody>
      </p:sp>
      <p:sp>
        <p:nvSpPr>
          <p:cNvPr id="3" name="矩形 2"/>
          <p:cNvSpPr/>
          <p:nvPr/>
        </p:nvSpPr>
        <p:spPr>
          <a:xfrm>
            <a:off x="1750291" y="6043044"/>
            <a:ext cx="6350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https://github.com/zotroneneis/machine_learning_basics/blob/master/k_nearest_neighbour.ipynb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61254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467387"/>
            <a:ext cx="7801722" cy="6057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833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38149" y="426988"/>
            <a:ext cx="715327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from </a:t>
            </a:r>
            <a:r>
              <a:rPr lang="en-US" altLang="zh-TW" dirty="0" err="1" smtClean="0"/>
              <a:t>sklearn.datasets</a:t>
            </a:r>
            <a:r>
              <a:rPr lang="en-US" altLang="zh-TW" dirty="0" smtClean="0"/>
              <a:t> import </a:t>
            </a:r>
            <a:r>
              <a:rPr lang="en-US" altLang="zh-TW" dirty="0" err="1" smtClean="0"/>
              <a:t>make_blobs</a:t>
            </a:r>
            <a:endParaRPr lang="en-US" altLang="zh-TW" dirty="0" smtClean="0"/>
          </a:p>
          <a:p>
            <a:r>
              <a:rPr lang="en-US" altLang="zh-TW" dirty="0" smtClean="0"/>
              <a:t>from </a:t>
            </a:r>
            <a:r>
              <a:rPr lang="en-US" altLang="zh-TW" dirty="0" err="1" smtClean="0"/>
              <a:t>matplotlib</a:t>
            </a:r>
            <a:r>
              <a:rPr lang="en-US" altLang="zh-TW" dirty="0" smtClean="0"/>
              <a:t> import </a:t>
            </a:r>
            <a:r>
              <a:rPr lang="en-US" altLang="zh-TW" dirty="0" err="1" smtClean="0"/>
              <a:t>pyplot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data, label = </a:t>
            </a:r>
            <a:r>
              <a:rPr lang="en-US" altLang="zh-TW" dirty="0" err="1" smtClean="0"/>
              <a:t>make_blobs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n_samples</a:t>
            </a:r>
            <a:r>
              <a:rPr lang="en-US" altLang="zh-TW" dirty="0" smtClean="0"/>
              <a:t>=100, </a:t>
            </a:r>
            <a:r>
              <a:rPr lang="en-US" altLang="zh-TW" dirty="0" err="1" smtClean="0"/>
              <a:t>n_features</a:t>
            </a:r>
            <a:r>
              <a:rPr lang="en-US" altLang="zh-TW" dirty="0" smtClean="0"/>
              <a:t>=2, centers=5)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# </a:t>
            </a:r>
            <a:r>
              <a:rPr lang="zh-TW" altLang="en-US" dirty="0" smtClean="0"/>
              <a:t>繪製樣本顯示</a:t>
            </a:r>
          </a:p>
          <a:p>
            <a:r>
              <a:rPr lang="en-US" altLang="zh-TW" dirty="0" err="1" smtClean="0"/>
              <a:t>pyplot.scatter</a:t>
            </a:r>
            <a:r>
              <a:rPr lang="en-US" altLang="zh-TW" dirty="0" smtClean="0"/>
              <a:t>(data[:, 0], data[:, 1], c=label)</a:t>
            </a:r>
          </a:p>
          <a:p>
            <a:r>
              <a:rPr lang="en-US" altLang="zh-TW" dirty="0" err="1" smtClean="0"/>
              <a:t>pyplot.show</a:t>
            </a:r>
            <a:r>
              <a:rPr lang="en-US" altLang="zh-TW" dirty="0" smtClean="0"/>
              <a:t>()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361" y="2592436"/>
            <a:ext cx="5828949" cy="3865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307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3773344"/>
            <a:ext cx="9144000" cy="2032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400" dirty="0" smtClean="0"/>
              <a:t>KNN</a:t>
            </a:r>
            <a:endParaRPr lang="en-US" altLang="zh-TW" sz="4400" dirty="0"/>
          </a:p>
        </p:txBody>
      </p:sp>
    </p:spTree>
    <p:extLst>
      <p:ext uri="{BB962C8B-B14F-4D97-AF65-F5344CB8AC3E}">
        <p14:creationId xmlns:p14="http://schemas.microsoft.com/office/powerpoint/2010/main" val="635714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5609" y="2315919"/>
            <a:ext cx="4806854" cy="3558407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0" y="495068"/>
            <a:ext cx="9144000" cy="584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TW" sz="3200" dirty="0"/>
              <a:t>KNN</a:t>
            </a:r>
            <a:r>
              <a:rPr lang="zh-TW" altLang="en-US" sz="3200" dirty="0"/>
              <a:t>算法（</a:t>
            </a:r>
            <a:r>
              <a:rPr lang="en-US" altLang="zh-TW" sz="3200" dirty="0"/>
              <a:t>K-nearest neighbor</a:t>
            </a:r>
            <a:r>
              <a:rPr lang="zh-TW" altLang="en-US" sz="3200" dirty="0"/>
              <a:t>）的原理</a:t>
            </a:r>
          </a:p>
        </p:txBody>
      </p:sp>
      <p:sp>
        <p:nvSpPr>
          <p:cNvPr id="3" name="矩形 2"/>
          <p:cNvSpPr/>
          <p:nvPr/>
        </p:nvSpPr>
        <p:spPr>
          <a:xfrm>
            <a:off x="315766" y="1293208"/>
            <a:ext cx="832946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/>
              <a:t>問題：給定平面上十個點，其中五個紅色的點，五個黑色的點。現在要求預測虛線描出的點屬於哪一個類別。</a:t>
            </a:r>
            <a:endParaRPr lang="zh-TW" altLang="en-US" sz="2800" dirty="0"/>
          </a:p>
        </p:txBody>
      </p:sp>
      <p:sp>
        <p:nvSpPr>
          <p:cNvPr id="4" name="矩形 3"/>
          <p:cNvSpPr/>
          <p:nvPr/>
        </p:nvSpPr>
        <p:spPr>
          <a:xfrm>
            <a:off x="398894" y="3008813"/>
            <a:ext cx="376670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人類</a:t>
            </a:r>
            <a:r>
              <a:rPr lang="en-US" altLang="zh-CN" dirty="0" smtClean="0"/>
              <a:t>:</a:t>
            </a:r>
            <a:r>
              <a:rPr lang="zh-CN" altLang="en-US" dirty="0" smtClean="0"/>
              <a:t>顯然</a:t>
            </a:r>
            <a:r>
              <a:rPr lang="zh-CN" altLang="en-US" dirty="0"/>
              <a:t>能斷定這一點更有可能是紅色</a:t>
            </a:r>
            <a:r>
              <a:rPr lang="zh-CN" altLang="en-US" dirty="0" smtClean="0"/>
              <a:t>的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應該</a:t>
            </a:r>
            <a:r>
              <a:rPr lang="zh-CN" altLang="en-US" dirty="0"/>
              <a:t>怎樣設計一個演算法讓機器也這樣認為呢？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315766" y="6014420"/>
            <a:ext cx="40261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https://zhuanlan.zhihu.com/p/34624320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4174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29674" y="861536"/>
            <a:ext cx="7924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sz="2400" dirty="0" smtClean="0"/>
              <a:t>計算虛線圈出的點與給定的所有點之間的距離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sz="2400" dirty="0" smtClean="0"/>
              <a:t>找出與他距離最小的那個點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sz="2400" dirty="0" smtClean="0"/>
              <a:t>距離最小的點是什麼顏色，則預測所求點是什麼顏色</a:t>
            </a:r>
            <a:endParaRPr lang="zh-CN" altLang="en-US" sz="24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0928" y="2271582"/>
            <a:ext cx="5802744" cy="3997446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933316" y="6294079"/>
            <a:ext cx="40261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https://zhuanlan.zhihu.com/p/34624320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27627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29674" y="861536"/>
            <a:ext cx="7924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sz="2400" dirty="0" smtClean="0"/>
              <a:t>計算虛線圈出的點與給定的所有點之間的距離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sz="2400" dirty="0" smtClean="0"/>
              <a:t>找出與他距離最小的那個點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sz="2400" dirty="0" smtClean="0"/>
              <a:t>距離最小的點是什麼顏色，則預測所求點是什麼顏色</a:t>
            </a:r>
            <a:endParaRPr lang="zh-CN" altLang="en-US" sz="24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0928" y="2271582"/>
            <a:ext cx="5802744" cy="3997446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933316" y="6294079"/>
            <a:ext cx="40261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https://zhuanlan.zhihu.com/p/34624320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623454" y="2717586"/>
            <a:ext cx="350520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A</a:t>
            </a:r>
            <a:r>
              <a:rPr lang="zh-CN" altLang="en-US" dirty="0" smtClean="0"/>
              <a:t>點距離最短，是紅色的，斷定所求點應該是紅色的。</a:t>
            </a:r>
            <a:endParaRPr lang="en-US" altLang="zh-CN" dirty="0" smtClean="0"/>
          </a:p>
          <a:p>
            <a:r>
              <a:rPr lang="zh-CN" altLang="en-US" dirty="0" smtClean="0"/>
              <a:t>這就</a:t>
            </a:r>
            <a:r>
              <a:rPr lang="zh-TW" altLang="en-US" dirty="0"/>
              <a:t>是</a:t>
            </a:r>
            <a:r>
              <a:rPr lang="en-US" altLang="zh-CN" dirty="0" smtClean="0"/>
              <a:t>1NN</a:t>
            </a:r>
            <a:r>
              <a:rPr lang="zh-CN" altLang="en-US" dirty="0" smtClean="0"/>
              <a:t>即最近鄰演算法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581973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21854" y="390436"/>
            <a:ext cx="762461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/>
              <a:t>在這個平面的所有位置都擺放一次要預測的點，然後用</a:t>
            </a:r>
            <a:r>
              <a:rPr lang="en-US" altLang="zh-CN" sz="2400" dirty="0" smtClean="0"/>
              <a:t>1NN</a:t>
            </a:r>
            <a:r>
              <a:rPr lang="zh-CN" altLang="en-US" sz="2400" dirty="0" smtClean="0"/>
              <a:t>演算法對他們進行預測。</a:t>
            </a:r>
            <a:endParaRPr lang="en-US" altLang="zh-CN" sz="2400" dirty="0" smtClean="0"/>
          </a:p>
          <a:p>
            <a:r>
              <a:rPr lang="zh-CN" altLang="en-US" sz="2400" dirty="0" smtClean="0"/>
              <a:t>預測的點佈滿整個平面後，我們就能得到兩個區域</a:t>
            </a:r>
            <a:endParaRPr lang="zh-TW" altLang="en-US" sz="2400" dirty="0"/>
          </a:p>
        </p:txBody>
      </p:sp>
      <p:pic>
        <p:nvPicPr>
          <p:cNvPr id="1026" name="Picture 2" descr="https://pic1.zhimg.com/80/v2-d810fde7b2d0c0f78bf0f58b13965138_h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3854" y="1814586"/>
            <a:ext cx="6336146" cy="4725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/>
        </p:nvSpPr>
        <p:spPr>
          <a:xfrm>
            <a:off x="401782" y="5893965"/>
            <a:ext cx="7569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如果要預測的點出現在紅色邊界線左邊的黑色區域裡面，那麼他就會被預測為黑色，對於右側區域同理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448148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129</TotalTime>
  <Words>815</Words>
  <Application>Microsoft Office PowerPoint</Application>
  <PresentationFormat>如螢幕大小 (4:3)</PresentationFormat>
  <Paragraphs>99</Paragraphs>
  <Slides>23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23</vt:i4>
      </vt:variant>
    </vt:vector>
  </HeadingPairs>
  <TitlesOfParts>
    <vt:vector size="29" baseType="lpstr">
      <vt:lpstr>SimSun</vt:lpstr>
      <vt:lpstr>新細明體</vt:lpstr>
      <vt:lpstr>Arial</vt:lpstr>
      <vt:lpstr>Calibri</vt:lpstr>
      <vt:lpstr>Calibri Light</vt:lpstr>
      <vt:lpstr>Office 佈景主題</vt:lpstr>
      <vt:lpstr>KNN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BREAKALLCTF{Letmeseesee}</dc:creator>
  <cp:lastModifiedBy>KSU</cp:lastModifiedBy>
  <cp:revision>9</cp:revision>
  <dcterms:created xsi:type="dcterms:W3CDTF">2019-09-25T18:35:47Z</dcterms:created>
  <dcterms:modified xsi:type="dcterms:W3CDTF">2019-09-27T09:01:36Z</dcterms:modified>
</cp:coreProperties>
</file>