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58" r:id="rId7"/>
    <p:sldId id="259" r:id="rId8"/>
    <p:sldId id="260" r:id="rId9"/>
    <p:sldId id="273" r:id="rId10"/>
    <p:sldId id="274" r:id="rId11"/>
    <p:sldId id="275" r:id="rId12"/>
    <p:sldId id="276" r:id="rId13"/>
    <p:sldId id="269" r:id="rId14"/>
    <p:sldId id="270" r:id="rId15"/>
    <p:sldId id="272" r:id="rId16"/>
    <p:sldId id="271" r:id="rId17"/>
    <p:sldId id="280" r:id="rId18"/>
    <p:sldId id="27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7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9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4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2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5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21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6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26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5FEF-EA06-4145-A029-28779A347BB3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2910-9368-49F1-8B1E-D5D2CADC2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tronenei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03927"/>
            <a:ext cx="7772400" cy="1016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Tensorflow</a:t>
            </a:r>
            <a:r>
              <a:rPr lang="en-US" altLang="zh-TW" sz="3200" dirty="0"/>
              <a:t> </a:t>
            </a:r>
            <a:r>
              <a:rPr lang="zh-TW" altLang="en-US" sz="3200" dirty="0"/>
              <a:t>人工智慧</a:t>
            </a:r>
            <a:r>
              <a:rPr lang="zh-TW" altLang="en-US" sz="3200" dirty="0" smtClean="0"/>
              <a:t>與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資訊安全</a:t>
            </a:r>
            <a:r>
              <a:rPr lang="zh-TW" altLang="en-US" sz="3200" dirty="0"/>
              <a:t>應用實務課程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6054" y="2890838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sz="6000" dirty="0"/>
              <a:t>Machine </a:t>
            </a:r>
            <a:r>
              <a:rPr lang="en-US" altLang="zh-TW" sz="6000" dirty="0" err="1"/>
              <a:t>Learning_General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矩形 3"/>
          <p:cNvSpPr/>
          <p:nvPr/>
        </p:nvSpPr>
        <p:spPr>
          <a:xfrm>
            <a:off x="0" y="704380"/>
            <a:ext cx="91440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經濟部工業局</a:t>
            </a:r>
            <a:r>
              <a:rPr lang="en-US" altLang="zh-TW" sz="2800" dirty="0" smtClean="0"/>
              <a:t>108</a:t>
            </a:r>
            <a:r>
              <a:rPr lang="zh-TW" altLang="en-US" sz="2800" dirty="0" smtClean="0"/>
              <a:t>年度「</a:t>
            </a:r>
            <a:r>
              <a:rPr lang="en-US" altLang="zh-TW" sz="2800" dirty="0" smtClean="0"/>
              <a:t>AI </a:t>
            </a:r>
            <a:r>
              <a:rPr lang="zh-TW" altLang="en-US" sz="2800" dirty="0" smtClean="0"/>
              <a:t>智慧應用新世代人才培育計畫」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651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54524" y="3898509"/>
                <a:ext cx="2371547" cy="713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4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4400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44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24" y="3898509"/>
                <a:ext cx="2371547" cy="713850"/>
              </a:xfrm>
              <a:prstGeom prst="rect">
                <a:avLst/>
              </a:prstGeom>
              <a:blipFill rotWithShape="0">
                <a:blip r:embed="rId2"/>
                <a:stretch>
                  <a:fillRect t="-17949" b="-47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c/cc/Linear_least_squares.svg/220px-Linear_least_squar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44" y="2058772"/>
            <a:ext cx="3448050" cy="418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54524" y="1058221"/>
                <a:ext cx="652813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4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4400" dirty="0" smtClean="0"/>
                  <a:t>+</a:t>
                </a:r>
                <a14:m>
                  <m:oMath xmlns:m="http://schemas.openxmlformats.org/officeDocument/2006/math">
                    <m:r>
                      <a:rPr lang="zh-TW" altLang="en-US" sz="44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4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440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4400" i="1" dirty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TW" altLang="en-US" sz="4400" dirty="0" smtClean="0"/>
                  <a:t>微小的亂數</a:t>
                </a:r>
                <a:r>
                  <a:rPr lang="en-US" altLang="zh-TW" sz="4400" dirty="0" smtClean="0"/>
                  <a:t>)</a:t>
                </a:r>
                <a:endParaRPr lang="zh-TW" altLang="en-US" sz="4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24" y="1058221"/>
                <a:ext cx="6528134" cy="677108"/>
              </a:xfrm>
              <a:prstGeom prst="rect">
                <a:avLst/>
              </a:prstGeom>
              <a:blipFill rotWithShape="0">
                <a:blip r:embed="rId4"/>
                <a:stretch>
                  <a:fillRect t="-27027" r="-4482" b="-48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66262" y="34407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現實中的數據資料</a:t>
            </a:r>
            <a:endParaRPr lang="zh-TW" altLang="en-US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1351005" y="1735329"/>
            <a:ext cx="8239" cy="22270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15240" y="30920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簡單回歸分析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654524" y="469468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我們要分析得到的模型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71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7731"/>
          <a:stretch/>
        </p:blipFill>
        <p:spPr>
          <a:xfrm>
            <a:off x="385661" y="767725"/>
            <a:ext cx="8159075" cy="5837863"/>
          </a:xfrm>
          <a:prstGeom prst="rect">
            <a:avLst/>
          </a:prstGeom>
        </p:spPr>
      </p:pic>
      <p:pic>
        <p:nvPicPr>
          <p:cNvPr id="7170" name="Picture 2" descr="https://upload.wikimedia.org/wikipedia/commons/thumb/c/cc/Linear_least_squares.svg/220px-Linear_least_squar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2116437"/>
            <a:ext cx="3448050" cy="418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93858" y="134035"/>
            <a:ext cx="8342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https://en.wikipedia.org/wiki/Linear_regression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57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53" y="195980"/>
            <a:ext cx="6973980" cy="49114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8528" y="5255910"/>
            <a:ext cx="7945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https://www.cs.ox.ac.uk/people/nando.defreitas/machinelearning/lecture2.pdf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2942" y="5589027"/>
            <a:ext cx="376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https://github.com/oxford-cs-ml-2015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14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27459"/>
            <a:ext cx="9144000" cy="311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96727" y="2627459"/>
            <a:ext cx="5734262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手把手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實戰篇</a:t>
            </a:r>
            <a:endParaRPr lang="en-US" altLang="zh-TW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梯度下降法</a:t>
            </a:r>
            <a:endParaRPr lang="en-US" altLang="zh-TW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簡單回歸</a:t>
            </a:r>
            <a:r>
              <a:rPr lang="zh-TW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  <a:endParaRPr lang="zh-TW" altLang="en-US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28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7174" y="347960"/>
            <a:ext cx="8505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https://github.com/zotroneneis/machine_learning_basics/blob/master/linear_regression.ipynb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1060966"/>
            <a:ext cx="7805739" cy="51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13" t="48462" r="51771" b="28076"/>
          <a:stretch/>
        </p:blipFill>
        <p:spPr>
          <a:xfrm>
            <a:off x="628650" y="2211148"/>
            <a:ext cx="7706166" cy="32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0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13613" y="3005437"/>
            <a:ext cx="75707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hlinkClick r:id="rId2"/>
              </a:rPr>
              <a:t>https://github.com/zotroneneis</a:t>
            </a:r>
            <a:r>
              <a:rPr lang="en-US" altLang="zh-TW" sz="3600" dirty="0" smtClean="0">
                <a:hlinkClick r:id="rId2"/>
              </a:rPr>
              <a:t>/</a:t>
            </a:r>
            <a:endParaRPr lang="en-US" altLang="zh-TW" sz="3600" dirty="0" smtClean="0"/>
          </a:p>
          <a:p>
            <a:r>
              <a:rPr lang="en-US" altLang="zh-TW" sz="3600" dirty="0" err="1" smtClean="0"/>
              <a:t>machine_learning_basics</a:t>
            </a:r>
            <a:r>
              <a:rPr lang="en-US" altLang="zh-TW" sz="3600" dirty="0" smtClean="0"/>
              <a:t>/blob/master/</a:t>
            </a:r>
          </a:p>
          <a:p>
            <a:r>
              <a:rPr lang="en-US" altLang="zh-TW" sz="3600" dirty="0" err="1" smtClean="0"/>
              <a:t>linear_regression.ipynb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619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27459"/>
            <a:ext cx="9144000" cy="311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4277" y="3462964"/>
            <a:ext cx="534306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手把手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實戰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篇</a:t>
            </a:r>
            <a:endParaRPr lang="en-US" altLang="zh-TW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dirty="0" err="1" smtClean="0">
                <a:solidFill>
                  <a:schemeClr val="bg1"/>
                </a:solidFill>
              </a:rPr>
              <a:t>logistic_regression</a:t>
            </a:r>
            <a:endParaRPr lang="en-US" altLang="zh-TW" sz="4400" dirty="0" smtClean="0">
              <a:solidFill>
                <a:schemeClr val="bg1"/>
              </a:solidFill>
            </a:endParaRPr>
          </a:p>
          <a:p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Neural Network</a:t>
            </a:r>
            <a:endParaRPr lang="en-US" altLang="zh-TW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556327" y="1554462"/>
            <a:ext cx="6285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https://github.com/zotroneneis/machine_learning_basics/blob/master/logistic_regression.ipynb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54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7354" y="741280"/>
            <a:ext cx="7399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https://www.derivative-calculator.net/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5" y="1859968"/>
            <a:ext cx="7778224" cy="37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8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/>
              <a:t>機器學習</a:t>
            </a:r>
            <a:endParaRPr lang="en-US" altLang="zh-TW" sz="7200" dirty="0" smtClean="0"/>
          </a:p>
        </p:txBody>
      </p:sp>
    </p:spTree>
    <p:extLst>
      <p:ext uri="{BB962C8B-B14F-4D97-AF65-F5344CB8AC3E}">
        <p14:creationId xmlns:p14="http://schemas.microsoft.com/office/powerpoint/2010/main" val="41602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416877" cy="7340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3999" y="1241146"/>
            <a:ext cx="84189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機器學習是人工智慧的一個分支。人工智慧的研究歷史有著一條從以「推理」為重點，到以「知識」為重點，再到以「學習」為重點的自然、清晰的脈絡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機器學習</a:t>
            </a:r>
            <a:r>
              <a:rPr lang="zh-TW" altLang="en-US" sz="2400" dirty="0"/>
              <a:t>是實現人工智慧的一個途徑，即以機器學習為手段解決人工智慧中的問題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機器學習</a:t>
            </a:r>
            <a:r>
              <a:rPr lang="zh-TW" altLang="en-US" sz="2400" dirty="0"/>
              <a:t>理論主要是設計和分析一些讓電腦可以自動「學習」的演算法。機器學習演算法是一類從資料中自動分析獲得規律，並利用規律對未知資料進行預測的演算法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zh-TW" alt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機器學習已廣泛應用於資料探勘、電腦視覺、自然語言處理、生物特徵辨識、搜尋引擎、醫學診斷、檢測信用卡欺詐、證券市場分析、</a:t>
            </a:r>
            <a:r>
              <a:rPr lang="en-US" altLang="zh-TW" sz="2400" dirty="0"/>
              <a:t>DNA</a:t>
            </a:r>
            <a:r>
              <a:rPr lang="zh-TW" altLang="en-US" sz="2400" dirty="0"/>
              <a:t>序列測序、語音和手寫辨識、戰略遊戲和機器人等領域</a:t>
            </a:r>
          </a:p>
        </p:txBody>
      </p:sp>
      <p:sp>
        <p:nvSpPr>
          <p:cNvPr id="5" name="矩形 4"/>
          <p:cNvSpPr/>
          <p:nvPr/>
        </p:nvSpPr>
        <p:spPr>
          <a:xfrm>
            <a:off x="3357417" y="732126"/>
            <a:ext cx="5149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https://en.wikipedia.org/wiki/Machine_learning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30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機器學習是一門人工智慧的科學，該領域的主要研究物件是人工智慧，特別是如何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在經驗學習中</a:t>
            </a:r>
            <a:r>
              <a:rPr lang="zh-TW" altLang="en-US" dirty="0"/>
              <a:t>改善具體演算法的效能。</a:t>
            </a:r>
          </a:p>
          <a:p>
            <a:r>
              <a:rPr lang="zh-TW" altLang="en-US" dirty="0"/>
              <a:t>機器學習是對能通過經驗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自動改進</a:t>
            </a:r>
            <a:r>
              <a:rPr lang="zh-TW" altLang="en-US" dirty="0"/>
              <a:t>的電腦演算法的研究。</a:t>
            </a:r>
          </a:p>
          <a:p>
            <a:r>
              <a:rPr lang="zh-TW" altLang="en-US" dirty="0"/>
              <a:t>機器學習是用資料或以往的經驗，以此最佳化電腦程式的效能標準。</a:t>
            </a:r>
          </a:p>
        </p:txBody>
      </p:sp>
    </p:spTree>
    <p:extLst>
      <p:ext uri="{BB962C8B-B14F-4D97-AF65-F5344CB8AC3E}">
        <p14:creationId xmlns:p14="http://schemas.microsoft.com/office/powerpoint/2010/main" val="125806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1652732" cy="909492"/>
          </a:xfrm>
        </p:spPr>
        <p:txBody>
          <a:bodyPr/>
          <a:lstStyle/>
          <a:p>
            <a:r>
              <a:rPr lang="zh-TW" altLang="en-US" dirty="0" smtClean="0"/>
              <a:t>類</a:t>
            </a:r>
            <a:r>
              <a:rPr lang="zh-TW" altLang="en-US" dirty="0"/>
              <a:t>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7781" y="1274619"/>
          <a:ext cx="8728364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484">
                  <a:extLst>
                    <a:ext uri="{9D8B030D-6E8A-4147-A177-3AD203B41FA5}">
                      <a16:colId xmlns:a16="http://schemas.microsoft.com/office/drawing/2014/main" val="3862067722"/>
                    </a:ext>
                  </a:extLst>
                </a:gridCol>
                <a:gridCol w="4530030">
                  <a:extLst>
                    <a:ext uri="{9D8B030D-6E8A-4147-A177-3AD203B41FA5}">
                      <a16:colId xmlns:a16="http://schemas.microsoft.com/office/drawing/2014/main" val="3811200994"/>
                    </a:ext>
                  </a:extLst>
                </a:gridCol>
                <a:gridCol w="2539850">
                  <a:extLst>
                    <a:ext uri="{9D8B030D-6E8A-4147-A177-3AD203B41FA5}">
                      <a16:colId xmlns:a16="http://schemas.microsoft.com/office/drawing/2014/main" val="350308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1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監督學習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</a:t>
                      </a:r>
                      <a:endParaRPr lang="zh-TW" altLang="en-US" u="non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從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給定的訓練資料集中</a:t>
                      </a:r>
                      <a:r>
                        <a:rPr lang="zh-TW" altLang="en-US" dirty="0" smtClean="0"/>
                        <a:t>學習出一個函式，當新的資料到來時，可以根據這個函式預測結果。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監督學習的訓練集要求是包括輸入和輸出，也可以說是特徵和目標。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訓練集中的目標是由人標註的。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回歸分析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分類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4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無監督學習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沒有人為標註的資料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群集</a:t>
                      </a:r>
                      <a:r>
                        <a:rPr lang="en-US" altLang="zh-TW" dirty="0" smtClean="0"/>
                        <a:t>clustering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Dimensionality reduction</a:t>
                      </a:r>
                      <a:r>
                        <a:rPr lang="zh-TW" altLang="en-US" dirty="0" smtClean="0"/>
                        <a:t>   </a:t>
                      </a:r>
                      <a:r>
                        <a:rPr lang="en-US" altLang="zh-TW" dirty="0" smtClean="0"/>
                        <a:t>PCA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VAE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生成對抗網路（</a:t>
                      </a:r>
                      <a:r>
                        <a:rPr lang="en-US" altLang="zh-TW" dirty="0" smtClean="0"/>
                        <a:t>GAN</a:t>
                      </a:r>
                      <a:r>
                        <a:rPr lang="zh-TW" altLang="en-US" dirty="0" smtClean="0"/>
                        <a:t>）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8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半監督學習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介於監督學習與無監督學習之間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只有少許人為標註的資料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1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增強學習</a:t>
                      </a:r>
                      <a:r>
                        <a:rPr lang="en-US" altLang="zh-TW" dirty="0" smtClean="0"/>
                        <a:t>Reinforcement learning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機器為了達成目標，隨著環境的變動，而逐步調整其行為，並評估每一個行動之後所到的回饋是正向的或負向的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DQN</a:t>
                      </a:r>
                    </a:p>
                    <a:p>
                      <a:r>
                        <a:rPr lang="en-US" altLang="zh-TW" dirty="0" smtClean="0"/>
                        <a:t>q-learning</a:t>
                      </a:r>
                    </a:p>
                    <a:p>
                      <a:r>
                        <a:rPr lang="en-US" altLang="zh-TW" dirty="0" smtClean="0"/>
                        <a:t>…..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5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3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/>
              <a:t>機器學習</a:t>
            </a:r>
            <a:endParaRPr lang="en-US" altLang="zh-TW" sz="7200" dirty="0" smtClean="0"/>
          </a:p>
          <a:p>
            <a:pPr algn="ctr"/>
            <a:r>
              <a:rPr lang="en-US" altLang="zh-TW" sz="7200" dirty="0" smtClean="0"/>
              <a:t>ref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8670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044" y="315699"/>
            <a:ext cx="5352020" cy="78817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學習</a:t>
            </a:r>
            <a:r>
              <a:rPr lang="en-US" altLang="zh-TW" dirty="0" smtClean="0"/>
              <a:t>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2131" y="4552350"/>
            <a:ext cx="7886700" cy="546872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手把手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scratch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427" y="5346527"/>
            <a:ext cx="585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72131" y="3758173"/>
            <a:ext cx="7886700" cy="546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使用現成的模組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351175"/>
            <a:ext cx="1859822" cy="22833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30346" y="3634520"/>
            <a:ext cx="359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https://github.com/nfmcclure/tensorflow_cookbook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93" y="1314070"/>
            <a:ext cx="1879564" cy="2320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2044" y="1314070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Scikit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-learn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2524" y="1227522"/>
            <a:ext cx="1638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003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261" y="319901"/>
            <a:ext cx="5291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basics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61" y="1802144"/>
            <a:ext cx="84422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Perceptron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k-nearest-neighbor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k-Means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neural network with one hidden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Multinomial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Decision tree for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Decision tree for regression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72261" y="1027787"/>
            <a:ext cx="5729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28334" y="1414965"/>
            <a:ext cx="6149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所有的演算法都是從</a:t>
            </a:r>
            <a:r>
              <a:rPr lang="en-US" altLang="zh-CN" dirty="0" smtClean="0"/>
              <a:t>0</a:t>
            </a:r>
            <a:r>
              <a:rPr lang="zh-CN" altLang="en-US" dirty="0" smtClean="0"/>
              <a:t>開始實現，無需其他的機器學習庫。</a:t>
            </a:r>
          </a:p>
        </p:txBody>
      </p:sp>
    </p:spTree>
    <p:extLst>
      <p:ext uri="{BB962C8B-B14F-4D97-AF65-F5344CB8AC3E}">
        <p14:creationId xmlns:p14="http://schemas.microsoft.com/office/powerpoint/2010/main" val="122813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52388" y="2700188"/>
            <a:ext cx="57342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簡單回歸</a:t>
            </a:r>
            <a:r>
              <a:rPr lang="zh-TW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  <a:endParaRPr lang="zh-TW" altLang="en-US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8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547</Words>
  <Application>Microsoft Office PowerPoint</Application>
  <PresentationFormat>如螢幕大小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Adobe 繁黑體 Std B</vt:lpstr>
      <vt:lpstr>等线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Tensorflow 人工智慧與 資訊安全應用實務課程</vt:lpstr>
      <vt:lpstr>PowerPoint 簡報</vt:lpstr>
      <vt:lpstr>機器學習</vt:lpstr>
      <vt:lpstr>PowerPoint 簡報</vt:lpstr>
      <vt:lpstr>類型</vt:lpstr>
      <vt:lpstr>PowerPoint 簡報</vt:lpstr>
      <vt:lpstr>學習Machine learning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Learning_General</dc:title>
  <dc:creator>KSU</dc:creator>
  <cp:lastModifiedBy>KSU</cp:lastModifiedBy>
  <cp:revision>20</cp:revision>
  <dcterms:created xsi:type="dcterms:W3CDTF">2019-09-16T17:40:21Z</dcterms:created>
  <dcterms:modified xsi:type="dcterms:W3CDTF">2019-09-20T09:36:41Z</dcterms:modified>
</cp:coreProperties>
</file>