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305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8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0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7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57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9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5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5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5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80BD-8206-4C24-9AC3-68A9541A3E30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C94C-9BAD-45B4-BA5A-07C3109A6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Regression_scikit</a:t>
            </a:r>
            <a:r>
              <a:rPr lang="en-US" altLang="zh-TW" dirty="0" smtClean="0"/>
              <a:t> learn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4144" y="769080"/>
            <a:ext cx="823422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%</a:t>
            </a:r>
            <a:r>
              <a:rPr lang="en-US" altLang="zh-TW" sz="2400" dirty="0" err="1"/>
              <a:t>matplotlib</a:t>
            </a:r>
            <a:r>
              <a:rPr lang="en-US" altLang="zh-TW" sz="2400" dirty="0"/>
              <a:t> inline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plt</a:t>
            </a:r>
            <a:endParaRPr lang="en-US" altLang="zh-TW" sz="2400" dirty="0"/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</a:t>
            </a:r>
            <a:r>
              <a:rPr lang="en-US" altLang="zh-TW" sz="2400" dirty="0" smtClean="0"/>
              <a:t>np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n_dots</a:t>
            </a:r>
            <a:r>
              <a:rPr lang="en-US" altLang="zh-TW" sz="2400" dirty="0"/>
              <a:t> = 200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X = </a:t>
            </a:r>
            <a:r>
              <a:rPr lang="en-US" altLang="zh-TW" sz="2400" dirty="0" err="1"/>
              <a:t>np.linspace</a:t>
            </a:r>
            <a:r>
              <a:rPr lang="en-US" altLang="zh-TW" sz="2400" dirty="0"/>
              <a:t>(-2 * </a:t>
            </a:r>
            <a:r>
              <a:rPr lang="en-US" altLang="zh-TW" sz="2400" dirty="0" err="1"/>
              <a:t>np.pi</a:t>
            </a:r>
            <a:r>
              <a:rPr lang="en-US" altLang="zh-TW" sz="2400" dirty="0"/>
              <a:t>, 2 * </a:t>
            </a:r>
            <a:r>
              <a:rPr lang="en-US" altLang="zh-TW" sz="2400" dirty="0" err="1"/>
              <a:t>np.pi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n_dots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Y = </a:t>
            </a:r>
            <a:r>
              <a:rPr lang="en-US" altLang="zh-TW" sz="2400" dirty="0" err="1"/>
              <a:t>np.sin</a:t>
            </a:r>
            <a:r>
              <a:rPr lang="en-US" altLang="zh-TW" sz="2400" dirty="0"/>
              <a:t>(X) + 0.2 * </a:t>
            </a:r>
            <a:r>
              <a:rPr lang="en-US" altLang="zh-TW" sz="2400" dirty="0" err="1"/>
              <a:t>np.random.rand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n_dots</a:t>
            </a:r>
            <a:r>
              <a:rPr lang="en-US" altLang="zh-TW" sz="2400" dirty="0"/>
              <a:t>) - 0.1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X.reshape</a:t>
            </a:r>
            <a:r>
              <a:rPr lang="en-US" altLang="zh-TW" sz="2400" dirty="0"/>
              <a:t>(-1, 1)</a:t>
            </a:r>
          </a:p>
          <a:p>
            <a:r>
              <a:rPr lang="en-US" altLang="zh-TW" sz="2400" dirty="0"/>
              <a:t>Y = </a:t>
            </a:r>
            <a:r>
              <a:rPr lang="en-US" altLang="zh-TW" sz="2400" dirty="0" err="1"/>
              <a:t>Y.reshape</a:t>
            </a:r>
            <a:r>
              <a:rPr lang="en-US" altLang="zh-TW" sz="2400" dirty="0"/>
              <a:t>(-1, 1);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011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708" y="1129945"/>
            <a:ext cx="8788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sklearn.linear_model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LinearRegression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sklearn.preprocessing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PolynomialFeatures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sklearn.pipeline</a:t>
            </a:r>
            <a:r>
              <a:rPr lang="en-US" altLang="zh-TW" sz="2400" dirty="0"/>
              <a:t> import Pipeline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polynomial_model</a:t>
            </a:r>
            <a:r>
              <a:rPr lang="en-US" altLang="zh-TW" sz="2400" dirty="0"/>
              <a:t>(degree=1):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polynomial_features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PolynomialFeatures</a:t>
            </a:r>
            <a:r>
              <a:rPr lang="en-US" altLang="zh-TW" sz="2400" dirty="0"/>
              <a:t>(degree=degree,</a:t>
            </a:r>
          </a:p>
          <a:p>
            <a:r>
              <a:rPr lang="en-US" altLang="zh-TW" sz="2400" dirty="0"/>
              <a:t>                                             </a:t>
            </a:r>
            <a:r>
              <a:rPr lang="en-US" altLang="zh-TW" sz="2400" dirty="0" err="1"/>
              <a:t>include_bias</a:t>
            </a:r>
            <a:r>
              <a:rPr lang="en-US" altLang="zh-TW" sz="2400" dirty="0"/>
              <a:t>=False)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/>
              <a:t>linear_regression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LinearRegression</a:t>
            </a:r>
            <a:r>
              <a:rPr lang="en-US" altLang="zh-TW" sz="2400" dirty="0"/>
              <a:t>(normalize=True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pipeline = Pipeline([("</a:t>
            </a:r>
            <a:r>
              <a:rPr lang="en-US" altLang="zh-TW" sz="2400" dirty="0" err="1"/>
              <a:t>polynomial_features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polynomial_features</a:t>
            </a:r>
            <a:r>
              <a:rPr lang="en-US" altLang="zh-TW" sz="2400" dirty="0"/>
              <a:t>),</a:t>
            </a:r>
          </a:p>
          <a:p>
            <a:r>
              <a:rPr lang="en-US" altLang="zh-TW" sz="2400" dirty="0"/>
              <a:t>                         ("</a:t>
            </a:r>
            <a:r>
              <a:rPr lang="en-US" altLang="zh-TW" sz="2400" dirty="0" err="1"/>
              <a:t>linear_regression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linear_regression</a:t>
            </a:r>
            <a:r>
              <a:rPr lang="en-US" altLang="zh-TW" sz="2400" dirty="0"/>
              <a:t>)])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    </a:t>
            </a:r>
            <a:r>
              <a:rPr lang="en-US" altLang="zh-TW" sz="2400" dirty="0"/>
              <a:t>return pipeline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7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691" y="1564052"/>
            <a:ext cx="8534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mean_squared_error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degrees = [2, 3, 5, 10]</a:t>
            </a:r>
          </a:p>
          <a:p>
            <a:r>
              <a:rPr lang="en-US" altLang="zh-TW" dirty="0"/>
              <a:t>results = []</a:t>
            </a:r>
          </a:p>
          <a:p>
            <a:r>
              <a:rPr lang="en-US" altLang="zh-TW" dirty="0"/>
              <a:t>for d in degrees:</a:t>
            </a:r>
          </a:p>
          <a:p>
            <a:r>
              <a:rPr lang="en-US" altLang="zh-TW" dirty="0"/>
              <a:t>    model = </a:t>
            </a:r>
            <a:r>
              <a:rPr lang="en-US" altLang="zh-TW" dirty="0" err="1"/>
              <a:t>polynomial_model</a:t>
            </a:r>
            <a:r>
              <a:rPr lang="en-US" altLang="zh-TW" dirty="0"/>
              <a:t>(degree=d)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model.fit</a:t>
            </a:r>
            <a:r>
              <a:rPr lang="en-US" altLang="zh-TW" dirty="0"/>
              <a:t>(X, Y)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train_score</a:t>
            </a:r>
            <a:r>
              <a:rPr lang="en-US" altLang="zh-TW" dirty="0"/>
              <a:t> = </a:t>
            </a:r>
            <a:r>
              <a:rPr lang="en-US" altLang="zh-TW" dirty="0" err="1"/>
              <a:t>model.score</a:t>
            </a:r>
            <a:r>
              <a:rPr lang="en-US" altLang="zh-TW" dirty="0"/>
              <a:t>(X, Y)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mse</a:t>
            </a:r>
            <a:r>
              <a:rPr lang="en-US" altLang="zh-TW" dirty="0"/>
              <a:t> = </a:t>
            </a:r>
            <a:r>
              <a:rPr lang="en-US" altLang="zh-TW" dirty="0" err="1"/>
              <a:t>mean_squared_error</a:t>
            </a:r>
            <a:r>
              <a:rPr lang="en-US" altLang="zh-TW" dirty="0"/>
              <a:t>(Y, </a:t>
            </a:r>
            <a:r>
              <a:rPr lang="en-US" altLang="zh-TW" dirty="0" err="1"/>
              <a:t>model.predict</a:t>
            </a:r>
            <a:r>
              <a:rPr lang="en-US" altLang="zh-TW" dirty="0"/>
              <a:t>(X))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results.append</a:t>
            </a:r>
            <a:r>
              <a:rPr lang="en-US" altLang="zh-TW" dirty="0"/>
              <a:t>({"model": model, "degree": d, "score": </a:t>
            </a:r>
            <a:r>
              <a:rPr lang="en-US" altLang="zh-TW" dirty="0" err="1"/>
              <a:t>train_score</a:t>
            </a:r>
            <a:r>
              <a:rPr lang="en-US" altLang="zh-TW" dirty="0"/>
              <a:t>, "</a:t>
            </a:r>
            <a:r>
              <a:rPr lang="en-US" altLang="zh-TW" dirty="0" err="1"/>
              <a:t>mse</a:t>
            </a:r>
            <a:r>
              <a:rPr lang="en-US" altLang="zh-TW" dirty="0"/>
              <a:t>": </a:t>
            </a:r>
            <a:r>
              <a:rPr lang="en-US" altLang="zh-TW" dirty="0" err="1"/>
              <a:t>mse</a:t>
            </a:r>
            <a:r>
              <a:rPr lang="en-US" altLang="zh-TW" dirty="0" smtClean="0"/>
              <a:t>})</a:t>
            </a:r>
          </a:p>
          <a:p>
            <a:endParaRPr lang="en-US" altLang="zh-TW" dirty="0"/>
          </a:p>
          <a:p>
            <a:r>
              <a:rPr lang="en-US" altLang="zh-TW" dirty="0"/>
              <a:t>for r in results:</a:t>
            </a:r>
          </a:p>
          <a:p>
            <a:r>
              <a:rPr lang="en-US" altLang="zh-TW" sz="1600" dirty="0"/>
              <a:t>    print("degree: {}; train score: {}; mean squared error: {}".format(r["degree"], r["score"], r["</a:t>
            </a:r>
            <a:r>
              <a:rPr lang="en-US" altLang="zh-TW" sz="1600" dirty="0" err="1"/>
              <a:t>mse</a:t>
            </a:r>
            <a:r>
              <a:rPr lang="en-US" altLang="zh-TW" sz="1600" dirty="0"/>
              <a:t>"]))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06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4255" y="2274838"/>
            <a:ext cx="83681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degree: 2; train score: 0.15120130853311653; mean squared error: 0.42919617521827297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degree</a:t>
            </a:r>
            <a:r>
              <a:rPr lang="en-US" altLang="zh-TW" sz="1400" dirty="0"/>
              <a:t>: 3; train score: 0.273079807598105; mean squared error: 0.3675681517942078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degree</a:t>
            </a:r>
            <a:r>
              <a:rPr lang="en-US" altLang="zh-TW" sz="1400" dirty="0"/>
              <a:t>: 5; train score: 0.8986924862180984; mean squared error: 0.05122627764767362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degree</a:t>
            </a:r>
            <a:r>
              <a:rPr lang="en-US" altLang="zh-TW" sz="1400" dirty="0"/>
              <a:t>: 10; train score: 0.9933633433178839; mean squared error: 0.0033558341840494834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216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8765" y="1960940"/>
            <a:ext cx="751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matplotlib.figure</a:t>
            </a:r>
            <a:r>
              <a:rPr lang="en-US" altLang="zh-TW" dirty="0"/>
              <a:t> import </a:t>
            </a:r>
            <a:r>
              <a:rPr lang="en-US" altLang="zh-TW" dirty="0" err="1"/>
              <a:t>SubplotParams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=(12, 6), dpi=200, </a:t>
            </a:r>
            <a:r>
              <a:rPr lang="en-US" altLang="zh-TW" dirty="0" err="1"/>
              <a:t>subplotpars</a:t>
            </a:r>
            <a:r>
              <a:rPr lang="en-US" altLang="zh-TW" dirty="0"/>
              <a:t>=</a:t>
            </a:r>
            <a:r>
              <a:rPr lang="en-US" altLang="zh-TW" dirty="0" err="1"/>
              <a:t>SubplotParams</a:t>
            </a:r>
            <a:r>
              <a:rPr lang="en-US" altLang="zh-TW" dirty="0"/>
              <a:t>(</a:t>
            </a:r>
            <a:r>
              <a:rPr lang="en-US" altLang="zh-TW" dirty="0" err="1"/>
              <a:t>hspace</a:t>
            </a:r>
            <a:r>
              <a:rPr lang="en-US" altLang="zh-TW" dirty="0"/>
              <a:t>=0.3))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, r in enumerate(results):</a:t>
            </a:r>
          </a:p>
          <a:p>
            <a:r>
              <a:rPr lang="en-US" altLang="zh-TW" dirty="0"/>
              <a:t>    fig = </a:t>
            </a:r>
            <a:r>
              <a:rPr lang="en-US" altLang="zh-TW" dirty="0" err="1"/>
              <a:t>plt.subplot</a:t>
            </a:r>
            <a:r>
              <a:rPr lang="en-US" altLang="zh-TW" dirty="0"/>
              <a:t>(2, 2, i+1)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plt.xlim</a:t>
            </a:r>
            <a:r>
              <a:rPr lang="en-US" altLang="zh-TW" dirty="0"/>
              <a:t>(-8, 8)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plt.title</a:t>
            </a:r>
            <a:r>
              <a:rPr lang="en-US" altLang="zh-TW" dirty="0"/>
              <a:t>("</a:t>
            </a:r>
            <a:r>
              <a:rPr lang="en-US" altLang="zh-TW" dirty="0" err="1"/>
              <a:t>LinearRegression</a:t>
            </a:r>
            <a:r>
              <a:rPr lang="en-US" altLang="zh-TW" dirty="0"/>
              <a:t> degree={}".format(r["degree"]))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plt.scatter</a:t>
            </a:r>
            <a:r>
              <a:rPr lang="en-US" altLang="zh-TW" dirty="0"/>
              <a:t>(X, Y, s=5, c='b', alpha=0.5)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plt.plot</a:t>
            </a:r>
            <a:r>
              <a:rPr lang="en-US" altLang="zh-TW" dirty="0"/>
              <a:t>(X, r["model"].predict(X), 'r-')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92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185" y="187088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Boston </a:t>
            </a:r>
            <a:r>
              <a:rPr lang="en-US" altLang="zh-TW" dirty="0"/>
              <a:t>House Prices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85" y="3349187"/>
            <a:ext cx="7590178" cy="25788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2185" y="6233498"/>
            <a:ext cx="7246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https://www.kaggle.com/vikrishnan/boston-house-prices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501665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範例分析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波士</a:t>
            </a:r>
            <a:r>
              <a:rPr lang="zh-TW" altLang="en-US" sz="4400" dirty="0"/>
              <a:t>頓</a:t>
            </a:r>
            <a:r>
              <a:rPr lang="zh-TW" altLang="en-US" sz="4400" dirty="0" smtClean="0"/>
              <a:t>房屋</a:t>
            </a:r>
            <a:r>
              <a:rPr lang="zh-TW" altLang="en-US" sz="4400" dirty="0"/>
              <a:t>售價預測</a:t>
            </a:r>
          </a:p>
        </p:txBody>
      </p:sp>
    </p:spTree>
    <p:extLst>
      <p:ext uri="{BB962C8B-B14F-4D97-AF65-F5344CB8AC3E}">
        <p14:creationId xmlns:p14="http://schemas.microsoft.com/office/powerpoint/2010/main" val="301868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0" y="450872"/>
            <a:ext cx="7613457" cy="6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546" y="2311553"/>
            <a:ext cx="8358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/>
              <a:t>%</a:t>
            </a:r>
            <a:r>
              <a:rPr lang="en-US" altLang="zh-TW" sz="4800" dirty="0" err="1"/>
              <a:t>matplotlib</a:t>
            </a:r>
            <a:r>
              <a:rPr lang="en-US" altLang="zh-TW" sz="4800" dirty="0"/>
              <a:t> inline</a:t>
            </a:r>
          </a:p>
          <a:p>
            <a:r>
              <a:rPr lang="en-US" altLang="zh-TW" sz="4800" dirty="0"/>
              <a:t>import </a:t>
            </a:r>
            <a:r>
              <a:rPr lang="en-US" altLang="zh-TW" sz="4800" dirty="0" err="1"/>
              <a:t>matplotlib.pyplot</a:t>
            </a:r>
            <a:r>
              <a:rPr lang="en-US" altLang="zh-TW" sz="4800" dirty="0"/>
              <a:t> as </a:t>
            </a:r>
            <a:r>
              <a:rPr lang="en-US" altLang="zh-TW" sz="4800" dirty="0" err="1"/>
              <a:t>plt</a:t>
            </a:r>
            <a:endParaRPr lang="en-US" altLang="zh-TW" sz="4800" dirty="0"/>
          </a:p>
          <a:p>
            <a:r>
              <a:rPr lang="en-US" altLang="zh-TW" sz="4800" dirty="0"/>
              <a:t>import </a:t>
            </a:r>
            <a:r>
              <a:rPr lang="en-US" altLang="zh-TW" sz="4800" dirty="0" err="1"/>
              <a:t>numpy</a:t>
            </a:r>
            <a:r>
              <a:rPr lang="en-US" altLang="zh-TW" sz="4800" dirty="0"/>
              <a:t> as np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7183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491" y="759983"/>
            <a:ext cx="76938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/>
              <a:t>sklearn.datasets</a:t>
            </a:r>
            <a:r>
              <a:rPr lang="en-US" altLang="zh-TW" sz="2800" dirty="0"/>
              <a:t> import </a:t>
            </a:r>
            <a:r>
              <a:rPr lang="en-US" altLang="zh-TW" sz="2800" dirty="0" err="1"/>
              <a:t>load_boston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/>
              <a:t>boston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load_boston</a:t>
            </a:r>
            <a:r>
              <a:rPr lang="en-US" altLang="zh-TW" sz="2800" dirty="0"/>
              <a:t>()</a:t>
            </a:r>
          </a:p>
          <a:p>
            <a:r>
              <a:rPr lang="en-US" altLang="zh-TW" sz="2800" dirty="0"/>
              <a:t>X = </a:t>
            </a:r>
            <a:r>
              <a:rPr lang="en-US" altLang="zh-TW" sz="2800" dirty="0" err="1"/>
              <a:t>boston.data</a:t>
            </a:r>
            <a:endParaRPr lang="en-US" altLang="zh-TW" sz="2800" dirty="0"/>
          </a:p>
          <a:p>
            <a:r>
              <a:rPr lang="en-US" altLang="zh-TW" sz="2800" dirty="0"/>
              <a:t>y = </a:t>
            </a:r>
            <a:r>
              <a:rPr lang="en-US" altLang="zh-TW" sz="2800" dirty="0" err="1"/>
              <a:t>boston.target</a:t>
            </a:r>
            <a:endParaRPr lang="en-US" altLang="zh-TW" sz="2800" dirty="0"/>
          </a:p>
          <a:p>
            <a:r>
              <a:rPr lang="en-US" altLang="zh-TW" sz="2800" dirty="0" err="1"/>
              <a:t>X.shape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824343" y="5350225"/>
            <a:ext cx="3479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boston.feature_names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00767" y="4435825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X[0]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77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19" y="1600491"/>
            <a:ext cx="89869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/>
              <a:t>sklearn.model_selection</a:t>
            </a:r>
            <a:r>
              <a:rPr lang="en-US" altLang="zh-TW" sz="2800" dirty="0"/>
              <a:t> import </a:t>
            </a:r>
            <a:r>
              <a:rPr lang="en-US" altLang="zh-TW" sz="2800" dirty="0" err="1"/>
              <a:t>train_test_split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/>
              <a:t>X_train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X_test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y_train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y_test</a:t>
            </a:r>
            <a:r>
              <a:rPr lang="en-US" altLang="zh-TW" sz="2800" dirty="0"/>
              <a:t> =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</a:t>
            </a:r>
            <a:r>
              <a:rPr lang="en-US" altLang="zh-TW" sz="2800" dirty="0" err="1" smtClean="0"/>
              <a:t>train_test_split</a:t>
            </a:r>
            <a:r>
              <a:rPr lang="en-US" altLang="zh-TW" sz="2800" dirty="0" smtClean="0"/>
              <a:t>(X</a:t>
            </a:r>
            <a:r>
              <a:rPr lang="en-US" altLang="zh-TW" sz="2800" dirty="0"/>
              <a:t>, y, </a:t>
            </a:r>
            <a:r>
              <a:rPr lang="en-US" altLang="zh-TW" sz="2800" dirty="0" err="1"/>
              <a:t>test_size</a:t>
            </a:r>
            <a:r>
              <a:rPr lang="en-US" altLang="zh-TW" sz="2800" dirty="0"/>
              <a:t>=0.2, </a:t>
            </a:r>
            <a:r>
              <a:rPr lang="en-US" altLang="zh-TW" sz="2800" dirty="0" err="1"/>
              <a:t>random_state</a:t>
            </a:r>
            <a:r>
              <a:rPr lang="en-US" altLang="zh-TW" sz="2800" dirty="0"/>
              <a:t>=3)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53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Scikit</a:t>
            </a:r>
            <a:r>
              <a:rPr lang="en-US" altLang="zh-TW" sz="6600" dirty="0" smtClean="0"/>
              <a:t>-Learn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9782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873" y="751114"/>
            <a:ext cx="8137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time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sklearn.linear_model</a:t>
            </a:r>
            <a:r>
              <a:rPr lang="en-US" altLang="zh-TW" dirty="0"/>
              <a:t> import </a:t>
            </a:r>
            <a:r>
              <a:rPr lang="en-US" altLang="zh-TW" dirty="0" err="1"/>
              <a:t>LinearRegression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model = </a:t>
            </a:r>
            <a:r>
              <a:rPr lang="en-US" altLang="zh-TW" dirty="0" err="1"/>
              <a:t>LinearRegression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start = </a:t>
            </a:r>
            <a:r>
              <a:rPr lang="en-US" altLang="zh-TW" dirty="0" err="1"/>
              <a:t>time.clock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train_score</a:t>
            </a:r>
            <a:r>
              <a:rPr lang="en-US" altLang="zh-TW" dirty="0"/>
              <a:t> = </a:t>
            </a:r>
            <a:r>
              <a:rPr lang="en-US" altLang="zh-TW" dirty="0" err="1"/>
              <a:t>model.score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cv_score</a:t>
            </a:r>
            <a:r>
              <a:rPr lang="en-US" altLang="zh-TW" dirty="0"/>
              <a:t> = </a:t>
            </a:r>
            <a:r>
              <a:rPr lang="en-US" altLang="zh-TW" dirty="0" err="1"/>
              <a:t>model.score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print('</a:t>
            </a:r>
            <a:r>
              <a:rPr lang="en-US" altLang="zh-TW" dirty="0" err="1"/>
              <a:t>elaspe</a:t>
            </a:r>
            <a:r>
              <a:rPr lang="en-US" altLang="zh-TW" dirty="0"/>
              <a:t>: {0:.6f}; </a:t>
            </a:r>
            <a:r>
              <a:rPr lang="en-US" altLang="zh-TW" dirty="0" err="1"/>
              <a:t>train_score</a:t>
            </a:r>
            <a:r>
              <a:rPr lang="en-US" altLang="zh-TW" dirty="0"/>
              <a:t>: {1:0.6f}; </a:t>
            </a:r>
            <a:r>
              <a:rPr lang="en-US" altLang="zh-TW" dirty="0" err="1"/>
              <a:t>cv_score</a:t>
            </a:r>
            <a:r>
              <a:rPr lang="en-US" altLang="zh-TW" dirty="0"/>
              <a:t>: {2:.6f}'.format(</a:t>
            </a:r>
            <a:r>
              <a:rPr lang="en-US" altLang="zh-TW" dirty="0" err="1"/>
              <a:t>time.clock</a:t>
            </a:r>
            <a:r>
              <a:rPr lang="en-US" altLang="zh-TW" dirty="0"/>
              <a:t>()-start, </a:t>
            </a:r>
            <a:r>
              <a:rPr lang="en-US" altLang="zh-TW" dirty="0" err="1"/>
              <a:t>train_score</a:t>
            </a:r>
            <a:r>
              <a:rPr lang="en-US" altLang="zh-TW" dirty="0"/>
              <a:t>, </a:t>
            </a:r>
            <a:r>
              <a:rPr lang="en-US" altLang="zh-TW" dirty="0" err="1"/>
              <a:t>cv_score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5272" y="5331798"/>
            <a:ext cx="6257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</a:rPr>
              <a:t>elaspe</a:t>
            </a:r>
            <a:r>
              <a:rPr lang="en-US" altLang="zh-TW" dirty="0">
                <a:latin typeface="Courier New" panose="02070309020205020404" pitchFamily="49" charset="0"/>
              </a:rPr>
              <a:t>: 0.004027; </a:t>
            </a:r>
            <a:r>
              <a:rPr lang="en-US" altLang="zh-TW" dirty="0" err="1">
                <a:latin typeface="Courier New" panose="02070309020205020404" pitchFamily="49" charset="0"/>
              </a:rPr>
              <a:t>train_score</a:t>
            </a:r>
            <a:r>
              <a:rPr lang="en-US" altLang="zh-TW" dirty="0">
                <a:latin typeface="Courier New" panose="02070309020205020404" pitchFamily="49" charset="0"/>
              </a:rPr>
              <a:t>: 0.723941; </a:t>
            </a:r>
            <a:r>
              <a:rPr lang="en-US" altLang="zh-TW" dirty="0" err="1">
                <a:latin typeface="Courier New" panose="02070309020205020404" pitchFamily="49" charset="0"/>
              </a:rPr>
              <a:t>cv_score</a:t>
            </a:r>
            <a:r>
              <a:rPr lang="en-US" altLang="zh-TW" dirty="0">
                <a:latin typeface="Courier New" panose="02070309020205020404" pitchFamily="49" charset="0"/>
              </a:rPr>
              <a:t>: 0.795262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70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581" y="123686"/>
            <a:ext cx="86036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sklearn.linear_model</a:t>
            </a:r>
            <a:r>
              <a:rPr lang="en-US" altLang="zh-TW" dirty="0"/>
              <a:t> import </a:t>
            </a:r>
            <a:r>
              <a:rPr lang="en-US" altLang="zh-TW" dirty="0" err="1"/>
              <a:t>LinearRegression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sklearn.preprocessing</a:t>
            </a:r>
            <a:r>
              <a:rPr lang="en-US" altLang="zh-TW" dirty="0"/>
              <a:t> import </a:t>
            </a:r>
            <a:r>
              <a:rPr lang="en-US" altLang="zh-TW" dirty="0" err="1"/>
              <a:t>PolynomialFeatures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sklearn.pipeline</a:t>
            </a:r>
            <a:r>
              <a:rPr lang="en-US" altLang="zh-TW" dirty="0"/>
              <a:t> import Pipeline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polynomial_model</a:t>
            </a:r>
            <a:r>
              <a:rPr lang="en-US" altLang="zh-TW" dirty="0"/>
              <a:t>(degree=1):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polynomial_features</a:t>
            </a:r>
            <a:r>
              <a:rPr lang="en-US" altLang="zh-TW" dirty="0"/>
              <a:t> = </a:t>
            </a:r>
            <a:r>
              <a:rPr lang="en-US" altLang="zh-TW" dirty="0" err="1"/>
              <a:t>PolynomialFeatures</a:t>
            </a:r>
            <a:r>
              <a:rPr lang="en-US" altLang="zh-TW" dirty="0"/>
              <a:t>(degree=degree,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include_bias</a:t>
            </a:r>
            <a:r>
              <a:rPr lang="en-US" altLang="zh-TW" dirty="0"/>
              <a:t>=False)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linear_regression</a:t>
            </a:r>
            <a:r>
              <a:rPr lang="en-US" altLang="zh-TW" dirty="0"/>
              <a:t> = </a:t>
            </a:r>
            <a:r>
              <a:rPr lang="en-US" altLang="zh-TW" dirty="0" err="1"/>
              <a:t>LinearRegression</a:t>
            </a:r>
            <a:r>
              <a:rPr lang="en-US" altLang="zh-TW" dirty="0"/>
              <a:t>(normalize=True)</a:t>
            </a:r>
          </a:p>
          <a:p>
            <a:r>
              <a:rPr lang="en-US" altLang="zh-TW" dirty="0"/>
              <a:t>    pipeline = Pipeline([("</a:t>
            </a:r>
            <a:r>
              <a:rPr lang="en-US" altLang="zh-TW" dirty="0" err="1"/>
              <a:t>polynomial_features</a:t>
            </a:r>
            <a:r>
              <a:rPr lang="en-US" altLang="zh-TW" dirty="0"/>
              <a:t>", </a:t>
            </a:r>
            <a:r>
              <a:rPr lang="en-US" altLang="zh-TW" dirty="0" err="1"/>
              <a:t>polynomial_features</a:t>
            </a:r>
            <a:r>
              <a:rPr lang="en-US" altLang="zh-TW" dirty="0"/>
              <a:t>),</a:t>
            </a:r>
          </a:p>
          <a:p>
            <a:r>
              <a:rPr lang="en-US" altLang="zh-TW" dirty="0"/>
              <a:t>                         ("</a:t>
            </a:r>
            <a:r>
              <a:rPr lang="en-US" altLang="zh-TW" dirty="0" err="1"/>
              <a:t>linear_regression</a:t>
            </a:r>
            <a:r>
              <a:rPr lang="en-US" altLang="zh-TW" dirty="0"/>
              <a:t>", </a:t>
            </a:r>
            <a:r>
              <a:rPr lang="en-US" altLang="zh-TW" dirty="0" err="1"/>
              <a:t>linear_regression</a:t>
            </a:r>
            <a:r>
              <a:rPr lang="en-US" altLang="zh-TW" dirty="0"/>
              <a:t>)])</a:t>
            </a:r>
          </a:p>
          <a:p>
            <a:r>
              <a:rPr lang="en-US" altLang="zh-TW" dirty="0"/>
              <a:t>    return pipeline</a:t>
            </a:r>
          </a:p>
          <a:p>
            <a:endParaRPr lang="en-US" altLang="zh-TW" dirty="0"/>
          </a:p>
          <a:p>
            <a:r>
              <a:rPr lang="en-US" altLang="zh-TW" dirty="0"/>
              <a:t>model = </a:t>
            </a:r>
            <a:r>
              <a:rPr lang="en-US" altLang="zh-TW" dirty="0" err="1"/>
              <a:t>polynomial_model</a:t>
            </a:r>
            <a:r>
              <a:rPr lang="en-US" altLang="zh-TW" dirty="0"/>
              <a:t>(degree=2)</a:t>
            </a:r>
          </a:p>
          <a:p>
            <a:endParaRPr lang="en-US" altLang="zh-TW" dirty="0"/>
          </a:p>
          <a:p>
            <a:r>
              <a:rPr lang="en-US" altLang="zh-TW" dirty="0"/>
              <a:t>start = </a:t>
            </a:r>
            <a:r>
              <a:rPr lang="en-US" altLang="zh-TW" dirty="0" err="1"/>
              <a:t>time.clock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train_score</a:t>
            </a:r>
            <a:r>
              <a:rPr lang="en-US" altLang="zh-TW" dirty="0"/>
              <a:t> = </a:t>
            </a:r>
            <a:r>
              <a:rPr lang="en-US" altLang="zh-TW" dirty="0" err="1"/>
              <a:t>model.score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cv_score</a:t>
            </a:r>
            <a:r>
              <a:rPr lang="en-US" altLang="zh-TW" dirty="0"/>
              <a:t> = </a:t>
            </a:r>
            <a:r>
              <a:rPr lang="en-US" altLang="zh-TW" dirty="0" err="1"/>
              <a:t>model.score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</a:t>
            </a:r>
            <a:r>
              <a:rPr lang="en-US" altLang="zh-TW" dirty="0" err="1"/>
              <a:t>elaspe</a:t>
            </a:r>
            <a:r>
              <a:rPr lang="en-US" altLang="zh-TW" dirty="0"/>
              <a:t>: {0:.6f}; </a:t>
            </a:r>
            <a:r>
              <a:rPr lang="en-US" altLang="zh-TW" dirty="0" err="1"/>
              <a:t>train_score</a:t>
            </a:r>
            <a:r>
              <a:rPr lang="en-US" altLang="zh-TW" dirty="0"/>
              <a:t>: {1:0.6f}; </a:t>
            </a:r>
            <a:r>
              <a:rPr lang="en-US" altLang="zh-TW" dirty="0" err="1"/>
              <a:t>cv_score</a:t>
            </a:r>
            <a:r>
              <a:rPr lang="en-US" altLang="zh-TW" dirty="0"/>
              <a:t>: {2:.6f}'.format(</a:t>
            </a:r>
            <a:r>
              <a:rPr lang="en-US" altLang="zh-TW" dirty="0" err="1"/>
              <a:t>time.clock</a:t>
            </a:r>
            <a:r>
              <a:rPr lang="en-US" altLang="zh-TW" dirty="0"/>
              <a:t>()-start, </a:t>
            </a:r>
            <a:r>
              <a:rPr lang="en-US" altLang="zh-TW" dirty="0" err="1"/>
              <a:t>train_score</a:t>
            </a:r>
            <a:r>
              <a:rPr lang="en-US" altLang="zh-TW" dirty="0"/>
              <a:t>, </a:t>
            </a:r>
            <a:r>
              <a:rPr lang="en-US" altLang="zh-TW" dirty="0" err="1"/>
              <a:t>cv_score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9017" y="6186592"/>
            <a:ext cx="6479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elaspe</a:t>
            </a:r>
            <a:r>
              <a:rPr lang="en-US" altLang="zh-TW" dirty="0"/>
              <a:t>: 0.030501; </a:t>
            </a:r>
            <a:r>
              <a:rPr lang="en-US" altLang="zh-TW" dirty="0" err="1"/>
              <a:t>train_score</a:t>
            </a:r>
            <a:r>
              <a:rPr lang="en-US" altLang="zh-TW" dirty="0"/>
              <a:t>: 0.930547; </a:t>
            </a:r>
            <a:r>
              <a:rPr lang="en-US" altLang="zh-TW" dirty="0" err="1"/>
              <a:t>cv_score</a:t>
            </a:r>
            <a:r>
              <a:rPr lang="en-US" altLang="zh-TW" dirty="0"/>
              <a:t>: 0.860049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72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435" y="616524"/>
            <a:ext cx="74860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sklearn.model_selection</a:t>
            </a:r>
            <a:r>
              <a:rPr lang="en-US" altLang="zh-TW" sz="1200" dirty="0"/>
              <a:t> import </a:t>
            </a:r>
            <a:r>
              <a:rPr lang="en-US" altLang="zh-TW" sz="1200" dirty="0" err="1"/>
              <a:t>learning_curve</a:t>
            </a:r>
            <a:endParaRPr lang="en-US" altLang="zh-TW" sz="1200" dirty="0"/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 as np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def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plot_learning_curve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plt</a:t>
            </a:r>
            <a:r>
              <a:rPr lang="en-US" altLang="zh-TW" sz="1200" dirty="0"/>
              <a:t>, estimator, title, X, y, </a:t>
            </a:r>
            <a:r>
              <a:rPr lang="en-US" altLang="zh-TW" sz="1200" dirty="0" err="1"/>
              <a:t>ylim</a:t>
            </a:r>
            <a:r>
              <a:rPr lang="en-US" altLang="zh-TW" sz="1200" dirty="0"/>
              <a:t>=None, cv=None,</a:t>
            </a:r>
          </a:p>
          <a:p>
            <a:r>
              <a:rPr lang="en-US" altLang="zh-TW" sz="1200" dirty="0"/>
              <a:t>                        </a:t>
            </a:r>
            <a:r>
              <a:rPr lang="en-US" altLang="zh-TW" sz="1200" dirty="0" err="1"/>
              <a:t>n_jobs</a:t>
            </a:r>
            <a:r>
              <a:rPr lang="en-US" altLang="zh-TW" sz="1200" dirty="0"/>
              <a:t>=1, 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=</a:t>
            </a:r>
            <a:r>
              <a:rPr lang="en-US" altLang="zh-TW" sz="1200" dirty="0" err="1"/>
              <a:t>np.linspace</a:t>
            </a:r>
            <a:r>
              <a:rPr lang="en-US" altLang="zh-TW" sz="1200" dirty="0"/>
              <a:t>(.1, 1.0, 5)):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plt.title</a:t>
            </a:r>
            <a:r>
              <a:rPr lang="en-US" altLang="zh-TW" sz="1200" dirty="0" smtClean="0"/>
              <a:t>(title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if </a:t>
            </a:r>
            <a:r>
              <a:rPr lang="en-US" altLang="zh-TW" sz="1200" dirty="0" err="1"/>
              <a:t>ylim</a:t>
            </a:r>
            <a:r>
              <a:rPr lang="en-US" altLang="zh-TW" sz="1200" dirty="0"/>
              <a:t> is not None: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dirty="0" err="1"/>
              <a:t>plt.ylim</a:t>
            </a:r>
            <a:r>
              <a:rPr lang="en-US" altLang="zh-TW" sz="1200" dirty="0"/>
              <a:t>(*</a:t>
            </a:r>
            <a:r>
              <a:rPr lang="en-US" altLang="zh-TW" sz="1200" dirty="0" err="1"/>
              <a:t>ylim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plt.xlabel</a:t>
            </a:r>
            <a:r>
              <a:rPr lang="en-US" altLang="zh-TW" sz="1200" dirty="0"/>
              <a:t>("Training examples")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plt.ylabel</a:t>
            </a:r>
            <a:r>
              <a:rPr lang="en-US" altLang="zh-TW" sz="1200" dirty="0"/>
              <a:t>("Score")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train_scores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test_scores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learning_curve</a:t>
            </a:r>
            <a:r>
              <a:rPr lang="en-US" altLang="zh-TW" sz="1200" dirty="0"/>
              <a:t>(</a:t>
            </a:r>
          </a:p>
          <a:p>
            <a:r>
              <a:rPr lang="en-US" altLang="zh-TW" sz="1200" dirty="0"/>
              <a:t>        estimator, X, y, cv=cv, </a:t>
            </a:r>
            <a:r>
              <a:rPr lang="en-US" altLang="zh-TW" sz="1200" dirty="0" err="1"/>
              <a:t>n_jobs</a:t>
            </a:r>
            <a:r>
              <a:rPr lang="en-US" altLang="zh-TW" sz="1200" dirty="0"/>
              <a:t>=</a:t>
            </a:r>
            <a:r>
              <a:rPr lang="en-US" altLang="zh-TW" sz="1200" dirty="0" err="1"/>
              <a:t>n_jobs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=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train_scores_mean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np.mean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train_scores</a:t>
            </a:r>
            <a:r>
              <a:rPr lang="en-US" altLang="zh-TW" sz="1200" dirty="0"/>
              <a:t>, axis=1)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train_scores_std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np.std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train_scores</a:t>
            </a:r>
            <a:r>
              <a:rPr lang="en-US" altLang="zh-TW" sz="1200" dirty="0"/>
              <a:t>, axis=1)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test_scores_mean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np.mean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test_scores</a:t>
            </a:r>
            <a:r>
              <a:rPr lang="en-US" altLang="zh-TW" sz="1200" dirty="0"/>
              <a:t>, axis=1)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test_scores_std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np.std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test_scores</a:t>
            </a:r>
            <a:r>
              <a:rPr lang="en-US" altLang="zh-TW" sz="1200" dirty="0"/>
              <a:t>, axis=1)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plt.grid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plt.fill_between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train_scores_mean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train_scores_std</a:t>
            </a:r>
            <a:r>
              <a:rPr lang="en-US" altLang="zh-TW" sz="1200" dirty="0"/>
              <a:t>,</a:t>
            </a:r>
          </a:p>
          <a:p>
            <a:r>
              <a:rPr lang="en-US" altLang="zh-TW" sz="1200" dirty="0"/>
              <a:t>                     </a:t>
            </a:r>
            <a:r>
              <a:rPr lang="en-US" altLang="zh-TW" sz="1200" dirty="0" err="1"/>
              <a:t>train_scores_mean</a:t>
            </a:r>
            <a:r>
              <a:rPr lang="en-US" altLang="zh-TW" sz="1200" dirty="0"/>
              <a:t> + </a:t>
            </a:r>
            <a:r>
              <a:rPr lang="en-US" altLang="zh-TW" sz="1200" dirty="0" err="1"/>
              <a:t>train_scores_std</a:t>
            </a:r>
            <a:r>
              <a:rPr lang="en-US" altLang="zh-TW" sz="1200" dirty="0"/>
              <a:t>, alpha=0.1,</a:t>
            </a:r>
          </a:p>
          <a:p>
            <a:r>
              <a:rPr lang="en-US" altLang="zh-TW" sz="1200" dirty="0"/>
              <a:t>                     color="r")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plt.fill_between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test_scores_mean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test_scores_std</a:t>
            </a:r>
            <a:r>
              <a:rPr lang="en-US" altLang="zh-TW" sz="1200" dirty="0"/>
              <a:t>,</a:t>
            </a:r>
          </a:p>
          <a:p>
            <a:r>
              <a:rPr lang="en-US" altLang="zh-TW" sz="1200" dirty="0"/>
              <a:t>                     </a:t>
            </a:r>
            <a:r>
              <a:rPr lang="en-US" altLang="zh-TW" sz="1200" dirty="0" err="1"/>
              <a:t>test_scores_mean</a:t>
            </a:r>
            <a:r>
              <a:rPr lang="en-US" altLang="zh-TW" sz="1200" dirty="0"/>
              <a:t> + </a:t>
            </a:r>
            <a:r>
              <a:rPr lang="en-US" altLang="zh-TW" sz="1200" dirty="0" err="1"/>
              <a:t>test_scores_std</a:t>
            </a:r>
            <a:r>
              <a:rPr lang="en-US" altLang="zh-TW" sz="1200" dirty="0"/>
              <a:t>, alpha=0.1, color="g")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plt.plot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train_scores_mean</a:t>
            </a:r>
            <a:r>
              <a:rPr lang="en-US" altLang="zh-TW" sz="1200" dirty="0"/>
              <a:t>, 'o--', color="r",</a:t>
            </a:r>
          </a:p>
          <a:p>
            <a:r>
              <a:rPr lang="en-US" altLang="zh-TW" sz="1200" dirty="0"/>
              <a:t>             label="Training score")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plt.plot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train_sizes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test_scores_mean</a:t>
            </a:r>
            <a:r>
              <a:rPr lang="en-US" altLang="zh-TW" sz="1200" dirty="0"/>
              <a:t>, 'o-', color="g",</a:t>
            </a:r>
          </a:p>
          <a:p>
            <a:r>
              <a:rPr lang="en-US" altLang="zh-TW" sz="1200" dirty="0"/>
              <a:t>             label="Cross-validation score")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plt.legend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loc</a:t>
            </a:r>
            <a:r>
              <a:rPr lang="en-US" altLang="zh-TW" sz="1200" dirty="0"/>
              <a:t>="best")</a:t>
            </a:r>
          </a:p>
          <a:p>
            <a:r>
              <a:rPr lang="en-US" altLang="zh-TW" sz="1200" dirty="0"/>
              <a:t>    return </a:t>
            </a:r>
            <a:r>
              <a:rPr lang="en-US" altLang="zh-TW" sz="1200" dirty="0" err="1"/>
              <a:t>plt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130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709" y="69555"/>
            <a:ext cx="8862291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 """</a:t>
            </a:r>
          </a:p>
          <a:p>
            <a:r>
              <a:rPr lang="en-US" altLang="zh-TW" sz="1200" dirty="0"/>
              <a:t>    Generate a simple plot of the test and training learning curve.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Parameters</a:t>
            </a:r>
          </a:p>
          <a:p>
            <a:r>
              <a:rPr lang="en-US" altLang="zh-TW" sz="1200" dirty="0"/>
              <a:t>    ----------</a:t>
            </a:r>
          </a:p>
          <a:p>
            <a:r>
              <a:rPr lang="en-US" altLang="zh-TW" sz="1200" dirty="0"/>
              <a:t>    estimator : object type that implements the "fit" and "predict" methods</a:t>
            </a:r>
          </a:p>
          <a:p>
            <a:r>
              <a:rPr lang="en-US" altLang="zh-TW" sz="1200" dirty="0"/>
              <a:t>        An object of that type which is cloned for each validation.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title : string</a:t>
            </a:r>
          </a:p>
          <a:p>
            <a:r>
              <a:rPr lang="en-US" altLang="zh-TW" sz="1200" dirty="0"/>
              <a:t>        Title for the chart.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X : array-like, shape (</a:t>
            </a:r>
            <a:r>
              <a:rPr lang="en-US" altLang="zh-TW" sz="1200" dirty="0" err="1"/>
              <a:t>n_samples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n_features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    Training vector, where </a:t>
            </a:r>
            <a:r>
              <a:rPr lang="en-US" altLang="zh-TW" sz="1200" dirty="0" err="1"/>
              <a:t>n_samples</a:t>
            </a:r>
            <a:r>
              <a:rPr lang="en-US" altLang="zh-TW" sz="1200" dirty="0"/>
              <a:t> is the number of samples and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dirty="0" err="1"/>
              <a:t>n_features</a:t>
            </a:r>
            <a:r>
              <a:rPr lang="en-US" altLang="zh-TW" sz="1200" dirty="0"/>
              <a:t> is the number of features.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y : array-like, shape (</a:t>
            </a:r>
            <a:r>
              <a:rPr lang="en-US" altLang="zh-TW" sz="1200" dirty="0" err="1"/>
              <a:t>n_samples</a:t>
            </a:r>
            <a:r>
              <a:rPr lang="en-US" altLang="zh-TW" sz="1200" dirty="0"/>
              <a:t>) or (</a:t>
            </a:r>
            <a:r>
              <a:rPr lang="en-US" altLang="zh-TW" sz="1200" dirty="0" err="1"/>
              <a:t>n_samples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n_features</a:t>
            </a:r>
            <a:r>
              <a:rPr lang="en-US" altLang="zh-TW" sz="1200" dirty="0"/>
              <a:t>), optional</a:t>
            </a:r>
          </a:p>
          <a:p>
            <a:r>
              <a:rPr lang="en-US" altLang="zh-TW" sz="1200" dirty="0"/>
              <a:t>        Target relative to X for classification or regression;</a:t>
            </a:r>
          </a:p>
          <a:p>
            <a:r>
              <a:rPr lang="en-US" altLang="zh-TW" sz="1200" dirty="0"/>
              <a:t>        None for unsupervised learning.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ylim</a:t>
            </a:r>
            <a:r>
              <a:rPr lang="en-US" altLang="zh-TW" sz="1200" dirty="0"/>
              <a:t> : tuple, shape (</a:t>
            </a:r>
            <a:r>
              <a:rPr lang="en-US" altLang="zh-TW" sz="1200" dirty="0" err="1"/>
              <a:t>ymin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ymax</a:t>
            </a:r>
            <a:r>
              <a:rPr lang="en-US" altLang="zh-TW" sz="1200" dirty="0"/>
              <a:t>), optional</a:t>
            </a:r>
          </a:p>
          <a:p>
            <a:r>
              <a:rPr lang="en-US" altLang="zh-TW" sz="1200" dirty="0"/>
              <a:t>        Defines minimum and maximum </a:t>
            </a:r>
            <a:r>
              <a:rPr lang="en-US" altLang="zh-TW" sz="1200" dirty="0" err="1"/>
              <a:t>yvalues</a:t>
            </a:r>
            <a:r>
              <a:rPr lang="en-US" altLang="zh-TW" sz="1200" dirty="0"/>
              <a:t> plotted.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cv :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, cross-validation generator or an </a:t>
            </a:r>
            <a:r>
              <a:rPr lang="en-US" altLang="zh-TW" sz="1200" dirty="0" err="1"/>
              <a:t>iterable</a:t>
            </a:r>
            <a:r>
              <a:rPr lang="en-US" altLang="zh-TW" sz="1200" dirty="0"/>
              <a:t>, optional</a:t>
            </a:r>
          </a:p>
          <a:p>
            <a:r>
              <a:rPr lang="en-US" altLang="zh-TW" sz="1200" dirty="0"/>
              <a:t>        Determines the cross-validation splitting strategy.</a:t>
            </a:r>
          </a:p>
          <a:p>
            <a:r>
              <a:rPr lang="en-US" altLang="zh-TW" sz="1200" dirty="0"/>
              <a:t>        Possible inputs for cv are:</a:t>
            </a:r>
          </a:p>
          <a:p>
            <a:r>
              <a:rPr lang="en-US" altLang="zh-TW" sz="1200" dirty="0"/>
              <a:t>          - None, to use the default 3-fold cross-validation,</a:t>
            </a:r>
          </a:p>
          <a:p>
            <a:r>
              <a:rPr lang="en-US" altLang="zh-TW" sz="1200" dirty="0"/>
              <a:t>          - integer, to specify the number of folds.</a:t>
            </a:r>
          </a:p>
          <a:p>
            <a:r>
              <a:rPr lang="en-US" altLang="zh-TW" sz="1200" dirty="0"/>
              <a:t>          - An object to be used as a cross-validation generator.</a:t>
            </a:r>
          </a:p>
          <a:p>
            <a:r>
              <a:rPr lang="en-US" altLang="zh-TW" sz="1200" dirty="0"/>
              <a:t>          - An </a:t>
            </a:r>
            <a:r>
              <a:rPr lang="en-US" altLang="zh-TW" sz="1200" dirty="0" err="1"/>
              <a:t>iterable</a:t>
            </a:r>
            <a:r>
              <a:rPr lang="en-US" altLang="zh-TW" sz="1200" dirty="0"/>
              <a:t> yielding train/test splits.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    For integer/None inputs, if ``y`` is binary or multiclass,</a:t>
            </a:r>
          </a:p>
          <a:p>
            <a:r>
              <a:rPr lang="en-US" altLang="zh-TW" sz="1200" dirty="0"/>
              <a:t>        :class:`</a:t>
            </a:r>
            <a:r>
              <a:rPr lang="en-US" altLang="zh-TW" sz="1200" dirty="0" err="1"/>
              <a:t>StratifiedKFold</a:t>
            </a:r>
            <a:r>
              <a:rPr lang="en-US" altLang="zh-TW" sz="1200" dirty="0"/>
              <a:t>` used. If the estimator is not a classifier</a:t>
            </a:r>
          </a:p>
          <a:p>
            <a:r>
              <a:rPr lang="en-US" altLang="zh-TW" sz="1200" dirty="0"/>
              <a:t>        or if ``y`` is neither binary nor multiclass, :class:`</a:t>
            </a:r>
            <a:r>
              <a:rPr lang="en-US" altLang="zh-TW" sz="1200" dirty="0" err="1"/>
              <a:t>KFold</a:t>
            </a:r>
            <a:r>
              <a:rPr lang="en-US" altLang="zh-TW" sz="1200" dirty="0"/>
              <a:t>` is used.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    Refer :</a:t>
            </a:r>
            <a:r>
              <a:rPr lang="en-US" altLang="zh-TW" sz="1200" dirty="0" err="1"/>
              <a:t>ref:`User</a:t>
            </a:r>
            <a:r>
              <a:rPr lang="en-US" altLang="zh-TW" sz="1200" dirty="0"/>
              <a:t> Guide &lt;</a:t>
            </a:r>
            <a:r>
              <a:rPr lang="en-US" altLang="zh-TW" sz="1200" dirty="0" err="1"/>
              <a:t>cross_validation</a:t>
            </a:r>
            <a:r>
              <a:rPr lang="en-US" altLang="zh-TW" sz="1200" dirty="0"/>
              <a:t>&gt;` for the various</a:t>
            </a:r>
          </a:p>
          <a:p>
            <a:r>
              <a:rPr lang="en-US" altLang="zh-TW" sz="1200" dirty="0"/>
              <a:t>        cross-validators that can be used here.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n_jobs</a:t>
            </a:r>
            <a:r>
              <a:rPr lang="en-US" altLang="zh-TW" sz="1200" dirty="0"/>
              <a:t> : integer, optional</a:t>
            </a:r>
          </a:p>
          <a:p>
            <a:r>
              <a:rPr lang="en-US" altLang="zh-TW" sz="1200" dirty="0"/>
              <a:t>        Number of jobs to run in parallel (default 1).</a:t>
            </a:r>
          </a:p>
          <a:p>
            <a:r>
              <a:rPr lang="en-US" altLang="zh-TW" sz="1200" dirty="0"/>
              <a:t>    """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839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200" y="751344"/>
            <a:ext cx="8737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>
                <a:solidFill>
                  <a:srgbClr val="FF0000"/>
                </a:solidFill>
              </a:rPr>
              <a:t>ShuffleSplit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cv = </a:t>
            </a:r>
            <a:r>
              <a:rPr lang="en-US" altLang="zh-TW" dirty="0" err="1"/>
              <a:t>ShuffleSplit</a:t>
            </a:r>
            <a:r>
              <a:rPr lang="en-US" altLang="zh-TW" dirty="0"/>
              <a:t>(</a:t>
            </a:r>
            <a:r>
              <a:rPr lang="en-US" altLang="zh-TW" dirty="0" err="1"/>
              <a:t>n_splits</a:t>
            </a:r>
            <a:r>
              <a:rPr lang="en-US" altLang="zh-TW" dirty="0"/>
              <a:t>=10, </a:t>
            </a:r>
            <a:r>
              <a:rPr lang="en-US" altLang="zh-TW" dirty="0" err="1"/>
              <a:t>test_size</a:t>
            </a:r>
            <a:r>
              <a:rPr lang="en-US" altLang="zh-TW" dirty="0"/>
              <a:t>=0.2, </a:t>
            </a:r>
            <a:r>
              <a:rPr lang="en-US" altLang="zh-TW" dirty="0" err="1"/>
              <a:t>random_state</a:t>
            </a:r>
            <a:r>
              <a:rPr lang="en-US" altLang="zh-TW" dirty="0"/>
              <a:t>=0)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=(18, 4))</a:t>
            </a:r>
          </a:p>
          <a:p>
            <a:r>
              <a:rPr lang="en-US" altLang="zh-TW" dirty="0"/>
              <a:t>title = 'Learning Curves (degree={0})'</a:t>
            </a:r>
          </a:p>
          <a:p>
            <a:r>
              <a:rPr lang="en-US" altLang="zh-TW" dirty="0"/>
              <a:t>degrees = [1, 2, 3]</a:t>
            </a:r>
          </a:p>
          <a:p>
            <a:endParaRPr lang="en-US" altLang="zh-TW" dirty="0"/>
          </a:p>
          <a:p>
            <a:r>
              <a:rPr lang="en-US" altLang="zh-TW" dirty="0"/>
              <a:t>start = </a:t>
            </a:r>
            <a:r>
              <a:rPr lang="en-US" altLang="zh-TW" dirty="0" err="1"/>
              <a:t>time.clock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=(18, 4), dpi=200)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(degrees)):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plt.subplot</a:t>
            </a:r>
            <a:r>
              <a:rPr lang="en-US" altLang="zh-TW" dirty="0"/>
              <a:t>(1, 3, </a:t>
            </a:r>
            <a:r>
              <a:rPr lang="en-US" altLang="zh-TW" dirty="0" err="1"/>
              <a:t>i</a:t>
            </a:r>
            <a:r>
              <a:rPr lang="en-US" altLang="zh-TW" dirty="0"/>
              <a:t> + 1)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plot_learning_curve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plt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polynomial_model</a:t>
            </a:r>
            <a:r>
              <a:rPr lang="en-US" altLang="zh-TW" sz="1200" dirty="0"/>
              <a:t>(degrees[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]), </a:t>
            </a:r>
            <a:r>
              <a:rPr lang="en-US" altLang="zh-TW" sz="1200" dirty="0" err="1"/>
              <a:t>title.format</a:t>
            </a:r>
            <a:r>
              <a:rPr lang="en-US" altLang="zh-TW" sz="1200" dirty="0"/>
              <a:t>(degrees[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]), X, y, </a:t>
            </a:r>
            <a:r>
              <a:rPr lang="en-US" altLang="zh-TW" sz="1200" dirty="0" err="1"/>
              <a:t>ylim</a:t>
            </a:r>
            <a:r>
              <a:rPr lang="en-US" altLang="zh-TW" sz="1200" dirty="0"/>
              <a:t>=(0.01, 1.01), cv=cv)</a:t>
            </a:r>
          </a:p>
          <a:p>
            <a:endParaRPr lang="en-US" altLang="zh-TW" dirty="0"/>
          </a:p>
          <a:p>
            <a:r>
              <a:rPr lang="en-US" altLang="zh-TW" dirty="0"/>
              <a:t>print('</a:t>
            </a:r>
            <a:r>
              <a:rPr lang="en-US" altLang="zh-TW" dirty="0" err="1"/>
              <a:t>elaspe</a:t>
            </a:r>
            <a:r>
              <a:rPr lang="en-US" altLang="zh-TW" dirty="0"/>
              <a:t>: {0:.6f}'.format(</a:t>
            </a:r>
            <a:r>
              <a:rPr lang="en-US" altLang="zh-TW" dirty="0" err="1"/>
              <a:t>time.clock</a:t>
            </a:r>
            <a:r>
              <a:rPr lang="en-US" altLang="zh-TW" dirty="0"/>
              <a:t>()-start))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89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K-fold</a:t>
            </a:r>
            <a:r>
              <a:rPr lang="zh-CN" altLang="en-US" dirty="0"/>
              <a:t>交叉驗證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7346" y="2071684"/>
            <a:ext cx="7384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當樣本資料量比較小時，</a:t>
            </a:r>
            <a:r>
              <a:rPr lang="en-US" altLang="zh-CN" dirty="0" smtClean="0"/>
              <a:t>K-fold</a:t>
            </a:r>
            <a:r>
              <a:rPr lang="zh-CN" altLang="en-US" dirty="0" smtClean="0"/>
              <a:t>交叉驗證是訓練、評價模型時的常用方法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該方法的作用如下：</a:t>
            </a:r>
            <a:endParaRPr lang="zh-CN" altLang="en-US" dirty="0"/>
          </a:p>
          <a:p>
            <a:r>
              <a:rPr lang="zh-CN" altLang="en-US" dirty="0" smtClean="0"/>
              <a:t>交叉驗證用於評估模型的預測性能，尤其是訓練好的模型在新資料上的表現，可以在一定程度上減小過擬合</a:t>
            </a:r>
          </a:p>
          <a:p>
            <a:r>
              <a:rPr lang="zh-CN" altLang="en-US" dirty="0" smtClean="0"/>
              <a:t>交叉驗證可以從有限的資料中獲取盡可能多的有效資訊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7419" y="4860744"/>
            <a:ext cx="6516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sklearn</a:t>
            </a:r>
            <a:r>
              <a:rPr lang="zh-TW" altLang="en-US" dirty="0" smtClean="0"/>
              <a:t>的可用於</a:t>
            </a:r>
            <a:r>
              <a:rPr lang="en-US" altLang="zh-TW" dirty="0" smtClean="0"/>
              <a:t>K-fold</a:t>
            </a:r>
            <a:r>
              <a:rPr lang="zh-TW" altLang="en-US" dirty="0" smtClean="0"/>
              <a:t>交叉驗證的集合劃分類</a:t>
            </a:r>
            <a:r>
              <a:rPr lang="en-US" altLang="zh-TW" dirty="0" err="1" smtClean="0"/>
              <a:t>ShuffleSplit</a:t>
            </a:r>
            <a:r>
              <a:rPr lang="zh-TW" altLang="en-US" dirty="0"/>
              <a:t>、</a:t>
            </a:r>
            <a:r>
              <a:rPr lang="en-US" altLang="zh-TW" dirty="0" err="1"/>
              <a:t>GroupShuffleSplit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419" y="5941644"/>
            <a:ext cx="748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/>
              <a:t>https://blog.csdn.net/hurry0808/article/details/80797969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84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510" y="353490"/>
            <a:ext cx="7495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class 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sklearn.model_selection.ShuffleSplit</a:t>
            </a:r>
            <a:endParaRPr lang="en-US" altLang="zh-TW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 smtClean="0"/>
              <a:t>(</a:t>
            </a:r>
            <a:r>
              <a:rPr lang="en-US" altLang="zh-TW" sz="3200" dirty="0" err="1"/>
              <a:t>n_splits</a:t>
            </a:r>
            <a:r>
              <a:rPr lang="en-US" altLang="zh-TW" sz="3200" dirty="0"/>
              <a:t>=10, </a:t>
            </a:r>
            <a:r>
              <a:rPr lang="en-US" altLang="zh-TW" sz="3200" dirty="0" err="1"/>
              <a:t>test_size</a:t>
            </a:r>
            <a:r>
              <a:rPr lang="en-US" altLang="zh-TW" sz="3200" dirty="0"/>
              <a:t>=’default’, </a:t>
            </a:r>
            <a:r>
              <a:rPr lang="en-US" altLang="zh-TW" sz="3200" dirty="0" err="1"/>
              <a:t>train_size</a:t>
            </a:r>
            <a:r>
              <a:rPr lang="en-US" altLang="zh-TW" sz="3200" dirty="0"/>
              <a:t>=None, </a:t>
            </a:r>
            <a:r>
              <a:rPr lang="en-US" altLang="zh-TW" sz="3200" dirty="0" err="1"/>
              <a:t>random_state</a:t>
            </a:r>
            <a:r>
              <a:rPr lang="en-US" altLang="zh-TW" sz="3200" dirty="0"/>
              <a:t>=None)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64837" y="2146174"/>
            <a:ext cx="7938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n_splits:int</a:t>
            </a:r>
            <a:r>
              <a:rPr lang="en-US" altLang="zh-TW" dirty="0"/>
              <a:t>, </a:t>
            </a:r>
            <a:r>
              <a:rPr lang="zh-TW" altLang="en-US" dirty="0" smtClean="0"/>
              <a:t>劃分訓練集、測試集的次數，預設為</a:t>
            </a:r>
            <a:r>
              <a:rPr lang="en-US" altLang="zh-TW" dirty="0" smtClean="0"/>
              <a:t>10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test_size:float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, None, </a:t>
            </a:r>
            <a:r>
              <a:rPr lang="en-US" altLang="zh-TW" dirty="0" smtClean="0"/>
              <a:t>default=0.1</a:t>
            </a:r>
            <a:r>
              <a:rPr lang="zh-TW" altLang="en-US" dirty="0" smtClean="0"/>
              <a:t>； 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測試集比例或樣本數量，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該值為</a:t>
            </a:r>
            <a:r>
              <a:rPr lang="en-US" altLang="zh-TW" dirty="0" smtClean="0"/>
              <a:t>[</a:t>
            </a:r>
            <a:r>
              <a:rPr lang="en-US" altLang="zh-TW" dirty="0"/>
              <a:t>0.0, 1.0</a:t>
            </a:r>
            <a:r>
              <a:rPr lang="en-US" altLang="zh-TW" dirty="0" smtClean="0"/>
              <a:t>]</a:t>
            </a:r>
            <a:r>
              <a:rPr lang="zh-TW" altLang="en-US" dirty="0" smtClean="0"/>
              <a:t>內的浮點數時，表示測試集占總樣本的比例；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該值為整型值時，表示具體的測試集樣本數量；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train_size</a:t>
            </a:r>
            <a:r>
              <a:rPr lang="zh-TW" altLang="en-US" dirty="0" smtClean="0"/>
              <a:t>不設定具體數值時，該值取預設值</a:t>
            </a:r>
            <a:r>
              <a:rPr lang="en-US" altLang="zh-TW" dirty="0" smtClean="0"/>
              <a:t>0.1</a:t>
            </a:r>
            <a:r>
              <a:rPr lang="zh-TW" altLang="en-US" dirty="0" smtClean="0"/>
              <a:t>，</a:t>
            </a:r>
            <a:endParaRPr lang="en-US" altLang="zh-TW" dirty="0"/>
          </a:p>
          <a:p>
            <a:r>
              <a:rPr lang="en-US" altLang="zh-TW" dirty="0" err="1" smtClean="0"/>
              <a:t>train_size</a:t>
            </a:r>
            <a:r>
              <a:rPr lang="zh-TW" altLang="en-US" dirty="0" smtClean="0"/>
              <a:t>設定具體數值時，</a:t>
            </a:r>
            <a:r>
              <a:rPr lang="en-US" altLang="zh-TW" dirty="0" err="1" smtClean="0"/>
              <a:t>test_size</a:t>
            </a:r>
            <a:r>
              <a:rPr lang="zh-TW" altLang="en-US" dirty="0" smtClean="0"/>
              <a:t>取剩餘部分</a:t>
            </a:r>
            <a:r>
              <a:rPr lang="en-US" altLang="zh-TW" dirty="0" err="1" smtClean="0"/>
              <a:t>train_size:float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, 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； 訓練集比例或樣本數量，該值為</a:t>
            </a:r>
            <a:r>
              <a:rPr lang="en-US" altLang="zh-TW" dirty="0" smtClean="0"/>
              <a:t>[</a:t>
            </a:r>
            <a:r>
              <a:rPr lang="en-US" altLang="zh-TW" dirty="0"/>
              <a:t>0.0, 1.0</a:t>
            </a:r>
            <a:r>
              <a:rPr lang="en-US" altLang="zh-TW" dirty="0" smtClean="0"/>
              <a:t>]</a:t>
            </a:r>
            <a:r>
              <a:rPr lang="zh-TW" altLang="en-US" dirty="0" smtClean="0"/>
              <a:t>內的浮點數時，表示訓練集占總樣本的比例；該值為整型值時，表示具體的訓練集樣本數量；該值為</a:t>
            </a:r>
            <a:r>
              <a:rPr lang="en-US" altLang="zh-TW" dirty="0" smtClean="0"/>
              <a:t>None(</a:t>
            </a:r>
            <a:r>
              <a:rPr lang="zh-TW" altLang="en-US" dirty="0" smtClean="0"/>
              <a:t>預設值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時，訓練集取總體樣本除去測試集的部分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Random_state:int</a:t>
            </a:r>
            <a:r>
              <a:rPr lang="en-US" altLang="zh-TW" dirty="0"/>
              <a:t>, </a:t>
            </a:r>
            <a:r>
              <a:rPr lang="en-US" altLang="zh-TW" dirty="0" err="1"/>
              <a:t>RandomState</a:t>
            </a:r>
            <a:r>
              <a:rPr lang="en-US" altLang="zh-TW" dirty="0"/>
              <a:t> instance or 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；隨機種子值，默認為</a:t>
            </a:r>
            <a:r>
              <a:rPr lang="en-US" altLang="zh-TW" dirty="0" smtClean="0"/>
              <a:t>None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://blog.csdn.net/hurry0808/article/details/80797969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02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963076"/>
            <a:ext cx="8145895" cy="2615688"/>
          </a:xfrm>
        </p:spPr>
      </p:pic>
    </p:spTree>
    <p:extLst>
      <p:ext uri="{BB962C8B-B14F-4D97-AF65-F5344CB8AC3E}">
        <p14:creationId xmlns:p14="http://schemas.microsoft.com/office/powerpoint/2010/main" val="3849326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4654"/>
            <a:ext cx="9144000" cy="25815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Scikit</a:t>
            </a:r>
            <a:r>
              <a:rPr lang="en-US" altLang="zh-TW" sz="6600" dirty="0" smtClean="0"/>
              <a:t>-Learn</a:t>
            </a:r>
          </a:p>
          <a:p>
            <a:pPr algn="ctr"/>
            <a:r>
              <a:rPr lang="en-US" altLang="zh-TW" sz="3600" dirty="0" smtClean="0">
                <a:solidFill>
                  <a:srgbClr val="FFFF00"/>
                </a:solidFill>
              </a:rPr>
              <a:t>KNN</a:t>
            </a:r>
            <a:r>
              <a:rPr lang="zh-TW" altLang="en-US" sz="3600" dirty="0" smtClean="0">
                <a:solidFill>
                  <a:srgbClr val="FFFF00"/>
                </a:solidFill>
              </a:rPr>
              <a:t> </a:t>
            </a:r>
            <a:r>
              <a:rPr lang="en-US" altLang="zh-TW" sz="3600" dirty="0" smtClean="0">
                <a:solidFill>
                  <a:srgbClr val="FFFF00"/>
                </a:solidFill>
              </a:rPr>
              <a:t>Regression</a:t>
            </a:r>
          </a:p>
          <a:p>
            <a:pPr algn="ctr"/>
            <a:r>
              <a:rPr lang="en-US" altLang="zh-TW" sz="3600" dirty="0" err="1" smtClean="0">
                <a:solidFill>
                  <a:srgbClr val="FFFF00"/>
                </a:solidFill>
              </a:rPr>
              <a:t>sklearn.neighbors.KNeighborsRegressor</a:t>
            </a:r>
            <a:endParaRPr lang="zh-TW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364" y="5359553"/>
            <a:ext cx="905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https://scikit-learn.org/stable/modules/generated/sklearn.neighbors.KNeighborsRegressor.html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50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KNeighborsRegressor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4509" y="395581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 smtClean="0"/>
              <a:t>生成訓練樣本</a:t>
            </a:r>
          </a:p>
          <a:p>
            <a:r>
              <a:rPr lang="en-US" altLang="zh-TW" dirty="0" err="1" smtClean="0"/>
              <a:t>n_dots</a:t>
            </a:r>
            <a:r>
              <a:rPr lang="en-US" altLang="zh-TW" dirty="0" smtClean="0"/>
              <a:t> </a:t>
            </a:r>
            <a:r>
              <a:rPr lang="en-US" altLang="zh-TW" dirty="0"/>
              <a:t>= 40</a:t>
            </a:r>
          </a:p>
          <a:p>
            <a:r>
              <a:rPr lang="en-US" altLang="zh-TW" dirty="0"/>
              <a:t>X = 5 * </a:t>
            </a:r>
            <a:r>
              <a:rPr lang="en-US" altLang="zh-TW" dirty="0" err="1"/>
              <a:t>np.random.rand</a:t>
            </a:r>
            <a:r>
              <a:rPr lang="en-US" altLang="zh-TW" dirty="0"/>
              <a:t>(</a:t>
            </a:r>
            <a:r>
              <a:rPr lang="en-US" altLang="zh-TW" dirty="0" err="1"/>
              <a:t>n_dots</a:t>
            </a:r>
            <a:r>
              <a:rPr lang="en-US" altLang="zh-TW" dirty="0"/>
              <a:t>, 1)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np.cos</a:t>
            </a:r>
            <a:r>
              <a:rPr lang="en-US" altLang="zh-TW" dirty="0"/>
              <a:t>(X).ravel()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 smtClean="0"/>
              <a:t>添加一些雜訊</a:t>
            </a:r>
          </a:p>
          <a:p>
            <a:r>
              <a:rPr lang="en-US" altLang="zh-TW" dirty="0" smtClean="0"/>
              <a:t>y </a:t>
            </a:r>
            <a:r>
              <a:rPr lang="en-US" altLang="zh-TW" dirty="0"/>
              <a:t>+= 0.2 * </a:t>
            </a:r>
            <a:r>
              <a:rPr lang="en-US" altLang="zh-TW" dirty="0" err="1"/>
              <a:t>np.random.rand</a:t>
            </a:r>
            <a:r>
              <a:rPr lang="en-US" altLang="zh-TW" dirty="0"/>
              <a:t>(</a:t>
            </a:r>
            <a:r>
              <a:rPr lang="en-US" altLang="zh-TW" dirty="0" err="1"/>
              <a:t>n_dots</a:t>
            </a:r>
            <a:r>
              <a:rPr lang="en-US" altLang="zh-TW" dirty="0"/>
              <a:t>) - 0.1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418" y="18999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%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inline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as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numpy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28607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https://scikit-learn.org/stable/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50" y="1948373"/>
            <a:ext cx="7542386" cy="34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9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654" y="935473"/>
            <a:ext cx="831734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 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訓練模型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sklearn.neighbors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import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KNeighborsRegressor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 5</a:t>
            </a:r>
          </a:p>
          <a:p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knn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= 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KNeighborsRegressor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(k)</a:t>
            </a:r>
          </a:p>
          <a:p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knn.fit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(X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y);</a:t>
            </a:r>
          </a:p>
        </p:txBody>
      </p:sp>
    </p:spTree>
    <p:extLst>
      <p:ext uri="{BB962C8B-B14F-4D97-AF65-F5344CB8AC3E}">
        <p14:creationId xmlns:p14="http://schemas.microsoft.com/office/powerpoint/2010/main" val="2507962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2582" y="1923672"/>
            <a:ext cx="833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# </a:t>
            </a:r>
            <a:r>
              <a:rPr lang="zh-TW" altLang="en-US" sz="3200" dirty="0" smtClean="0"/>
              <a:t>生成足夠密集的點並進行預測</a:t>
            </a:r>
          </a:p>
          <a:p>
            <a:r>
              <a:rPr lang="en-US" altLang="zh-TW" sz="3200" dirty="0" smtClean="0"/>
              <a:t>T </a:t>
            </a:r>
            <a:r>
              <a:rPr lang="en-US" altLang="zh-TW" sz="3200" dirty="0"/>
              <a:t>= </a:t>
            </a:r>
            <a:r>
              <a:rPr lang="en-US" altLang="zh-TW" sz="3200" dirty="0" err="1"/>
              <a:t>np.linspace</a:t>
            </a:r>
            <a:r>
              <a:rPr lang="en-US" altLang="zh-TW" sz="3200" dirty="0"/>
              <a:t>(0, 5, 500)[:, </a:t>
            </a:r>
            <a:r>
              <a:rPr lang="en-US" altLang="zh-TW" sz="3200" dirty="0" err="1"/>
              <a:t>np.newaxis</a:t>
            </a:r>
            <a:r>
              <a:rPr lang="en-US" altLang="zh-TW" sz="3200" dirty="0"/>
              <a:t>]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y_pred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= </a:t>
            </a:r>
            <a:r>
              <a:rPr lang="en-US" altLang="zh-TW" sz="3200" dirty="0" err="1"/>
              <a:t>knn.predict</a:t>
            </a:r>
            <a:r>
              <a:rPr lang="en-US" altLang="zh-TW" sz="3200" dirty="0"/>
              <a:t>(T)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knn.score</a:t>
            </a:r>
            <a:r>
              <a:rPr lang="en-US" altLang="zh-TW" sz="3200" dirty="0" smtClean="0"/>
              <a:t>(X</a:t>
            </a:r>
            <a:r>
              <a:rPr lang="en-US" altLang="zh-TW" sz="3200" dirty="0"/>
              <a:t>, y)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052221" y="5636552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0.9823932837572384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07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09418" y="2358012"/>
            <a:ext cx="8205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# </a:t>
            </a:r>
            <a:r>
              <a:rPr lang="zh-TW" altLang="en-US" sz="2000" dirty="0" smtClean="0"/>
              <a:t>畫出擬合曲線</a:t>
            </a:r>
          </a:p>
          <a:p>
            <a:r>
              <a:rPr lang="en-US" altLang="zh-TW" sz="2000" dirty="0" err="1" smtClean="0"/>
              <a:t>plt.figure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figsize</a:t>
            </a:r>
            <a:r>
              <a:rPr lang="en-US" altLang="zh-TW" sz="2000" dirty="0"/>
              <a:t>=(16, 10))</a:t>
            </a:r>
          </a:p>
          <a:p>
            <a:r>
              <a:rPr lang="en-US" altLang="zh-TW" sz="2000" dirty="0" err="1"/>
              <a:t>plt.scatter</a:t>
            </a:r>
            <a:r>
              <a:rPr lang="en-US" altLang="zh-TW" sz="2000" dirty="0"/>
              <a:t>(X, y, c='g', label='data', s=100)         # </a:t>
            </a:r>
            <a:r>
              <a:rPr lang="zh-TW" altLang="en-US" sz="2000" dirty="0" smtClean="0"/>
              <a:t>畫出訓練樣本</a:t>
            </a:r>
          </a:p>
          <a:p>
            <a:r>
              <a:rPr lang="en-US" altLang="zh-TW" sz="2000" dirty="0" err="1" smtClean="0"/>
              <a:t>plt.plot</a:t>
            </a:r>
            <a:r>
              <a:rPr lang="en-US" altLang="zh-TW" sz="2000" dirty="0" smtClean="0"/>
              <a:t>(T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y_pred</a:t>
            </a:r>
            <a:r>
              <a:rPr lang="en-US" altLang="zh-TW" sz="2000" dirty="0"/>
              <a:t>, c='k', label='prediction', </a:t>
            </a:r>
            <a:r>
              <a:rPr lang="en-US" altLang="zh-TW" sz="2000" dirty="0" err="1"/>
              <a:t>lw</a:t>
            </a:r>
            <a:r>
              <a:rPr lang="en-US" altLang="zh-TW" sz="2000" dirty="0"/>
              <a:t>=4)  # </a:t>
            </a:r>
            <a:r>
              <a:rPr lang="zh-TW" altLang="en-US" sz="2000" dirty="0" smtClean="0"/>
              <a:t>畫出擬合曲線</a:t>
            </a:r>
          </a:p>
          <a:p>
            <a:r>
              <a:rPr lang="en-US" altLang="zh-TW" sz="2000" dirty="0" err="1" smtClean="0"/>
              <a:t>plt.axis</a:t>
            </a:r>
            <a:r>
              <a:rPr lang="en-US" altLang="zh-TW" sz="2000" dirty="0"/>
              <a:t>('tight')</a:t>
            </a:r>
          </a:p>
          <a:p>
            <a:r>
              <a:rPr lang="en-US" altLang="zh-TW" sz="2000" dirty="0" err="1"/>
              <a:t>plt.title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KNeighborsRegressor</a:t>
            </a:r>
            <a:r>
              <a:rPr lang="en-US" altLang="zh-TW" sz="2000" dirty="0"/>
              <a:t> (k = %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)" % k)</a:t>
            </a:r>
          </a:p>
          <a:p>
            <a:r>
              <a:rPr lang="en-US" altLang="zh-TW" sz="2000" dirty="0" err="1"/>
              <a:t>plt.show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0929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80" y="1825625"/>
            <a:ext cx="6932640" cy="4351338"/>
          </a:xfrm>
        </p:spPr>
      </p:pic>
    </p:spTree>
    <p:extLst>
      <p:ext uri="{BB962C8B-B14F-4D97-AF65-F5344CB8AC3E}">
        <p14:creationId xmlns:p14="http://schemas.microsoft.com/office/powerpoint/2010/main" val="46299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回歸問題的評估方法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58916" y="3244334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https://zhuanlan.zhihu.com/p/44094614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8770" y="4982645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https://zhuanlan.zhihu.com/p/61341071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7825" y="1314491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https://zhuanlan.zhihu.com/p/37663120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23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pic2.zhimg.com/80/v2-a57f3a8a5916b5577484d803c8866525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5344"/>
            <a:ext cx="6858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024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4654"/>
            <a:ext cx="9144000" cy="25815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Scikit</a:t>
            </a:r>
            <a:r>
              <a:rPr lang="en-US" altLang="zh-TW" sz="6600" dirty="0" smtClean="0"/>
              <a:t>-Learn</a:t>
            </a:r>
          </a:p>
          <a:p>
            <a:pPr algn="ctr"/>
            <a:r>
              <a:rPr lang="en-US" altLang="zh-TW" sz="3600" dirty="0" smtClean="0">
                <a:solidFill>
                  <a:srgbClr val="FFFF00"/>
                </a:solidFill>
              </a:rPr>
              <a:t>Regression</a:t>
            </a:r>
          </a:p>
        </p:txBody>
      </p:sp>
      <p:sp>
        <p:nvSpPr>
          <p:cNvPr id="4" name="矩形 3"/>
          <p:cNvSpPr/>
          <p:nvPr/>
        </p:nvSpPr>
        <p:spPr>
          <a:xfrm>
            <a:off x="2097097" y="5451825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https://zhuanlan.zhihu.com/p/37663120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7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181" y="168761"/>
            <a:ext cx="826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做各種回歸</a:t>
            </a:r>
          </a:p>
          <a:p>
            <a:r>
              <a:rPr lang="zh-TW" altLang="en-US" dirty="0" smtClean="0"/>
              <a:t>基本回歸：線性、決策樹、</a:t>
            </a:r>
            <a:r>
              <a:rPr lang="en-US" altLang="zh-TW" dirty="0" smtClean="0"/>
              <a:t>SVM</a:t>
            </a:r>
            <a:r>
              <a:rPr lang="zh-TW" altLang="en-US" dirty="0"/>
              <a:t>、</a:t>
            </a:r>
            <a:r>
              <a:rPr lang="en-US" altLang="zh-TW" dirty="0"/>
              <a:t>KNN</a:t>
            </a:r>
          </a:p>
          <a:p>
            <a:r>
              <a:rPr lang="zh-TW" altLang="en-US" dirty="0" smtClean="0"/>
              <a:t>集成方法：隨機森林、</a:t>
            </a:r>
            <a:r>
              <a:rPr lang="en-US" altLang="zh-TW" dirty="0" err="1" smtClean="0"/>
              <a:t>Adaboost</a:t>
            </a:r>
            <a:r>
              <a:rPr lang="zh-TW" altLang="en-US" dirty="0"/>
              <a:t>、</a:t>
            </a:r>
            <a:r>
              <a:rPr lang="en-US" altLang="zh-TW" dirty="0" err="1"/>
              <a:t>GradientBoosting</a:t>
            </a:r>
            <a:r>
              <a:rPr lang="zh-TW" altLang="en-US" dirty="0"/>
              <a:t>、</a:t>
            </a:r>
            <a:r>
              <a:rPr lang="en-US" altLang="zh-TW" dirty="0"/>
              <a:t>Bagging</a:t>
            </a:r>
            <a:r>
              <a:rPr lang="zh-TW" altLang="en-US" dirty="0"/>
              <a:t>、</a:t>
            </a:r>
            <a:r>
              <a:rPr lang="en-US" altLang="zh-TW" dirty="0" err="1"/>
              <a:t>ExtraTrees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1925" y="1417282"/>
            <a:ext cx="79201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####</a:t>
            </a:r>
            <a:r>
              <a:rPr lang="en-US" altLang="zh-TW" sz="1200" dirty="0"/>
              <a:t>3.1</a:t>
            </a:r>
            <a:r>
              <a:rPr lang="zh-TW" altLang="en-US" sz="1200" dirty="0"/>
              <a:t>決策樹回歸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</a:t>
            </a:r>
            <a:r>
              <a:rPr lang="en-US" altLang="zh-TW" sz="1200" dirty="0"/>
              <a:t> import tree</a:t>
            </a:r>
          </a:p>
          <a:p>
            <a:r>
              <a:rPr lang="en-US" altLang="zh-TW" sz="1200" dirty="0" err="1"/>
              <a:t>model_DecisionTreeRegressor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tree.DecisionTreeRegressor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####3.2</a:t>
            </a:r>
            <a:r>
              <a:rPr lang="zh-TW" altLang="en-US" sz="1200" dirty="0"/>
              <a:t>線性回歸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</a:t>
            </a:r>
            <a:r>
              <a:rPr lang="en-US" altLang="zh-TW" sz="1200" dirty="0"/>
              <a:t> import </a:t>
            </a:r>
            <a:r>
              <a:rPr lang="en-US" altLang="zh-TW" sz="1200" dirty="0" err="1"/>
              <a:t>linear_model</a:t>
            </a:r>
            <a:endParaRPr lang="en-US" altLang="zh-TW" sz="1200" dirty="0"/>
          </a:p>
          <a:p>
            <a:r>
              <a:rPr lang="en-US" altLang="zh-TW" sz="1200" dirty="0" err="1"/>
              <a:t>model_LinearRegression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linear_model.LinearRegression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####3.3SVM</a:t>
            </a:r>
            <a:r>
              <a:rPr lang="zh-TW" altLang="en-US" sz="1200" dirty="0"/>
              <a:t>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</a:t>
            </a:r>
            <a:r>
              <a:rPr lang="en-US" altLang="zh-TW" sz="1200" dirty="0"/>
              <a:t> import </a:t>
            </a:r>
            <a:r>
              <a:rPr lang="en-US" altLang="zh-TW" sz="1200" dirty="0" err="1"/>
              <a:t>svm</a:t>
            </a:r>
            <a:endParaRPr lang="en-US" altLang="zh-TW" sz="1200" dirty="0"/>
          </a:p>
          <a:p>
            <a:r>
              <a:rPr lang="en-US" altLang="zh-TW" sz="1200" dirty="0" err="1"/>
              <a:t>model_SVR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svm.SVR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####3.4KNN</a:t>
            </a:r>
            <a:r>
              <a:rPr lang="zh-TW" altLang="en-US" sz="1200" dirty="0"/>
              <a:t>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</a:t>
            </a:r>
            <a:r>
              <a:rPr lang="en-US" altLang="zh-TW" sz="1200" dirty="0"/>
              <a:t> import neighbors</a:t>
            </a:r>
          </a:p>
          <a:p>
            <a:r>
              <a:rPr lang="en-US" altLang="zh-TW" sz="1200" dirty="0" err="1"/>
              <a:t>model_KNeighborsRegressor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neighbors.KNeighborsRegressor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####3.5</a:t>
            </a:r>
            <a:r>
              <a:rPr lang="zh-TW" altLang="en-US" sz="1200" dirty="0"/>
              <a:t>隨機森林回歸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</a:t>
            </a:r>
            <a:r>
              <a:rPr lang="en-US" altLang="zh-TW" sz="1200" dirty="0"/>
              <a:t> import ensemble</a:t>
            </a:r>
          </a:p>
          <a:p>
            <a:r>
              <a:rPr lang="en-US" altLang="zh-TW" sz="1200" dirty="0" err="1"/>
              <a:t>model_RandomForestRegressor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ensemble.RandomForestRegressor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n_estimators</a:t>
            </a:r>
            <a:r>
              <a:rPr lang="en-US" altLang="zh-TW" sz="1200" dirty="0"/>
              <a:t>=20)#</a:t>
            </a:r>
            <a:r>
              <a:rPr lang="zh-TW" altLang="en-US" sz="1200" dirty="0"/>
              <a:t>這裡使用</a:t>
            </a:r>
            <a:r>
              <a:rPr lang="en-US" altLang="zh-TW" sz="1200" dirty="0"/>
              <a:t>20</a:t>
            </a:r>
            <a:r>
              <a:rPr lang="zh-TW" altLang="en-US" sz="1200" dirty="0"/>
              <a:t>個決策樹</a:t>
            </a:r>
          </a:p>
          <a:p>
            <a:r>
              <a:rPr lang="en-US" altLang="zh-TW" sz="1200" dirty="0"/>
              <a:t>####3.6Adaboost</a:t>
            </a:r>
            <a:r>
              <a:rPr lang="zh-TW" altLang="en-US" sz="1200" dirty="0"/>
              <a:t>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</a:t>
            </a:r>
            <a:r>
              <a:rPr lang="en-US" altLang="zh-TW" sz="1200" dirty="0"/>
              <a:t> import ensemble</a:t>
            </a:r>
          </a:p>
          <a:p>
            <a:r>
              <a:rPr lang="en-US" altLang="zh-TW" sz="1200" dirty="0" err="1"/>
              <a:t>model_AdaBoostRegressor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ensemble.AdaBoostRegressor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n_estimators</a:t>
            </a:r>
            <a:r>
              <a:rPr lang="en-US" altLang="zh-TW" sz="1200" dirty="0"/>
              <a:t>=50)#</a:t>
            </a:r>
            <a:r>
              <a:rPr lang="zh-TW" altLang="en-US" sz="1200" dirty="0"/>
              <a:t>這裡使用</a:t>
            </a:r>
            <a:r>
              <a:rPr lang="en-US" altLang="zh-TW" sz="1200" dirty="0"/>
              <a:t>50</a:t>
            </a:r>
            <a:r>
              <a:rPr lang="zh-TW" altLang="en-US" sz="1200" dirty="0"/>
              <a:t>個決策樹</a:t>
            </a:r>
          </a:p>
          <a:p>
            <a:r>
              <a:rPr lang="en-US" altLang="zh-TW" sz="1200" dirty="0"/>
              <a:t>####3.7GBRT</a:t>
            </a:r>
            <a:r>
              <a:rPr lang="zh-TW" altLang="en-US" sz="1200" dirty="0"/>
              <a:t>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</a:t>
            </a:r>
            <a:r>
              <a:rPr lang="en-US" altLang="zh-TW" sz="1200" dirty="0"/>
              <a:t> import ensemble</a:t>
            </a:r>
          </a:p>
          <a:p>
            <a:r>
              <a:rPr lang="en-US" altLang="zh-TW" sz="1200" dirty="0" err="1"/>
              <a:t>model_GradientBoostingRegressor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ensemble.GradientBoostingRegressor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n_estimators</a:t>
            </a:r>
            <a:r>
              <a:rPr lang="en-US" altLang="zh-TW" sz="1200" dirty="0"/>
              <a:t>=100)#</a:t>
            </a:r>
            <a:r>
              <a:rPr lang="zh-TW" altLang="en-US" sz="1200" dirty="0"/>
              <a:t>這裡使用</a:t>
            </a:r>
            <a:r>
              <a:rPr lang="en-US" altLang="zh-TW" sz="1200" dirty="0"/>
              <a:t>100</a:t>
            </a:r>
            <a:r>
              <a:rPr lang="zh-TW" altLang="en-US" sz="1200" dirty="0"/>
              <a:t>個決策樹</a:t>
            </a:r>
          </a:p>
          <a:p>
            <a:r>
              <a:rPr lang="en-US" altLang="zh-TW" sz="1200" dirty="0"/>
              <a:t>####3.8Bagging</a:t>
            </a:r>
            <a:r>
              <a:rPr lang="zh-TW" altLang="en-US" sz="1200" dirty="0"/>
              <a:t>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sklearn.ensemble</a:t>
            </a:r>
            <a:r>
              <a:rPr lang="en-US" altLang="zh-TW" sz="1200" dirty="0"/>
              <a:t> import </a:t>
            </a:r>
            <a:r>
              <a:rPr lang="en-US" altLang="zh-TW" sz="1200" dirty="0" err="1"/>
              <a:t>BaggingRegressor</a:t>
            </a:r>
            <a:endParaRPr lang="en-US" altLang="zh-TW" sz="1200" dirty="0"/>
          </a:p>
          <a:p>
            <a:r>
              <a:rPr lang="en-US" altLang="zh-TW" sz="1200" dirty="0" err="1"/>
              <a:t>model_BaggingRegressor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BaggingRegressor</a:t>
            </a:r>
            <a:r>
              <a:rPr lang="en-US" altLang="zh-TW" sz="1200" dirty="0"/>
              <a:t>()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####</a:t>
            </a:r>
            <a:r>
              <a:rPr lang="en-US" altLang="zh-TW" sz="1200" dirty="0"/>
              <a:t>3.9ExtraTree</a:t>
            </a:r>
            <a:r>
              <a:rPr lang="zh-TW" altLang="en-US" sz="1200" dirty="0"/>
              <a:t>極端隨機樹回歸</a:t>
            </a:r>
            <a:r>
              <a:rPr lang="en-US" altLang="zh-TW" sz="1200" dirty="0"/>
              <a:t>####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sklearn.tree</a:t>
            </a:r>
            <a:r>
              <a:rPr lang="en-US" altLang="zh-TW" sz="1200" dirty="0"/>
              <a:t> import </a:t>
            </a:r>
            <a:r>
              <a:rPr lang="en-US" altLang="zh-TW" sz="1200" dirty="0" err="1"/>
              <a:t>ExtraTreeRegressor</a:t>
            </a:r>
            <a:endParaRPr lang="en-US" altLang="zh-TW" sz="1200" dirty="0"/>
          </a:p>
          <a:p>
            <a:r>
              <a:rPr lang="en-US" altLang="zh-TW" sz="1200" dirty="0" err="1"/>
              <a:t>model_ExtraTreeRegressor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ExtraTreeRegressor</a:t>
            </a:r>
            <a:r>
              <a:rPr lang="en-US" altLang="zh-TW" sz="1200" dirty="0"/>
              <a:t>()</a:t>
            </a:r>
          </a:p>
        </p:txBody>
      </p:sp>
      <p:sp>
        <p:nvSpPr>
          <p:cNvPr id="4" name="矩形 3"/>
          <p:cNvSpPr/>
          <p:nvPr/>
        </p:nvSpPr>
        <p:spPr>
          <a:xfrm>
            <a:off x="300181" y="1092091"/>
            <a:ext cx="6497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https://blog.csdn.net/Yeoman92/article/details/75051848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013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3" y="1779927"/>
            <a:ext cx="6508650" cy="4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38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4654"/>
            <a:ext cx="9144000" cy="25815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Scikit</a:t>
            </a:r>
            <a:r>
              <a:rPr lang="en-US" altLang="zh-TW" sz="6600" dirty="0" smtClean="0"/>
              <a:t>-Learn</a:t>
            </a:r>
          </a:p>
          <a:p>
            <a:pPr algn="ctr"/>
            <a:r>
              <a:rPr lang="en-US" altLang="zh-TW" sz="3600" dirty="0">
                <a:solidFill>
                  <a:srgbClr val="FFFF00"/>
                </a:solidFill>
              </a:rPr>
              <a:t>Decision Tree </a:t>
            </a:r>
            <a:r>
              <a:rPr lang="en-US" altLang="zh-TW" sz="3600" dirty="0" smtClean="0">
                <a:solidFill>
                  <a:srgbClr val="FFFF00"/>
                </a:solidFill>
              </a:rPr>
              <a:t>Regression</a:t>
            </a:r>
          </a:p>
          <a:p>
            <a:pPr algn="ctr"/>
            <a:r>
              <a:rPr lang="en-US" altLang="zh-TW" sz="3600" dirty="0" err="1">
                <a:solidFill>
                  <a:srgbClr val="FFFF00"/>
                </a:solidFill>
              </a:rPr>
              <a:t>sklearn.</a:t>
            </a:r>
            <a:r>
              <a:rPr lang="en-US" altLang="zh-TW" sz="3600" dirty="0" err="1">
                <a:solidFill>
                  <a:schemeClr val="bg1"/>
                </a:solidFill>
              </a:rPr>
              <a:t>tree</a:t>
            </a:r>
            <a:r>
              <a:rPr lang="en-US" altLang="zh-TW" sz="3600" dirty="0" err="1">
                <a:solidFill>
                  <a:srgbClr val="FFFF00"/>
                </a:solidFill>
              </a:rPr>
              <a:t>.DecisionTreeRegressor</a:t>
            </a:r>
            <a:endParaRPr lang="zh-TW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364" y="5359553"/>
            <a:ext cx="905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https://scikit-learn.org/stable/modules/generated/sklearn.tree.DecisionTreeRegressor.html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95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altLang="zh-TW" dirty="0"/>
              <a:t>https://scikit-learn.org/stable/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65029"/>
            <a:ext cx="8237628" cy="33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46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5601"/>
          </a:xfrm>
        </p:spPr>
        <p:txBody>
          <a:bodyPr/>
          <a:lstStyle/>
          <a:p>
            <a:r>
              <a:rPr lang="zh-TW" altLang="en-US" dirty="0"/>
              <a:t>決策</a:t>
            </a:r>
            <a:r>
              <a:rPr lang="zh-TW" altLang="en-US" dirty="0" smtClean="0"/>
              <a:t>樹</a:t>
            </a:r>
            <a:endParaRPr lang="zh-TW" altLang="en-US" dirty="0"/>
          </a:p>
        </p:txBody>
      </p:sp>
      <p:pic>
        <p:nvPicPr>
          <p:cNvPr id="1026" name="Picture 2" descr="https://upload.wikimedia.org/wikipedia/commons/f/f3/CART_tree_titanic_surviv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58" y="1559675"/>
            <a:ext cx="4638166" cy="438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24872" y="2549592"/>
            <a:ext cx="3666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描述</a:t>
            </a:r>
            <a:r>
              <a:rPr lang="zh-TW" altLang="en-US" dirty="0"/>
              <a:t>鐵達尼號上乘客生存的決策</a:t>
            </a:r>
            <a:r>
              <a:rPr lang="zh-TW" altLang="en-US" dirty="0" smtClean="0"/>
              <a:t>樹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/>
              <a:t>("</a:t>
            </a:r>
            <a:r>
              <a:rPr lang="en-US" altLang="zh-TW" dirty="0" err="1"/>
              <a:t>sibsp</a:t>
            </a:r>
            <a:r>
              <a:rPr lang="en-US" altLang="zh-TW" dirty="0"/>
              <a:t>"</a:t>
            </a:r>
            <a:r>
              <a:rPr lang="zh-TW" altLang="en-US" dirty="0"/>
              <a:t>指甲板上的兄妹和配偶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個決策葉下標識該類乘客的生存機率和觀察到的比率</a:t>
            </a:r>
          </a:p>
        </p:txBody>
      </p:sp>
      <p:sp>
        <p:nvSpPr>
          <p:cNvPr id="5" name="矩形 4"/>
          <p:cNvSpPr/>
          <p:nvPr/>
        </p:nvSpPr>
        <p:spPr>
          <a:xfrm>
            <a:off x="2618509" y="7829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https://zh.wikipedia.org/wiki</a:t>
            </a:r>
            <a:r>
              <a:rPr lang="en-US" altLang="zh-TW" dirty="0" smtClean="0"/>
              <a:t>/</a:t>
            </a:r>
            <a:r>
              <a:rPr lang="zh-TW" altLang="zh-TW" dirty="0"/>
              <a:t>決策樹學習</a:t>
            </a:r>
          </a:p>
        </p:txBody>
      </p:sp>
    </p:spTree>
    <p:extLst>
      <p:ext uri="{BB962C8B-B14F-4D97-AF65-F5344CB8AC3E}">
        <p14:creationId xmlns:p14="http://schemas.microsoft.com/office/powerpoint/2010/main" val="2056070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決策樹的</a:t>
            </a:r>
            <a:r>
              <a:rPr lang="zh-TW" altLang="en-US" dirty="0" smtClean="0"/>
              <a:t>優</a:t>
            </a:r>
            <a:r>
              <a:rPr lang="zh-TW" altLang="en-US" dirty="0"/>
              <a:t>缺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4891" y="1854037"/>
            <a:ext cx="850438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決策樹的</a:t>
            </a:r>
            <a:r>
              <a:rPr lang="zh-TW" altLang="en-US" sz="1400" dirty="0" smtClean="0"/>
              <a:t>優點</a:t>
            </a:r>
            <a:r>
              <a:rPr lang="en-US" altLang="zh-TW" sz="1400" dirty="0" smtClean="0"/>
              <a:t>::</a:t>
            </a:r>
            <a:r>
              <a:rPr lang="zh-TW" altLang="en-US" sz="1400" dirty="0" smtClean="0"/>
              <a:t>與其</a:t>
            </a:r>
            <a:r>
              <a:rPr lang="zh-TW" altLang="en-US" sz="1400" dirty="0"/>
              <a:t>他的數據挖掘算法相比，決策樹有許多優點</a:t>
            </a:r>
            <a:r>
              <a:rPr lang="en-US" altLang="zh-TW" sz="1400" dirty="0" smtClean="0"/>
              <a:t>:</a:t>
            </a:r>
            <a:endParaRPr lang="en-US" altLang="zh-TW" sz="1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易於理解和解釋 人們很容易理解決策樹的意義。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只需很少的數據準備 其他技術往往需要數據歸一化。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即可以處理數值型數據也可以處理類別型 數據。其他技術往往只能處理一種數據類型。例如關聯規則只能處理類別型的而神經網絡只能處理數值型的數據。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使用白箱 模型</a:t>
            </a:r>
            <a:r>
              <a:rPr lang="en-US" altLang="zh-TW" sz="1400" dirty="0"/>
              <a:t>. </a:t>
            </a:r>
            <a:r>
              <a:rPr lang="zh-TW" altLang="en-US" sz="1400" dirty="0"/>
              <a:t>輸出結果容易通過模型的結構來解釋。而神經網絡是黑箱模型，很難解釋輸出的結果。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可以通過測試集來驗證模型的性能 。可以考慮模型的穩定性。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強健控制</a:t>
            </a:r>
            <a:r>
              <a:rPr lang="en-US" altLang="zh-TW" sz="1400" dirty="0"/>
              <a:t>. </a:t>
            </a:r>
            <a:r>
              <a:rPr lang="zh-TW" altLang="en-US" sz="1400" dirty="0"/>
              <a:t>對噪聲處理有好的強健性。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可以很好的處理大規模數據 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1400" dirty="0"/>
          </a:p>
          <a:p>
            <a:pPr marL="342900" indent="-342900">
              <a:buFont typeface="+mj-lt"/>
              <a:buAutoNum type="arabicPeriod"/>
            </a:pPr>
            <a:endParaRPr lang="zh-TW" altLang="en-US" sz="1400" dirty="0"/>
          </a:p>
          <a:p>
            <a:r>
              <a:rPr lang="zh-TW" altLang="en-US" sz="1400" dirty="0"/>
              <a:t>缺點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訓練一棵最優的決策樹是一個</a:t>
            </a:r>
            <a:r>
              <a:rPr lang="zh-TW" altLang="en-US" sz="1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完全</a:t>
            </a:r>
            <a:r>
              <a:rPr lang="en-US" altLang="zh-TW" sz="1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zh-TW" altLang="en-US" sz="1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  </a:t>
            </a:r>
            <a:r>
              <a:rPr lang="en-US" altLang="zh-TW" sz="1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NP-complete</a:t>
            </a:r>
            <a:r>
              <a:rPr lang="zh-TW" altLang="en-US" sz="1400" dirty="0" smtClean="0"/>
              <a:t>。</a:t>
            </a:r>
            <a:r>
              <a:rPr lang="en-US" altLang="zh-TW" sz="1400" dirty="0" smtClean="0"/>
              <a:t> </a:t>
            </a:r>
            <a:r>
              <a:rPr lang="zh-TW" altLang="en-US" sz="1400" dirty="0"/>
              <a:t>因此</a:t>
            </a:r>
            <a:r>
              <a:rPr lang="en-US" altLang="zh-TW" sz="1400" dirty="0"/>
              <a:t>, </a:t>
            </a:r>
            <a:r>
              <a:rPr lang="zh-TW" altLang="en-US" sz="1400" dirty="0"/>
              <a:t>實際應用時決策樹的訓練採用啟發式搜索算法例如 貪心算法 來達到局部最優。這樣的算法沒辦法得到最優的決策樹。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決策樹創建的過度複雜會導致無法很好的預測訓練集之外的數據。這稱作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過擬合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剪枝</a:t>
            </a:r>
            <a:r>
              <a:rPr lang="zh-TW" altLang="en-US" sz="1400" dirty="0"/>
              <a:t>機制可以避免這種問題。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有些問題決策樹沒辦法很好的解決</a:t>
            </a:r>
            <a:r>
              <a:rPr lang="en-US" altLang="zh-TW" sz="1400" dirty="0"/>
              <a:t>,</a:t>
            </a:r>
            <a:r>
              <a:rPr lang="zh-TW" altLang="en-US" sz="1400" dirty="0"/>
              <a:t>例如 </a:t>
            </a:r>
            <a:r>
              <a:rPr lang="en-US" altLang="zh-TW" dirty="0"/>
              <a:t>Exclusive </a:t>
            </a:r>
            <a:r>
              <a:rPr lang="en-US" altLang="zh-TW" dirty="0" smtClean="0"/>
              <a:t>or</a:t>
            </a:r>
            <a:r>
              <a:rPr lang="zh-TW" altLang="en-US" sz="1400" dirty="0" smtClean="0"/>
              <a:t>問題</a:t>
            </a:r>
            <a:r>
              <a:rPr lang="zh-TW" altLang="en-US" sz="1400" dirty="0"/>
              <a:t>。解決這種問題的時候，決策樹會變得過大。 要解決這種問題，只能改變問題的領域</a:t>
            </a:r>
            <a:r>
              <a:rPr lang="en-US" altLang="zh-TW" sz="1400" dirty="0"/>
              <a:t>[13] </a:t>
            </a:r>
            <a:r>
              <a:rPr lang="zh-TW" altLang="en-US" sz="1400" dirty="0"/>
              <a:t>或者使用其他更為耗時的學習算法 </a:t>
            </a:r>
            <a:r>
              <a:rPr lang="en-US" altLang="zh-TW" sz="1400" dirty="0"/>
              <a:t>(</a:t>
            </a:r>
            <a:r>
              <a:rPr lang="zh-TW" altLang="en-US" sz="1400" dirty="0"/>
              <a:t>例如統計關係學習 或者 歸納邏輯編程</a:t>
            </a:r>
            <a:r>
              <a:rPr lang="en-US" altLang="zh-TW" sz="14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/>
              <a:t>對那些有類別型屬性的數據</a:t>
            </a:r>
            <a:r>
              <a:rPr lang="en-US" altLang="zh-TW" sz="1400" dirty="0"/>
              <a:t>, </a:t>
            </a:r>
            <a:r>
              <a:rPr lang="zh-TW" altLang="en-US" sz="1400" dirty="0"/>
              <a:t>信息增益 會有一定的偏置</a:t>
            </a:r>
          </a:p>
        </p:txBody>
      </p:sp>
    </p:spTree>
    <p:extLst>
      <p:ext uri="{BB962C8B-B14F-4D97-AF65-F5344CB8AC3E}">
        <p14:creationId xmlns:p14="http://schemas.microsoft.com/office/powerpoint/2010/main" val="945717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9419"/>
          </a:xfrm>
        </p:spPr>
        <p:txBody>
          <a:bodyPr/>
          <a:lstStyle/>
          <a:p>
            <a:r>
              <a:rPr lang="en-US" altLang="zh-TW" dirty="0"/>
              <a:t>Decision tree learning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9852" y="1447178"/>
            <a:ext cx="8044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Decision tree learning is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of a decision tree </a:t>
            </a:r>
            <a:r>
              <a:rPr lang="en-US" altLang="zh-TW" dirty="0"/>
              <a:t>from class-labeled training tuples. A decision tree is a flow-chart-like structure, where each internal (non-leaf) node denotes a test on an attribute, each branch represents the outcome of a test, and each leaf (or terminal) node holds a class label. The topmost node in a tree is the root node.</a:t>
            </a:r>
          </a:p>
          <a:p>
            <a:endParaRPr lang="en-US" altLang="zh-TW" dirty="0"/>
          </a:p>
          <a:p>
            <a:r>
              <a:rPr lang="en-US" altLang="zh-TW" dirty="0"/>
              <a:t>There are many specific decision-tree algorithms. Notable ones include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ID3 (Iterative </a:t>
            </a:r>
            <a:r>
              <a:rPr lang="en-US" altLang="zh-TW" dirty="0" err="1"/>
              <a:t>Dichotomiser</a:t>
            </a:r>
            <a:r>
              <a:rPr lang="en-US" altLang="zh-TW" dirty="0"/>
              <a:t>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C4.5 (successor of ID3)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CART (Classification And Regression Tree)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Chi-square automatic interaction detection (CHAID). Performs multi-level splits when computing classification trees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MARS: extends decision trees to handle numerical data better.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Conditional Inference Trees. Statistics-based approach that uses non-parametric tests as splitting criteria, corrected for multiple testing to avoid overfitting. This approach results in unbiased predictor selection and does not require pruning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104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726" y="1222537"/>
            <a:ext cx="80217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決策樹的類型</a:t>
            </a:r>
          </a:p>
          <a:p>
            <a:r>
              <a:rPr lang="zh-TW" altLang="en-US" dirty="0" smtClean="0"/>
              <a:t>決策</a:t>
            </a:r>
            <a:r>
              <a:rPr lang="zh-TW" altLang="en-US" dirty="0"/>
              <a:t>樹主要有兩種類型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分類樹 的輸出是樣本的類標。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回歸樹 的輸出是一個實數 </a:t>
            </a:r>
            <a:r>
              <a:rPr lang="en-US" altLang="zh-TW" dirty="0"/>
              <a:t>(</a:t>
            </a:r>
            <a:r>
              <a:rPr lang="zh-TW" altLang="en-US" dirty="0"/>
              <a:t>例如房子的價格，病人待在醫院的時間等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術語</a:t>
            </a:r>
            <a:r>
              <a:rPr lang="zh-TW" altLang="en-US" dirty="0"/>
              <a:t>分類和回歸樹 </a:t>
            </a:r>
            <a:r>
              <a:rPr lang="en-US" altLang="zh-TW" dirty="0"/>
              <a:t>(CART) </a:t>
            </a:r>
            <a:r>
              <a:rPr lang="zh-TW" altLang="en-US" dirty="0"/>
              <a:t>包含了上述兩種決策樹</a:t>
            </a:r>
            <a:r>
              <a:rPr lang="en-US" altLang="zh-TW" dirty="0"/>
              <a:t>, </a:t>
            </a:r>
            <a:r>
              <a:rPr lang="zh-TW" altLang="en-US" dirty="0"/>
              <a:t>最先由</a:t>
            </a:r>
            <a:r>
              <a:rPr lang="en-US" altLang="zh-TW" dirty="0" err="1"/>
              <a:t>Breiman</a:t>
            </a:r>
            <a:r>
              <a:rPr lang="en-US" altLang="zh-TW" dirty="0"/>
              <a:t> </a:t>
            </a:r>
            <a:r>
              <a:rPr lang="zh-TW" altLang="en-US" dirty="0"/>
              <a:t>等提出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分類</a:t>
            </a:r>
            <a:r>
              <a:rPr lang="zh-TW" altLang="en-US" dirty="0"/>
              <a:t>樹和回歸樹有些共同點和不同點</a:t>
            </a:r>
            <a:r>
              <a:rPr lang="en-US" altLang="zh-TW" dirty="0"/>
              <a:t>—</a:t>
            </a:r>
            <a:r>
              <a:rPr lang="zh-TW" altLang="en-US" dirty="0"/>
              <a:t>例如處理在何處分裂的問題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有些集成的方法產生多棵樹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裝袋算法（</a:t>
            </a:r>
            <a:r>
              <a:rPr lang="en-US" altLang="zh-TW" dirty="0"/>
              <a:t>Bagging</a:t>
            </a:r>
            <a:r>
              <a:rPr lang="zh-TW" altLang="en-US" dirty="0"/>
              <a:t>）</a:t>
            </a:r>
            <a:r>
              <a:rPr lang="en-US" altLang="zh-TW" dirty="0"/>
              <a:t>, </a:t>
            </a:r>
            <a:r>
              <a:rPr lang="zh-TW" altLang="en-US" dirty="0"/>
              <a:t>是一個早期的集成方法，用有放回抽樣法來訓練多棵決策樹，最終結果用投票法產生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隨機森林（</a:t>
            </a:r>
            <a:r>
              <a:rPr lang="en-US" altLang="zh-TW" dirty="0"/>
              <a:t>Random Forest</a:t>
            </a:r>
            <a:r>
              <a:rPr lang="zh-TW" altLang="en-US" dirty="0"/>
              <a:t>） 使用多棵決策樹來改進分類性能。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提升樹（</a:t>
            </a:r>
            <a:r>
              <a:rPr lang="en-US" altLang="zh-TW" dirty="0"/>
              <a:t>Boosting Tree</a:t>
            </a:r>
            <a:r>
              <a:rPr lang="zh-TW" altLang="en-US" dirty="0"/>
              <a:t>） 可以用來做回歸分析和分類決策</a:t>
            </a:r>
            <a:r>
              <a:rPr lang="en-US" altLang="zh-TW" dirty="0"/>
              <a:t>[4][5]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旋轉森林（</a:t>
            </a:r>
            <a:r>
              <a:rPr lang="en-US" altLang="zh-TW" dirty="0"/>
              <a:t>Rotation forest</a:t>
            </a:r>
            <a:r>
              <a:rPr lang="zh-TW" altLang="en-US" dirty="0"/>
              <a:t>） </a:t>
            </a:r>
            <a:r>
              <a:rPr lang="en-US" altLang="zh-TW" dirty="0"/>
              <a:t>– </a:t>
            </a:r>
            <a:r>
              <a:rPr lang="zh-TW" altLang="en-US" dirty="0"/>
              <a:t>每棵樹的訓練首先使用主元分析法 </a:t>
            </a:r>
            <a:r>
              <a:rPr lang="en-US" altLang="zh-TW" dirty="0"/>
              <a:t>(PCA)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53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And Regression Tree (CART</a:t>
            </a:r>
            <a:r>
              <a:rPr lang="en-US" altLang="zh-TW" dirty="0" smtClean="0"/>
              <a:t>)[1984]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50" y="1690689"/>
            <a:ext cx="7860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Breiman</a:t>
            </a:r>
            <a:r>
              <a:rPr lang="en-US" altLang="zh-TW" dirty="0"/>
              <a:t>, Leo; Friedman, J. H., </a:t>
            </a:r>
            <a:r>
              <a:rPr lang="en-US" altLang="zh-TW" dirty="0" err="1"/>
              <a:t>Olshen</a:t>
            </a:r>
            <a:r>
              <a:rPr lang="en-US" altLang="zh-TW" dirty="0"/>
              <a:t>, R. A., &amp; Stone, C. J. Classification and regression trees. Monterey, CA: Wadsworth &amp; Brooks/Cole Advanced Books &amp; Software. 1984. ISBN 978-0-412-04841-8.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923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849744"/>
            <a:ext cx="8420608" cy="164407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269" y="2694347"/>
            <a:ext cx="8117734" cy="36879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7616" y="380147"/>
            <a:ext cx="886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https://scikit-learn.org/stable/modules/generated/sklearn.tree.DecisionTreeRegressor.html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478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決策樹回歸分析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Decision </a:t>
            </a:r>
            <a:r>
              <a:rPr lang="en-US" altLang="zh-TW" dirty="0"/>
              <a:t>Tree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822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決策</a:t>
            </a:r>
            <a:r>
              <a:rPr lang="zh-TW" altLang="en-US" dirty="0" smtClean="0"/>
              <a:t>樹</a:t>
            </a:r>
            <a:r>
              <a:rPr lang="en-US" altLang="zh-TW" dirty="0"/>
              <a:t>Decision Tree </a:t>
            </a:r>
            <a:r>
              <a:rPr lang="zh-TW" altLang="en-US" dirty="0" smtClean="0"/>
              <a:t>常用在分類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但</a:t>
            </a:r>
            <a:r>
              <a:rPr lang="zh-TW" altLang="en-US" dirty="0"/>
              <a:t>決策樹</a:t>
            </a:r>
            <a:r>
              <a:rPr lang="en-US" altLang="zh-TW" dirty="0"/>
              <a:t>Decision Tree </a:t>
            </a:r>
            <a:r>
              <a:rPr lang="zh-TW" altLang="en-US" dirty="0" smtClean="0"/>
              <a:t>也可用在</a:t>
            </a:r>
            <a:r>
              <a:rPr lang="zh-TW" altLang="en-US" dirty="0"/>
              <a:t>回歸分析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61" y="3182937"/>
            <a:ext cx="5055752" cy="35314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7164" y="2813605"/>
            <a:ext cx="842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https://machine-learning-python.kspax.io/decision_trees/ex1_decision_tree_regression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551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Multi-output Decision Tree Regression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9" y="1838787"/>
            <a:ext cx="6870107" cy="49223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8650" y="1321357"/>
            <a:ext cx="67696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https://machine-learning-python.kspax.io/decision_trees/ex2_multi-output_decision_tree_regression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1400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4654"/>
            <a:ext cx="9144000" cy="25815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Scikit</a:t>
            </a:r>
            <a:r>
              <a:rPr lang="en-US" altLang="zh-TW" sz="6600" dirty="0" smtClean="0"/>
              <a:t>-Learn</a:t>
            </a:r>
          </a:p>
          <a:p>
            <a:pPr algn="ctr"/>
            <a:r>
              <a:rPr lang="en-US" altLang="zh-TW" sz="6600" dirty="0" err="1">
                <a:solidFill>
                  <a:srgbClr val="FFFF00"/>
                </a:solidFill>
              </a:rPr>
              <a:t>sklearn.</a:t>
            </a:r>
            <a:r>
              <a:rPr lang="en-US" altLang="zh-TW" sz="6600" dirty="0" err="1">
                <a:solidFill>
                  <a:schemeClr val="bg1"/>
                </a:solidFill>
              </a:rPr>
              <a:t>svm</a:t>
            </a:r>
            <a:r>
              <a:rPr lang="en-US" altLang="zh-TW" sz="6600" dirty="0" err="1">
                <a:solidFill>
                  <a:srgbClr val="FFFF00"/>
                </a:solidFill>
              </a:rPr>
              <a:t>.SVR</a:t>
            </a:r>
            <a:endParaRPr lang="zh-TW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96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654" y="1425047"/>
            <a:ext cx="83173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There are three different implementations of Support Vector Regression: SVR, </a:t>
            </a:r>
            <a:r>
              <a:rPr lang="en-US" altLang="zh-TW" sz="2800" dirty="0" err="1"/>
              <a:t>NuSVR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LinearSVR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LinearSVR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provides a faster implementation than SVR but only considers linear kernels, while </a:t>
            </a:r>
            <a:r>
              <a:rPr lang="en-US" altLang="zh-TW" sz="2800" dirty="0" err="1"/>
              <a:t>NuSVR</a:t>
            </a:r>
            <a:r>
              <a:rPr lang="en-US" altLang="zh-TW" sz="2800" dirty="0"/>
              <a:t> implements a slightly different formulation than SVR and </a:t>
            </a:r>
            <a:r>
              <a:rPr lang="en-US" altLang="zh-TW" sz="2800" dirty="0" err="1"/>
              <a:t>LinearSVR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472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218" y="692727"/>
            <a:ext cx="8358332" cy="74858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https://sklearn.apachecn.org/docs/0.21.3/</a:t>
            </a:r>
            <a:endParaRPr lang="zh-TW" altLang="en-US" sz="36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48" y="1655308"/>
            <a:ext cx="8233871" cy="38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9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376" y="281564"/>
            <a:ext cx="4405169" cy="76217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sklearn.svm.SVR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376" y="979082"/>
            <a:ext cx="865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https://scikit-learn.org/stable/modules/generated/sklearn.svm.SVR.html#sklearn.svm.SVR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73" y="1415672"/>
            <a:ext cx="8109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altLang="zh-TW" sz="3600" dirty="0"/>
              <a:t> </a:t>
            </a:r>
            <a:r>
              <a:rPr lang="en-US" altLang="zh-TW" sz="3600" dirty="0" err="1"/>
              <a:t>sklearn.svm.SVR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=’</a:t>
            </a:r>
            <a:r>
              <a:rPr lang="en-US" altLang="zh-TW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rbf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 </a:t>
            </a:r>
            <a:r>
              <a:rPr lang="en-US" altLang="zh-TW" sz="3600" dirty="0"/>
              <a:t>degree=3, gamma=’</a:t>
            </a:r>
            <a:r>
              <a:rPr lang="en-US" altLang="zh-TW" sz="3600" dirty="0" err="1"/>
              <a:t>auto_deprecated</a:t>
            </a:r>
            <a:r>
              <a:rPr lang="en-US" altLang="zh-TW" sz="3600" dirty="0"/>
              <a:t>’, coef0=0.0, </a:t>
            </a:r>
            <a:r>
              <a:rPr lang="en-US" altLang="zh-TW" sz="3600" dirty="0" err="1"/>
              <a:t>tol</a:t>
            </a:r>
            <a:r>
              <a:rPr lang="en-US" altLang="zh-TW" sz="3600" dirty="0"/>
              <a:t>=0.001, C=1.0, epsilon=0.1, shrinking=True, </a:t>
            </a:r>
            <a:r>
              <a:rPr lang="en-US" altLang="zh-TW" sz="3600" dirty="0" err="1"/>
              <a:t>cache_size</a:t>
            </a:r>
            <a:r>
              <a:rPr lang="en-US" altLang="zh-TW" sz="3600" dirty="0"/>
              <a:t>=200, verbose=False, </a:t>
            </a:r>
            <a:r>
              <a:rPr lang="en-US" altLang="zh-TW" sz="3600" dirty="0" err="1"/>
              <a:t>max_iter</a:t>
            </a:r>
            <a:r>
              <a:rPr lang="en-US" altLang="zh-TW" sz="3600" dirty="0"/>
              <a:t>=-1)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6" y="4435907"/>
            <a:ext cx="8341941" cy="19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5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625" y="150291"/>
            <a:ext cx="8578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https://scikit-learn.org/stable/auto_examples/svm/plot_svm_regression.html#sphx-glr-auto-examples-svm-plot-svm-regression-py</a:t>
            </a:r>
            <a:endParaRPr lang="zh-TW" altLang="en-US" dirty="0"/>
          </a:p>
        </p:txBody>
      </p:sp>
      <p:pic>
        <p:nvPicPr>
          <p:cNvPr id="1026" name="Picture 2" descr="../../_images/sphx_glr_plot_svm_regress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64" y="1536660"/>
            <a:ext cx="7291504" cy="486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97933" y="1047255"/>
            <a:ext cx="730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Toy example of 1D regression using linear, polynomial and RBF kernels.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10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199" y="2275896"/>
            <a:ext cx="8446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/>
              <a:t>Fit regression model</a:t>
            </a:r>
          </a:p>
          <a:p>
            <a:r>
              <a:rPr lang="en-US" altLang="zh-TW" dirty="0" err="1"/>
              <a:t>svr_rbf</a:t>
            </a:r>
            <a:r>
              <a:rPr lang="en-US" altLang="zh-TW" dirty="0"/>
              <a:t> = SVR(kernel='</a:t>
            </a:r>
            <a:r>
              <a:rPr lang="en-US" altLang="zh-TW" dirty="0" err="1"/>
              <a:t>rbf</a:t>
            </a:r>
            <a:r>
              <a:rPr lang="en-US" altLang="zh-TW" dirty="0"/>
              <a:t>', C=100, gamma=0.1, epsilon=.1)</a:t>
            </a:r>
          </a:p>
          <a:p>
            <a:r>
              <a:rPr lang="en-US" altLang="zh-TW" dirty="0" err="1"/>
              <a:t>svr_lin</a:t>
            </a:r>
            <a:r>
              <a:rPr lang="en-US" altLang="zh-TW" dirty="0"/>
              <a:t> = SVR(kernel='linear', C=100, gamma='auto')</a:t>
            </a:r>
          </a:p>
          <a:p>
            <a:r>
              <a:rPr lang="en-US" altLang="zh-TW" dirty="0" err="1"/>
              <a:t>svr_poly</a:t>
            </a:r>
            <a:r>
              <a:rPr lang="en-US" altLang="zh-TW" dirty="0"/>
              <a:t> = SVR(kernel='poly', C=100, gamma='auto', degree=3, epsilon=.1,</a:t>
            </a:r>
          </a:p>
          <a:p>
            <a:r>
              <a:rPr lang="en-US" altLang="zh-TW" dirty="0"/>
              <a:t>               coef0=1)</a:t>
            </a:r>
          </a:p>
        </p:txBody>
      </p:sp>
      <p:sp>
        <p:nvSpPr>
          <p:cNvPr id="3" name="矩形 2"/>
          <p:cNvSpPr/>
          <p:nvPr/>
        </p:nvSpPr>
        <p:spPr>
          <a:xfrm>
            <a:off x="697344" y="332519"/>
            <a:ext cx="6636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import </a:t>
            </a:r>
            <a:r>
              <a:rPr lang="en-US" altLang="zh-TW" sz="2800" dirty="0" err="1"/>
              <a:t>numpy</a:t>
            </a:r>
            <a:r>
              <a:rPr lang="en-US" altLang="zh-TW" sz="2800" dirty="0"/>
              <a:t> as np</a:t>
            </a:r>
          </a:p>
          <a:p>
            <a:r>
              <a:rPr lang="en-US" altLang="zh-TW" sz="2800" dirty="0"/>
              <a:t>from </a:t>
            </a:r>
            <a:r>
              <a:rPr lang="en-US" altLang="zh-TW" sz="2800" dirty="0" err="1"/>
              <a:t>sklearn.svm</a:t>
            </a:r>
            <a:r>
              <a:rPr lang="en-US" altLang="zh-TW" sz="2800" dirty="0"/>
              <a:t> import SVR</a:t>
            </a:r>
          </a:p>
          <a:p>
            <a:r>
              <a:rPr lang="en-US" altLang="zh-TW" sz="2800" dirty="0"/>
              <a:t>import </a:t>
            </a:r>
            <a:r>
              <a:rPr lang="en-US" altLang="zh-TW" sz="2800" dirty="0" err="1"/>
              <a:t>matplotlib.pyplot</a:t>
            </a:r>
            <a:r>
              <a:rPr lang="en-US" altLang="zh-TW" sz="2800" dirty="0"/>
              <a:t> as </a:t>
            </a:r>
            <a:r>
              <a:rPr lang="en-US" altLang="zh-TW" sz="2800" dirty="0" err="1"/>
              <a:t>plt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526473" y="5147163"/>
            <a:ext cx="7989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https://scikit-learn.org/stable/auto_examples/svm/plot_svm_regression.html#sphx-glr-auto-examples-svm-plot-svm-regression-py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04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068" y="230190"/>
            <a:ext cx="7886700" cy="65477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Comparison of kernel ridge regression and SVR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76068" y="748583"/>
            <a:ext cx="8626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https://scikit-learn.org/stable/auto_examples/plot_kernel_ridge_regression.html#sphx-glr-auto-examples-plot-kernel-ridge-regression-py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1" y="1491100"/>
            <a:ext cx="6719359" cy="53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5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20" y="1386205"/>
            <a:ext cx="6354616" cy="4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8" y="1213018"/>
            <a:ext cx="6761226" cy="47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15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00" y="1016751"/>
            <a:ext cx="7264674" cy="50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056659" cy="918729"/>
          </a:xfrm>
        </p:spPr>
        <p:txBody>
          <a:bodyPr/>
          <a:lstStyle/>
          <a:p>
            <a:r>
              <a:rPr lang="zh-TW" altLang="en-US" dirty="0" smtClean="0"/>
              <a:t>推薦教科</a:t>
            </a:r>
            <a:r>
              <a:rPr lang="zh-TW" altLang="en-US" dirty="0"/>
              <a:t>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1780" y="1825625"/>
            <a:ext cx="3124200" cy="409575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1068" y="1825625"/>
            <a:ext cx="3322364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95604" y="150602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2019-10-04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6800" y="1229023"/>
            <a:ext cx="5710655" cy="37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https://www.tenlong.com.tw/products/9787111603023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1748" y="6399132"/>
            <a:ext cx="4030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https://github.com/ageron/handson-ml2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651" y="2012626"/>
            <a:ext cx="2548756" cy="33381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1748" y="6047066"/>
            <a:ext cx="391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https://github.com/ageron/handson-ml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9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3931" y="690347"/>
            <a:ext cx="34907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Chapter01 </a:t>
            </a:r>
            <a:r>
              <a:rPr lang="zh-TW" altLang="en-US" sz="1200" dirty="0" smtClean="0"/>
              <a:t>機器學習介紹</a:t>
            </a:r>
          </a:p>
          <a:p>
            <a:r>
              <a:rPr lang="en-US" altLang="zh-TW" sz="1200" dirty="0" smtClean="0"/>
              <a:t>Chapter02 Python </a:t>
            </a:r>
            <a:r>
              <a:rPr lang="zh-TW" altLang="en-US" sz="1200" dirty="0" smtClean="0"/>
              <a:t>機器學習軟體套件</a:t>
            </a:r>
          </a:p>
          <a:p>
            <a:r>
              <a:rPr lang="en-US" altLang="zh-TW" sz="1200" dirty="0" smtClean="0"/>
              <a:t>Chapter03 </a:t>
            </a:r>
            <a:r>
              <a:rPr lang="zh-TW" altLang="en-US" sz="1200" dirty="0" smtClean="0"/>
              <a:t>機器學習理論基礎</a:t>
            </a:r>
          </a:p>
          <a:p>
            <a:r>
              <a:rPr lang="en-US" altLang="zh-TW" sz="1200" dirty="0" smtClean="0"/>
              <a:t>3.1 </a:t>
            </a:r>
            <a:r>
              <a:rPr lang="zh-TW" altLang="en-US" sz="1200" dirty="0" smtClean="0"/>
              <a:t>過擬合和欠擬合</a:t>
            </a:r>
          </a:p>
          <a:p>
            <a:r>
              <a:rPr lang="en-US" altLang="zh-TW" sz="1200" dirty="0" smtClean="0"/>
              <a:t>3.2 </a:t>
            </a:r>
            <a:r>
              <a:rPr lang="zh-TW" altLang="en-US" sz="1200" dirty="0" smtClean="0"/>
              <a:t>成本函數</a:t>
            </a:r>
          </a:p>
          <a:p>
            <a:r>
              <a:rPr lang="en-US" altLang="zh-TW" sz="1200" dirty="0" smtClean="0"/>
              <a:t>3.3 </a:t>
            </a:r>
            <a:r>
              <a:rPr lang="zh-TW" altLang="en-US" sz="1200" dirty="0" smtClean="0"/>
              <a:t>模型準確性</a:t>
            </a:r>
          </a:p>
          <a:p>
            <a:r>
              <a:rPr lang="en-US" altLang="zh-TW" sz="1200" dirty="0" smtClean="0"/>
              <a:t>3.4 </a:t>
            </a:r>
            <a:r>
              <a:rPr lang="zh-TW" altLang="en-US" sz="1200" dirty="0" smtClean="0"/>
              <a:t>學習曲線</a:t>
            </a:r>
          </a:p>
          <a:p>
            <a:r>
              <a:rPr lang="en-US" altLang="zh-TW" sz="1200" dirty="0" smtClean="0"/>
              <a:t>3.5 </a:t>
            </a:r>
            <a:r>
              <a:rPr lang="zh-TW" altLang="en-US" sz="1200" dirty="0" smtClean="0"/>
              <a:t>演算法模型效能最佳化</a:t>
            </a:r>
          </a:p>
          <a:p>
            <a:r>
              <a:rPr lang="en-US" altLang="zh-TW" sz="1200" dirty="0" smtClean="0"/>
              <a:t>3.6 </a:t>
            </a:r>
            <a:r>
              <a:rPr lang="zh-TW" altLang="en-US" sz="1200" dirty="0" smtClean="0"/>
              <a:t>查準率和召回率</a:t>
            </a:r>
          </a:p>
          <a:p>
            <a:r>
              <a:rPr lang="en-US" altLang="zh-TW" sz="1200" dirty="0" smtClean="0"/>
              <a:t>3.7 F1 Score</a:t>
            </a:r>
          </a:p>
          <a:p>
            <a:endParaRPr lang="zh-TW" altLang="en-US" sz="1200" dirty="0" smtClean="0"/>
          </a:p>
          <a:p>
            <a:r>
              <a:rPr lang="en-US" altLang="zh-TW" sz="1200" dirty="0" smtClean="0"/>
              <a:t>Chapter04 k- </a:t>
            </a:r>
            <a:r>
              <a:rPr lang="zh-TW" altLang="en-US" sz="1200" dirty="0" smtClean="0"/>
              <a:t>近鄰演算法</a:t>
            </a:r>
          </a:p>
          <a:p>
            <a:r>
              <a:rPr lang="en-US" altLang="zh-TW" sz="1200" dirty="0" smtClean="0"/>
              <a:t>4.1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4.2 </a:t>
            </a:r>
            <a:r>
              <a:rPr lang="zh-TW" altLang="en-US" sz="1200" dirty="0" smtClean="0"/>
              <a:t>範例：使用</a:t>
            </a:r>
            <a:r>
              <a:rPr lang="en-US" altLang="zh-TW" sz="1200" dirty="0" smtClean="0"/>
              <a:t>k- </a:t>
            </a:r>
            <a:r>
              <a:rPr lang="zh-TW" altLang="en-US" sz="1200" dirty="0" smtClean="0"/>
              <a:t>近鄰演算法進行分類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範例：使用</a:t>
            </a:r>
            <a:r>
              <a:rPr lang="en-US" altLang="zh-TW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 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近鄰演算法進行回歸擬合</a:t>
            </a:r>
          </a:p>
          <a:p>
            <a:r>
              <a:rPr lang="en-US" altLang="zh-TW" sz="1200" dirty="0" smtClean="0"/>
              <a:t>4.4 </a:t>
            </a:r>
            <a:r>
              <a:rPr lang="zh-TW" altLang="en-US" sz="1200" dirty="0" smtClean="0"/>
              <a:t>實例：糖尿病預測</a:t>
            </a:r>
          </a:p>
          <a:p>
            <a:endParaRPr lang="zh-TW" altLang="en-US" sz="1200" dirty="0" smtClean="0"/>
          </a:p>
          <a:p>
            <a:r>
              <a:rPr lang="en-US" altLang="zh-TW" sz="1200" dirty="0" smtClean="0"/>
              <a:t>Chapter05 </a:t>
            </a:r>
            <a:r>
              <a:rPr lang="zh-TW" altLang="en-US" sz="1200" dirty="0" smtClean="0"/>
              <a:t>線性回歸演算法</a:t>
            </a:r>
          </a:p>
          <a:p>
            <a:r>
              <a:rPr lang="en-US" altLang="zh-TW" sz="1200" dirty="0" smtClean="0"/>
              <a:t>5.1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5.2 </a:t>
            </a:r>
            <a:r>
              <a:rPr lang="zh-TW" altLang="en-US" sz="1200" dirty="0" smtClean="0"/>
              <a:t>多變數線性回歸演算法</a:t>
            </a:r>
          </a:p>
          <a:p>
            <a:r>
              <a:rPr lang="en-US" altLang="zh-TW" sz="1200" dirty="0" smtClean="0"/>
              <a:t>5.3 </a:t>
            </a:r>
            <a:r>
              <a:rPr lang="zh-TW" altLang="en-US" sz="1200" dirty="0" smtClean="0"/>
              <a:t>模型最佳化</a:t>
            </a:r>
          </a:p>
          <a:p>
            <a:r>
              <a:rPr lang="en-US" altLang="zh-TW" sz="1200" dirty="0" smtClean="0"/>
              <a:t>5.4 </a:t>
            </a:r>
            <a:r>
              <a:rPr lang="zh-TW" altLang="en-US" sz="1200" dirty="0" smtClean="0"/>
              <a:t>範例：使用線性回歸演算法擬合正弦函數</a:t>
            </a:r>
          </a:p>
          <a:p>
            <a:r>
              <a:rPr lang="en-US" altLang="zh-TW" sz="1200" dirty="0" smtClean="0"/>
              <a:t>5.5 </a:t>
            </a:r>
            <a:r>
              <a:rPr lang="zh-TW" altLang="en-US" sz="1200" dirty="0" smtClean="0"/>
              <a:t>範例：測算房價</a:t>
            </a:r>
          </a:p>
          <a:p>
            <a:endParaRPr lang="zh-TW" altLang="en-US" sz="1200" dirty="0" smtClean="0"/>
          </a:p>
          <a:p>
            <a:r>
              <a:rPr lang="en-US" altLang="zh-TW" sz="1200" dirty="0" smtClean="0"/>
              <a:t>Chapter06 </a:t>
            </a:r>
            <a:r>
              <a:rPr lang="zh-TW" altLang="en-US" sz="1200" dirty="0" smtClean="0"/>
              <a:t>邏輯回歸演算法</a:t>
            </a:r>
          </a:p>
          <a:p>
            <a:r>
              <a:rPr lang="en-US" altLang="zh-TW" sz="1200" dirty="0" smtClean="0"/>
              <a:t>6.1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6.2 </a:t>
            </a:r>
            <a:r>
              <a:rPr lang="zh-TW" altLang="en-US" sz="1200" dirty="0" smtClean="0"/>
              <a:t>多元分類</a:t>
            </a:r>
          </a:p>
          <a:p>
            <a:r>
              <a:rPr lang="en-US" altLang="zh-TW" sz="1200" dirty="0" smtClean="0"/>
              <a:t>6.3 </a:t>
            </a:r>
            <a:r>
              <a:rPr lang="zh-TW" altLang="en-US" sz="1200" dirty="0" smtClean="0"/>
              <a:t>正規化</a:t>
            </a:r>
          </a:p>
          <a:p>
            <a:r>
              <a:rPr lang="en-US" altLang="zh-TW" sz="1200" dirty="0" smtClean="0"/>
              <a:t>6.4 </a:t>
            </a:r>
            <a:r>
              <a:rPr lang="zh-TW" altLang="en-US" sz="1200" dirty="0" smtClean="0"/>
              <a:t>演算法參數</a:t>
            </a:r>
          </a:p>
          <a:p>
            <a:r>
              <a:rPr lang="en-US" altLang="zh-TW" sz="1200" dirty="0" smtClean="0"/>
              <a:t>6.5 </a:t>
            </a:r>
            <a:r>
              <a:rPr lang="zh-TW" altLang="en-US" sz="1200" dirty="0" smtClean="0"/>
              <a:t>實例：乳腺癌檢測</a:t>
            </a:r>
          </a:p>
          <a:p>
            <a:endParaRPr lang="zh-TW" altLang="en-US" sz="1200" dirty="0" smtClean="0"/>
          </a:p>
        </p:txBody>
      </p:sp>
      <p:sp>
        <p:nvSpPr>
          <p:cNvPr id="6" name="矩形 5"/>
          <p:cNvSpPr/>
          <p:nvPr/>
        </p:nvSpPr>
        <p:spPr>
          <a:xfrm>
            <a:off x="6142184" y="616456"/>
            <a:ext cx="300181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Chapter07 </a:t>
            </a:r>
            <a:r>
              <a:rPr lang="zh-TW" altLang="en-US" sz="1200" dirty="0" smtClean="0"/>
              <a:t>決策樹</a:t>
            </a:r>
          </a:p>
          <a:p>
            <a:r>
              <a:rPr lang="en-US" altLang="zh-TW" sz="1200" dirty="0" smtClean="0"/>
              <a:t>7.1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7.2 </a:t>
            </a:r>
            <a:r>
              <a:rPr lang="zh-TW" altLang="en-US" sz="1200" dirty="0" smtClean="0"/>
              <a:t>演算法參數</a:t>
            </a:r>
          </a:p>
          <a:p>
            <a:r>
              <a:rPr lang="en-US" altLang="zh-TW" sz="1200" dirty="0" smtClean="0"/>
              <a:t>7.3 </a:t>
            </a:r>
            <a:r>
              <a:rPr lang="zh-TW" altLang="en-US" sz="1200" dirty="0" smtClean="0"/>
              <a:t>實例：預測鐵達尼號倖存者</a:t>
            </a:r>
          </a:p>
          <a:p>
            <a:r>
              <a:rPr lang="en-US" altLang="zh-TW" sz="1200" dirty="0" smtClean="0"/>
              <a:t>7.4 </a:t>
            </a:r>
            <a:r>
              <a:rPr lang="zh-TW" altLang="en-US" sz="1200" dirty="0" smtClean="0"/>
              <a:t>擴充閱讀</a:t>
            </a:r>
          </a:p>
          <a:p>
            <a:r>
              <a:rPr lang="en-US" altLang="zh-TW" sz="1200" dirty="0" smtClean="0"/>
              <a:t>7.5 </a:t>
            </a:r>
            <a:r>
              <a:rPr lang="zh-TW" altLang="en-US" sz="1200" dirty="0" smtClean="0"/>
              <a:t>集合演算法</a:t>
            </a:r>
            <a:endParaRPr lang="en-US" altLang="zh-TW" sz="1200" dirty="0" smtClean="0"/>
          </a:p>
          <a:p>
            <a:endParaRPr lang="zh-TW" altLang="en-US" sz="1200" dirty="0" smtClean="0"/>
          </a:p>
          <a:p>
            <a:r>
              <a:rPr lang="en-US" altLang="zh-TW" sz="1200" dirty="0" smtClean="0"/>
              <a:t>Chapter08 </a:t>
            </a:r>
            <a:r>
              <a:rPr lang="zh-TW" altLang="en-US" sz="1200" dirty="0" smtClean="0"/>
              <a:t>支援向量機</a:t>
            </a:r>
          </a:p>
          <a:p>
            <a:r>
              <a:rPr lang="en-US" altLang="zh-TW" sz="1200" dirty="0" smtClean="0"/>
              <a:t>8.1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8.2 </a:t>
            </a:r>
            <a:r>
              <a:rPr lang="zh-TW" altLang="en-US" sz="1200" dirty="0" smtClean="0"/>
              <a:t>核心函數</a:t>
            </a:r>
          </a:p>
          <a:p>
            <a:r>
              <a:rPr lang="en-US" altLang="zh-TW" sz="1200" dirty="0" smtClean="0"/>
              <a:t>8.3 </a:t>
            </a:r>
            <a:r>
              <a:rPr lang="en-US" altLang="zh-TW" sz="1200" dirty="0" err="1" smtClean="0"/>
              <a:t>scikit</a:t>
            </a:r>
            <a:r>
              <a:rPr lang="en-US" altLang="zh-TW" sz="1200" dirty="0" smtClean="0"/>
              <a:t>-learn </a:t>
            </a:r>
            <a:r>
              <a:rPr lang="zh-TW" altLang="en-US" sz="1200" dirty="0" smtClean="0"/>
              <a:t>裡的</a:t>
            </a:r>
          </a:p>
          <a:p>
            <a:r>
              <a:rPr lang="en-US" altLang="zh-TW" sz="1200" dirty="0" smtClean="0"/>
              <a:t>8.4 </a:t>
            </a:r>
            <a:r>
              <a:rPr lang="zh-TW" altLang="en-US" sz="1200" dirty="0" smtClean="0"/>
              <a:t>實例：乳腺癌檢測</a:t>
            </a:r>
          </a:p>
          <a:p>
            <a:endParaRPr lang="zh-TW" altLang="en-US" sz="1200" dirty="0" smtClean="0"/>
          </a:p>
          <a:p>
            <a:r>
              <a:rPr lang="en-US" altLang="zh-TW" sz="1200" dirty="0" smtClean="0"/>
              <a:t>Chapter09 </a:t>
            </a:r>
            <a:r>
              <a:rPr lang="zh-TW" altLang="en-US" sz="1200" dirty="0" smtClean="0"/>
              <a:t>單純貝氏演算法</a:t>
            </a:r>
          </a:p>
          <a:p>
            <a:r>
              <a:rPr lang="en-US" altLang="zh-TW" sz="1200" dirty="0" smtClean="0"/>
              <a:t>9.1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9.2 </a:t>
            </a:r>
            <a:r>
              <a:rPr lang="zh-TW" altLang="en-US" sz="1200" dirty="0" smtClean="0"/>
              <a:t>一個簡單的實例</a:t>
            </a:r>
          </a:p>
          <a:p>
            <a:r>
              <a:rPr lang="en-US" altLang="zh-TW" sz="1200" dirty="0" smtClean="0"/>
              <a:t>9.3 </a:t>
            </a:r>
            <a:r>
              <a:rPr lang="zh-TW" altLang="en-US" sz="1200" dirty="0" smtClean="0"/>
              <a:t>機率分佈</a:t>
            </a:r>
          </a:p>
          <a:p>
            <a:r>
              <a:rPr lang="en-US" altLang="zh-TW" sz="1200" dirty="0" smtClean="0"/>
              <a:t>9.4 </a:t>
            </a:r>
            <a:r>
              <a:rPr lang="zh-TW" altLang="en-US" sz="1200" dirty="0" smtClean="0"/>
              <a:t>連續值的處理</a:t>
            </a:r>
          </a:p>
          <a:p>
            <a:r>
              <a:rPr lang="en-US" altLang="zh-TW" sz="1200" dirty="0" smtClean="0"/>
              <a:t>9.5 </a:t>
            </a:r>
            <a:r>
              <a:rPr lang="zh-TW" altLang="en-US" sz="1200" dirty="0" smtClean="0"/>
              <a:t>實例：文件分類</a:t>
            </a:r>
          </a:p>
          <a:p>
            <a:endParaRPr lang="zh-TW" altLang="en-US" sz="1200" dirty="0" smtClean="0"/>
          </a:p>
          <a:p>
            <a:r>
              <a:rPr lang="en-US" altLang="zh-TW" sz="1200" dirty="0" smtClean="0"/>
              <a:t>Chapter10 PCA </a:t>
            </a:r>
            <a:r>
              <a:rPr lang="zh-TW" altLang="en-US" sz="1200" dirty="0" smtClean="0"/>
              <a:t>演算法</a:t>
            </a:r>
          </a:p>
          <a:p>
            <a:r>
              <a:rPr lang="en-US" altLang="zh-TW" sz="1200" dirty="0" smtClean="0"/>
              <a:t>10.1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10.2 PCA </a:t>
            </a:r>
            <a:r>
              <a:rPr lang="zh-TW" altLang="en-US" sz="1200" dirty="0" smtClean="0"/>
              <a:t>演算法範例</a:t>
            </a:r>
          </a:p>
          <a:p>
            <a:r>
              <a:rPr lang="en-US" altLang="zh-TW" sz="1200" dirty="0" smtClean="0"/>
              <a:t>10.3 PCA </a:t>
            </a:r>
            <a:r>
              <a:rPr lang="zh-TW" altLang="en-US" sz="1200" dirty="0" smtClean="0"/>
              <a:t>的資料還原率及應用</a:t>
            </a:r>
          </a:p>
          <a:p>
            <a:r>
              <a:rPr lang="en-US" altLang="zh-TW" sz="1200" dirty="0" smtClean="0"/>
              <a:t>10.4 </a:t>
            </a:r>
            <a:r>
              <a:rPr lang="zh-TW" altLang="en-US" sz="1200" dirty="0" smtClean="0"/>
              <a:t>實例：人臉識別</a:t>
            </a:r>
          </a:p>
          <a:p>
            <a:endParaRPr lang="zh-TW" altLang="en-US" sz="1200" dirty="0" smtClean="0"/>
          </a:p>
          <a:p>
            <a:r>
              <a:rPr lang="en-US" altLang="zh-TW" sz="1200" dirty="0" smtClean="0"/>
              <a:t>Chapter11 k- </a:t>
            </a:r>
            <a:r>
              <a:rPr lang="zh-TW" altLang="en-US" sz="1200" dirty="0" smtClean="0"/>
              <a:t>平均值演算法</a:t>
            </a:r>
          </a:p>
          <a:p>
            <a:r>
              <a:rPr lang="en-US" altLang="zh-TW" sz="1200" dirty="0" smtClean="0"/>
              <a:t>11.1 </a:t>
            </a:r>
            <a:r>
              <a:rPr lang="zh-TW" altLang="en-US" sz="1200" dirty="0" smtClean="0"/>
              <a:t>演算法原理</a:t>
            </a:r>
          </a:p>
          <a:p>
            <a:r>
              <a:rPr lang="en-US" altLang="zh-TW" sz="1200" dirty="0" smtClean="0"/>
              <a:t>11.2 </a:t>
            </a:r>
            <a:r>
              <a:rPr lang="en-US" altLang="zh-TW" sz="1200" dirty="0" err="1" smtClean="0"/>
              <a:t>scikit</a:t>
            </a:r>
            <a:r>
              <a:rPr lang="en-US" altLang="zh-TW" sz="1200" dirty="0" smtClean="0"/>
              <a:t>-learn </a:t>
            </a:r>
            <a:r>
              <a:rPr lang="zh-TW" altLang="en-US" sz="1200" dirty="0" smtClean="0"/>
              <a:t>裡的</a:t>
            </a:r>
            <a:r>
              <a:rPr lang="en-US" altLang="zh-TW" sz="1200" dirty="0" smtClean="0"/>
              <a:t>k- </a:t>
            </a:r>
            <a:r>
              <a:rPr lang="zh-TW" altLang="en-US" sz="1200" dirty="0" smtClean="0"/>
              <a:t>平均值演算法</a:t>
            </a:r>
          </a:p>
          <a:p>
            <a:r>
              <a:rPr lang="en-US" altLang="zh-TW" sz="1200" dirty="0" smtClean="0"/>
              <a:t>11.3 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k- </a:t>
            </a:r>
            <a:r>
              <a:rPr lang="zh-TW" altLang="en-US" sz="1200" dirty="0" smtClean="0"/>
              <a:t>平均值對文件進行分群分析</a:t>
            </a:r>
          </a:p>
          <a:p>
            <a:r>
              <a:rPr lang="en-US" altLang="zh-TW" sz="1200" dirty="0" smtClean="0"/>
              <a:t>11.4 </a:t>
            </a:r>
            <a:r>
              <a:rPr lang="zh-TW" altLang="en-US" sz="1200" dirty="0" smtClean="0"/>
              <a:t>分群演算法效能評估</a:t>
            </a:r>
            <a:endParaRPr lang="zh-TW" altLang="en-US" sz="1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5801" r="15949"/>
          <a:stretch/>
        </p:blipFill>
        <p:spPr>
          <a:xfrm>
            <a:off x="434108" y="1117600"/>
            <a:ext cx="2103558" cy="2865726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056659" cy="918729"/>
          </a:xfrm>
        </p:spPr>
        <p:txBody>
          <a:bodyPr/>
          <a:lstStyle/>
          <a:p>
            <a:r>
              <a:rPr lang="zh-TW" altLang="en-US" dirty="0" smtClean="0"/>
              <a:t>推薦教科</a:t>
            </a:r>
            <a:r>
              <a:rPr lang="zh-TW" altLang="en-US" dirty="0"/>
              <a:t>書</a:t>
            </a:r>
          </a:p>
        </p:txBody>
      </p:sp>
      <p:sp>
        <p:nvSpPr>
          <p:cNvPr id="3" name="矩形 2"/>
          <p:cNvSpPr/>
          <p:nvPr/>
        </p:nvSpPr>
        <p:spPr>
          <a:xfrm>
            <a:off x="251667" y="4182197"/>
            <a:ext cx="24241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打下最紮實的</a:t>
            </a:r>
            <a:r>
              <a:rPr lang="en-US" altLang="zh-TW" sz="1400" dirty="0"/>
              <a:t>AI</a:t>
            </a:r>
            <a:r>
              <a:rPr lang="zh-TW" altLang="en-US" sz="1400" dirty="0"/>
              <a:t>基礎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r>
              <a:rPr lang="zh-TW" altLang="en-US" sz="1400" dirty="0" smtClean="0"/>
              <a:t>從</a:t>
            </a:r>
            <a:r>
              <a:rPr lang="en-US" altLang="zh-TW" sz="1400" dirty="0" err="1"/>
              <a:t>scikit</a:t>
            </a:r>
            <a:r>
              <a:rPr lang="en-US" altLang="zh-TW" sz="1400" dirty="0"/>
              <a:t>-learn</a:t>
            </a:r>
            <a:r>
              <a:rPr lang="zh-TW" altLang="en-US" sz="1400" dirty="0"/>
              <a:t>一步一腳印</a:t>
            </a:r>
          </a:p>
          <a:p>
            <a:r>
              <a:rPr lang="zh-TW" altLang="en-US" sz="1400" dirty="0"/>
              <a:t>作者： 黄永昌  </a:t>
            </a:r>
          </a:p>
          <a:p>
            <a:r>
              <a:rPr lang="zh-TW" altLang="en-US" sz="1400" dirty="0" smtClean="0"/>
              <a:t>出版社</a:t>
            </a:r>
            <a:r>
              <a:rPr lang="zh-TW" altLang="en-US" sz="1400" dirty="0"/>
              <a:t>：佳魁資訊  </a:t>
            </a:r>
          </a:p>
          <a:p>
            <a:r>
              <a:rPr lang="zh-TW" altLang="en-US" sz="1400" dirty="0" smtClean="0"/>
              <a:t>出版</a:t>
            </a:r>
            <a:r>
              <a:rPr lang="zh-TW" altLang="en-US" sz="1400" dirty="0"/>
              <a:t>日期：</a:t>
            </a:r>
            <a:r>
              <a:rPr lang="en-US" altLang="zh-TW" sz="1400" dirty="0"/>
              <a:t>2019/03/18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635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Scikit</a:t>
            </a:r>
            <a:r>
              <a:rPr lang="en-US" altLang="zh-TW" sz="6600" dirty="0" smtClean="0"/>
              <a:t>-Learn</a:t>
            </a:r>
          </a:p>
          <a:p>
            <a:pPr algn="ctr"/>
            <a:r>
              <a:rPr lang="en-US" altLang="zh-TW" sz="6600" dirty="0" smtClean="0"/>
              <a:t>regression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8191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83599"/>
            <a:ext cx="9144000" cy="132556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範例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使用</a:t>
            </a:r>
            <a:r>
              <a:rPr lang="zh-TW" altLang="en-US" dirty="0">
                <a:solidFill>
                  <a:schemeClr val="bg1"/>
                </a:solidFill>
              </a:rPr>
              <a:t>線性回歸演算法擬合正弦函數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3519"/>
            <a:ext cx="7886700" cy="4095549"/>
          </a:xfrm>
        </p:spPr>
      </p:pic>
    </p:spTree>
    <p:extLst>
      <p:ext uri="{BB962C8B-B14F-4D97-AF65-F5344CB8AC3E}">
        <p14:creationId xmlns:p14="http://schemas.microsoft.com/office/powerpoint/2010/main" val="31993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3038</Words>
  <Application>Microsoft Office PowerPoint</Application>
  <PresentationFormat>如螢幕大小 (4:3)</PresentationFormat>
  <Paragraphs>449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5" baseType="lpstr">
      <vt:lpstr>等线</vt:lpstr>
      <vt:lpstr>等线 Light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Regression_scikit learn</vt:lpstr>
      <vt:lpstr>PowerPoint 簡報</vt:lpstr>
      <vt:lpstr>https://scikit-learn.org/stable/</vt:lpstr>
      <vt:lpstr>https://scikit-learn.org/stable/</vt:lpstr>
      <vt:lpstr>https://sklearn.apachecn.org/docs/0.21.3/</vt:lpstr>
      <vt:lpstr>推薦教科書</vt:lpstr>
      <vt:lpstr>推薦教科書</vt:lpstr>
      <vt:lpstr>PowerPoint 簡報</vt:lpstr>
      <vt:lpstr>範例 使用線性回歸演算法擬合正弦函數</vt:lpstr>
      <vt:lpstr>PowerPoint 簡報</vt:lpstr>
      <vt:lpstr>PowerPoint 簡報</vt:lpstr>
      <vt:lpstr>PowerPoint 簡報</vt:lpstr>
      <vt:lpstr>PowerPoint 簡報</vt:lpstr>
      <vt:lpstr>PowerPoint 簡報</vt:lpstr>
      <vt:lpstr> Boston House Prices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K-fold交叉驗證</vt:lpstr>
      <vt:lpstr>PowerPoint 簡報</vt:lpstr>
      <vt:lpstr>PowerPoint 簡報</vt:lpstr>
      <vt:lpstr>PowerPoint 簡報</vt:lpstr>
      <vt:lpstr>KNeighborsRegressor</vt:lpstr>
      <vt:lpstr>PowerPoint 簡報</vt:lpstr>
      <vt:lpstr>PowerPoint 簡報</vt:lpstr>
      <vt:lpstr>PowerPoint 簡報</vt:lpstr>
      <vt:lpstr>PowerPoint 簡報</vt:lpstr>
      <vt:lpstr>回歸問題的評估方法</vt:lpstr>
      <vt:lpstr>PowerPoint 簡報</vt:lpstr>
      <vt:lpstr>PowerPoint 簡報</vt:lpstr>
      <vt:lpstr>PowerPoint 簡報</vt:lpstr>
      <vt:lpstr>PowerPoint 簡報</vt:lpstr>
      <vt:lpstr>PowerPoint 簡報</vt:lpstr>
      <vt:lpstr>決策樹</vt:lpstr>
      <vt:lpstr>決策樹的優缺點</vt:lpstr>
      <vt:lpstr>Decision tree learning</vt:lpstr>
      <vt:lpstr>PowerPoint 簡報</vt:lpstr>
      <vt:lpstr>Classification And Regression Tree (CART)[1984]</vt:lpstr>
      <vt:lpstr>PowerPoint 簡報</vt:lpstr>
      <vt:lpstr>決策樹回歸分析 Decision Tree Regression</vt:lpstr>
      <vt:lpstr>Multi-output Decision Tree Regression</vt:lpstr>
      <vt:lpstr>PowerPoint 簡報</vt:lpstr>
      <vt:lpstr>PowerPoint 簡報</vt:lpstr>
      <vt:lpstr>sklearn.svm.SVR</vt:lpstr>
      <vt:lpstr>PowerPoint 簡報</vt:lpstr>
      <vt:lpstr>PowerPoint 簡報</vt:lpstr>
      <vt:lpstr>Comparison of kernel ridge regression and SVR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Regression_scikit learn</dc:title>
  <dc:creator>KSU</dc:creator>
  <cp:lastModifiedBy>KSU</cp:lastModifiedBy>
  <cp:revision>5</cp:revision>
  <dcterms:created xsi:type="dcterms:W3CDTF">2019-09-20T08:20:58Z</dcterms:created>
  <dcterms:modified xsi:type="dcterms:W3CDTF">2019-09-20T09:12:46Z</dcterms:modified>
</cp:coreProperties>
</file>