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2" r:id="rId3"/>
    <p:sldId id="271" r:id="rId4"/>
    <p:sldId id="272" r:id="rId5"/>
    <p:sldId id="273" r:id="rId6"/>
    <p:sldId id="274" r:id="rId7"/>
    <p:sldId id="275" r:id="rId8"/>
    <p:sldId id="270" r:id="rId9"/>
    <p:sldId id="333" r:id="rId10"/>
    <p:sldId id="329" r:id="rId11"/>
    <p:sldId id="330" r:id="rId12"/>
    <p:sldId id="331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4" r:id="rId23"/>
    <p:sldId id="269" r:id="rId24"/>
    <p:sldId id="268" r:id="rId25"/>
    <p:sldId id="267" r:id="rId26"/>
    <p:sldId id="266" r:id="rId27"/>
    <p:sldId id="264" r:id="rId28"/>
    <p:sldId id="265" r:id="rId29"/>
    <p:sldId id="263" r:id="rId30"/>
    <p:sldId id="262" r:id="rId31"/>
    <p:sldId id="261" r:id="rId32"/>
    <p:sldId id="260" r:id="rId33"/>
    <p:sldId id="257" r:id="rId34"/>
    <p:sldId id="258" r:id="rId35"/>
    <p:sldId id="259" r:id="rId36"/>
    <p:sldId id="335" r:id="rId37"/>
    <p:sldId id="277" r:id="rId38"/>
    <p:sldId id="278" r:id="rId39"/>
    <p:sldId id="279" r:id="rId40"/>
    <p:sldId id="336" r:id="rId41"/>
    <p:sldId id="281" r:id="rId42"/>
    <p:sldId id="301" r:id="rId43"/>
    <p:sldId id="282" r:id="rId44"/>
    <p:sldId id="302" r:id="rId45"/>
    <p:sldId id="283" r:id="rId46"/>
    <p:sldId id="284" r:id="rId47"/>
    <p:sldId id="285" r:id="rId48"/>
    <p:sldId id="303" r:id="rId49"/>
    <p:sldId id="286" r:id="rId50"/>
    <p:sldId id="305" r:id="rId51"/>
    <p:sldId id="287" r:id="rId52"/>
    <p:sldId id="288" r:id="rId53"/>
    <p:sldId id="289" r:id="rId54"/>
    <p:sldId id="306" r:id="rId55"/>
    <p:sldId id="290" r:id="rId56"/>
    <p:sldId id="307" r:id="rId57"/>
    <p:sldId id="291" r:id="rId58"/>
    <p:sldId id="292" r:id="rId59"/>
    <p:sldId id="293" r:id="rId60"/>
    <p:sldId id="294" r:id="rId61"/>
    <p:sldId id="311" r:id="rId62"/>
    <p:sldId id="312" r:id="rId63"/>
    <p:sldId id="313" r:id="rId64"/>
    <p:sldId id="314" r:id="rId65"/>
    <p:sldId id="316" r:id="rId66"/>
    <p:sldId id="315" r:id="rId67"/>
    <p:sldId id="319" r:id="rId68"/>
    <p:sldId id="317" r:id="rId69"/>
    <p:sldId id="318" r:id="rId70"/>
    <p:sldId id="360" r:id="rId71"/>
    <p:sldId id="355" r:id="rId72"/>
    <p:sldId id="356" r:id="rId73"/>
    <p:sldId id="357" r:id="rId74"/>
    <p:sldId id="358" r:id="rId75"/>
    <p:sldId id="359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295" r:id="rId113"/>
    <p:sldId id="379" r:id="rId114"/>
    <p:sldId id="380" r:id="rId1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6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1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33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2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8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5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6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8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CC3A-2F76-4C8F-982B-5A4FBE75CF35}" type="datetimeFigureOut">
              <a:rPr lang="zh-TW" altLang="en-US" smtClean="0"/>
              <a:t>2019/9/20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250E-F2CD-435C-963E-BDBC52989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TF-regression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9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5349" y="1495068"/>
            <a:ext cx="69246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the</a:t>
            </a:r>
            <a:r>
              <a:rPr lang="en-US" altLang="zh-TW" dirty="0" smtClean="0"/>
              <a:t> output of our model is a 2D linear regression: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 = A * x + b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x matrix input will be a 2D matrix, where it's dimensions will be (batch size x 1). The y target output will have the same dimensions, (batch size x 1).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loss function we will use will be the mean of the batch L2 Loss: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loss = mean( (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model_output</a:t>
            </a:r>
            <a:r>
              <a:rPr lang="en-US" altLang="zh-TW" dirty="0" smtClean="0"/>
              <a:t>)^2 )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will then iterate through random batch size selections of the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4371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4218" y="1425092"/>
            <a:ext cx="8104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plt.scatter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p,y_train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    </a:t>
            </a:r>
            <a:r>
              <a:rPr lang="en-US" altLang="zh-TW" sz="3200" dirty="0" err="1" smtClean="0"/>
              <a:t>plt.ylabel</a:t>
            </a:r>
            <a:r>
              <a:rPr lang="en-US" altLang="zh-TW" sz="3200" dirty="0" smtClean="0"/>
              <a:t>('Estimated Price')</a:t>
            </a:r>
          </a:p>
          <a:p>
            <a:r>
              <a:rPr lang="en-US" altLang="zh-TW" sz="3200" dirty="0" smtClean="0"/>
              <a:t>    </a:t>
            </a:r>
            <a:r>
              <a:rPr lang="en-US" altLang="zh-TW" sz="3200" dirty="0" err="1" smtClean="0"/>
              <a:t>plt.xlabel</a:t>
            </a:r>
            <a:r>
              <a:rPr lang="en-US" altLang="zh-TW" sz="3200" dirty="0" smtClean="0"/>
              <a:t>('Actual Price')</a:t>
            </a:r>
          </a:p>
          <a:p>
            <a:r>
              <a:rPr lang="en-US" altLang="zh-TW" sz="3200" dirty="0" smtClean="0"/>
              <a:t>    </a:t>
            </a:r>
            <a:r>
              <a:rPr lang="en-US" altLang="zh-TW" sz="3200" dirty="0" err="1" smtClean="0"/>
              <a:t>plt.title</a:t>
            </a:r>
            <a:r>
              <a:rPr lang="en-US" altLang="zh-TW" sz="3200" dirty="0" smtClean="0"/>
              <a:t>('Estimated vs Actual Price Train Data')</a:t>
            </a:r>
          </a:p>
          <a:p>
            <a:r>
              <a:rPr lang="en-US" altLang="zh-TW" sz="3200" dirty="0" smtClean="0"/>
              <a:t>    </a:t>
            </a:r>
          </a:p>
          <a:p>
            <a:r>
              <a:rPr lang="en-US" altLang="zh-TW" sz="3200" dirty="0" smtClean="0"/>
              <a:t>    </a:t>
            </a:r>
          </a:p>
          <a:p>
            <a:r>
              <a:rPr lang="en-US" altLang="zh-TW" sz="3200" dirty="0" smtClean="0"/>
              <a:t>       </a:t>
            </a:r>
          </a:p>
          <a:p>
            <a:r>
              <a:rPr lang="en-US" altLang="zh-TW" sz="3200" dirty="0" smtClean="0"/>
              <a:t>    </a:t>
            </a:r>
            <a:r>
              <a:rPr lang="en-US" altLang="zh-TW" sz="3200" dirty="0" err="1" smtClean="0"/>
              <a:t>writer.close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66649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06" y="1034647"/>
            <a:ext cx="6885773" cy="48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62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813" y="6140172"/>
            <a:ext cx="8300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TensorFlow-1x-Deep-Learning-Cookbook</a:t>
            </a:r>
          </a:p>
          <a:p>
            <a:r>
              <a:rPr lang="en-US" altLang="zh-TW" dirty="0" smtClean="0"/>
              <a:t>/Chapter03/</a:t>
            </a:r>
            <a:r>
              <a:rPr lang="en-US" altLang="zh-TW" dirty="0" err="1" smtClean="0"/>
              <a:t>Boston_House_Price_Prediction_MLP_with_Keras.ipynb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8602" y="1773082"/>
            <a:ext cx="70961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tf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tensorflow.contrib.layers</a:t>
            </a:r>
            <a:r>
              <a:rPr lang="en-US" altLang="zh-TW" dirty="0" smtClean="0"/>
              <a:t> as layers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import datasets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 import </a:t>
            </a:r>
            <a:r>
              <a:rPr lang="en-US" altLang="zh-TW" dirty="0" err="1" smtClean="0"/>
              <a:t>train_test_split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sklearn.preprocessing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MinMaxScaler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sklearn.metrics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mean_squared_error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sklearn.metrics</a:t>
            </a:r>
            <a:r>
              <a:rPr lang="en-US" altLang="zh-TW" dirty="0" smtClean="0"/>
              <a:t> import r2_score</a:t>
            </a:r>
          </a:p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keras.models</a:t>
            </a:r>
            <a:r>
              <a:rPr lang="en-US" altLang="zh-TW" dirty="0" smtClean="0"/>
              <a:t> import Sequential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Dense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inline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65661"/>
            <a:ext cx="9144000" cy="13876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波士頓房屋</a:t>
            </a:r>
            <a:r>
              <a:rPr lang="zh-TW" altLang="en-US" sz="4400" dirty="0"/>
              <a:t>售價</a:t>
            </a:r>
            <a:r>
              <a:rPr lang="zh-TW" altLang="en-US" sz="4400" dirty="0" smtClean="0"/>
              <a:t>預測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MultiLinearRegressor</a:t>
            </a:r>
            <a:r>
              <a:rPr lang="zh-TW" altLang="en-US" sz="4400" dirty="0" smtClean="0"/>
              <a:t>  </a:t>
            </a:r>
            <a:r>
              <a:rPr lang="en-US" altLang="zh-TW" sz="4400" dirty="0" smtClean="0"/>
              <a:t>3 </a:t>
            </a:r>
            <a:r>
              <a:rPr lang="zh-TW" altLang="en-US" sz="4400" dirty="0" smtClean="0"/>
              <a:t>使用 </a:t>
            </a:r>
            <a:r>
              <a:rPr lang="en-US" altLang="zh-TW" sz="4400" dirty="0" err="1" smtClean="0"/>
              <a:t>Keras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56074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4925" y="1775936"/>
            <a:ext cx="7258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Data</a:t>
            </a:r>
          </a:p>
          <a:p>
            <a:r>
              <a:rPr lang="en-US" altLang="zh-TW" dirty="0" err="1" smtClean="0"/>
              <a:t>boston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datasets.load_boston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boston.data</a:t>
            </a:r>
            <a:r>
              <a:rPr lang="en-US" altLang="zh-TW" dirty="0" smtClean="0"/>
              <a:t>, columns=</a:t>
            </a:r>
            <a:r>
              <a:rPr lang="en-US" altLang="zh-TW" dirty="0" err="1" smtClean="0"/>
              <a:t>boston.feature_names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['target'] = </a:t>
            </a:r>
            <a:r>
              <a:rPr lang="en-US" altLang="zh-TW" dirty="0" err="1" smtClean="0"/>
              <a:t>boston.target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04925" y="40392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#Understanding Data</a:t>
            </a:r>
          </a:p>
          <a:p>
            <a:r>
              <a:rPr lang="en-US" altLang="zh-TW" dirty="0" err="1" smtClean="0"/>
              <a:t>df.describe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0555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475" y="1329541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Plotting correlation color map</a:t>
            </a:r>
          </a:p>
          <a:p>
            <a:r>
              <a:rPr lang="en-US" altLang="zh-TW" dirty="0" smtClean="0"/>
              <a:t>_ , ax = </a:t>
            </a:r>
            <a:r>
              <a:rPr lang="en-US" altLang="zh-TW" dirty="0" err="1" smtClean="0"/>
              <a:t>plt.subplots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 =( 12 , 10 ) 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corr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df.corr</a:t>
            </a:r>
            <a:r>
              <a:rPr lang="en-US" altLang="zh-TW" dirty="0" smtClean="0"/>
              <a:t>(method='</a:t>
            </a:r>
            <a:r>
              <a:rPr lang="en-US" altLang="zh-TW" dirty="0" err="1" smtClean="0"/>
              <a:t>pearson</a:t>
            </a:r>
            <a:r>
              <a:rPr lang="en-US" altLang="zh-TW" dirty="0" smtClean="0"/>
              <a:t>')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cmap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sns.diverging_palette</a:t>
            </a:r>
            <a:r>
              <a:rPr lang="en-US" altLang="zh-TW" dirty="0" smtClean="0"/>
              <a:t>( 220 , 10 , </a:t>
            </a:r>
            <a:r>
              <a:rPr lang="en-US" altLang="zh-TW" dirty="0" err="1" smtClean="0"/>
              <a:t>as_cmap</a:t>
            </a:r>
            <a:r>
              <a:rPr lang="en-US" altLang="zh-TW" dirty="0" smtClean="0"/>
              <a:t> = True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_ = </a:t>
            </a:r>
            <a:r>
              <a:rPr lang="en-US" altLang="zh-TW" dirty="0" err="1" smtClean="0"/>
              <a:t>sns.heatmap</a:t>
            </a:r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corr</a:t>
            </a:r>
            <a:r>
              <a:rPr lang="en-US" altLang="zh-TW" dirty="0" smtClean="0"/>
              <a:t>,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square=True,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cbar_kws</a:t>
            </a:r>
            <a:r>
              <a:rPr lang="en-US" altLang="zh-TW" dirty="0" smtClean="0"/>
              <a:t>={ 'shrink' : .9 }, </a:t>
            </a:r>
          </a:p>
          <a:p>
            <a:r>
              <a:rPr lang="en-US" altLang="zh-TW" dirty="0" smtClean="0"/>
              <a:t>    ax=ax,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annot</a:t>
            </a:r>
            <a:r>
              <a:rPr lang="en-US" altLang="zh-TW" dirty="0" smtClean="0"/>
              <a:t> = True,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annot_kws</a:t>
            </a:r>
            <a:r>
              <a:rPr lang="en-US" altLang="zh-TW" dirty="0" smtClean="0"/>
              <a:t> = { '</a:t>
            </a:r>
            <a:r>
              <a:rPr lang="en-US" altLang="zh-TW" dirty="0" err="1" smtClean="0"/>
              <a:t>fontsize</a:t>
            </a:r>
            <a:r>
              <a:rPr lang="en-US" altLang="zh-TW" dirty="0" smtClean="0"/>
              <a:t>' : 12 })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2969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" y="1504593"/>
            <a:ext cx="7981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Create Test Train Split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train_test_split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 [['RM', 'LSTAT', 'PTRATIO']], 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[['target']], 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=0.3,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Normalize data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))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# Need to convert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 for use with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y_train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X_test</a:t>
            </a:r>
            <a:r>
              <a:rPr lang="en-US" altLang="zh-TW" dirty="0" smtClean="0"/>
              <a:t> = 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y_test</a:t>
            </a:r>
            <a:r>
              <a:rPr lang="en-US" altLang="zh-TW" dirty="0" smtClean="0"/>
              <a:t> = 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8509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#Network Parameters</a:t>
            </a:r>
          </a:p>
          <a:p>
            <a:r>
              <a:rPr lang="en-US" altLang="zh-TW" dirty="0" smtClean="0"/>
              <a:t>m =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n = 3   # Number of features</a:t>
            </a:r>
          </a:p>
          <a:p>
            <a:r>
              <a:rPr lang="en-US" altLang="zh-TW" dirty="0" err="1" smtClean="0"/>
              <a:t>n_hidden</a:t>
            </a:r>
            <a:r>
              <a:rPr lang="en-US" altLang="zh-TW" dirty="0" smtClean="0"/>
              <a:t> = 20  # Number of hidden neurons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Hyperparameters</a:t>
            </a:r>
            <a:endParaRPr lang="en-US" altLang="zh-TW" dirty="0" smtClean="0"/>
          </a:p>
          <a:p>
            <a:r>
              <a:rPr lang="en-US" altLang="zh-TW" dirty="0" smtClean="0"/>
              <a:t>batch = 20</a:t>
            </a:r>
          </a:p>
          <a:p>
            <a:r>
              <a:rPr lang="en-US" altLang="zh-TW" dirty="0" smtClean="0"/>
              <a:t>eta = 0.01</a:t>
            </a:r>
          </a:p>
          <a:p>
            <a:r>
              <a:rPr lang="en-US" altLang="zh-TW" dirty="0" err="1" smtClean="0"/>
              <a:t>max_epoch</a:t>
            </a:r>
            <a:r>
              <a:rPr lang="en-US" altLang="zh-TW" dirty="0" smtClean="0"/>
              <a:t> = 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056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181" y="1942283"/>
            <a:ext cx="7966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# Build Model</a:t>
            </a:r>
          </a:p>
          <a:p>
            <a:r>
              <a:rPr lang="en-US" altLang="zh-TW" sz="2800" dirty="0" smtClean="0"/>
              <a:t>model = Sequential()</a:t>
            </a:r>
          </a:p>
          <a:p>
            <a:r>
              <a:rPr lang="en-US" altLang="zh-TW" sz="2800" dirty="0" err="1" smtClean="0"/>
              <a:t>model.add</a:t>
            </a:r>
            <a:r>
              <a:rPr lang="en-US" altLang="zh-TW" sz="2800" dirty="0" smtClean="0"/>
              <a:t>(Dense(</a:t>
            </a:r>
            <a:r>
              <a:rPr lang="en-US" altLang="zh-TW" sz="2800" dirty="0" err="1" smtClean="0"/>
              <a:t>n_hidden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input_dim</a:t>
            </a:r>
            <a:r>
              <a:rPr lang="en-US" altLang="zh-TW" sz="2800" dirty="0" smtClean="0"/>
              <a:t>=n, activation='</a:t>
            </a:r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'))</a:t>
            </a:r>
          </a:p>
          <a:p>
            <a:r>
              <a:rPr lang="en-US" altLang="zh-TW" sz="2800" dirty="0" err="1" smtClean="0"/>
              <a:t>model.add</a:t>
            </a:r>
            <a:r>
              <a:rPr lang="en-US" altLang="zh-TW" sz="2800" dirty="0" smtClean="0"/>
              <a:t>(Dense(1, activation='sigmoid'))</a:t>
            </a:r>
          </a:p>
          <a:p>
            <a:r>
              <a:rPr lang="en-US" altLang="zh-TW" sz="2800" dirty="0" err="1" smtClean="0"/>
              <a:t>model.summary</a:t>
            </a:r>
            <a:r>
              <a:rPr lang="en-US" altLang="zh-TW" sz="2800" dirty="0" smtClean="0"/>
              <a:t>()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39360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1524" y="1300460"/>
            <a:ext cx="7477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#Compile model</a:t>
            </a:r>
          </a:p>
          <a:p>
            <a:r>
              <a:rPr lang="en-US" altLang="zh-TW" dirty="0" err="1" smtClean="0"/>
              <a:t>model.compile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mean_squared_error</a:t>
            </a:r>
            <a:r>
              <a:rPr lang="en-US" altLang="zh-TW" dirty="0" smtClean="0"/>
              <a:t>', optimizer='</a:t>
            </a:r>
            <a:r>
              <a:rPr lang="en-US" altLang="zh-TW" dirty="0" err="1" smtClean="0"/>
              <a:t>adam</a:t>
            </a:r>
            <a:r>
              <a:rPr lang="en-US" altLang="zh-TW" dirty="0" smtClean="0"/>
              <a:t>')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4" y="3028087"/>
            <a:ext cx="7134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#Fit the model</a:t>
            </a:r>
          </a:p>
          <a:p>
            <a:r>
              <a:rPr lang="en-US" altLang="zh-TW" dirty="0" err="1" smtClean="0"/>
              <a:t>model.fit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validation_data</a:t>
            </a:r>
            <a:r>
              <a:rPr lang="en-US" altLang="zh-TW" dirty="0" smtClean="0"/>
              <a:t>=(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),epochs=</a:t>
            </a:r>
            <a:r>
              <a:rPr lang="en-US" altLang="zh-TW" dirty="0" err="1" smtClean="0"/>
              <a:t>max_epoch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=batch, verbose=1)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3660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700" y="1383864"/>
            <a:ext cx="711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y_test_pred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model.predict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y_train_pred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model.predict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r2 = r2_score(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y_test_pred</a:t>
            </a:r>
            <a:r>
              <a:rPr lang="en-US" altLang="zh-TW" dirty="0" smtClean="0"/>
              <a:t> 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rmse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mean_squared_error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y_test_pred</a:t>
            </a:r>
            <a:r>
              <a:rPr lang="en-US" altLang="zh-TW" dirty="0" smtClean="0"/>
              <a:t>  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print( "Performance Metrics R2 : {0:f}, RMSE : {1:f}".format( r2, </a:t>
            </a:r>
            <a:r>
              <a:rPr lang="en-US" altLang="zh-TW" dirty="0" err="1" smtClean="0"/>
              <a:t>rmse</a:t>
            </a:r>
            <a:r>
              <a:rPr lang="en-US" altLang="zh-TW" dirty="0" smtClean="0"/>
              <a:t> ) )</a:t>
            </a:r>
          </a:p>
        </p:txBody>
      </p:sp>
      <p:sp>
        <p:nvSpPr>
          <p:cNvPr id="3" name="矩形 2"/>
          <p:cNvSpPr/>
          <p:nvPr/>
        </p:nvSpPr>
        <p:spPr>
          <a:xfrm>
            <a:off x="923925" y="5125135"/>
            <a:ext cx="5400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Performance Metrics R2 : 0.667622, RMSE : 0.014039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39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1950"/>
            <a:ext cx="809878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800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5375" y="1291441"/>
            <a:ext cx="54292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plt.figure</a:t>
            </a:r>
            <a:r>
              <a:rPr lang="en-US" altLang="zh-TW" dirty="0" smtClean="0"/>
              <a:t>(1)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plt.subplot</a:t>
            </a:r>
            <a:r>
              <a:rPr lang="en-US" altLang="zh-TW" dirty="0" smtClean="0"/>
              <a:t>(211)</a:t>
            </a:r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y_test_pred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('Actual vs Predicted House Price Test Data')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('Estimated House Price')</a:t>
            </a:r>
          </a:p>
          <a:p>
            <a:r>
              <a:rPr lang="en-US" altLang="zh-TW" dirty="0" err="1" smtClean="0"/>
              <a:t>plt.subplots_adjust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hspace</a:t>
            </a:r>
            <a:r>
              <a:rPr lang="en-US" altLang="zh-TW" dirty="0" smtClean="0"/>
              <a:t>=.5)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plt.subplot</a:t>
            </a:r>
            <a:r>
              <a:rPr lang="en-US" altLang="zh-TW" dirty="0" smtClean="0"/>
              <a:t>(212)</a:t>
            </a:r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y_train_pred</a:t>
            </a:r>
            <a:r>
              <a:rPr lang="en-US" altLang="zh-TW" dirty="0" smtClean="0"/>
              <a:t>, color= 'red')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('Actual vs Predicted House Price Train Data')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('Actual House Price')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('Estimated House Price')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1862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2" y="663172"/>
            <a:ext cx="7196128" cy="50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601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5661"/>
            <a:ext cx="9144000" cy="13876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波士頓房屋</a:t>
            </a:r>
            <a:r>
              <a:rPr lang="zh-TW" altLang="en-US" sz="4400" dirty="0"/>
              <a:t>售價</a:t>
            </a:r>
            <a:r>
              <a:rPr lang="zh-TW" altLang="en-US" sz="4400" dirty="0" smtClean="0"/>
              <a:t>預測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MultiLinearRegressor</a:t>
            </a:r>
            <a:r>
              <a:rPr lang="zh-TW" altLang="en-US" sz="4400" dirty="0" smtClean="0"/>
              <a:t>  </a:t>
            </a:r>
            <a:r>
              <a:rPr lang="en-US" altLang="zh-TW" sz="4400" dirty="0" smtClean="0"/>
              <a:t>4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1627909" y="4426727"/>
            <a:ext cx="5888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TensorFlow-1x-Deep-Learning-Cookbook/Chapter03/Boston_House_Price_Prediction_MLP_with_Keras_Hyperparameter_Tuning.ipynb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9136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37" y="2579246"/>
            <a:ext cx="8596893" cy="2345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5818" y="5294854"/>
            <a:ext cx="7799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https://github.com/Shreyas3108/house-price-prediction/blob/master/housesales.ipynb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365126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範例分析</a:t>
            </a:r>
            <a:endParaRPr lang="en-US" altLang="zh-TW" sz="4400" dirty="0" smtClean="0"/>
          </a:p>
          <a:p>
            <a:pPr algn="ctr"/>
            <a:r>
              <a:rPr lang="zh-TW" altLang="en-US" sz="4400" dirty="0"/>
              <a:t>房屋售價預測</a:t>
            </a:r>
          </a:p>
        </p:txBody>
      </p:sp>
      <p:sp>
        <p:nvSpPr>
          <p:cNvPr id="9" name="矩形 8"/>
          <p:cNvSpPr/>
          <p:nvPr/>
        </p:nvSpPr>
        <p:spPr>
          <a:xfrm>
            <a:off x="628650" y="5987787"/>
            <a:ext cx="3542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21613 </a:t>
            </a:r>
            <a:r>
              <a:rPr lang="zh-TW" altLang="en-US" dirty="0"/>
              <a:t>筆房屋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每一</a:t>
            </a:r>
            <a:r>
              <a:rPr lang="zh-TW" altLang="en-US" dirty="0"/>
              <a:t>筆資料有</a:t>
            </a:r>
            <a:r>
              <a:rPr lang="en-US" altLang="zh-TW" dirty="0"/>
              <a:t>21 </a:t>
            </a:r>
            <a:r>
              <a:rPr lang="zh-TW" altLang="en-US" dirty="0"/>
              <a:t>個不同的資訊</a:t>
            </a:r>
          </a:p>
        </p:txBody>
      </p:sp>
    </p:spTree>
    <p:extLst>
      <p:ext uri="{BB962C8B-B14F-4D97-AF65-F5344CB8AC3E}">
        <p14:creationId xmlns:p14="http://schemas.microsoft.com/office/powerpoint/2010/main" val="34404295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927" y="613075"/>
            <a:ext cx="80079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id </a:t>
            </a:r>
            <a:r>
              <a:rPr lang="en-US" altLang="zh-TW" dirty="0"/>
              <a:t>:</a:t>
            </a:r>
            <a:r>
              <a:rPr lang="zh-TW" altLang="en-US" dirty="0"/>
              <a:t>房子的識別碼。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date</a:t>
            </a:r>
            <a:r>
              <a:rPr lang="en-US" altLang="zh-TW" dirty="0"/>
              <a:t>: </a:t>
            </a:r>
            <a:r>
              <a:rPr lang="zh-TW" altLang="en-US" dirty="0"/>
              <a:t>房屋出售日期。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房屋價格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bedrooms</a:t>
            </a:r>
            <a:r>
              <a:rPr lang="en-US" altLang="zh-TW" dirty="0"/>
              <a:t>: </a:t>
            </a:r>
            <a:r>
              <a:rPr lang="zh-TW" altLang="en-US" dirty="0"/>
              <a:t>臥室數量。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bathrooms</a:t>
            </a:r>
            <a:r>
              <a:rPr lang="en-US" altLang="zh-TW" dirty="0"/>
              <a:t>: </a:t>
            </a:r>
            <a:r>
              <a:rPr lang="zh-TW" altLang="en-US" dirty="0"/>
              <a:t>浴室數量。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sqft_living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居住的坪數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平方英尺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sqft_lot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實際的坪數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平方英尺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floors</a:t>
            </a:r>
            <a:r>
              <a:rPr lang="en-US" altLang="zh-TW" dirty="0"/>
              <a:t>: </a:t>
            </a:r>
            <a:r>
              <a:rPr lang="zh-TW" altLang="en-US" dirty="0"/>
              <a:t>房屋總共樓層。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waterfront </a:t>
            </a:r>
            <a:r>
              <a:rPr lang="en-US" altLang="zh-TW" dirty="0"/>
              <a:t>:</a:t>
            </a:r>
            <a:r>
              <a:rPr lang="zh-TW" altLang="en-US" dirty="0"/>
              <a:t>海景房。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view</a:t>
            </a:r>
            <a:r>
              <a:rPr lang="en-US" altLang="zh-TW" dirty="0"/>
              <a:t>: </a:t>
            </a:r>
            <a:r>
              <a:rPr lang="zh-TW" altLang="en-US" dirty="0"/>
              <a:t>房屋是否看過。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condition</a:t>
            </a:r>
            <a:r>
              <a:rPr lang="en-US" altLang="zh-TW" dirty="0"/>
              <a:t>: </a:t>
            </a:r>
            <a:r>
              <a:rPr lang="zh-TW" altLang="en-US" dirty="0"/>
              <a:t>整體條件有多好。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grade</a:t>
            </a:r>
            <a:r>
              <a:rPr lang="en-US" altLang="zh-TW" dirty="0"/>
              <a:t>: </a:t>
            </a:r>
            <a:r>
              <a:rPr lang="zh-TW" altLang="en-US" dirty="0"/>
              <a:t>房屋的整體等級</a:t>
            </a:r>
            <a:r>
              <a:rPr lang="en-US" altLang="zh-TW" dirty="0"/>
              <a:t>(</a:t>
            </a:r>
            <a:r>
              <a:rPr lang="zh-TW" altLang="en-US" dirty="0"/>
              <a:t>根據</a:t>
            </a:r>
            <a:r>
              <a:rPr lang="en-US" altLang="zh-TW" dirty="0" err="1"/>
              <a:t>KingCounty</a:t>
            </a:r>
            <a:r>
              <a:rPr lang="en-US" altLang="zh-TW" dirty="0"/>
              <a:t> </a:t>
            </a:r>
            <a:r>
              <a:rPr lang="zh-TW" altLang="en-US" dirty="0"/>
              <a:t>評分系統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qft_above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除了地下室外的坪數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平方英尺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 basement :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地下室的坪數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平方英尺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yr</a:t>
            </a:r>
            <a:r>
              <a:rPr lang="en-US" altLang="zh-TW" dirty="0" smtClean="0"/>
              <a:t> </a:t>
            </a:r>
            <a:r>
              <a:rPr lang="en-US" altLang="zh-TW" dirty="0"/>
              <a:t>built :</a:t>
            </a:r>
            <a:r>
              <a:rPr lang="zh-TW" altLang="en-US" dirty="0"/>
              <a:t>房屋建造時間。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yr_renovated</a:t>
            </a:r>
            <a:r>
              <a:rPr lang="en-US" altLang="zh-TW" dirty="0" smtClean="0"/>
              <a:t> </a:t>
            </a:r>
            <a:r>
              <a:rPr lang="en-US" altLang="zh-TW" dirty="0"/>
              <a:t>:</a:t>
            </a:r>
            <a:r>
              <a:rPr lang="zh-TW" altLang="en-US" dirty="0"/>
              <a:t>何時重新裝修過</a:t>
            </a:r>
            <a:r>
              <a:rPr lang="en-US" altLang="zh-TW" sz="1000" dirty="0"/>
              <a:t>(</a:t>
            </a:r>
            <a:r>
              <a:rPr lang="zh-TW" altLang="en-US" sz="1000" dirty="0"/>
              <a:t>一些沒重新裝修過或是裝修紀錄沒被記錄到的數值</a:t>
            </a:r>
            <a:r>
              <a:rPr lang="zh-TW" altLang="en-US" sz="1000" dirty="0" smtClean="0"/>
              <a:t>都為</a:t>
            </a:r>
            <a:r>
              <a:rPr lang="en-US" altLang="zh-TW" sz="1000" dirty="0"/>
              <a:t>0) </a:t>
            </a:r>
            <a:r>
              <a:rPr lang="zh-TW" altLang="en-US" sz="1000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zipcode</a:t>
            </a:r>
            <a:r>
              <a:rPr lang="en-US" altLang="zh-TW" dirty="0"/>
              <a:t>: </a:t>
            </a:r>
            <a:r>
              <a:rPr lang="zh-TW" altLang="en-US" dirty="0"/>
              <a:t>郵政編碼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lat</a:t>
            </a:r>
            <a:r>
              <a:rPr lang="en-US" altLang="zh-TW" dirty="0" smtClean="0"/>
              <a:t> </a:t>
            </a:r>
            <a:r>
              <a:rPr lang="en-US" altLang="zh-TW" dirty="0"/>
              <a:t>:</a:t>
            </a:r>
            <a:r>
              <a:rPr lang="zh-TW" altLang="en-US" dirty="0"/>
              <a:t>緯度座標。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long</a:t>
            </a:r>
            <a:r>
              <a:rPr lang="en-US" altLang="zh-TW" dirty="0"/>
              <a:t>: </a:t>
            </a:r>
            <a:r>
              <a:rPr lang="zh-TW" altLang="en-US" dirty="0"/>
              <a:t>經度座標。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sqft_living15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2015 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年記錄的居住坪數</a:t>
            </a:r>
            <a:r>
              <a:rPr lang="en-US" altLang="zh-TW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可能是翻新的原因，導致</a:t>
            </a:r>
            <a:r>
              <a:rPr lang="en-US" altLang="zh-TW" sz="1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sqft_living</a:t>
            </a:r>
            <a:r>
              <a:rPr lang="en-US" altLang="zh-TW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 </a:t>
            </a:r>
            <a:r>
              <a:rPr lang="zh-TW" altLang="en-US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10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sqft_living</a:t>
            </a:r>
            <a:r>
              <a:rPr lang="en-US" altLang="zh-TW" sz="1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</a:t>
            </a:r>
            <a:r>
              <a:rPr lang="en-US" altLang="zh-TW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sqft_lot15 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2015 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年記錄的實際坪數</a:t>
            </a:r>
            <a:r>
              <a:rPr lang="en-US" altLang="zh-TW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可能是翻新的原因，導致</a:t>
            </a:r>
            <a:r>
              <a:rPr lang="en-US" altLang="zh-TW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sqft_lot1 5 </a:t>
            </a:r>
            <a:r>
              <a:rPr lang="zh-TW" altLang="en-US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1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sqft_lot</a:t>
            </a:r>
            <a:r>
              <a:rPr lang="en-US" altLang="zh-TW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</a:t>
            </a:r>
            <a:r>
              <a:rPr lang="en-US" altLang="zh-TW" sz="1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61855" y="151410"/>
            <a:ext cx="6202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輕鬆學會</a:t>
            </a:r>
            <a:r>
              <a:rPr lang="en-US" altLang="zh-TW" dirty="0"/>
              <a:t>Google </a:t>
            </a:r>
            <a:r>
              <a:rPr lang="en-US" altLang="zh-TW" dirty="0" err="1"/>
              <a:t>TensorFlow</a:t>
            </a:r>
            <a:r>
              <a:rPr lang="en-US" altLang="zh-TW" dirty="0"/>
              <a:t> 2.0</a:t>
            </a:r>
            <a:r>
              <a:rPr lang="zh-TW" altLang="en-US" dirty="0"/>
              <a:t>人工智慧深度學習實作開發</a:t>
            </a:r>
          </a:p>
          <a:p>
            <a:r>
              <a:rPr lang="zh-TW" altLang="en-US" dirty="0" smtClean="0"/>
              <a:t>黃士嘉</a:t>
            </a:r>
            <a:r>
              <a:rPr lang="en-US" altLang="zh-TW" dirty="0"/>
              <a:t>, </a:t>
            </a:r>
            <a:r>
              <a:rPr lang="zh-TW" altLang="en-US" dirty="0"/>
              <a:t>林邑撰  </a:t>
            </a:r>
            <a:r>
              <a:rPr lang="zh-TW" altLang="en-US" dirty="0" smtClean="0"/>
              <a:t>博</a:t>
            </a:r>
            <a:r>
              <a:rPr lang="zh-TW" altLang="en-US" dirty="0"/>
              <a:t>碩</a:t>
            </a:r>
            <a:r>
              <a:rPr lang="zh-TW" altLang="en-US" dirty="0" smtClean="0"/>
              <a:t>出版社：</a:t>
            </a:r>
            <a:r>
              <a:rPr lang="en-US" altLang="zh-TW" dirty="0" smtClean="0"/>
              <a:t>2019/08/30</a:t>
            </a:r>
          </a:p>
          <a:p>
            <a:r>
              <a:rPr lang="en-US" altLang="zh-TW" b="1" dirty="0"/>
              <a:t>|CHAPTER 02| </a:t>
            </a:r>
            <a:r>
              <a:rPr lang="zh-TW" altLang="en-US" b="1" dirty="0"/>
              <a:t>迴歸問題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20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500062"/>
            <a:ext cx="7951681" cy="57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Deming regression</a:t>
            </a:r>
          </a:p>
        </p:txBody>
      </p:sp>
    </p:spTree>
    <p:extLst>
      <p:ext uri="{BB962C8B-B14F-4D97-AF65-F5344CB8AC3E}">
        <p14:creationId xmlns:p14="http://schemas.microsoft.com/office/powerpoint/2010/main" val="74697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9896" y="1523137"/>
            <a:ext cx="6453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Deming regression, also known as total regression, is regular regression that minimizes the shortest distance to the line. </a:t>
            </a:r>
          </a:p>
          <a:p>
            <a:r>
              <a:rPr lang="en-US" altLang="zh-TW" dirty="0" smtClean="0"/>
              <a:t>Contrast this to regular regression, in which we aim to minimize the vertical distance between the model output and the y-target values.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9896" y="653534"/>
            <a:ext cx="3675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Deming regression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04241"/>
            <a:ext cx="6298478" cy="3301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68439" y="1735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tensorflow_cookbook</a:t>
            </a:r>
            <a:r>
              <a:rPr lang="en-US" altLang="zh-TW" dirty="0" smtClean="0"/>
              <a:t>/03_Linear_Regression/05_Implementing_Deming_Regression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1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9220" y="1377940"/>
            <a:ext cx="56311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model will be the same as regular linear regression: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 = A * x + b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Instead of measuring the vertical L2 distance, we will measure the shortest distance between the line and the predicted point in the loss function.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loss = |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 - (A * </a:t>
            </a:r>
            <a:r>
              <a:rPr lang="en-US" altLang="zh-TW" dirty="0" err="1" smtClean="0"/>
              <a:t>x_input</a:t>
            </a:r>
            <a:r>
              <a:rPr lang="en-US" altLang="zh-TW" dirty="0" smtClean="0"/>
              <a:t> + b)| /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(A^2 + 1)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85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3500" y="119372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tf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import datasets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tensorflow.python.framework</a:t>
            </a:r>
            <a:r>
              <a:rPr lang="en-US" altLang="zh-TW" dirty="0" smtClean="0"/>
              <a:t> import ops</a:t>
            </a:r>
          </a:p>
          <a:p>
            <a:r>
              <a:rPr lang="en-US" altLang="zh-TW" dirty="0" err="1" smtClean="0"/>
              <a:t>ops.reset_default_graph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Set a random seed</a:t>
            </a:r>
          </a:p>
          <a:p>
            <a:r>
              <a:rPr lang="en-US" altLang="zh-TW" dirty="0" err="1" smtClean="0"/>
              <a:t>tf.set_random_seed</a:t>
            </a:r>
            <a:r>
              <a:rPr lang="en-US" altLang="zh-TW" dirty="0" smtClean="0"/>
              <a:t>(42)</a:t>
            </a:r>
          </a:p>
          <a:p>
            <a:r>
              <a:rPr lang="en-US" altLang="zh-TW" dirty="0" err="1" smtClean="0"/>
              <a:t>np.random.seed</a:t>
            </a:r>
            <a:r>
              <a:rPr lang="en-US" altLang="zh-TW" dirty="0" smtClean="0"/>
              <a:t>(42)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graph</a:t>
            </a:r>
          </a:p>
          <a:p>
            <a:r>
              <a:rPr lang="en-US" altLang="zh-TW" dirty="0" err="1" smtClean="0"/>
              <a:t>sess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28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7265" y="340995"/>
            <a:ext cx="6918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Create graph</a:t>
            </a:r>
          </a:p>
          <a:p>
            <a:r>
              <a:rPr lang="en-US" altLang="zh-TW" dirty="0" err="1" smtClean="0"/>
              <a:t>sess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Load the data</a:t>
            </a:r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iris.data</a:t>
            </a:r>
            <a:r>
              <a:rPr lang="en-US" altLang="zh-TW" dirty="0" smtClean="0"/>
              <a:t> = [(Sepal Length, Sepal Width, Petal Length, Petal Width)]</a:t>
            </a:r>
          </a:p>
          <a:p>
            <a:r>
              <a:rPr lang="en-US" altLang="zh-TW" dirty="0" smtClean="0"/>
              <a:t>iris = </a:t>
            </a:r>
            <a:r>
              <a:rPr lang="en-US" altLang="zh-TW" dirty="0" err="1" smtClean="0"/>
              <a:t>datasets.load_iris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x_vals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([x[3] for x in </a:t>
            </a:r>
            <a:r>
              <a:rPr lang="en-US" altLang="zh-TW" dirty="0" err="1" smtClean="0"/>
              <a:t>iris.data</a:t>
            </a:r>
            <a:r>
              <a:rPr lang="en-US" altLang="zh-TW" dirty="0" smtClean="0"/>
              <a:t>])</a:t>
            </a:r>
          </a:p>
          <a:p>
            <a:r>
              <a:rPr lang="en-US" altLang="zh-TW" dirty="0" err="1" smtClean="0"/>
              <a:t>y_vals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([y[0] for y in </a:t>
            </a:r>
            <a:r>
              <a:rPr lang="en-US" altLang="zh-TW" dirty="0" err="1" smtClean="0"/>
              <a:t>iris.data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batch size</a:t>
            </a:r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 = 50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Initialize placeholders</a:t>
            </a:r>
          </a:p>
          <a:p>
            <a:r>
              <a:rPr lang="en-US" altLang="zh-TW" dirty="0" err="1" smtClean="0"/>
              <a:t>x_data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(shape=[None, 1],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=tf.float32)</a:t>
            </a:r>
          </a:p>
          <a:p>
            <a:r>
              <a:rPr lang="en-US" altLang="zh-TW" dirty="0" err="1" smtClean="0"/>
              <a:t>y_target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(shape=[None, 1],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=tf.float32)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variables for linear regression</a:t>
            </a:r>
          </a:p>
          <a:p>
            <a:r>
              <a:rPr lang="en-US" altLang="zh-TW" dirty="0" smtClean="0"/>
              <a:t>A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(shape=[1,1]))</a:t>
            </a:r>
          </a:p>
          <a:p>
            <a:r>
              <a:rPr lang="en-US" altLang="zh-TW" dirty="0" smtClean="0"/>
              <a:t>b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(shape=[1,1]))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model operations</a:t>
            </a:r>
          </a:p>
          <a:p>
            <a:r>
              <a:rPr lang="en-US" altLang="zh-TW" dirty="0" err="1" smtClean="0"/>
              <a:t>model_output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, A), 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91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775" y="1347044"/>
            <a:ext cx="8591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Declare Deming loss function</a:t>
            </a:r>
          </a:p>
          <a:p>
            <a:r>
              <a:rPr lang="en-US" altLang="zh-TW" dirty="0" err="1" smtClean="0"/>
              <a:t>deming_numerator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tf.abs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tf.subtract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, A), b)))</a:t>
            </a:r>
          </a:p>
          <a:p>
            <a:r>
              <a:rPr lang="en-US" altLang="zh-TW" dirty="0" err="1" smtClean="0"/>
              <a:t>deming_denominator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tf.sqrt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(A),1))</a:t>
            </a:r>
          </a:p>
          <a:p>
            <a:r>
              <a:rPr lang="en-US" altLang="zh-TW" dirty="0" smtClean="0"/>
              <a:t>loss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tf.truediv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deming_numerator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deming_denominator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optimizer</a:t>
            </a:r>
          </a:p>
          <a:p>
            <a:r>
              <a:rPr lang="en-US" altLang="zh-TW" dirty="0" err="1" smtClean="0"/>
              <a:t>my_opt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tf.train.GradientDescentOptimizer</a:t>
            </a:r>
            <a:r>
              <a:rPr lang="en-US" altLang="zh-TW" dirty="0" smtClean="0"/>
              <a:t>(0.15)</a:t>
            </a:r>
          </a:p>
          <a:p>
            <a:r>
              <a:rPr lang="en-US" altLang="zh-TW" dirty="0" err="1" smtClean="0"/>
              <a:t>train_step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my_opt.minimize</a:t>
            </a:r>
            <a:r>
              <a:rPr lang="en-US" altLang="zh-TW" dirty="0" smtClean="0"/>
              <a:t>(loss)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Initialize variables</a:t>
            </a:r>
          </a:p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81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699" y="1462118"/>
            <a:ext cx="7543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Training loop</a:t>
            </a:r>
          </a:p>
          <a:p>
            <a:r>
              <a:rPr lang="en-US" altLang="zh-TW" dirty="0" err="1" smtClean="0"/>
              <a:t>loss_vec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range(1000):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np.random.choice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), size=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]])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y_vals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]])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train_step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})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(loss,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})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loss_vec.append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if (i+1)%50 == 0:</a:t>
            </a:r>
          </a:p>
          <a:p>
            <a:r>
              <a:rPr lang="en-US" altLang="zh-TW" dirty="0" smtClean="0"/>
              <a:t>        print('Step #'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(i+1) + ' A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(A)) + ' b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(b)))</a:t>
            </a:r>
          </a:p>
          <a:p>
            <a:r>
              <a:rPr lang="en-US" altLang="zh-TW" dirty="0" smtClean="0"/>
              <a:t>        print('Loss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單變數線性回歸</a:t>
            </a:r>
            <a:r>
              <a:rPr lang="zh-TW" altLang="en-US" sz="4400" dirty="0" smtClean="0"/>
              <a:t>演算法</a:t>
            </a:r>
            <a:endParaRPr lang="en-US" altLang="zh-TW" sz="4400" dirty="0" smtClean="0"/>
          </a:p>
          <a:p>
            <a:pPr algn="ctr"/>
            <a:r>
              <a:rPr lang="en-US" altLang="zh-TW" sz="2800" dirty="0"/>
              <a:t>Linear Regression: Inverse Matrix Method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626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4425" y="17033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 Get the optimal coefficients</a:t>
            </a:r>
          </a:p>
          <a:p>
            <a:r>
              <a:rPr lang="en-US" altLang="zh-TW" dirty="0" smtClean="0"/>
              <a:t>[slope]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(A)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y_intercept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(b)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Get best fit line</a:t>
            </a:r>
          </a:p>
          <a:p>
            <a:r>
              <a:rPr lang="en-US" altLang="zh-TW" dirty="0" err="1" smtClean="0"/>
              <a:t>best_fit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best_fit.append</a:t>
            </a:r>
            <a:r>
              <a:rPr lang="en-US" altLang="zh-TW" dirty="0" smtClean="0"/>
              <a:t>(slope*</a:t>
            </a:r>
            <a:r>
              <a:rPr lang="en-US" altLang="zh-TW" dirty="0" err="1" smtClean="0"/>
              <a:t>i+y_intercept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89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5375" y="110016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 Plot the result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y_vals</a:t>
            </a:r>
            <a:r>
              <a:rPr lang="en-US" altLang="zh-TW" dirty="0" smtClean="0"/>
              <a:t>, 'o', label='Data Points')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best_fit</a:t>
            </a:r>
            <a:r>
              <a:rPr lang="en-US" altLang="zh-TW" dirty="0" smtClean="0"/>
              <a:t>, 'r-', label='Best fit line', linewidth=3)</a:t>
            </a:r>
          </a:p>
          <a:p>
            <a:r>
              <a:rPr lang="en-US" altLang="zh-TW" dirty="0" err="1" smtClean="0"/>
              <a:t>plt.legend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loc</a:t>
            </a:r>
            <a:r>
              <a:rPr lang="en-US" altLang="zh-TW" dirty="0" smtClean="0"/>
              <a:t>='upper left')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('Sepal Length vs Petal Width')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('Petal Width')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('Sepal Length')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Plot loss over time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loss_vec</a:t>
            </a:r>
            <a:r>
              <a:rPr lang="en-US" altLang="zh-TW" dirty="0" smtClean="0"/>
              <a:t>, 'k-')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('L2 Loss per Generation')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('Generation')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('L2 Loss')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61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88616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LASSO and Ridge Regression</a:t>
            </a:r>
          </a:p>
        </p:txBody>
      </p:sp>
      <p:sp>
        <p:nvSpPr>
          <p:cNvPr id="4" name="矩形 3"/>
          <p:cNvSpPr/>
          <p:nvPr/>
        </p:nvSpPr>
        <p:spPr>
          <a:xfrm>
            <a:off x="1221509" y="5805344"/>
            <a:ext cx="6700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TensorFlow-Machine-Learning-Cookbook-Second-Edition/Chapter03/03_Linear_Regression/06_Implementing_Lasso_and_Ridge_Regression/06_lasso_and_ridge_regression.py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61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6849" y="2255014"/>
            <a:ext cx="6315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This function shows how to use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to solve LASSO or </a:t>
            </a:r>
          </a:p>
          <a:p>
            <a:r>
              <a:rPr lang="en-US" altLang="zh-TW" dirty="0" smtClean="0"/>
              <a:t># Ridge regression for </a:t>
            </a:r>
          </a:p>
          <a:p>
            <a:r>
              <a:rPr lang="en-US" altLang="zh-TW" dirty="0" smtClean="0"/>
              <a:t># y = Ax + b</a:t>
            </a:r>
          </a:p>
          <a:p>
            <a:r>
              <a:rPr lang="en-US" altLang="zh-TW" dirty="0" smtClean="0"/>
              <a:t># </a:t>
            </a:r>
          </a:p>
          <a:p>
            <a:r>
              <a:rPr lang="en-US" altLang="zh-TW" dirty="0" smtClean="0"/>
              <a:t># We will use the iris data, specifically: </a:t>
            </a:r>
          </a:p>
          <a:p>
            <a:r>
              <a:rPr lang="en-US" altLang="zh-TW" dirty="0" smtClean="0"/>
              <a:t>#   y = Sepal Length </a:t>
            </a:r>
          </a:p>
          <a:p>
            <a:r>
              <a:rPr lang="en-US" altLang="zh-TW" dirty="0" smtClean="0"/>
              <a:t>#   x = Petal Width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67095" y="1167884"/>
            <a:ext cx="282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LASSO and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5281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163" y="1637483"/>
            <a:ext cx="80125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# import required libraries</a:t>
            </a:r>
          </a:p>
          <a:p>
            <a:r>
              <a:rPr lang="en-US" altLang="zh-TW" sz="3200" dirty="0" smtClean="0"/>
              <a:t>import </a:t>
            </a:r>
            <a:r>
              <a:rPr lang="en-US" altLang="zh-TW" sz="3200" dirty="0" err="1" smtClean="0"/>
              <a:t>matplotlib.pyplot</a:t>
            </a:r>
            <a:r>
              <a:rPr lang="en-US" altLang="zh-TW" sz="3200" dirty="0" smtClean="0"/>
              <a:t> as </a:t>
            </a:r>
            <a:r>
              <a:rPr lang="en-US" altLang="zh-TW" sz="3200" dirty="0" err="1" smtClean="0"/>
              <a:t>plt</a:t>
            </a:r>
            <a:endParaRPr lang="en-US" altLang="zh-TW" sz="3200" dirty="0" smtClean="0"/>
          </a:p>
          <a:p>
            <a:r>
              <a:rPr lang="en-US" altLang="zh-TW" sz="3200" dirty="0" smtClean="0"/>
              <a:t>import sys</a:t>
            </a:r>
          </a:p>
          <a:p>
            <a:r>
              <a:rPr lang="en-US" altLang="zh-TW" sz="3200" dirty="0" smtClean="0"/>
              <a:t>import </a:t>
            </a:r>
            <a:r>
              <a:rPr lang="en-US" altLang="zh-TW" sz="3200" dirty="0" err="1" smtClean="0"/>
              <a:t>numpy</a:t>
            </a:r>
            <a:r>
              <a:rPr lang="en-US" altLang="zh-TW" sz="3200" dirty="0" smtClean="0"/>
              <a:t> as np</a:t>
            </a:r>
          </a:p>
          <a:p>
            <a:r>
              <a:rPr lang="en-US" altLang="zh-TW" sz="3200" dirty="0" smtClean="0"/>
              <a:t>import </a:t>
            </a:r>
            <a:r>
              <a:rPr lang="en-US" altLang="zh-TW" sz="3200" dirty="0" err="1" smtClean="0"/>
              <a:t>tensorflow</a:t>
            </a:r>
            <a:r>
              <a:rPr lang="en-US" altLang="zh-TW" sz="3200" dirty="0" smtClean="0"/>
              <a:t> as </a:t>
            </a:r>
            <a:r>
              <a:rPr lang="en-US" altLang="zh-TW" sz="3200" dirty="0" err="1" smtClean="0"/>
              <a:t>tf</a:t>
            </a:r>
            <a:endParaRPr lang="en-US" altLang="zh-TW" sz="3200" dirty="0" smtClean="0"/>
          </a:p>
          <a:p>
            <a:r>
              <a:rPr lang="en-US" altLang="zh-TW" sz="3200" dirty="0" smtClean="0"/>
              <a:t>from </a:t>
            </a:r>
            <a:r>
              <a:rPr lang="en-US" altLang="zh-TW" sz="3200" dirty="0" err="1" smtClean="0"/>
              <a:t>sklearn</a:t>
            </a:r>
            <a:r>
              <a:rPr lang="en-US" altLang="zh-TW" sz="3200" dirty="0" smtClean="0"/>
              <a:t> import datasets</a:t>
            </a:r>
          </a:p>
          <a:p>
            <a:r>
              <a:rPr lang="en-US" altLang="zh-TW" sz="3200" dirty="0" smtClean="0"/>
              <a:t>from </a:t>
            </a:r>
            <a:r>
              <a:rPr lang="en-US" altLang="zh-TW" sz="3200" dirty="0" err="1" smtClean="0"/>
              <a:t>tensorflow.python.framework</a:t>
            </a:r>
            <a:r>
              <a:rPr lang="en-US" altLang="zh-TW" sz="3200" dirty="0" smtClean="0"/>
              <a:t> import ops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168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951" y="751344"/>
            <a:ext cx="70961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Specify 'Ridge' or 'LASSO'</a:t>
            </a:r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regression_type</a:t>
            </a:r>
            <a:r>
              <a:rPr lang="en-US" altLang="zh-TW" dirty="0" smtClean="0"/>
              <a:t> = 'LASSO'</a:t>
            </a:r>
          </a:p>
          <a:p>
            <a:r>
              <a:rPr lang="en-US" altLang="zh-TW" dirty="0" err="1" smtClean="0"/>
              <a:t>regression_type</a:t>
            </a:r>
            <a:r>
              <a:rPr lang="en-US" altLang="zh-TW" dirty="0" smtClean="0"/>
              <a:t> = 'Ridge'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clear out old graph</a:t>
            </a:r>
          </a:p>
          <a:p>
            <a:r>
              <a:rPr lang="en-US" altLang="zh-TW" dirty="0" err="1" smtClean="0"/>
              <a:t>ops.reset_default_graph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graph</a:t>
            </a:r>
          </a:p>
          <a:p>
            <a:r>
              <a:rPr lang="en-US" altLang="zh-TW" dirty="0" err="1" smtClean="0"/>
              <a:t>sess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Load iris data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iris.data</a:t>
            </a:r>
            <a:r>
              <a:rPr lang="en-US" altLang="zh-TW" dirty="0" smtClean="0"/>
              <a:t> = [(Sepal Length, Sepal Width, Petal Length, Petal Width)]</a:t>
            </a:r>
          </a:p>
          <a:p>
            <a:r>
              <a:rPr lang="en-US" altLang="zh-TW" dirty="0" smtClean="0"/>
              <a:t>iris = </a:t>
            </a:r>
            <a:r>
              <a:rPr lang="en-US" altLang="zh-TW" dirty="0" err="1" smtClean="0"/>
              <a:t>datasets.load_iris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x_vals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([x[3] for x in </a:t>
            </a:r>
            <a:r>
              <a:rPr lang="en-US" altLang="zh-TW" dirty="0" err="1" smtClean="0"/>
              <a:t>iris.data</a:t>
            </a:r>
            <a:r>
              <a:rPr lang="en-US" altLang="zh-TW" dirty="0" smtClean="0"/>
              <a:t>])</a:t>
            </a:r>
          </a:p>
          <a:p>
            <a:r>
              <a:rPr lang="en-US" altLang="zh-TW" dirty="0" err="1" smtClean="0"/>
              <a:t>y_vals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([y[0] for y in </a:t>
            </a:r>
            <a:r>
              <a:rPr lang="en-US" altLang="zh-TW" dirty="0" err="1" smtClean="0"/>
              <a:t>iris.data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58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4926" y="373172"/>
            <a:ext cx="60674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Model Parameters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batch size</a:t>
            </a:r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 = 50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Initialize placeholders</a:t>
            </a:r>
          </a:p>
          <a:p>
            <a:r>
              <a:rPr lang="en-US" altLang="zh-TW" dirty="0" err="1" smtClean="0"/>
              <a:t>x_data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(shape=[None, 1],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=tf.float32)</a:t>
            </a:r>
          </a:p>
          <a:p>
            <a:r>
              <a:rPr lang="en-US" altLang="zh-TW" dirty="0" err="1" smtClean="0"/>
              <a:t>y_target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(shape=[None, 1],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=tf.float32)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make results reproducible</a:t>
            </a:r>
          </a:p>
          <a:p>
            <a:r>
              <a:rPr lang="en-US" altLang="zh-TW" dirty="0" smtClean="0"/>
              <a:t>seed = 13</a:t>
            </a:r>
          </a:p>
          <a:p>
            <a:r>
              <a:rPr lang="en-US" altLang="zh-TW" dirty="0" err="1" smtClean="0"/>
              <a:t>np.random.seed</a:t>
            </a:r>
            <a:r>
              <a:rPr lang="en-US" altLang="zh-TW" dirty="0" smtClean="0"/>
              <a:t>(seed)</a:t>
            </a:r>
          </a:p>
          <a:p>
            <a:r>
              <a:rPr lang="en-US" altLang="zh-TW" dirty="0" err="1" smtClean="0"/>
              <a:t>tf.set_random_seed</a:t>
            </a:r>
            <a:r>
              <a:rPr lang="en-US" altLang="zh-TW" dirty="0" smtClean="0"/>
              <a:t>(seed)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variables for linear regression</a:t>
            </a:r>
          </a:p>
          <a:p>
            <a:r>
              <a:rPr lang="en-US" altLang="zh-TW" dirty="0" smtClean="0"/>
              <a:t>A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(shape=[1,1]))</a:t>
            </a:r>
          </a:p>
          <a:p>
            <a:r>
              <a:rPr lang="en-US" altLang="zh-TW" dirty="0" smtClean="0"/>
              <a:t>b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(shape=[1,1]))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model operations</a:t>
            </a:r>
          </a:p>
          <a:p>
            <a:r>
              <a:rPr lang="en-US" altLang="zh-TW" dirty="0" err="1" smtClean="0"/>
              <a:t>model_output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, A), b)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153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301" y="792778"/>
            <a:ext cx="83724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Loss Functions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Select appropriate loss function based on regression type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regression_type</a:t>
            </a:r>
            <a:r>
              <a:rPr lang="en-US" altLang="zh-TW" dirty="0" smtClean="0"/>
              <a:t> == 'LASSO':</a:t>
            </a:r>
          </a:p>
          <a:p>
            <a:r>
              <a:rPr lang="en-US" altLang="zh-TW" dirty="0" smtClean="0"/>
              <a:t>    # Declare Lasso loss function</a:t>
            </a:r>
          </a:p>
          <a:p>
            <a:r>
              <a:rPr lang="en-US" altLang="zh-TW" dirty="0" smtClean="0"/>
              <a:t>    # Lasso Loss = L2_Loss + </a:t>
            </a:r>
            <a:r>
              <a:rPr lang="en-US" altLang="zh-TW" dirty="0" err="1" smtClean="0"/>
              <a:t>heavyside_step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# Where </a:t>
            </a:r>
            <a:r>
              <a:rPr lang="en-US" altLang="zh-TW" dirty="0" err="1" smtClean="0"/>
              <a:t>heavyside_step</a:t>
            </a:r>
            <a:r>
              <a:rPr lang="en-US" altLang="zh-TW" dirty="0" smtClean="0"/>
              <a:t> ~ 0 if A &lt; constant, otherwise ~ 99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lasso_param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tf.constant</a:t>
            </a:r>
            <a:r>
              <a:rPr lang="en-US" altLang="zh-TW" dirty="0" smtClean="0"/>
              <a:t>(0.9)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heavyside_step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tf.truediv</a:t>
            </a:r>
            <a:r>
              <a:rPr lang="en-US" altLang="zh-TW" dirty="0" smtClean="0"/>
              <a:t>(1., 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(1., </a:t>
            </a:r>
            <a:r>
              <a:rPr lang="en-US" altLang="zh-TW" dirty="0" err="1" smtClean="0"/>
              <a:t>tf.exp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tf.multiply</a:t>
            </a:r>
            <a:r>
              <a:rPr lang="en-US" altLang="zh-TW" dirty="0" smtClean="0"/>
              <a:t>(-50., </a:t>
            </a:r>
            <a:r>
              <a:rPr lang="en-US" altLang="zh-TW" dirty="0" err="1" smtClean="0"/>
              <a:t>tf.subtract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lasso_param</a:t>
            </a:r>
            <a:r>
              <a:rPr lang="en-US" altLang="zh-TW" dirty="0" smtClean="0"/>
              <a:t>)))))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regularization_param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tf.multiply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heavyside_step</a:t>
            </a:r>
            <a:r>
              <a:rPr lang="en-US" altLang="zh-TW" dirty="0" smtClean="0"/>
              <a:t>, 99.)</a:t>
            </a:r>
          </a:p>
          <a:p>
            <a:r>
              <a:rPr lang="en-US" altLang="zh-TW" dirty="0" smtClean="0"/>
              <a:t>    loss = 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model_output</a:t>
            </a:r>
            <a:r>
              <a:rPr lang="en-US" altLang="zh-TW" dirty="0" smtClean="0"/>
              <a:t>)), </a:t>
            </a:r>
            <a:r>
              <a:rPr lang="en-US" altLang="zh-TW" dirty="0" err="1" smtClean="0"/>
              <a:t>regularization_param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0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451" y="1582341"/>
            <a:ext cx="7515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elif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regression_type</a:t>
            </a:r>
            <a:r>
              <a:rPr lang="en-US" altLang="zh-TW" dirty="0" smtClean="0"/>
              <a:t> == 'Ridge':</a:t>
            </a:r>
          </a:p>
          <a:p>
            <a:r>
              <a:rPr lang="en-US" altLang="zh-TW" dirty="0" smtClean="0"/>
              <a:t>    # Declare the Ridge loss function</a:t>
            </a:r>
          </a:p>
          <a:p>
            <a:r>
              <a:rPr lang="en-US" altLang="zh-TW" dirty="0" smtClean="0"/>
              <a:t>    # Ridge loss = L2_loss + L2 norm of slope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ridge_param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tf.constant</a:t>
            </a:r>
            <a:r>
              <a:rPr lang="en-US" altLang="zh-TW" dirty="0" smtClean="0"/>
              <a:t>(1.)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ridge_loss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(A))</a:t>
            </a:r>
          </a:p>
          <a:p>
            <a:r>
              <a:rPr lang="en-US" altLang="zh-TW" dirty="0" smtClean="0"/>
              <a:t>    loss = </a:t>
            </a:r>
            <a:r>
              <a:rPr lang="en-US" altLang="zh-TW" dirty="0" err="1" smtClean="0"/>
              <a:t>tf.expand_dims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model_output</a:t>
            </a:r>
            <a:r>
              <a:rPr lang="en-US" altLang="zh-TW" dirty="0" smtClean="0"/>
              <a:t>)), </a:t>
            </a:r>
            <a:r>
              <a:rPr lang="en-US" altLang="zh-TW" dirty="0" err="1" smtClean="0"/>
              <a:t>tf.multiply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ridge_param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ridge_loss</a:t>
            </a:r>
            <a:r>
              <a:rPr lang="en-US" altLang="zh-TW" dirty="0" smtClean="0"/>
              <a:t>)), 0)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else:</a:t>
            </a:r>
          </a:p>
          <a:p>
            <a:r>
              <a:rPr lang="en-US" altLang="zh-TW" dirty="0" smtClean="0"/>
              <a:t>    print('Invalid </a:t>
            </a:r>
            <a:r>
              <a:rPr lang="en-US" altLang="zh-TW" dirty="0" err="1" smtClean="0"/>
              <a:t>regression_type</a:t>
            </a:r>
            <a:r>
              <a:rPr lang="en-US" altLang="zh-TW" dirty="0" smtClean="0"/>
              <a:t> parameter </a:t>
            </a:r>
            <a:r>
              <a:rPr lang="en-US" altLang="zh-TW" dirty="0" err="1" smtClean="0"/>
              <a:t>value',file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sys.stderr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545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7345" y="1166474"/>
            <a:ext cx="81695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###</a:t>
            </a:r>
          </a:p>
          <a:p>
            <a:r>
              <a:rPr lang="en-US" altLang="zh-TW" sz="3200" dirty="0" smtClean="0"/>
              <a:t># Optimizer</a:t>
            </a:r>
          </a:p>
          <a:p>
            <a:r>
              <a:rPr lang="en-US" altLang="zh-TW" sz="3200" dirty="0" smtClean="0"/>
              <a:t>###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# Declare optimizer</a:t>
            </a:r>
          </a:p>
          <a:p>
            <a:r>
              <a:rPr lang="en-US" altLang="zh-TW" sz="3200" dirty="0" err="1" smtClean="0"/>
              <a:t>my_opt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tf.train.GradientDescentOptimizer</a:t>
            </a:r>
            <a:r>
              <a:rPr lang="en-US" altLang="zh-TW" sz="3200" dirty="0" smtClean="0"/>
              <a:t>(0.001)</a:t>
            </a:r>
          </a:p>
          <a:p>
            <a:r>
              <a:rPr lang="en-US" altLang="zh-TW" sz="3200" dirty="0" err="1" smtClean="0"/>
              <a:t>train_step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my_opt.minimize</a:t>
            </a:r>
            <a:r>
              <a:rPr lang="en-US" altLang="zh-TW" sz="3200" dirty="0" smtClean="0"/>
              <a:t>(loss)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82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6800" y="1483489"/>
            <a:ext cx="70294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# Linear Regression: Inverse Matrix Method</a:t>
            </a:r>
          </a:p>
          <a:p>
            <a:r>
              <a:rPr lang="en-US" altLang="zh-TW" sz="2400" dirty="0" smtClean="0"/>
              <a:t>#----------------------------------</a:t>
            </a:r>
          </a:p>
          <a:p>
            <a:r>
              <a:rPr lang="en-US" altLang="zh-TW" sz="2400" dirty="0" smtClean="0"/>
              <a:t>#</a:t>
            </a:r>
          </a:p>
          <a:p>
            <a:r>
              <a:rPr lang="en-US" altLang="zh-TW" sz="2400" dirty="0" smtClean="0"/>
              <a:t># This function shows how to use 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 to</a:t>
            </a:r>
          </a:p>
          <a:p>
            <a:r>
              <a:rPr lang="en-US" altLang="zh-TW" sz="2400" dirty="0" smtClean="0"/>
              <a:t># solve linear regression via the matrix inverse.</a:t>
            </a:r>
          </a:p>
          <a:p>
            <a:r>
              <a:rPr lang="en-US" altLang="zh-TW" sz="2400" dirty="0" smtClean="0"/>
              <a:t>#</a:t>
            </a:r>
          </a:p>
          <a:p>
            <a:r>
              <a:rPr lang="en-US" altLang="zh-TW" sz="2400" dirty="0" smtClean="0"/>
              <a:t># Given Ax=b, solving for x:</a:t>
            </a:r>
          </a:p>
          <a:p>
            <a:r>
              <a:rPr lang="en-US" altLang="zh-TW" sz="2400" dirty="0" smtClean="0"/>
              <a:t>#  x = (t(A) * A)^(-1) * t(A) * b</a:t>
            </a:r>
          </a:p>
          <a:p>
            <a:r>
              <a:rPr lang="en-US" altLang="zh-TW" sz="2400" dirty="0" smtClean="0"/>
              <a:t>#  where t(A) is the transpose of 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235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225" y="510897"/>
            <a:ext cx="794384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Run regression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Initialize variables</a:t>
            </a:r>
          </a:p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Training loop</a:t>
            </a:r>
          </a:p>
          <a:p>
            <a:r>
              <a:rPr lang="en-US" altLang="zh-TW" dirty="0" err="1" smtClean="0"/>
              <a:t>loss_vec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range(1500):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np.random.choice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), size=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]])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y_vals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]])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train_step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})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(loss,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})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loss_vec.append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[0])</a:t>
            </a:r>
          </a:p>
          <a:p>
            <a:r>
              <a:rPr lang="en-US" altLang="zh-TW" dirty="0" smtClean="0"/>
              <a:t>    if (i+1)%300==0:</a:t>
            </a:r>
          </a:p>
          <a:p>
            <a:r>
              <a:rPr lang="en-US" altLang="zh-TW" dirty="0" smtClean="0"/>
              <a:t>        print('Step #'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(i+1) + ' A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(A)) + ' b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(b)))</a:t>
            </a:r>
          </a:p>
          <a:p>
            <a:r>
              <a:rPr lang="en-US" altLang="zh-TW" dirty="0" smtClean="0"/>
              <a:t>        print('Loss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        print('\n')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87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872" y="381567"/>
            <a:ext cx="82711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###</a:t>
            </a:r>
          </a:p>
          <a:p>
            <a:r>
              <a:rPr lang="en-US" altLang="zh-TW" sz="3200" dirty="0" smtClean="0"/>
              <a:t># Extract regression results</a:t>
            </a:r>
          </a:p>
          <a:p>
            <a:r>
              <a:rPr lang="en-US" altLang="zh-TW" sz="3200" dirty="0" smtClean="0"/>
              <a:t>###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# Get the optimal coefficients</a:t>
            </a:r>
          </a:p>
          <a:p>
            <a:r>
              <a:rPr lang="en-US" altLang="zh-TW" sz="3200" dirty="0" smtClean="0"/>
              <a:t>[slope] = </a:t>
            </a:r>
            <a:r>
              <a:rPr lang="en-US" altLang="zh-TW" sz="3200" dirty="0" err="1" smtClean="0"/>
              <a:t>sess.run</a:t>
            </a:r>
            <a:r>
              <a:rPr lang="en-US" altLang="zh-TW" sz="3200" dirty="0" smtClean="0"/>
              <a:t>(A)</a:t>
            </a:r>
          </a:p>
          <a:p>
            <a:r>
              <a:rPr lang="en-US" altLang="zh-TW" sz="3200" dirty="0" smtClean="0"/>
              <a:t>[</a:t>
            </a:r>
            <a:r>
              <a:rPr lang="en-US" altLang="zh-TW" sz="3200" dirty="0" err="1" smtClean="0"/>
              <a:t>y_intercept</a:t>
            </a:r>
            <a:r>
              <a:rPr lang="en-US" altLang="zh-TW" sz="3200" dirty="0" smtClean="0"/>
              <a:t>] = </a:t>
            </a:r>
            <a:r>
              <a:rPr lang="en-US" altLang="zh-TW" sz="3200" dirty="0" err="1" smtClean="0"/>
              <a:t>sess.run</a:t>
            </a:r>
            <a:r>
              <a:rPr lang="en-US" altLang="zh-TW" sz="3200" dirty="0" smtClean="0"/>
              <a:t>(b)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# Get best fit line</a:t>
            </a:r>
          </a:p>
          <a:p>
            <a:r>
              <a:rPr lang="en-US" altLang="zh-TW" sz="3200" dirty="0" err="1" smtClean="0"/>
              <a:t>best_fit</a:t>
            </a:r>
            <a:r>
              <a:rPr lang="en-US" altLang="zh-TW" sz="3200" dirty="0" smtClean="0"/>
              <a:t> = []</a:t>
            </a:r>
          </a:p>
          <a:p>
            <a:r>
              <a:rPr lang="en-US" altLang="zh-TW" sz="3200" dirty="0" smtClean="0"/>
              <a:t>for </a:t>
            </a:r>
            <a:r>
              <a:rPr lang="en-US" altLang="zh-TW" sz="3200" dirty="0" err="1" smtClean="0"/>
              <a:t>i</a:t>
            </a:r>
            <a:r>
              <a:rPr lang="en-US" altLang="zh-TW" sz="3200" dirty="0" smtClean="0"/>
              <a:t> in </a:t>
            </a:r>
            <a:r>
              <a:rPr lang="en-US" altLang="zh-TW" sz="3200" dirty="0" err="1" smtClean="0"/>
              <a:t>x_vals</a:t>
            </a:r>
            <a:r>
              <a:rPr lang="en-US" altLang="zh-TW" sz="3200" dirty="0" smtClean="0"/>
              <a:t>:</a:t>
            </a:r>
          </a:p>
          <a:p>
            <a:r>
              <a:rPr lang="en-US" altLang="zh-TW" sz="3200" dirty="0" smtClean="0"/>
              <a:t>  </a:t>
            </a:r>
            <a:r>
              <a:rPr lang="en-US" altLang="zh-TW" sz="3200" dirty="0" err="1" smtClean="0"/>
              <a:t>best_fit.append</a:t>
            </a:r>
            <a:r>
              <a:rPr lang="en-US" altLang="zh-TW" sz="3200" dirty="0" smtClean="0"/>
              <a:t>(slope*</a:t>
            </a:r>
            <a:r>
              <a:rPr lang="en-US" altLang="zh-TW" sz="3200" dirty="0" err="1" smtClean="0"/>
              <a:t>i+y_intercept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6168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3964" y="428163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Plot results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Plot regression line against data points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y_vals</a:t>
            </a:r>
            <a:r>
              <a:rPr lang="en-US" altLang="zh-TW" dirty="0" smtClean="0"/>
              <a:t>, 'o', label='Data Points')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best_fit</a:t>
            </a:r>
            <a:r>
              <a:rPr lang="en-US" altLang="zh-TW" dirty="0" smtClean="0"/>
              <a:t>, 'r-', label='Best fit line', linewidth=3)</a:t>
            </a:r>
          </a:p>
          <a:p>
            <a:r>
              <a:rPr lang="en-US" altLang="zh-TW" dirty="0" err="1" smtClean="0"/>
              <a:t>plt.legend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loc</a:t>
            </a:r>
            <a:r>
              <a:rPr lang="en-US" altLang="zh-TW" dirty="0" smtClean="0"/>
              <a:t>='upper left')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('Sepal Length vs Pedal Width')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('Pedal Width')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('Sepal Length')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Plot loss over time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loss_vec</a:t>
            </a:r>
            <a:r>
              <a:rPr lang="en-US" altLang="zh-TW" dirty="0" smtClean="0"/>
              <a:t>, 'k-')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regression_type</a:t>
            </a:r>
            <a:r>
              <a:rPr lang="en-US" altLang="zh-TW" dirty="0" smtClean="0"/>
              <a:t> + ' Loss per Generation')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('Generation')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('Loss')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11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4873" y="88060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Step #300 A = [[1.706729]] b = [[1.5547523]]</a:t>
            </a:r>
          </a:p>
          <a:p>
            <a:r>
              <a:rPr lang="en-US" altLang="zh-TW" dirty="0" smtClean="0"/>
              <a:t>Loss = [8.266697]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Step #600 A = [[1.6157354]] b = [[2.5661898]]</a:t>
            </a:r>
          </a:p>
          <a:p>
            <a:r>
              <a:rPr lang="en-US" altLang="zh-TW" dirty="0" smtClean="0"/>
              <a:t>Loss = [4.7824945]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Step #900 A = [[1.346329]] b = [[3.2469504]]</a:t>
            </a:r>
          </a:p>
          <a:p>
            <a:r>
              <a:rPr lang="en-US" altLang="zh-TW" dirty="0" smtClean="0"/>
              <a:t>Loss = [3.079881]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Step #1200 A = [[1.1117644]] b = [[3.7608495]]</a:t>
            </a:r>
          </a:p>
          <a:p>
            <a:r>
              <a:rPr lang="en-US" altLang="zh-TW" dirty="0" smtClean="0"/>
              <a:t>Loss = [2.0647893]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Step #1500 A = [[0.9335519]] b = [[4.153798]]</a:t>
            </a:r>
          </a:p>
          <a:p>
            <a:r>
              <a:rPr lang="en-US" altLang="zh-TW" dirty="0" smtClean="0"/>
              <a:t>Loss = [1.4875126]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619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15" y="840972"/>
            <a:ext cx="7702213" cy="55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43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47" y="1664055"/>
            <a:ext cx="4907705" cy="35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16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88616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</a:t>
            </a:r>
            <a:r>
              <a:rPr lang="en-US" altLang="zh-TW" sz="4400" dirty="0" err="1"/>
              <a:t>net</a:t>
            </a:r>
            <a:r>
              <a:rPr lang="en-US" altLang="zh-TW" sz="4400" dirty="0"/>
              <a:t> Regression</a:t>
            </a:r>
          </a:p>
        </p:txBody>
      </p:sp>
      <p:sp>
        <p:nvSpPr>
          <p:cNvPr id="4" name="矩形 3"/>
          <p:cNvSpPr/>
          <p:nvPr/>
        </p:nvSpPr>
        <p:spPr>
          <a:xfrm>
            <a:off x="1221508" y="5805344"/>
            <a:ext cx="7322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-Machine-Learning-Cookbook-Second-Edition</a:t>
            </a:r>
          </a:p>
          <a:p>
            <a:r>
              <a:rPr lang="en-US" altLang="zh-TW" dirty="0"/>
              <a:t>Chapter03/03_Linear_Regression/07_Implementing_Elasticnet_Regression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500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2499" y="1801416"/>
            <a:ext cx="70104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Declare the elastic net loss function</a:t>
            </a:r>
          </a:p>
          <a:p>
            <a:r>
              <a:rPr lang="en-US" altLang="zh-TW" dirty="0" smtClean="0"/>
              <a:t>elastic_param1 = </a:t>
            </a:r>
            <a:r>
              <a:rPr lang="en-US" altLang="zh-TW" dirty="0" err="1" smtClean="0"/>
              <a:t>tf.constant</a:t>
            </a:r>
            <a:r>
              <a:rPr lang="en-US" altLang="zh-TW" dirty="0" smtClean="0"/>
              <a:t>(1.)</a:t>
            </a:r>
          </a:p>
          <a:p>
            <a:r>
              <a:rPr lang="en-US" altLang="zh-TW" dirty="0" smtClean="0"/>
              <a:t>elastic_param2 = </a:t>
            </a:r>
            <a:r>
              <a:rPr lang="en-US" altLang="zh-TW" dirty="0" err="1" smtClean="0"/>
              <a:t>tf.constant</a:t>
            </a:r>
            <a:r>
              <a:rPr lang="en-US" altLang="zh-TW" dirty="0" smtClean="0"/>
              <a:t>(1.)</a:t>
            </a:r>
          </a:p>
          <a:p>
            <a:r>
              <a:rPr lang="en-US" altLang="zh-TW" dirty="0" smtClean="0"/>
              <a:t>l1_a_loss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tf.abs</a:t>
            </a:r>
            <a:r>
              <a:rPr lang="en-US" altLang="zh-TW" dirty="0" smtClean="0"/>
              <a:t>(A))</a:t>
            </a:r>
          </a:p>
          <a:p>
            <a:r>
              <a:rPr lang="en-US" altLang="zh-TW" dirty="0" smtClean="0"/>
              <a:t>l2_a_loss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(A))</a:t>
            </a:r>
          </a:p>
          <a:p>
            <a:r>
              <a:rPr lang="en-US" altLang="zh-TW" dirty="0" smtClean="0"/>
              <a:t>e1_term = </a:t>
            </a:r>
            <a:r>
              <a:rPr lang="en-US" altLang="zh-TW" dirty="0" err="1" smtClean="0"/>
              <a:t>tf.multiply</a:t>
            </a:r>
            <a:r>
              <a:rPr lang="en-US" altLang="zh-TW" dirty="0" smtClean="0"/>
              <a:t>(elastic_param1, l1_a_loss)</a:t>
            </a:r>
          </a:p>
          <a:p>
            <a:r>
              <a:rPr lang="en-US" altLang="zh-TW" dirty="0" smtClean="0"/>
              <a:t>e2_term = </a:t>
            </a:r>
            <a:r>
              <a:rPr lang="en-US" altLang="zh-TW" dirty="0" err="1" smtClean="0"/>
              <a:t>tf.multiply</a:t>
            </a:r>
            <a:r>
              <a:rPr lang="en-US" altLang="zh-TW" dirty="0" smtClean="0"/>
              <a:t>(elastic_param2, l2_a_loss)</a:t>
            </a:r>
          </a:p>
          <a:p>
            <a:r>
              <a:rPr lang="en-US" altLang="zh-TW" dirty="0" smtClean="0"/>
              <a:t>loss = </a:t>
            </a:r>
            <a:r>
              <a:rPr lang="en-US" altLang="zh-TW" dirty="0" err="1" smtClean="0"/>
              <a:t>tf.expand_dims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model_output</a:t>
            </a:r>
            <a:r>
              <a:rPr lang="en-US" altLang="zh-TW" dirty="0" smtClean="0"/>
              <a:t>)), e1_term), e2_term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290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166843"/>
            <a:ext cx="4686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Step #250 A = [[1.2583933 ]</a:t>
            </a:r>
          </a:p>
          <a:p>
            <a:r>
              <a:rPr lang="en-US" altLang="zh-TW" dirty="0" smtClean="0"/>
              <a:t> [0.40221712]</a:t>
            </a:r>
          </a:p>
          <a:p>
            <a:r>
              <a:rPr lang="en-US" altLang="zh-TW" dirty="0" smtClean="0"/>
              <a:t> [0.40282184]] b = [[-0.14970286]]</a:t>
            </a:r>
          </a:p>
          <a:p>
            <a:r>
              <a:rPr lang="en-US" altLang="zh-TW" dirty="0" smtClean="0"/>
              <a:t>Loss = [1.5915687]</a:t>
            </a:r>
          </a:p>
          <a:p>
            <a:r>
              <a:rPr lang="en-US" altLang="zh-TW" dirty="0" smtClean="0"/>
              <a:t>Step #500 A = [[1.1765288 ]</a:t>
            </a:r>
          </a:p>
          <a:p>
            <a:r>
              <a:rPr lang="en-US" altLang="zh-TW" dirty="0" smtClean="0"/>
              <a:t> [0.46809328]</a:t>
            </a:r>
          </a:p>
          <a:p>
            <a:r>
              <a:rPr lang="en-US" altLang="zh-TW" dirty="0" smtClean="0"/>
              <a:t> [0.30075192]] b = [[-0.06897473]]</a:t>
            </a:r>
          </a:p>
          <a:p>
            <a:r>
              <a:rPr lang="en-US" altLang="zh-TW" dirty="0" smtClean="0"/>
              <a:t>Loss = [1.4633968]</a:t>
            </a:r>
          </a:p>
          <a:p>
            <a:r>
              <a:rPr lang="en-US" altLang="zh-TW" dirty="0" smtClean="0"/>
              <a:t>Step #750 A = [[1.1315887 ]</a:t>
            </a:r>
          </a:p>
          <a:p>
            <a:r>
              <a:rPr lang="en-US" altLang="zh-TW" dirty="0" smtClean="0"/>
              <a:t> [0.5199738 ]</a:t>
            </a:r>
          </a:p>
          <a:p>
            <a:r>
              <a:rPr lang="en-US" altLang="zh-TW" dirty="0" smtClean="0"/>
              <a:t> [0.21306184]] b = [[0.01743825]]</a:t>
            </a:r>
          </a:p>
          <a:p>
            <a:r>
              <a:rPr lang="en-US" altLang="zh-TW" dirty="0" smtClean="0"/>
              <a:t>Loss = [1.3718343]</a:t>
            </a:r>
          </a:p>
          <a:p>
            <a:r>
              <a:rPr lang="en-US" altLang="zh-TW" dirty="0" smtClean="0"/>
              <a:t>Step #1000 A = [[1.095119  ]</a:t>
            </a:r>
          </a:p>
          <a:p>
            <a:r>
              <a:rPr lang="en-US" altLang="zh-TW" dirty="0" smtClean="0"/>
              <a:t> [0.5468024 ]</a:t>
            </a:r>
          </a:p>
          <a:p>
            <a:r>
              <a:rPr lang="en-US" altLang="zh-TW" dirty="0" smtClean="0"/>
              <a:t> [0.13332367]] b = [[0.10219051]]</a:t>
            </a:r>
          </a:p>
          <a:p>
            <a:r>
              <a:rPr lang="en-US" altLang="zh-TW" dirty="0" smtClean="0"/>
              <a:t>Loss = [1.278223]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379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8" y="548872"/>
            <a:ext cx="7338334" cy="52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5875" y="1330315"/>
            <a:ext cx="5372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tf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tensorflow.python.framework</a:t>
            </a:r>
            <a:r>
              <a:rPr lang="en-US" altLang="zh-TW" dirty="0" smtClean="0"/>
              <a:t> import ops</a:t>
            </a:r>
          </a:p>
          <a:p>
            <a:r>
              <a:rPr lang="en-US" altLang="zh-TW" dirty="0" err="1" smtClean="0"/>
              <a:t>ops.reset_default_graph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graph</a:t>
            </a:r>
          </a:p>
          <a:p>
            <a:r>
              <a:rPr lang="en-US" altLang="zh-TW" dirty="0" err="1" smtClean="0"/>
              <a:t>sess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the data</a:t>
            </a:r>
          </a:p>
          <a:p>
            <a:r>
              <a:rPr lang="en-US" altLang="zh-TW" dirty="0" err="1" smtClean="0"/>
              <a:t>x_vals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np.linspace</a:t>
            </a:r>
            <a:r>
              <a:rPr lang="en-US" altLang="zh-TW" dirty="0" smtClean="0"/>
              <a:t>(0, 10, 100)</a:t>
            </a:r>
          </a:p>
          <a:p>
            <a:r>
              <a:rPr lang="en-US" altLang="zh-TW" dirty="0" err="1" smtClean="0"/>
              <a:t>y_vals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np.random.normal</a:t>
            </a:r>
            <a:r>
              <a:rPr lang="en-US" altLang="zh-TW" dirty="0" smtClean="0"/>
              <a:t>(0, 1, 100)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938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88616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對數機率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回歸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邏輯回歸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logit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1508" y="5805344"/>
            <a:ext cx="7322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-Machine-Learning-Cookbook-Second-Edition</a:t>
            </a:r>
          </a:p>
          <a:p>
            <a:r>
              <a:rPr lang="en-US" altLang="zh-TW" dirty="0"/>
              <a:t>Chapter03/03_Linear_Regression/08_Implementing_Logistic_Regression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187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1249" y="391180"/>
            <a:ext cx="40984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Logistic Regression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952499" y="1312813"/>
            <a:ext cx="7096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對數機率回歸（也稱「邏輯回歸」）（英語：</a:t>
            </a:r>
            <a:r>
              <a:rPr lang="en-US" altLang="zh-TW" sz="2800" dirty="0" smtClean="0"/>
              <a:t>Logistic regression 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logit regression</a:t>
            </a:r>
            <a:r>
              <a:rPr lang="zh-TW" altLang="en-US" sz="2800" dirty="0" smtClean="0"/>
              <a:t>），即對數機率模型（英語：</a:t>
            </a:r>
            <a:r>
              <a:rPr lang="en-US" altLang="zh-TW" sz="2800" dirty="0" smtClean="0"/>
              <a:t>Logit model</a:t>
            </a:r>
            <a:r>
              <a:rPr lang="zh-TW" altLang="en-US" sz="2800" dirty="0" smtClean="0"/>
              <a:t>，也譯作「邏輯模型」、「評定模型」、「分類評定模型」）是離散選擇法模型之一，屬於多重變量分析範疇，是社會學、生物統計學、臨床、數量心理學、計量經濟學、市場營銷等統計實證分析的常用方法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359640" y="5065990"/>
            <a:ext cx="6076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https://zh.wikipedia.org/wiki/</a:t>
            </a:r>
            <a:r>
              <a:rPr lang="zh-TW" altLang="zh-TW" sz="2800" dirty="0" smtClean="0"/>
              <a:t>邏輯</a:t>
            </a:r>
            <a:r>
              <a:rPr lang="zh-TW" altLang="zh-TW" sz="2800" dirty="0"/>
              <a:t>迴歸</a:t>
            </a:r>
          </a:p>
        </p:txBody>
      </p:sp>
    </p:spTree>
    <p:extLst>
      <p:ext uri="{BB962C8B-B14F-4D97-AF65-F5344CB8AC3E}">
        <p14:creationId xmlns:p14="http://schemas.microsoft.com/office/powerpoint/2010/main" val="1577734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814" y="561863"/>
            <a:ext cx="6877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羅吉斯回歸</a:t>
            </a:r>
            <a:r>
              <a:rPr lang="en-US" altLang="zh-TW" sz="4000" dirty="0" smtClean="0"/>
              <a:t>(Logistic regression)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322577" y="1923349"/>
            <a:ext cx="6180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https://medium.com/@chih.sheng.huang821/%E6%A9%9F%E5%99%A8-%E7%B5%B1%E8%A8%88%E5%AD%B8%E7%BF%92-%E7%BE%85%E5%90%89%E6%96%AF%E5%9B%9E%E6%AD%B8-logistic-regression-aff7a830fb5d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171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100/1*F9koiudfoqYIP0sDoZyG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203371"/>
            <a:ext cx="7546975" cy="32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20140" y="1711375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線性回歸是用來預測一個連續的值，羅吉斯回歸是用來分類。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0120" y="774115"/>
            <a:ext cx="645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羅吉斯回歸</a:t>
            </a:r>
            <a:r>
              <a:rPr lang="en-US" altLang="zh-TW" dirty="0" smtClean="0"/>
              <a:t>(Logistic regression)</a:t>
            </a:r>
            <a:r>
              <a:rPr lang="zh-TW" altLang="en-US" dirty="0" smtClean="0"/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 線性回歸</a:t>
            </a:r>
            <a:r>
              <a:rPr lang="en-US" altLang="zh-TW" dirty="0" smtClean="0"/>
              <a:t>(Linear regression)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909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9180" y="371178"/>
            <a:ext cx="6004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線性回歸輸出是一個連續的實數，</a:t>
            </a:r>
            <a:endParaRPr lang="en-US" altLang="zh-TW" dirty="0" smtClean="0"/>
          </a:p>
          <a:p>
            <a:r>
              <a:rPr lang="zh-TW" altLang="en-US" dirty="0" smtClean="0"/>
              <a:t>但羅吉斯回歸就是用線性回歸的輸出來判斷這個資料屬不屬於</a:t>
            </a:r>
            <a:r>
              <a:rPr lang="en-US" altLang="zh-TW" dirty="0" smtClean="0"/>
              <a:t>target(</a:t>
            </a:r>
            <a:r>
              <a:rPr lang="zh-TW" altLang="en-US" dirty="0" smtClean="0"/>
              <a:t>二分類問題</a:t>
            </a:r>
            <a:r>
              <a:rPr lang="en-US" altLang="zh-TW" dirty="0" smtClean="0"/>
              <a:t>: target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non-target)</a:t>
            </a:r>
          </a:p>
          <a:p>
            <a:endParaRPr lang="en-US" altLang="zh-TW" dirty="0"/>
          </a:p>
          <a:p>
            <a:r>
              <a:rPr lang="zh-TW" altLang="en-US" dirty="0" smtClean="0"/>
              <a:t>羅吉斯回歸要怎麼做分類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一個最簡單的概念，將點帶進去回歸線，</a:t>
            </a:r>
            <a:endParaRPr lang="en-US" altLang="zh-TW" dirty="0" smtClean="0"/>
          </a:p>
          <a:p>
            <a:r>
              <a:rPr lang="zh-TW" altLang="en-US" dirty="0" smtClean="0"/>
              <a:t>回歸線輸出值若是</a:t>
            </a:r>
            <a:r>
              <a:rPr lang="en-US" altLang="zh-TW" dirty="0" smtClean="0"/>
              <a:t>&gt;=0</a:t>
            </a:r>
            <a:r>
              <a:rPr lang="zh-TW" altLang="en-US" dirty="0" smtClean="0"/>
              <a:t>，是一類</a:t>
            </a:r>
            <a:r>
              <a:rPr lang="en-US" altLang="zh-TW" dirty="0" smtClean="0"/>
              <a:t>(target)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 </a:t>
            </a:r>
            <a:r>
              <a:rPr lang="zh-TW" altLang="en-US" dirty="0" smtClean="0"/>
              <a:t>值</a:t>
            </a:r>
            <a:r>
              <a:rPr lang="en-US" altLang="zh-TW" dirty="0" smtClean="0"/>
              <a:t>&lt;0</a:t>
            </a:r>
            <a:r>
              <a:rPr lang="zh-TW" altLang="en-US" dirty="0" smtClean="0"/>
              <a:t>是另一類</a:t>
            </a:r>
            <a:r>
              <a:rPr lang="en-US" altLang="zh-TW" dirty="0" smtClean="0"/>
              <a:t>(non-target)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50" y="3095132"/>
            <a:ext cx="5071499" cy="29932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242126"/>
            <a:ext cx="23431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38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3" y="1075682"/>
            <a:ext cx="4658678" cy="16522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4842" y="417314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羅吉斯回歸用到的對數函數是</a:t>
            </a:r>
            <a:r>
              <a:rPr lang="en-US" altLang="zh-TW" dirty="0" smtClean="0"/>
              <a:t>Sigmoid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pic>
        <p:nvPicPr>
          <p:cNvPr id="2050" name="Picture 2" descr="https://miro.medium.com/max/938/1*xZEQyrVAecH-pl_ogcGu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14" y="2796016"/>
            <a:ext cx="4649073" cy="278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92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672" y="4630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如何</a:t>
            </a:r>
            <a:r>
              <a:rPr lang="zh-TW" altLang="en-US" dirty="0"/>
              <a:t>計算</a:t>
            </a:r>
            <a:r>
              <a:rPr lang="zh-TW" altLang="en-US" dirty="0" smtClean="0"/>
              <a:t>羅吉斯回歸參數</a:t>
            </a:r>
            <a:r>
              <a:rPr lang="en-US" altLang="zh-TW" dirty="0" smtClean="0"/>
              <a:t>(β)?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7970" y="2861161"/>
            <a:ext cx="5838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羅吉斯回歸是用來做分類的，分類問題在參數型學習</a:t>
            </a:r>
            <a:r>
              <a:rPr lang="en-US" altLang="zh-TW" dirty="0" smtClean="0"/>
              <a:t>(parameter learning)</a:t>
            </a:r>
            <a:r>
              <a:rPr lang="zh-TW" altLang="en-US" dirty="0" smtClean="0"/>
              <a:t>通常都是用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最大概似函數估計法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(Maximum Likelihood Estimation, MLE)</a:t>
            </a:r>
            <a:r>
              <a:rPr lang="zh-TW" altLang="en-US" dirty="0" smtClean="0"/>
              <a:t>求解，當然羅吉斯回歸也是，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9605" y="10133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線性回歸是預測一個數字，所以我們會希望這個預測值和目標值越接近越好，所以可以利用最小化平均絕對誤差</a:t>
            </a:r>
            <a:r>
              <a:rPr lang="en-US" altLang="zh-TW" dirty="0" smtClean="0"/>
              <a:t>(Mean Absolute Error, MAE)</a:t>
            </a:r>
            <a:r>
              <a:rPr lang="zh-TW" altLang="en-US" dirty="0" smtClean="0"/>
              <a:t>或是平均平方誤差</a:t>
            </a:r>
            <a:r>
              <a:rPr lang="en-US" altLang="zh-TW" dirty="0" smtClean="0"/>
              <a:t>(Mean Square Error, MSE)</a:t>
            </a:r>
            <a:r>
              <a:rPr lang="zh-TW" altLang="en-US" dirty="0" smtClean="0"/>
              <a:t>來求解。</a:t>
            </a:r>
          </a:p>
        </p:txBody>
      </p:sp>
      <p:sp>
        <p:nvSpPr>
          <p:cNvPr id="5" name="矩形 4"/>
          <p:cNvSpPr/>
          <p:nvPr/>
        </p:nvSpPr>
        <p:spPr>
          <a:xfrm>
            <a:off x="906462" y="4519424"/>
            <a:ext cx="5921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??</a:t>
            </a:r>
          </a:p>
          <a:p>
            <a:r>
              <a:rPr lang="zh-TW" altLang="en-US" dirty="0" smtClean="0"/>
              <a:t>最大概似函數估計法是估計某一個函數的最大概似量，</a:t>
            </a:r>
            <a:endParaRPr lang="en-US" altLang="zh-TW" dirty="0" smtClean="0"/>
          </a:p>
          <a:p>
            <a:r>
              <a:rPr lang="zh-TW" altLang="en-US" dirty="0" smtClean="0"/>
              <a:t>羅吉斯回歸是哪種函數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330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4880" y="20999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伯努利分布的機率密度函數</a:t>
            </a:r>
            <a:r>
              <a:rPr lang="en-US" altLang="zh-TW" dirty="0" smtClean="0"/>
              <a:t>(probability density function, pdf)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82" y="3443287"/>
            <a:ext cx="5256504" cy="10144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34086" y="4882634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p:</a:t>
            </a:r>
            <a:r>
              <a:rPr lang="zh-TW" altLang="en-US" dirty="0" smtClean="0"/>
              <a:t>為成功的機率，</a:t>
            </a:r>
            <a:r>
              <a:rPr lang="en-US" altLang="zh-TW" dirty="0" smtClean="0"/>
              <a:t>(1-p):</a:t>
            </a:r>
            <a:r>
              <a:rPr lang="zh-TW" altLang="en-US" dirty="0" smtClean="0"/>
              <a:t>為失敗的機率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0413" y="5676900"/>
            <a:ext cx="4930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當試驗成功時，柏努利的隨機便量等於</a:t>
            </a:r>
            <a:r>
              <a:rPr lang="en-US" altLang="zh-TW" dirty="0" smtClean="0"/>
              <a:t>1(x=1)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反之試驗失敗柏努利的隨機便量等於</a:t>
            </a:r>
            <a:r>
              <a:rPr lang="en-US" altLang="zh-TW" dirty="0" smtClean="0"/>
              <a:t>0(x=0)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47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1485037"/>
            <a:ext cx="66065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羅吉斯回歸的目標，主要是做二分類問題，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羅吉斯回歸的輸出有兩個，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non-target</a:t>
            </a:r>
            <a:r>
              <a:rPr lang="zh-TW" altLang="en-US" dirty="0" smtClean="0"/>
              <a:t>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也有人說是</a:t>
            </a:r>
            <a:r>
              <a:rPr lang="en-US" altLang="zh-TW" dirty="0" smtClean="0"/>
              <a:t>positive and negative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機率的輸出最後還是要判斷是不是</a:t>
            </a:r>
            <a:r>
              <a:rPr lang="en-US" altLang="zh-TW" dirty="0" smtClean="0"/>
              <a:t>target(y=1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y=0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non-target)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648074"/>
            <a:ext cx="5428958" cy="12287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2756" y="5574715"/>
            <a:ext cx="6403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羅吉斯回歸的概似函數就是取伯努利分布的機率密度函數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829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460" y="15437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用「最大概似函數估計法」和「伯努利分布的機率密度函數」對羅吉斯回歸做參數估計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82" y="4076234"/>
            <a:ext cx="2852738" cy="878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971" y="3168134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組資料，概似函數為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5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4449" y="496997"/>
            <a:ext cx="63912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Create design matrix</a:t>
            </a:r>
          </a:p>
          <a:p>
            <a:r>
              <a:rPr lang="en-US" altLang="zh-TW" dirty="0" err="1" smtClean="0"/>
              <a:t>x_vals_column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np.matrix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ones_column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np.matrix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np.repeat</a:t>
            </a:r>
            <a:r>
              <a:rPr lang="en-US" altLang="zh-TW" dirty="0" smtClean="0"/>
              <a:t>(1, 100)))</a:t>
            </a:r>
          </a:p>
          <a:p>
            <a:r>
              <a:rPr lang="en-US" altLang="zh-TW" dirty="0" smtClean="0"/>
              <a:t>A = </a:t>
            </a:r>
            <a:r>
              <a:rPr lang="en-US" altLang="zh-TW" dirty="0" err="1" smtClean="0"/>
              <a:t>np.column_stack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x_vals_column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ones_column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b matrix</a:t>
            </a:r>
          </a:p>
          <a:p>
            <a:r>
              <a:rPr lang="en-US" altLang="zh-TW" dirty="0" smtClean="0"/>
              <a:t>b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np.matrix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y_vals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tensors</a:t>
            </a:r>
          </a:p>
          <a:p>
            <a:r>
              <a:rPr lang="en-US" altLang="zh-TW" dirty="0" err="1" smtClean="0"/>
              <a:t>A_tensor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tf.constant</a:t>
            </a:r>
            <a:r>
              <a:rPr lang="en-US" altLang="zh-TW" dirty="0" smtClean="0"/>
              <a:t>(A)</a:t>
            </a:r>
          </a:p>
          <a:p>
            <a:r>
              <a:rPr lang="en-US" altLang="zh-TW" dirty="0" err="1" smtClean="0"/>
              <a:t>b_tensor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tf.constant</a:t>
            </a:r>
            <a:r>
              <a:rPr lang="en-US" altLang="zh-TW" dirty="0" smtClean="0"/>
              <a:t>(b)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Matrix inverse solution</a:t>
            </a:r>
          </a:p>
          <a:p>
            <a:r>
              <a:rPr lang="en-US" altLang="zh-TW" dirty="0" err="1" smtClean="0"/>
              <a:t>tA_A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tf.transpose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A_tensor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A_tensor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tA_A_inv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tf.matrix_inverse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tA_A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product = 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tA_A_inv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tf.transpose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A_tensor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solution = 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(product, </a:t>
            </a:r>
            <a:r>
              <a:rPr lang="en-US" altLang="zh-TW" dirty="0" err="1" smtClean="0"/>
              <a:t>b_tensor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solution_eval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(solution)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76776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900" y="285095"/>
            <a:ext cx="6347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為了簡化針對概似函數取</a:t>
            </a:r>
            <a:r>
              <a:rPr lang="en-US" altLang="zh-TW" dirty="0" smtClean="0"/>
              <a:t>-log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因為取負號所以最大化概似函數變成最小化對數概似函數，在機器學習稱這個為</a:t>
            </a:r>
            <a:r>
              <a:rPr lang="en-US" altLang="zh-TW" dirty="0" err="1" smtClean="0"/>
              <a:t>loglos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" y="1284625"/>
            <a:ext cx="6022658" cy="50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9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04975"/>
            <a:ext cx="6543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6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35" y="1453514"/>
            <a:ext cx="6614174" cy="31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98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1077" y="146125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梯度法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偏微分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36" y="883919"/>
            <a:ext cx="5124612" cy="50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27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596/1*Pskz8Ub-q3agvBqXccE1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" y="2005012"/>
            <a:ext cx="6711611" cy="11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023303" y="3617714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/>
              <a:t>α</a:t>
            </a:r>
            <a:r>
              <a:rPr lang="zh-TW" altLang="en-US" dirty="0" smtClean="0"/>
              <a:t>為學習率。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021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131" y="293316"/>
            <a:ext cx="298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UMASS low birth weight data.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5248" y="1521161"/>
            <a:ext cx="81176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the</a:t>
            </a:r>
            <a:r>
              <a:rPr lang="en-US" altLang="zh-TW" dirty="0" smtClean="0"/>
              <a:t> output of our model is the standard logistic regression: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 = sigmoid(A * x + b)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x matrix input will have dimensions (batch size x # features). The y target output will have the dimension batch size x 1.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loss function we will use will be the mean of the cross-entropy loss: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loss = mean( - y * log(predicted) + (1-y) * log(1-predicted) 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has this cross entropy built in, and we can use the function, '</a:t>
            </a:r>
            <a:r>
              <a:rPr lang="en-US" altLang="zh-TW" dirty="0" err="1" smtClean="0"/>
              <a:t>tf.nn.sigmoid_cross_entropy_with_logits</a:t>
            </a:r>
            <a:r>
              <a:rPr lang="en-US" altLang="zh-TW" dirty="0" smtClean="0"/>
              <a:t>()'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will then iterate through random batch size selections of the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340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720840"/>
            <a:ext cx="53416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Logistic Regression</a:t>
            </a:r>
          </a:p>
          <a:p>
            <a:r>
              <a:rPr lang="en-US" altLang="zh-TW" dirty="0" smtClean="0"/>
              <a:t>#----------------------------------</a:t>
            </a:r>
          </a:p>
          <a:p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# This function shows how to use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to</a:t>
            </a:r>
          </a:p>
          <a:p>
            <a:r>
              <a:rPr lang="en-US" altLang="zh-TW" dirty="0" smtClean="0"/>
              <a:t># solve logistic regression.</a:t>
            </a:r>
          </a:p>
          <a:p>
            <a:r>
              <a:rPr lang="en-US" altLang="zh-TW" dirty="0" smtClean="0"/>
              <a:t># y = sigmoid(Ax + b)</a:t>
            </a:r>
          </a:p>
          <a:p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# We will use the low birth weight data, specifically:</a:t>
            </a:r>
          </a:p>
          <a:p>
            <a:r>
              <a:rPr lang="en-US" altLang="zh-TW" dirty="0" smtClean="0"/>
              <a:t>#  y = 0 or 1 = low birth weight</a:t>
            </a:r>
          </a:p>
          <a:p>
            <a:r>
              <a:rPr lang="en-US" altLang="zh-TW" dirty="0" smtClean="0"/>
              <a:t>#  x = demographic and medical history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589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8720" y="1702505"/>
            <a:ext cx="6202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tf</a:t>
            </a:r>
            <a:endParaRPr lang="en-US" altLang="zh-TW" dirty="0" smtClean="0"/>
          </a:p>
          <a:p>
            <a:r>
              <a:rPr lang="en-US" altLang="zh-TW" dirty="0" smtClean="0"/>
              <a:t>import requests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tensorflow.python.framework</a:t>
            </a:r>
            <a:r>
              <a:rPr lang="en-US" altLang="zh-TW" dirty="0" smtClean="0"/>
              <a:t> import ops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os.path</a:t>
            </a:r>
            <a:endParaRPr lang="en-US" altLang="zh-TW" dirty="0" smtClean="0"/>
          </a:p>
          <a:p>
            <a:r>
              <a:rPr lang="en-US" altLang="zh-TW" dirty="0" smtClean="0"/>
              <a:t>import csv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ops.reset_default_graph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graph</a:t>
            </a:r>
          </a:p>
          <a:p>
            <a:r>
              <a:rPr lang="en-US" altLang="zh-TW" dirty="0" err="1" smtClean="0"/>
              <a:t>sess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5456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4791" y="123593"/>
            <a:ext cx="669798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Obtain and prepare data for modeling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Set name of data file</a:t>
            </a:r>
          </a:p>
          <a:p>
            <a:r>
              <a:rPr lang="en-US" altLang="zh-TW" dirty="0" err="1" smtClean="0"/>
              <a:t>birth_weight_file</a:t>
            </a:r>
            <a:r>
              <a:rPr lang="en-US" altLang="zh-TW" dirty="0" smtClean="0"/>
              <a:t> = 'birth_weight.csv'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Download data and create data file if file does not exist in current directory</a:t>
            </a:r>
          </a:p>
          <a:p>
            <a:r>
              <a:rPr lang="en-US" altLang="zh-TW" dirty="0" smtClean="0"/>
              <a:t>if not </a:t>
            </a:r>
            <a:r>
              <a:rPr lang="en-US" altLang="zh-TW" dirty="0" err="1" smtClean="0"/>
              <a:t>os.path.exists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birth_weight_file</a:t>
            </a:r>
            <a:r>
              <a:rPr lang="en-US" altLang="zh-TW" dirty="0" smtClean="0"/>
              <a:t>):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   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birthdata_url</a:t>
            </a:r>
            <a:r>
              <a:rPr lang="en-US" altLang="zh-TW" sz="1200" dirty="0" smtClean="0">
                <a:solidFill>
                  <a:srgbClr val="FF0000"/>
                </a:solidFill>
              </a:rPr>
              <a:t> = 'https://github.com/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nfmcclure</a:t>
            </a:r>
            <a:r>
              <a:rPr lang="en-US" altLang="zh-TW" sz="1200" dirty="0" smtClean="0">
                <a:solidFill>
                  <a:srgbClr val="FF0000"/>
                </a:solidFill>
              </a:rPr>
              <a:t>/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tensorflow_cookbook</a:t>
            </a:r>
            <a:r>
              <a:rPr lang="en-US" altLang="zh-TW" sz="1200" dirty="0" smtClean="0">
                <a:solidFill>
                  <a:srgbClr val="FF0000"/>
                </a:solidFill>
              </a:rPr>
              <a:t>/raw/master/01_Introduction/07_Working_with_Data_Sources/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birthweight_data</a:t>
            </a:r>
            <a:r>
              <a:rPr lang="en-US" altLang="zh-TW" sz="1200" dirty="0" smtClean="0">
                <a:solidFill>
                  <a:srgbClr val="FF0000"/>
                </a:solidFill>
              </a:rPr>
              <a:t>/birthweight.dat‘</a:t>
            </a:r>
          </a:p>
          <a:p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birth_file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birthdata_url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birth_data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birth_file.text.split</a:t>
            </a:r>
            <a:r>
              <a:rPr lang="en-US" altLang="zh-TW" dirty="0" smtClean="0"/>
              <a:t>('\r\n')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birth_header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birth_data</a:t>
            </a:r>
            <a:r>
              <a:rPr lang="en-US" altLang="zh-TW" dirty="0" smtClean="0"/>
              <a:t>[0].split('\t')</a:t>
            </a:r>
          </a:p>
          <a:p>
            <a:endParaRPr lang="en-US" altLang="zh-TW" dirty="0" smtClean="0"/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birth_data</a:t>
            </a:r>
            <a:r>
              <a:rPr lang="en-US" altLang="zh-TW" sz="1400" dirty="0" smtClean="0"/>
              <a:t> = [[float(x) for x in </a:t>
            </a:r>
            <a:r>
              <a:rPr lang="en-US" altLang="zh-TW" sz="1400" dirty="0" err="1" smtClean="0"/>
              <a:t>y.split</a:t>
            </a:r>
            <a:r>
              <a:rPr lang="en-US" altLang="zh-TW" sz="1400" dirty="0" smtClean="0"/>
              <a:t>('\t') if </a:t>
            </a:r>
            <a:r>
              <a:rPr lang="en-US" altLang="zh-TW" sz="1400" dirty="0" err="1" smtClean="0"/>
              <a:t>len</a:t>
            </a:r>
            <a:r>
              <a:rPr lang="en-US" altLang="zh-TW" sz="1400" dirty="0" smtClean="0"/>
              <a:t>(x)&gt;=1] for y in </a:t>
            </a:r>
            <a:r>
              <a:rPr lang="en-US" altLang="zh-TW" sz="1400" dirty="0" err="1" smtClean="0"/>
              <a:t>birth_data</a:t>
            </a:r>
            <a:r>
              <a:rPr lang="en-US" altLang="zh-TW" sz="1400" dirty="0" smtClean="0"/>
              <a:t>[1:] if </a:t>
            </a:r>
            <a:r>
              <a:rPr lang="en-US" altLang="zh-TW" sz="1400" dirty="0" err="1" smtClean="0"/>
              <a:t>len</a:t>
            </a:r>
            <a:r>
              <a:rPr lang="en-US" altLang="zh-TW" sz="1400" dirty="0" smtClean="0"/>
              <a:t>(y)&gt;=1]</a:t>
            </a:r>
          </a:p>
          <a:p>
            <a:r>
              <a:rPr lang="en-US" altLang="zh-TW" dirty="0" smtClean="0"/>
              <a:t>    with open(</a:t>
            </a:r>
            <a:r>
              <a:rPr lang="en-US" altLang="zh-TW" dirty="0" err="1" smtClean="0"/>
              <a:t>birth_weight_file</a:t>
            </a:r>
            <a:r>
              <a:rPr lang="en-US" altLang="zh-TW" dirty="0" smtClean="0"/>
              <a:t>, 'w', newline='') as f:</a:t>
            </a:r>
          </a:p>
          <a:p>
            <a:r>
              <a:rPr lang="en-US" altLang="zh-TW" dirty="0" smtClean="0"/>
              <a:t>        writer = </a:t>
            </a:r>
            <a:r>
              <a:rPr lang="en-US" altLang="zh-TW" dirty="0" err="1" smtClean="0"/>
              <a:t>csv.writer</a:t>
            </a:r>
            <a:r>
              <a:rPr lang="en-US" altLang="zh-TW" dirty="0" smtClean="0"/>
              <a:t>(f)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writer.writerow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birth_header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writer.writerows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birth_data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f.close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2116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560" y="2308920"/>
            <a:ext cx="60731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Read birth weight data into memory</a:t>
            </a:r>
          </a:p>
          <a:p>
            <a:r>
              <a:rPr lang="en-US" altLang="zh-TW" dirty="0" err="1" smtClean="0"/>
              <a:t>birth_data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with open(</a:t>
            </a:r>
            <a:r>
              <a:rPr lang="en-US" altLang="zh-TW" dirty="0" err="1" smtClean="0"/>
              <a:t>birth_weight_file</a:t>
            </a:r>
            <a:r>
              <a:rPr lang="en-US" altLang="zh-TW" dirty="0" smtClean="0"/>
              <a:t>, newline='') as 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csv_reader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csv.reader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birth_header</a:t>
            </a:r>
            <a:r>
              <a:rPr lang="en-US" altLang="zh-TW" dirty="0" smtClean="0"/>
              <a:t> = next(</a:t>
            </a:r>
            <a:r>
              <a:rPr lang="en-US" altLang="zh-TW" dirty="0" err="1" smtClean="0"/>
              <a:t>csv_reader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for row in </a:t>
            </a:r>
            <a:r>
              <a:rPr lang="en-US" altLang="zh-TW" dirty="0" err="1" smtClean="0"/>
              <a:t>csv_reader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birth_data.append</a:t>
            </a:r>
            <a:r>
              <a:rPr lang="en-US" altLang="zh-TW" dirty="0" smtClean="0"/>
              <a:t>(row)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birth_data</a:t>
            </a:r>
            <a:r>
              <a:rPr lang="en-US" altLang="zh-TW" dirty="0" smtClean="0"/>
              <a:t> = [[float(x) for x in row] for row in </a:t>
            </a:r>
            <a:r>
              <a:rPr lang="en-US" altLang="zh-TW" dirty="0" err="1" smtClean="0"/>
              <a:t>birth_data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599" y="402015"/>
            <a:ext cx="71818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# Extract coefficients</a:t>
            </a:r>
          </a:p>
          <a:p>
            <a:r>
              <a:rPr lang="en-US" altLang="zh-TW" sz="2800" dirty="0" smtClean="0"/>
              <a:t>slope = </a:t>
            </a:r>
            <a:r>
              <a:rPr lang="en-US" altLang="zh-TW" sz="2800" dirty="0" err="1" smtClean="0"/>
              <a:t>solution_eval</a:t>
            </a:r>
            <a:r>
              <a:rPr lang="en-US" altLang="zh-TW" sz="2800" dirty="0" smtClean="0"/>
              <a:t>[0][0]</a:t>
            </a:r>
          </a:p>
          <a:p>
            <a:r>
              <a:rPr lang="en-US" altLang="zh-TW" sz="2800" dirty="0" err="1" smtClean="0"/>
              <a:t>y_intercept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solution_eval</a:t>
            </a:r>
            <a:r>
              <a:rPr lang="en-US" altLang="zh-TW" sz="2800" dirty="0" smtClean="0"/>
              <a:t>[1][0]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print('slope: ' + </a:t>
            </a:r>
            <a:r>
              <a:rPr lang="en-US" altLang="zh-TW" sz="2800" dirty="0" err="1" smtClean="0"/>
              <a:t>str</a:t>
            </a:r>
            <a:r>
              <a:rPr lang="en-US" altLang="zh-TW" sz="2800" dirty="0" smtClean="0"/>
              <a:t>(slope))</a:t>
            </a:r>
          </a:p>
          <a:p>
            <a:r>
              <a:rPr lang="en-US" altLang="zh-TW" sz="2800" dirty="0" smtClean="0"/>
              <a:t>print('</a:t>
            </a:r>
            <a:r>
              <a:rPr lang="en-US" altLang="zh-TW" sz="2800" dirty="0" err="1" smtClean="0"/>
              <a:t>y_intercept</a:t>
            </a:r>
            <a:r>
              <a:rPr lang="en-US" altLang="zh-TW" sz="2800" dirty="0" smtClean="0"/>
              <a:t>: ' + </a:t>
            </a:r>
            <a:r>
              <a:rPr lang="en-US" altLang="zh-TW" sz="2800" dirty="0" err="1" smtClean="0"/>
              <a:t>str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y_intercept</a:t>
            </a:r>
            <a:r>
              <a:rPr lang="en-US" altLang="zh-TW" sz="2800" dirty="0" smtClean="0"/>
              <a:t>))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# Get best fit line</a:t>
            </a:r>
          </a:p>
          <a:p>
            <a:r>
              <a:rPr lang="en-US" altLang="zh-TW" sz="2800" dirty="0" err="1" smtClean="0"/>
              <a:t>best_fit</a:t>
            </a:r>
            <a:r>
              <a:rPr lang="en-US" altLang="zh-TW" sz="2800" dirty="0" smtClean="0"/>
              <a:t> = []</a:t>
            </a:r>
          </a:p>
          <a:p>
            <a:r>
              <a:rPr lang="en-US" altLang="zh-TW" sz="2800" dirty="0" smtClean="0"/>
              <a:t>for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x_vals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 smtClean="0"/>
              <a:t>  </a:t>
            </a:r>
            <a:r>
              <a:rPr lang="en-US" altLang="zh-TW" sz="2800" dirty="0" err="1" smtClean="0"/>
              <a:t>best_fit.append</a:t>
            </a:r>
            <a:r>
              <a:rPr lang="en-US" altLang="zh-TW" sz="2800" dirty="0" smtClean="0"/>
              <a:t>(slope*</a:t>
            </a:r>
            <a:r>
              <a:rPr lang="en-US" altLang="zh-TW" sz="2800" dirty="0" err="1" smtClean="0"/>
              <a:t>i+y_intercept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3448050" y="5868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slope: 0.9809565641484451</a:t>
            </a:r>
          </a:p>
          <a:p>
            <a:r>
              <a:rPr lang="en-US" altLang="zh-TW" dirty="0" err="1" smtClean="0"/>
              <a:t>y_intercept</a:t>
            </a:r>
            <a:r>
              <a:rPr lang="en-US" altLang="zh-TW" dirty="0" smtClean="0"/>
              <a:t>: -0.1455643941313134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76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180" y="2279779"/>
            <a:ext cx="66522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Pull out target variable</a:t>
            </a:r>
          </a:p>
          <a:p>
            <a:r>
              <a:rPr lang="en-US" altLang="zh-TW" dirty="0" err="1" smtClean="0"/>
              <a:t>y_vals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([x[0] for x in </a:t>
            </a:r>
            <a:r>
              <a:rPr lang="en-US" altLang="zh-TW" dirty="0" err="1" smtClean="0"/>
              <a:t>birth_data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# Pull out predictor variables (not id, not target, and not birthweight)</a:t>
            </a:r>
          </a:p>
          <a:p>
            <a:r>
              <a:rPr lang="en-US" altLang="zh-TW" dirty="0" err="1" smtClean="0"/>
              <a:t>x_vals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([x[1:8] for x in </a:t>
            </a:r>
            <a:r>
              <a:rPr lang="en-US" altLang="zh-TW" dirty="0" err="1" smtClean="0"/>
              <a:t>birth_data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Set for reproducible results</a:t>
            </a:r>
          </a:p>
          <a:p>
            <a:r>
              <a:rPr lang="en-US" altLang="zh-TW" dirty="0" smtClean="0"/>
              <a:t>seed = 99</a:t>
            </a:r>
          </a:p>
          <a:p>
            <a:r>
              <a:rPr lang="en-US" altLang="zh-TW" dirty="0" err="1" smtClean="0"/>
              <a:t>np.random.seed</a:t>
            </a:r>
            <a:r>
              <a:rPr lang="en-US" altLang="zh-TW" dirty="0" smtClean="0"/>
              <a:t>(seed)</a:t>
            </a:r>
          </a:p>
          <a:p>
            <a:r>
              <a:rPr lang="en-US" altLang="zh-TW" dirty="0" err="1" smtClean="0"/>
              <a:t>tf.set_random_seed</a:t>
            </a:r>
            <a:r>
              <a:rPr lang="en-US" altLang="zh-TW" dirty="0" smtClean="0"/>
              <a:t>(seed)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339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" y="2348359"/>
            <a:ext cx="699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Split data into train/test = 80%/20%</a:t>
            </a:r>
          </a:p>
          <a:p>
            <a:r>
              <a:rPr lang="en-US" altLang="zh-TW" dirty="0" err="1" smtClean="0"/>
              <a:t>train_indices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np.random.choice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), round(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)*0.8), replace=False)</a:t>
            </a:r>
          </a:p>
          <a:p>
            <a:r>
              <a:rPr lang="en-US" altLang="zh-TW" dirty="0" err="1" smtClean="0"/>
              <a:t>test_indices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(list(set(range(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))) - set(</a:t>
            </a:r>
            <a:r>
              <a:rPr lang="en-US" altLang="zh-TW" dirty="0" err="1" smtClean="0"/>
              <a:t>train_indices</a:t>
            </a:r>
            <a:r>
              <a:rPr lang="en-US" altLang="zh-TW" dirty="0" smtClean="0"/>
              <a:t>)))</a:t>
            </a:r>
          </a:p>
          <a:p>
            <a:r>
              <a:rPr lang="en-US" altLang="zh-TW" dirty="0" err="1" smtClean="0"/>
              <a:t>x_vals_train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train_indices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x_vals_test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test_indices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y_vals_train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y_vals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train_indices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y_vals_test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y_vals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test_indices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167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620" y="1692623"/>
            <a:ext cx="69875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Normalize by column (min-max norm)</a:t>
            </a:r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normalize_cols</a:t>
            </a:r>
            <a:r>
              <a:rPr lang="en-US" altLang="zh-TW" dirty="0" smtClean="0"/>
              <a:t>(m, </a:t>
            </a:r>
            <a:r>
              <a:rPr lang="en-US" altLang="zh-TW" dirty="0" err="1" smtClean="0"/>
              <a:t>col_min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([None]), </a:t>
            </a:r>
            <a:r>
              <a:rPr lang="en-US" altLang="zh-TW" dirty="0" err="1" smtClean="0"/>
              <a:t>col_max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([None])):</a:t>
            </a:r>
          </a:p>
          <a:p>
            <a:r>
              <a:rPr lang="en-US" altLang="zh-TW" dirty="0" smtClean="0"/>
              <a:t>    if not </a:t>
            </a:r>
            <a:r>
              <a:rPr lang="en-US" altLang="zh-TW" dirty="0" err="1" smtClean="0"/>
              <a:t>col_min</a:t>
            </a:r>
            <a:r>
              <a:rPr lang="en-US" altLang="zh-TW" dirty="0" smtClean="0"/>
              <a:t>[0]: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col_min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m.min</a:t>
            </a:r>
            <a:r>
              <a:rPr lang="en-US" altLang="zh-TW" dirty="0" smtClean="0"/>
              <a:t>(axis=0)</a:t>
            </a:r>
          </a:p>
          <a:p>
            <a:r>
              <a:rPr lang="en-US" altLang="zh-TW" dirty="0" smtClean="0"/>
              <a:t>    if not </a:t>
            </a:r>
            <a:r>
              <a:rPr lang="en-US" altLang="zh-TW" dirty="0" err="1" smtClean="0"/>
              <a:t>col_max</a:t>
            </a:r>
            <a:r>
              <a:rPr lang="en-US" altLang="zh-TW" dirty="0" smtClean="0"/>
              <a:t>[0]: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col_max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m.max</a:t>
            </a:r>
            <a:r>
              <a:rPr lang="en-US" altLang="zh-TW" dirty="0" smtClean="0"/>
              <a:t>(axis=0)</a:t>
            </a:r>
          </a:p>
          <a:p>
            <a:r>
              <a:rPr lang="en-US" altLang="zh-TW" dirty="0" smtClean="0"/>
              <a:t>    return (m-</a:t>
            </a:r>
            <a:r>
              <a:rPr lang="en-US" altLang="zh-TW" dirty="0" err="1" smtClean="0"/>
              <a:t>col_min</a:t>
            </a:r>
            <a:r>
              <a:rPr lang="en-US" altLang="zh-TW" dirty="0" smtClean="0"/>
              <a:t>) / (</a:t>
            </a:r>
            <a:r>
              <a:rPr lang="en-US" altLang="zh-TW" dirty="0" err="1" smtClean="0"/>
              <a:t>col_max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col_min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col_min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col_max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err="1" smtClean="0"/>
              <a:t>x_vals_train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train_min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train_max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np.nan_to_num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normalize_cols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x_vals_train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x_vals_test</a:t>
            </a:r>
            <a:r>
              <a:rPr lang="en-US" altLang="zh-TW" dirty="0" smtClean="0"/>
              <a:t>, _, _ = </a:t>
            </a:r>
            <a:r>
              <a:rPr lang="en-US" altLang="zh-TW" dirty="0" err="1" smtClean="0"/>
              <a:t>np.nan_to_num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normalize_cols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train_min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train_max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452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2940" y="1261884"/>
            <a:ext cx="66446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Define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computational graph¶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batch size</a:t>
            </a:r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 = 25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Initialize placeholders</a:t>
            </a:r>
          </a:p>
          <a:p>
            <a:r>
              <a:rPr lang="en-US" altLang="zh-TW" dirty="0" err="1" smtClean="0"/>
              <a:t>x_data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(shape=[None, 7],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=tf.float32)</a:t>
            </a:r>
          </a:p>
          <a:p>
            <a:r>
              <a:rPr lang="en-US" altLang="zh-TW" dirty="0" err="1" smtClean="0"/>
              <a:t>y_target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(shape=[None, 1],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=tf.float32)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Create variables for linear regression</a:t>
            </a:r>
          </a:p>
          <a:p>
            <a:r>
              <a:rPr lang="en-US" altLang="zh-TW" dirty="0" smtClean="0"/>
              <a:t>A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(shape=[7,1]))</a:t>
            </a:r>
          </a:p>
          <a:p>
            <a:r>
              <a:rPr lang="en-US" altLang="zh-TW" dirty="0" smtClean="0"/>
              <a:t>b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(shape=[1,1]))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model operations</a:t>
            </a:r>
          </a:p>
          <a:p>
            <a:r>
              <a:rPr lang="en-US" altLang="zh-TW" dirty="0" err="1" smtClean="0"/>
              <a:t>model_output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, A), 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462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020" y="2340739"/>
            <a:ext cx="64541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Declare loss function (Cross Entropy loss)</a:t>
            </a:r>
          </a:p>
          <a:p>
            <a:r>
              <a:rPr lang="en-US" altLang="zh-TW" dirty="0" smtClean="0"/>
              <a:t>loss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tf.nn.sigmoid_cross_entropy_with_logits</a:t>
            </a:r>
            <a:r>
              <a:rPr lang="en-US" altLang="zh-TW" dirty="0" smtClean="0"/>
              <a:t>(logits=</a:t>
            </a:r>
            <a:r>
              <a:rPr lang="en-US" altLang="zh-TW" dirty="0" err="1" smtClean="0"/>
              <a:t>model_output</a:t>
            </a:r>
            <a:r>
              <a:rPr lang="en-US" altLang="zh-TW" dirty="0" smtClean="0"/>
              <a:t>, labels=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Declare optimizer</a:t>
            </a:r>
          </a:p>
          <a:p>
            <a:r>
              <a:rPr lang="en-US" altLang="zh-TW" dirty="0" err="1" smtClean="0"/>
              <a:t>my_opt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tf.train.GradientDescentOptimizer</a:t>
            </a:r>
            <a:r>
              <a:rPr lang="en-US" altLang="zh-TW" dirty="0" smtClean="0"/>
              <a:t>(0.01)</a:t>
            </a:r>
          </a:p>
          <a:p>
            <a:r>
              <a:rPr lang="en-US" altLang="zh-TW" dirty="0" err="1" smtClean="0"/>
              <a:t>train_step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my_opt.minimize</a:t>
            </a:r>
            <a:r>
              <a:rPr lang="en-US" altLang="zh-TW" dirty="0" smtClean="0"/>
              <a:t>(loss)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791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1269921"/>
            <a:ext cx="62407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Train model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Initialize variables</a:t>
            </a:r>
          </a:p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Actual Prediction</a:t>
            </a:r>
          </a:p>
          <a:p>
            <a:r>
              <a:rPr lang="en-US" altLang="zh-TW" dirty="0" smtClean="0"/>
              <a:t>prediction = </a:t>
            </a:r>
            <a:r>
              <a:rPr lang="en-US" altLang="zh-TW" dirty="0" err="1" smtClean="0"/>
              <a:t>tf.round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tf.sigmoid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model_output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predictions_correct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tf.equal</a:t>
            </a:r>
            <a:r>
              <a:rPr lang="en-US" altLang="zh-TW" dirty="0" smtClean="0"/>
              <a:t>(prediction,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), tf.float32)</a:t>
            </a:r>
          </a:p>
          <a:p>
            <a:r>
              <a:rPr lang="en-US" altLang="zh-TW" dirty="0" smtClean="0"/>
              <a:t>accuracy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predictions_correct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9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836" y="452581"/>
            <a:ext cx="86567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# Training loop</a:t>
            </a:r>
          </a:p>
          <a:p>
            <a:r>
              <a:rPr lang="en-US" altLang="zh-TW" dirty="0" err="1" smtClean="0"/>
              <a:t>loss_vec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err="1" smtClean="0"/>
              <a:t>train_acc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err="1" smtClean="0"/>
              <a:t>test_acc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range(1500):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np.random.choice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x_vals_train</a:t>
            </a:r>
            <a:r>
              <a:rPr lang="en-US" altLang="zh-TW" dirty="0" smtClean="0"/>
              <a:t>), size=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x_vals_train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y_vals_train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</a:t>
            </a:r>
            <a:r>
              <a:rPr lang="en-US" altLang="zh-TW" dirty="0" smtClean="0"/>
              <a:t>]])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train_step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(loss,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rand_y</a:t>
            </a:r>
            <a:r>
              <a:rPr lang="en-US" altLang="zh-TW" dirty="0" smtClean="0"/>
              <a:t>})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loss_vec.append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temp_acc_train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(accuracy,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x_vals_train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y_vals_train</a:t>
            </a:r>
            <a:r>
              <a:rPr lang="en-US" altLang="zh-TW" dirty="0" smtClean="0"/>
              <a:t>])})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train_acc.append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temp_acc_train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temp_acc_test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(accuracy,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x_data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x_vals_test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y_target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np.transpose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y_vals_test</a:t>
            </a:r>
            <a:r>
              <a:rPr lang="en-US" altLang="zh-TW" dirty="0" smtClean="0"/>
              <a:t>])})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test_acc.append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temp_acc_test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if (i+1)%300==0:</a:t>
            </a:r>
          </a:p>
          <a:p>
            <a:r>
              <a:rPr lang="en-US" altLang="zh-TW" dirty="0" smtClean="0"/>
              <a:t>        print('Loss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temp_loss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129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0291" y="1286409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TW" sz="4400" dirty="0" smtClean="0"/>
              <a:t>Loss = 0.6944471</a:t>
            </a:r>
          </a:p>
          <a:p>
            <a:r>
              <a:rPr lang="sv-SE" altLang="zh-TW" sz="4400" dirty="0" smtClean="0"/>
              <a:t>Loss = 0.7304496</a:t>
            </a:r>
          </a:p>
          <a:p>
            <a:r>
              <a:rPr lang="sv-SE" altLang="zh-TW" sz="4400" dirty="0" smtClean="0"/>
              <a:t>Loss = 0.62496805</a:t>
            </a:r>
          </a:p>
          <a:p>
            <a:r>
              <a:rPr lang="sv-SE" altLang="zh-TW" sz="4400" dirty="0" smtClean="0"/>
              <a:t>Loss = 0.69695</a:t>
            </a:r>
          </a:p>
          <a:p>
            <a:r>
              <a:rPr lang="sv-SE" altLang="zh-TW" sz="4400" dirty="0" smtClean="0"/>
              <a:t>Loss = 0.6096429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61076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160" y="69481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###</a:t>
            </a:r>
          </a:p>
          <a:p>
            <a:r>
              <a:rPr lang="en-US" altLang="zh-TW" dirty="0" smtClean="0"/>
              <a:t># Display model performance</a:t>
            </a:r>
          </a:p>
          <a:p>
            <a:r>
              <a:rPr lang="en-US" altLang="zh-TW" dirty="0" smtClean="0"/>
              <a:t>###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Plot loss over time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loss_vec</a:t>
            </a:r>
            <a:r>
              <a:rPr lang="en-US" altLang="zh-TW" dirty="0" smtClean="0"/>
              <a:t>, 'k-')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('Cross Entropy Loss per Generation')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('Generation')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('Cross Entropy Loss')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59" y="3284670"/>
            <a:ext cx="4208073" cy="30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0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659" y="650439"/>
            <a:ext cx="6585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Plot train and test accuracy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train_acc</a:t>
            </a:r>
            <a:r>
              <a:rPr lang="en-US" altLang="zh-TW" dirty="0" smtClean="0"/>
              <a:t>, 'k-', label='Train Set Accuracy')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test_acc</a:t>
            </a:r>
            <a:r>
              <a:rPr lang="en-US" altLang="zh-TW" dirty="0" smtClean="0"/>
              <a:t>, 'r--', label='Test Set Accuracy')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('Train and Test Accuracy')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('Generation')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('Accuracy')</a:t>
            </a:r>
          </a:p>
          <a:p>
            <a:r>
              <a:rPr lang="en-US" altLang="zh-TW" dirty="0" err="1" smtClean="0"/>
              <a:t>plt.legend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loc</a:t>
            </a:r>
            <a:r>
              <a:rPr lang="en-US" altLang="zh-TW" dirty="0" smtClean="0"/>
              <a:t>='lower right')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47" y="286725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8675" y="2332762"/>
            <a:ext cx="7848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# Plot the results</a:t>
            </a:r>
          </a:p>
          <a:p>
            <a:r>
              <a:rPr lang="en-US" altLang="zh-TW" sz="2400" dirty="0" err="1" smtClean="0"/>
              <a:t>plt.plot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x_vals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y_vals</a:t>
            </a:r>
            <a:r>
              <a:rPr lang="en-US" altLang="zh-TW" sz="2400" dirty="0" smtClean="0"/>
              <a:t>, 'o', label='Data')</a:t>
            </a:r>
          </a:p>
          <a:p>
            <a:r>
              <a:rPr lang="en-US" altLang="zh-TW" sz="2400" dirty="0" err="1" smtClean="0"/>
              <a:t>plt.plot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x_vals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best_fit</a:t>
            </a:r>
            <a:r>
              <a:rPr lang="en-US" altLang="zh-TW" sz="2400" dirty="0" smtClean="0"/>
              <a:t>, 'r-', label='Best fit line', linewidth=3)</a:t>
            </a:r>
          </a:p>
          <a:p>
            <a:r>
              <a:rPr lang="en-US" altLang="zh-TW" sz="2400" dirty="0" err="1" smtClean="0"/>
              <a:t>plt.legend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loc</a:t>
            </a:r>
            <a:r>
              <a:rPr lang="en-US" altLang="zh-TW" sz="2400" dirty="0" smtClean="0"/>
              <a:t>='upper left')</a:t>
            </a:r>
          </a:p>
          <a:p>
            <a:r>
              <a:rPr lang="en-US" altLang="zh-TW" sz="2400" dirty="0" err="1" smtClean="0"/>
              <a:t>plt.show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13861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133561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logit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logistic/</a:t>
            </a:r>
            <a:r>
              <a:rPr lang="en-US" altLang="zh-TW" sz="3600" dirty="0" err="1">
                <a:solidFill>
                  <a:schemeClr val="bg1"/>
                </a:solidFill>
              </a:rPr>
              <a:t>softmax</a:t>
            </a:r>
            <a:r>
              <a:rPr lang="en-US" altLang="zh-TW" sz="3600" dirty="0">
                <a:solidFill>
                  <a:schemeClr val="bg1"/>
                </a:solidFill>
              </a:rPr>
              <a:t> regression on the MNIST Dataset</a:t>
            </a:r>
          </a:p>
        </p:txBody>
      </p:sp>
    </p:spTree>
    <p:extLst>
      <p:ext uri="{BB962C8B-B14F-4D97-AF65-F5344CB8AC3E}">
        <p14:creationId xmlns:p14="http://schemas.microsoft.com/office/powerpoint/2010/main" val="3952078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631" y="1569209"/>
            <a:ext cx="7938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Import Modules needed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tf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r>
              <a:rPr lang="en-US" altLang="zh-TW" dirty="0" smtClean="0"/>
              <a:t>,  </a:t>
            </a:r>
            <a:r>
              <a:rPr lang="en-US" altLang="zh-TW" dirty="0" err="1" smtClean="0"/>
              <a:t>matplotlib.image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mpimg</a:t>
            </a:r>
            <a:endParaRPr lang="en-US" altLang="zh-TW" dirty="0" smtClean="0"/>
          </a:p>
          <a:p>
            <a:r>
              <a:rPr lang="en-US" altLang="zh-TW" dirty="0" smtClean="0"/>
              <a:t># %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inline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Import Input 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tensorflow.examples.tutorials.mnist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input_data</a:t>
            </a:r>
            <a:endParaRPr lang="en-US" altLang="zh-TW" dirty="0" smtClean="0"/>
          </a:p>
          <a:p>
            <a:r>
              <a:rPr lang="en-US" altLang="zh-TW" dirty="0" err="1" smtClean="0"/>
              <a:t>mnist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input_data.read_data_sets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MNIST_data</a:t>
            </a:r>
            <a:r>
              <a:rPr lang="en-US" altLang="zh-TW" dirty="0" smtClean="0"/>
              <a:t>/", </a:t>
            </a:r>
            <a:r>
              <a:rPr lang="en-US" altLang="zh-TW" dirty="0" err="1" smtClean="0"/>
              <a:t>one_hot</a:t>
            </a:r>
            <a:r>
              <a:rPr lang="en-US" altLang="zh-TW" dirty="0" smtClean="0"/>
              <a:t>=True)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Define Hyper Parameters of the model:</a:t>
            </a:r>
          </a:p>
          <a:p>
            <a:r>
              <a:rPr lang="en-US" altLang="zh-TW" dirty="0" err="1" smtClean="0"/>
              <a:t>learning_rate</a:t>
            </a:r>
            <a:r>
              <a:rPr lang="en-US" altLang="zh-TW" dirty="0" smtClean="0"/>
              <a:t> = 0.05</a:t>
            </a:r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 = 100</a:t>
            </a:r>
          </a:p>
          <a:p>
            <a:r>
              <a:rPr lang="en-US" altLang="zh-TW" dirty="0" err="1" smtClean="0"/>
              <a:t>max_epochs</a:t>
            </a:r>
            <a:r>
              <a:rPr lang="en-US" altLang="zh-TW" dirty="0" smtClean="0"/>
              <a:t> = 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5850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700" y="0"/>
            <a:ext cx="79629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# Visualize the data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55</a:t>
            </a:r>
          </a:p>
          <a:p>
            <a:r>
              <a:rPr lang="en-US" altLang="zh-TW" dirty="0" err="1" smtClean="0"/>
              <a:t>img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mnist.train.images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err="1" smtClean="0"/>
              <a:t>img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img.reshape</a:t>
            </a:r>
            <a:r>
              <a:rPr lang="en-US" altLang="zh-TW" dirty="0" smtClean="0"/>
              <a:t>((28,28))</a:t>
            </a:r>
          </a:p>
          <a:p>
            <a:r>
              <a:rPr lang="en-US" altLang="zh-TW" dirty="0" err="1" smtClean="0"/>
              <a:t>plt.imshow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img,cmap</a:t>
            </a:r>
            <a:r>
              <a:rPr lang="en-US" altLang="zh-TW" dirty="0" smtClean="0"/>
              <a:t>='gray')</a:t>
            </a:r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mnist.train.labels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graph inputs</a:t>
            </a:r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[None, 784], name='X')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[None, 10],name='Y')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Learning Variables</a:t>
            </a:r>
          </a:p>
          <a:p>
            <a:r>
              <a:rPr lang="en-US" altLang="zh-TW" dirty="0" smtClean="0"/>
              <a:t>W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tf.zeros</a:t>
            </a:r>
            <a:r>
              <a:rPr lang="en-US" altLang="zh-TW" dirty="0" smtClean="0"/>
              <a:t>([784, 10]), name='W')</a:t>
            </a:r>
          </a:p>
          <a:p>
            <a:r>
              <a:rPr lang="en-US" altLang="zh-TW" dirty="0" smtClean="0"/>
              <a:t>b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tf.zeros</a:t>
            </a:r>
            <a:r>
              <a:rPr lang="en-US" altLang="zh-TW" dirty="0" smtClean="0"/>
              <a:t>([10]), name='b')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Define the model</a:t>
            </a:r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tf.name_scope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wx_b</a:t>
            </a:r>
            <a:r>
              <a:rPr lang="en-US" altLang="zh-TW" dirty="0" smtClean="0"/>
              <a:t>") as scope: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y_hat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tf.nn.softmax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x,W</a:t>
            </a:r>
            <a:r>
              <a:rPr lang="en-US" altLang="zh-TW" dirty="0" smtClean="0"/>
              <a:t>) + b)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#Add summary ops to collect data while training</a:t>
            </a:r>
          </a:p>
          <a:p>
            <a:r>
              <a:rPr lang="en-US" altLang="zh-TW" dirty="0" err="1" smtClean="0"/>
              <a:t>w_h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tf.summary.histogram</a:t>
            </a:r>
            <a:r>
              <a:rPr lang="en-US" altLang="zh-TW" dirty="0" smtClean="0"/>
              <a:t>("weights", W)</a:t>
            </a:r>
          </a:p>
          <a:p>
            <a:r>
              <a:rPr lang="en-US" altLang="zh-TW" dirty="0" err="1" smtClean="0"/>
              <a:t>b_h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tf.summary.histogram</a:t>
            </a:r>
            <a:r>
              <a:rPr lang="en-US" altLang="zh-TW" dirty="0" smtClean="0"/>
              <a:t>("biases", b)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1823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900" y="806172"/>
            <a:ext cx="8801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Define the cross-entropy loss function</a:t>
            </a:r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tf.name_scope</a:t>
            </a:r>
            <a:r>
              <a:rPr lang="en-US" altLang="zh-TW" dirty="0" smtClean="0"/>
              <a:t>('cross-entropy') as scope:</a:t>
            </a:r>
          </a:p>
          <a:p>
            <a:r>
              <a:rPr lang="en-US" altLang="zh-TW" dirty="0" smtClean="0"/>
              <a:t>    loss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tf.nn.softmax_cross_entropy_with_logits</a:t>
            </a:r>
            <a:r>
              <a:rPr lang="en-US" altLang="zh-TW" dirty="0" smtClean="0"/>
              <a:t>(labels=y, logits=</a:t>
            </a:r>
            <a:r>
              <a:rPr lang="en-US" altLang="zh-TW" dirty="0" err="1" smtClean="0"/>
              <a:t>y_hat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tf.summary.scalar</a:t>
            </a:r>
            <a:r>
              <a:rPr lang="en-US" altLang="zh-TW" dirty="0" smtClean="0"/>
              <a:t>('cross-entropy', loss)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Choose the optimizer</a:t>
            </a:r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tf.name_scope</a:t>
            </a:r>
            <a:r>
              <a:rPr lang="en-US" altLang="zh-TW" dirty="0" smtClean="0"/>
              <a:t>('Train') as scope:</a:t>
            </a:r>
          </a:p>
          <a:p>
            <a:r>
              <a:rPr lang="en-US" altLang="zh-TW" dirty="0" smtClean="0"/>
              <a:t>    optimizer = </a:t>
            </a:r>
            <a:r>
              <a:rPr lang="en-US" altLang="zh-TW" dirty="0" err="1" smtClean="0"/>
              <a:t>tf.train.GradientDescentOptimizer</a:t>
            </a:r>
            <a:r>
              <a:rPr lang="en-US" altLang="zh-TW" dirty="0" smtClean="0"/>
              <a:t>(0.01).minimize(loss)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Define ops to test trained model</a:t>
            </a:r>
          </a:p>
          <a:p>
            <a:r>
              <a:rPr lang="en-US" altLang="zh-TW" dirty="0" err="1" smtClean="0"/>
              <a:t>correct_prediction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tf.equal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tf.argmax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y_hat</a:t>
            </a:r>
            <a:r>
              <a:rPr lang="en-US" altLang="zh-TW" dirty="0" smtClean="0"/>
              <a:t>, 1), </a:t>
            </a:r>
            <a:r>
              <a:rPr lang="en-US" altLang="zh-TW" dirty="0" err="1" smtClean="0"/>
              <a:t>tf.argmax</a:t>
            </a:r>
            <a:r>
              <a:rPr lang="en-US" altLang="zh-TW" dirty="0" smtClean="0"/>
              <a:t>(y, 1))</a:t>
            </a:r>
          </a:p>
          <a:p>
            <a:r>
              <a:rPr lang="en-US" altLang="zh-TW" dirty="0" smtClean="0"/>
              <a:t>accuracy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correct_prediction</a:t>
            </a:r>
            <a:r>
              <a:rPr lang="en-US" altLang="zh-TW" dirty="0" smtClean="0"/>
              <a:t>, tf.float32))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Initializing the variables</a:t>
            </a:r>
          </a:p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Merge All summaries</a:t>
            </a:r>
          </a:p>
          <a:p>
            <a:r>
              <a:rPr lang="en-US" altLang="zh-TW" dirty="0" err="1" smtClean="0"/>
              <a:t>merged_summary_op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tf.summary.merge_all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6126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0"/>
            <a:ext cx="8724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 as </a:t>
            </a:r>
            <a:r>
              <a:rPr lang="en-US" altLang="zh-TW" dirty="0" err="1" smtClean="0"/>
              <a:t>sess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)  # initialize all variables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summary_writer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tf.summary.FileWriter</a:t>
            </a:r>
            <a:r>
              <a:rPr lang="en-US" altLang="zh-TW" dirty="0" smtClean="0"/>
              <a:t>('graphs', </a:t>
            </a:r>
            <a:r>
              <a:rPr lang="en-US" altLang="zh-TW" dirty="0" err="1" smtClean="0"/>
              <a:t>sess.graph</a:t>
            </a:r>
            <a:r>
              <a:rPr lang="en-US" altLang="zh-TW" dirty="0" smtClean="0"/>
              <a:t>)  # Create an event file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# Training</a:t>
            </a:r>
          </a:p>
          <a:p>
            <a:r>
              <a:rPr lang="en-US" altLang="zh-TW" dirty="0" smtClean="0"/>
              <a:t>    for epoch in range(</a:t>
            </a:r>
            <a:r>
              <a:rPr lang="en-US" altLang="zh-TW" dirty="0" err="1" smtClean="0"/>
              <a:t>max_epochs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loss_avg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num_of_batch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mnist.train.num_examples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num_of_batch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batch_xs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batch_ys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mnist.train.next_batch</a:t>
            </a:r>
            <a:r>
              <a:rPr lang="en-US" altLang="zh-TW" dirty="0" smtClean="0"/>
              <a:t>(100)  # get the next batch of data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_, l, </a:t>
            </a:r>
            <a:r>
              <a:rPr lang="en-US" altLang="zh-TW" dirty="0" err="1" smtClean="0"/>
              <a:t>summary_str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optimizer,loss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merged_summary_op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={x: </a:t>
            </a:r>
            <a:r>
              <a:rPr lang="en-US" altLang="zh-TW" dirty="0" err="1" smtClean="0"/>
              <a:t>batch_xs</a:t>
            </a:r>
            <a:r>
              <a:rPr lang="en-US" altLang="zh-TW" dirty="0" smtClean="0"/>
              <a:t>, y: </a:t>
            </a:r>
            <a:r>
              <a:rPr lang="en-US" altLang="zh-TW" dirty="0" err="1" smtClean="0"/>
              <a:t>batch_ys</a:t>
            </a:r>
            <a:r>
              <a:rPr lang="en-US" altLang="zh-TW" dirty="0" smtClean="0"/>
              <a:t>})  # Run the optimizer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loss_avg</a:t>
            </a:r>
            <a:r>
              <a:rPr lang="en-US" altLang="zh-TW" dirty="0" smtClean="0"/>
              <a:t> += l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summary_writer.add_summary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summary_str</a:t>
            </a:r>
            <a:r>
              <a:rPr lang="en-US" altLang="zh-TW" dirty="0" smtClean="0"/>
              <a:t>, epoch*</a:t>
            </a:r>
            <a:r>
              <a:rPr lang="en-US" altLang="zh-TW" dirty="0" err="1" smtClean="0"/>
              <a:t>num_of_batch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    # Add all summaries per batch</a:t>
            </a:r>
          </a:p>
          <a:p>
            <a:r>
              <a:rPr lang="en-US" altLang="zh-TW" dirty="0" smtClean="0"/>
              <a:t>            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loss_avg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loss_avg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num_of_batch</a:t>
            </a:r>
            <a:endParaRPr lang="en-US" altLang="zh-TW" dirty="0" smtClean="0"/>
          </a:p>
          <a:p>
            <a:r>
              <a:rPr lang="en-US" altLang="zh-TW" dirty="0" smtClean="0"/>
              <a:t>        print('Epoch {0}: Loss {1}'.format(epoch, </a:t>
            </a:r>
            <a:r>
              <a:rPr lang="en-US" altLang="zh-TW" dirty="0" err="1" smtClean="0"/>
              <a:t>loss_avg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print('Done')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print(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(accuracy,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={x: </a:t>
            </a:r>
            <a:r>
              <a:rPr lang="en-US" altLang="zh-TW" dirty="0" err="1" smtClean="0"/>
              <a:t>mnist.test.images,y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mnist.test.labels</a:t>
            </a:r>
            <a:r>
              <a:rPr lang="en-US" altLang="zh-TW" dirty="0" smtClean="0"/>
              <a:t>}))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298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345" y="2274654"/>
            <a:ext cx="6156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Epoch 98: Loss 1.5864435863494872</a:t>
            </a:r>
          </a:p>
          <a:p>
            <a:r>
              <a:rPr lang="en-US" altLang="zh-TW" sz="2800" dirty="0" smtClean="0"/>
              <a:t>Epoch 99: Loss 1.586151145588268</a:t>
            </a:r>
          </a:p>
          <a:p>
            <a:r>
              <a:rPr lang="en-US" altLang="zh-TW" sz="2800" dirty="0" smtClean="0"/>
              <a:t>Done</a:t>
            </a:r>
          </a:p>
          <a:p>
            <a:r>
              <a:rPr lang="en-US" altLang="zh-TW" sz="2800" dirty="0" smtClean="0"/>
              <a:t>0.909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0390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88616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logit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乳腺癌</a:t>
            </a:r>
            <a:r>
              <a:rPr lang="zh-TW" altLang="en-US" sz="3600" dirty="0" smtClean="0">
                <a:solidFill>
                  <a:schemeClr val="bg1"/>
                </a:solidFill>
              </a:rPr>
              <a:t>檢測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269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185" y="187088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Boston </a:t>
            </a:r>
            <a:r>
              <a:rPr lang="en-US" altLang="zh-TW" dirty="0"/>
              <a:t>House Prices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85" y="3349187"/>
            <a:ext cx="7590178" cy="25788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2185" y="6233498"/>
            <a:ext cx="7246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https://www.kaggle.com/vikrishnan/boston-house-prices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501665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範例分析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波士</a:t>
            </a:r>
            <a:r>
              <a:rPr lang="zh-TW" altLang="en-US" sz="4400" dirty="0"/>
              <a:t>頓</a:t>
            </a:r>
            <a:r>
              <a:rPr lang="zh-TW" altLang="en-US" sz="4400" dirty="0" smtClean="0"/>
              <a:t>房屋</a:t>
            </a:r>
            <a:r>
              <a:rPr lang="zh-TW" altLang="en-US" sz="4400" dirty="0"/>
              <a:t>售價預測</a:t>
            </a:r>
          </a:p>
        </p:txBody>
      </p:sp>
    </p:spTree>
    <p:extLst>
      <p:ext uri="{BB962C8B-B14F-4D97-AF65-F5344CB8AC3E}">
        <p14:creationId xmlns:p14="http://schemas.microsoft.com/office/powerpoint/2010/main" val="1073835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0" y="450872"/>
            <a:ext cx="7613457" cy="6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65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7382" y="27646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tf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normalize(X):</a:t>
            </a:r>
          </a:p>
          <a:p>
            <a:r>
              <a:rPr lang="en-US" altLang="zh-TW" dirty="0" smtClean="0"/>
              <a:t>    mean = </a:t>
            </a:r>
            <a:r>
              <a:rPr lang="en-US" altLang="zh-TW" dirty="0" err="1" smtClean="0"/>
              <a:t>np.mean</a:t>
            </a:r>
            <a:r>
              <a:rPr lang="en-US" altLang="zh-TW" dirty="0" smtClean="0"/>
              <a:t>(X)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np.std</a:t>
            </a:r>
            <a:r>
              <a:rPr lang="en-US" altLang="zh-TW" dirty="0" smtClean="0"/>
              <a:t>(X)</a:t>
            </a:r>
          </a:p>
          <a:p>
            <a:r>
              <a:rPr lang="en-US" altLang="zh-TW" dirty="0" smtClean="0"/>
              <a:t>    X = (X - mean)/</a:t>
            </a:r>
            <a:r>
              <a:rPr lang="en-US" altLang="zh-TW" dirty="0" err="1" smtClean="0"/>
              <a:t>std</a:t>
            </a:r>
            <a:endParaRPr lang="en-US" altLang="zh-TW" dirty="0" smtClean="0"/>
          </a:p>
          <a:p>
            <a:r>
              <a:rPr lang="en-US" altLang="zh-TW" dirty="0" smtClean="0"/>
              <a:t>    return X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4849" y="5701010"/>
            <a:ext cx="7581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https://github.com/PacktPublishing/TensorFlow-1x-Deep-Learning-Cookbook</a:t>
            </a:r>
          </a:p>
          <a:p>
            <a:r>
              <a:rPr lang="en-US" altLang="zh-TW" dirty="0" smtClean="0"/>
              <a:t>Chapter02/Simple_linear_regression.py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81593"/>
            <a:ext cx="9144000" cy="20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波士頓房屋</a:t>
            </a:r>
            <a:r>
              <a:rPr lang="zh-TW" altLang="en-US" sz="4400" dirty="0"/>
              <a:t>售價</a:t>
            </a:r>
            <a:r>
              <a:rPr lang="zh-TW" altLang="en-US" sz="4400" dirty="0" smtClean="0"/>
              <a:t>預測</a:t>
            </a:r>
            <a:endParaRPr lang="en-US" altLang="zh-TW" sz="4400" dirty="0" smtClean="0"/>
          </a:p>
          <a:p>
            <a:pPr algn="ctr"/>
            <a:r>
              <a:rPr lang="en-US" altLang="zh-TW" sz="4400" dirty="0" err="1"/>
              <a:t>Simple_linear_regression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882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4" y="2104660"/>
            <a:ext cx="6918411" cy="46866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1141" y="94387"/>
            <a:ext cx="7848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# Plot the results</a:t>
            </a:r>
          </a:p>
          <a:p>
            <a:r>
              <a:rPr lang="en-US" altLang="zh-TW" sz="2400" dirty="0" err="1" smtClean="0"/>
              <a:t>plt.plot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x_vals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y_vals</a:t>
            </a:r>
            <a:r>
              <a:rPr lang="en-US" altLang="zh-TW" sz="2400" dirty="0" smtClean="0"/>
              <a:t>, 'o', label='Data')</a:t>
            </a:r>
          </a:p>
          <a:p>
            <a:r>
              <a:rPr lang="en-US" altLang="zh-TW" sz="2400" dirty="0" err="1" smtClean="0"/>
              <a:t>plt.plot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x_vals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best_fit</a:t>
            </a:r>
            <a:r>
              <a:rPr lang="en-US" altLang="zh-TW" sz="2400" dirty="0" smtClean="0"/>
              <a:t>, 'r-', label='Best fit line', linewidth=3)</a:t>
            </a:r>
          </a:p>
          <a:p>
            <a:r>
              <a:rPr lang="en-US" altLang="zh-TW" sz="2400" dirty="0" err="1" smtClean="0"/>
              <a:t>plt.legend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loc</a:t>
            </a:r>
            <a:r>
              <a:rPr lang="en-US" altLang="zh-TW" sz="2400" dirty="0" smtClean="0"/>
              <a:t>='upper left')</a:t>
            </a:r>
          </a:p>
          <a:p>
            <a:r>
              <a:rPr lang="en-US" altLang="zh-TW" sz="2400" dirty="0" err="1" smtClean="0"/>
              <a:t>plt.show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01520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574" y="812870"/>
            <a:ext cx="72294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Data</a:t>
            </a:r>
          </a:p>
          <a:p>
            <a:r>
              <a:rPr lang="en-US" altLang="zh-TW" dirty="0" err="1" smtClean="0"/>
              <a:t>boston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tf.contrib.learn.datasets.load_dataset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boston</a:t>
            </a:r>
            <a:r>
              <a:rPr lang="en-US" altLang="zh-TW" dirty="0" smtClean="0"/>
              <a:t>')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boston.data</a:t>
            </a:r>
            <a:r>
              <a:rPr lang="en-US" altLang="zh-TW" dirty="0" smtClean="0"/>
              <a:t>[:,5], </a:t>
            </a:r>
            <a:r>
              <a:rPr lang="en-US" altLang="zh-TW" dirty="0" err="1" smtClean="0"/>
              <a:t>boston.target</a:t>
            </a:r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= normalize(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n_samples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#print(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Placeholder for the Training Data</a:t>
            </a:r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name='X')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name='Y')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Variables for coefficients initialized to 0</a:t>
            </a:r>
          </a:p>
          <a:p>
            <a:r>
              <a:rPr lang="en-US" altLang="zh-TW" dirty="0" smtClean="0"/>
              <a:t>b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(0.0)</a:t>
            </a:r>
          </a:p>
          <a:p>
            <a:r>
              <a:rPr lang="en-US" altLang="zh-TW" dirty="0" smtClean="0"/>
              <a:t>w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(0.0)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The Linear Regression Model</a:t>
            </a:r>
          </a:p>
          <a:p>
            <a:r>
              <a:rPr lang="en-US" altLang="zh-TW" dirty="0" err="1" smtClean="0"/>
              <a:t>Y_hat</a:t>
            </a:r>
            <a:r>
              <a:rPr lang="en-US" altLang="zh-TW" dirty="0" smtClean="0"/>
              <a:t> = X * w + 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8742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325" y="1882765"/>
            <a:ext cx="84962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Loss function</a:t>
            </a:r>
          </a:p>
          <a:p>
            <a:r>
              <a:rPr lang="en-US" altLang="zh-TW" dirty="0" smtClean="0"/>
              <a:t>loss = 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(Y - </a:t>
            </a:r>
            <a:r>
              <a:rPr lang="en-US" altLang="zh-TW" dirty="0" err="1" smtClean="0"/>
              <a:t>Y_hat</a:t>
            </a:r>
            <a:r>
              <a:rPr lang="en-US" altLang="zh-TW" dirty="0" smtClean="0"/>
              <a:t>, name='loss')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Gradient Descent with learning rate of 0.01 to minimize loss</a:t>
            </a:r>
          </a:p>
          <a:p>
            <a:r>
              <a:rPr lang="en-US" altLang="zh-TW" dirty="0" smtClean="0"/>
              <a:t>optimizer = </a:t>
            </a:r>
            <a:r>
              <a:rPr lang="en-US" altLang="zh-TW" dirty="0" err="1" smtClean="0"/>
              <a:t>tf.train.GradientDescentOptimizer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=0.01).minimize(loss)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Initializing Variables</a:t>
            </a:r>
          </a:p>
          <a:p>
            <a:r>
              <a:rPr lang="en-US" altLang="zh-TW" dirty="0" err="1" smtClean="0"/>
              <a:t>init_op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total = []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9432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225147"/>
            <a:ext cx="78105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Computation Graph</a:t>
            </a:r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 as </a:t>
            </a:r>
            <a:r>
              <a:rPr lang="en-US" altLang="zh-TW" dirty="0" err="1" smtClean="0"/>
              <a:t>sess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# Initialize variables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init_op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writer = </a:t>
            </a:r>
            <a:r>
              <a:rPr lang="en-US" altLang="zh-TW" dirty="0" err="1" smtClean="0"/>
              <a:t>tf.summary.FileWriter</a:t>
            </a:r>
            <a:r>
              <a:rPr lang="en-US" altLang="zh-TW" dirty="0" smtClean="0"/>
              <a:t>('graphs', </a:t>
            </a:r>
            <a:r>
              <a:rPr lang="en-US" altLang="zh-TW" dirty="0" err="1" smtClean="0"/>
              <a:t>sess.graph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train the model for 100 </a:t>
            </a:r>
            <a:r>
              <a:rPr lang="en-US" altLang="zh-TW" dirty="0" err="1" smtClean="0"/>
              <a:t>epcohs</a:t>
            </a:r>
            <a:endParaRPr lang="en-US" altLang="zh-TW" dirty="0" smtClean="0"/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range(100):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total_loss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        for 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 in zip(</a:t>
            </a:r>
            <a:r>
              <a:rPr lang="en-US" altLang="zh-TW" dirty="0" err="1" smtClean="0"/>
              <a:t>X_train,Y_train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    _, l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 ([optimizer, loss],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</a:t>
            </a:r>
            <a:r>
              <a:rPr lang="en-US" altLang="zh-TW" dirty="0" err="1" smtClean="0"/>
              <a:t>X:x</a:t>
            </a:r>
            <a:r>
              <a:rPr lang="en-US" altLang="zh-TW" dirty="0" smtClean="0"/>
              <a:t>, Y:y})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total_loss</a:t>
            </a:r>
            <a:r>
              <a:rPr lang="en-US" altLang="zh-TW" dirty="0" smtClean="0"/>
              <a:t> += 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total.append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total_loss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n_samples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print('Epoch {0}: Loss {1}'.format(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total_loss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n_samples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writer.close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b_value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w_value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([b, w])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Y_pred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w_value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b_value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8082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0124" y="2007364"/>
            <a:ext cx="7305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print('Done')</a:t>
            </a:r>
          </a:p>
          <a:p>
            <a:r>
              <a:rPr lang="en-US" altLang="zh-TW" dirty="0" smtClean="0"/>
              <a:t># Plot the result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, '</a:t>
            </a:r>
            <a:r>
              <a:rPr lang="en-US" altLang="zh-TW" dirty="0" err="1" smtClean="0"/>
              <a:t>bo</a:t>
            </a:r>
            <a:r>
              <a:rPr lang="en-US" altLang="zh-TW" dirty="0" smtClean="0"/>
              <a:t>', label='Real Data')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X_train,Y_pred</a:t>
            </a:r>
            <a:r>
              <a:rPr lang="en-US" altLang="zh-TW" dirty="0" smtClean="0"/>
              <a:t>,  'r', label='Predicted Data')</a:t>
            </a:r>
          </a:p>
          <a:p>
            <a:r>
              <a:rPr lang="en-US" altLang="zh-TW" dirty="0" err="1" smtClean="0"/>
              <a:t>plt.legend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(total)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088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61" y="1828435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5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31" y="1371461"/>
            <a:ext cx="485283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59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5709" y="56880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TensorFlow-1x-Deep-Learning-Cookbook</a:t>
            </a:r>
          </a:p>
          <a:p>
            <a:r>
              <a:rPr lang="en-US" altLang="zh-TW" dirty="0" smtClean="0"/>
              <a:t>Chapter02/</a:t>
            </a:r>
            <a:r>
              <a:rPr lang="en-US" altLang="zh-TW" dirty="0" err="1" smtClean="0"/>
              <a:t>MultiLinearRegressor.ipynb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9926" y="3173644"/>
            <a:ext cx="69873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import 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as </a:t>
            </a:r>
            <a:r>
              <a:rPr lang="en-US" altLang="zh-TW" sz="3600" dirty="0" err="1" smtClean="0"/>
              <a:t>tf</a:t>
            </a:r>
            <a:endParaRPr lang="en-US" altLang="zh-TW" sz="3600" dirty="0" smtClean="0"/>
          </a:p>
          <a:p>
            <a:r>
              <a:rPr lang="en-US" altLang="zh-TW" sz="3600" dirty="0" smtClean="0"/>
              <a:t>import </a:t>
            </a:r>
            <a:r>
              <a:rPr lang="en-US" altLang="zh-TW" sz="3600" dirty="0" err="1" smtClean="0"/>
              <a:t>numpy</a:t>
            </a:r>
            <a:r>
              <a:rPr lang="en-US" altLang="zh-TW" sz="3600" dirty="0" smtClean="0"/>
              <a:t> as np</a:t>
            </a:r>
          </a:p>
          <a:p>
            <a:r>
              <a:rPr lang="en-US" altLang="zh-TW" sz="3600" dirty="0" smtClean="0"/>
              <a:t>import </a:t>
            </a:r>
            <a:r>
              <a:rPr lang="en-US" altLang="zh-TW" sz="3600" dirty="0" err="1" smtClean="0"/>
              <a:t>matplotlib.pyplot</a:t>
            </a:r>
            <a:r>
              <a:rPr lang="en-US" altLang="zh-TW" sz="3600" dirty="0" smtClean="0"/>
              <a:t> as </a:t>
            </a:r>
            <a:r>
              <a:rPr lang="en-US" altLang="zh-TW" sz="3600" dirty="0" err="1" smtClean="0"/>
              <a:t>plt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0" y="381593"/>
            <a:ext cx="9144000" cy="20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波士頓房屋</a:t>
            </a:r>
            <a:r>
              <a:rPr lang="zh-TW" altLang="en-US" sz="4400" dirty="0"/>
              <a:t>售價</a:t>
            </a:r>
            <a:r>
              <a:rPr lang="zh-TW" altLang="en-US" sz="4400" dirty="0" smtClean="0"/>
              <a:t>預測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MultiLinearRegressor</a:t>
            </a:r>
            <a:r>
              <a:rPr lang="en-US" altLang="zh-TW" sz="4400" dirty="0" smtClean="0"/>
              <a:t> 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632887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7103" y="522802"/>
            <a:ext cx="7492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normalize(X):</a:t>
            </a:r>
          </a:p>
          <a:p>
            <a:r>
              <a:rPr lang="en-US" altLang="zh-TW" sz="2400" dirty="0" smtClean="0"/>
              <a:t>    mean = </a:t>
            </a:r>
            <a:r>
              <a:rPr lang="en-US" altLang="zh-TW" sz="2400" dirty="0" err="1" smtClean="0"/>
              <a:t>np.mean</a:t>
            </a:r>
            <a:r>
              <a:rPr lang="en-US" altLang="zh-TW" sz="2400" dirty="0" smtClean="0"/>
              <a:t>(X, axis=0)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np.std</a:t>
            </a:r>
            <a:r>
              <a:rPr lang="en-US" altLang="zh-TW" sz="2400" dirty="0" smtClean="0"/>
              <a:t>(X, axis=0)</a:t>
            </a:r>
          </a:p>
          <a:p>
            <a:r>
              <a:rPr lang="en-US" altLang="zh-TW" sz="2400" dirty="0" smtClean="0"/>
              <a:t>    X = (X - mean) / </a:t>
            </a:r>
            <a:r>
              <a:rPr lang="en-US" altLang="zh-TW" sz="2400" dirty="0" err="1" smtClean="0"/>
              <a:t>std</a:t>
            </a:r>
            <a:endParaRPr lang="en-US" altLang="zh-TW" sz="2400" dirty="0" smtClean="0"/>
          </a:p>
          <a:p>
            <a:r>
              <a:rPr lang="en-US" altLang="zh-TW" sz="2400" dirty="0" smtClean="0"/>
              <a:t>    return X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append_bias_reshape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features,labels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smtClean="0"/>
              <a:t>    m = </a:t>
            </a:r>
            <a:r>
              <a:rPr lang="en-US" altLang="zh-TW" sz="2400" dirty="0" err="1" smtClean="0"/>
              <a:t>features.shape</a:t>
            </a:r>
            <a:r>
              <a:rPr lang="en-US" altLang="zh-TW" sz="2400" dirty="0" smtClean="0"/>
              <a:t>[0]</a:t>
            </a:r>
          </a:p>
          <a:p>
            <a:r>
              <a:rPr lang="en-US" altLang="zh-TW" sz="2400" dirty="0" smtClean="0"/>
              <a:t>    n = </a:t>
            </a:r>
            <a:r>
              <a:rPr lang="en-US" altLang="zh-TW" sz="2400" dirty="0" err="1" smtClean="0"/>
              <a:t>features.shape</a:t>
            </a:r>
            <a:r>
              <a:rPr lang="en-US" altLang="zh-TW" sz="2400" dirty="0" smtClean="0"/>
              <a:t>[1]</a:t>
            </a:r>
          </a:p>
          <a:p>
            <a:r>
              <a:rPr lang="en-US" altLang="zh-TW" sz="2400" dirty="0" smtClean="0"/>
              <a:t>    x = </a:t>
            </a:r>
            <a:r>
              <a:rPr lang="en-US" altLang="zh-TW" sz="2400" dirty="0" err="1" smtClean="0"/>
              <a:t>np.reshape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np.c</a:t>
            </a:r>
            <a:r>
              <a:rPr lang="en-US" altLang="zh-TW" sz="2400" dirty="0" smtClean="0"/>
              <a:t>_[</a:t>
            </a:r>
            <a:r>
              <a:rPr lang="en-US" altLang="zh-TW" sz="2400" dirty="0" err="1" smtClean="0"/>
              <a:t>np.ones</a:t>
            </a:r>
            <a:r>
              <a:rPr lang="en-US" altLang="zh-TW" sz="2400" dirty="0" smtClean="0"/>
              <a:t>(m),features],[</a:t>
            </a:r>
            <a:r>
              <a:rPr lang="en-US" altLang="zh-TW" sz="2400" dirty="0" err="1" smtClean="0"/>
              <a:t>m,n</a:t>
            </a:r>
            <a:r>
              <a:rPr lang="en-US" altLang="zh-TW" sz="2400" dirty="0" smtClean="0"/>
              <a:t> + 1])</a:t>
            </a:r>
          </a:p>
          <a:p>
            <a:r>
              <a:rPr lang="en-US" altLang="zh-TW" sz="2400" dirty="0" smtClean="0"/>
              <a:t>    y = </a:t>
            </a:r>
            <a:r>
              <a:rPr lang="en-US" altLang="zh-TW" sz="2400" dirty="0" err="1" smtClean="0"/>
              <a:t>np.reshape</a:t>
            </a:r>
            <a:r>
              <a:rPr lang="en-US" altLang="zh-TW" sz="2400" dirty="0" smtClean="0"/>
              <a:t>(labels,[m,1])</a:t>
            </a:r>
          </a:p>
          <a:p>
            <a:r>
              <a:rPr lang="en-US" altLang="zh-TW" sz="2400" dirty="0" smtClean="0"/>
              <a:t>    return x, 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0470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6324" y="1471643"/>
            <a:ext cx="63150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boston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tf.contrib.learn.datasets.load_dataset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boston</a:t>
            </a:r>
            <a:r>
              <a:rPr lang="en-US" altLang="zh-TW" dirty="0" smtClean="0"/>
              <a:t>')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boston.data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boston.target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append_bias_reshape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 = normalize(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m =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  #Number of training examples</a:t>
            </a:r>
          </a:p>
          <a:p>
            <a:r>
              <a:rPr lang="en-US" altLang="zh-TW" dirty="0" smtClean="0"/>
              <a:t>n = 14   # Number of features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Placeholder for the Training Data</a:t>
            </a:r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name='X', shape=[</a:t>
            </a:r>
            <a:r>
              <a:rPr lang="en-US" altLang="zh-TW" dirty="0" err="1" smtClean="0"/>
              <a:t>m,n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name='Y')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531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3924" y="917645"/>
            <a:ext cx="70961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Variables for coefficients</a:t>
            </a:r>
          </a:p>
          <a:p>
            <a:r>
              <a:rPr lang="en-US" altLang="zh-TW" dirty="0" smtClean="0"/>
              <a:t>#b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(0.0)</a:t>
            </a:r>
          </a:p>
          <a:p>
            <a:r>
              <a:rPr lang="en-US" altLang="zh-TW" dirty="0" smtClean="0"/>
              <a:t>w = </a:t>
            </a:r>
            <a:r>
              <a:rPr lang="en-US" altLang="zh-TW" dirty="0" err="1" smtClean="0"/>
              <a:t>tf.Variable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tf.random_normal</a:t>
            </a:r>
            <a:r>
              <a:rPr lang="en-US" altLang="zh-TW" dirty="0" smtClean="0"/>
              <a:t>([n,1]))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The Linear Regression Model</a:t>
            </a:r>
          </a:p>
          <a:p>
            <a:r>
              <a:rPr lang="en-US" altLang="zh-TW" dirty="0" err="1" smtClean="0"/>
              <a:t>Y_hat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tf.matmul</a:t>
            </a:r>
            <a:r>
              <a:rPr lang="en-US" altLang="zh-TW" dirty="0" smtClean="0"/>
              <a:t>(X, w)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Loss function</a:t>
            </a:r>
          </a:p>
          <a:p>
            <a:r>
              <a:rPr lang="en-US" altLang="zh-TW" dirty="0" smtClean="0"/>
              <a:t>loss =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(Y - </a:t>
            </a:r>
            <a:r>
              <a:rPr lang="en-US" altLang="zh-TW" dirty="0" err="1" smtClean="0"/>
              <a:t>Y_hat</a:t>
            </a:r>
            <a:r>
              <a:rPr lang="en-US" altLang="zh-TW" dirty="0" smtClean="0"/>
              <a:t>, name='loss'))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Gradient Descent with learning rate of 0.05 to minimize loss</a:t>
            </a:r>
          </a:p>
          <a:p>
            <a:r>
              <a:rPr lang="en-US" altLang="zh-TW" dirty="0" smtClean="0"/>
              <a:t>optimizer = </a:t>
            </a:r>
            <a:r>
              <a:rPr lang="en-US" altLang="zh-TW" dirty="0" err="1" smtClean="0"/>
              <a:t>tf.train.GradientDescentOptimizer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=0.01).minimize(loss)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Initializing Variables</a:t>
            </a:r>
          </a:p>
          <a:p>
            <a:r>
              <a:rPr lang="en-US" altLang="zh-TW" dirty="0" err="1" smtClean="0"/>
              <a:t>init_op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25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單變數線性回歸</a:t>
            </a:r>
            <a:r>
              <a:rPr lang="zh-TW" altLang="en-US" sz="4400" dirty="0" smtClean="0"/>
              <a:t>演算法</a:t>
            </a:r>
            <a:endParaRPr lang="en-US" altLang="zh-TW" sz="4400" dirty="0" smtClean="0"/>
          </a:p>
          <a:p>
            <a:pPr algn="ctr"/>
            <a:r>
              <a:rPr lang="en-US" altLang="zh-TW" sz="2800" dirty="0"/>
              <a:t>Linear Regression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41979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4874" y="621596"/>
            <a:ext cx="76866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total = []</a:t>
            </a:r>
          </a:p>
          <a:p>
            <a:r>
              <a:rPr lang="en-US" altLang="zh-TW" dirty="0" smtClean="0"/>
              <a:t># Computation Graph</a:t>
            </a:r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 as </a:t>
            </a:r>
            <a:r>
              <a:rPr lang="en-US" altLang="zh-TW" dirty="0" err="1" smtClean="0"/>
              <a:t>sess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# Initialize variables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init_op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writer = </a:t>
            </a:r>
            <a:r>
              <a:rPr lang="en-US" altLang="zh-TW" dirty="0" err="1" smtClean="0"/>
              <a:t>tf.summary.FileWriter</a:t>
            </a:r>
            <a:r>
              <a:rPr lang="en-US" altLang="zh-TW" dirty="0" smtClean="0"/>
              <a:t>('graphs', </a:t>
            </a:r>
            <a:r>
              <a:rPr lang="en-US" altLang="zh-TW" dirty="0" err="1" smtClean="0"/>
              <a:t>sess.graph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train the model for 100 </a:t>
            </a:r>
            <a:r>
              <a:rPr lang="en-US" altLang="zh-TW" dirty="0" err="1" smtClean="0"/>
              <a:t>epcohs</a:t>
            </a:r>
            <a:endParaRPr lang="en-US" altLang="zh-TW" dirty="0" smtClean="0"/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range(2000):</a:t>
            </a:r>
          </a:p>
          <a:p>
            <a:r>
              <a:rPr lang="en-US" altLang="zh-TW" dirty="0" smtClean="0"/>
              <a:t>       _, l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([optimizer, loss],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={X: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Y: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})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total.append</a:t>
            </a:r>
            <a:r>
              <a:rPr lang="en-US" altLang="zh-TW" dirty="0" smtClean="0"/>
              <a:t>(l)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if i%100 == 0:</a:t>
            </a:r>
          </a:p>
          <a:p>
            <a:r>
              <a:rPr lang="en-US" altLang="zh-TW" dirty="0" smtClean="0"/>
              <a:t>        print('Epoch {0}: Loss {1}'.format(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l))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writer.close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Y_pred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Y_hat,feed_dict</a:t>
            </a:r>
            <a:r>
              <a:rPr lang="en-US" altLang="zh-TW" dirty="0" smtClean="0"/>
              <a:t> = {</a:t>
            </a:r>
            <a:r>
              <a:rPr lang="en-US" altLang="zh-TW" dirty="0" err="1" smtClean="0"/>
              <a:t>X:X_train</a:t>
            </a:r>
            <a:r>
              <a:rPr lang="en-US" altLang="zh-TW" dirty="0" smtClean="0"/>
              <a:t>}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w_value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3107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475" y="718394"/>
            <a:ext cx="77343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N= 500</a:t>
            </a:r>
          </a:p>
          <a:p>
            <a:r>
              <a:rPr lang="en-US" altLang="zh-TW" dirty="0" err="1" smtClean="0"/>
              <a:t>X_new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</a:t>
            </a:r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Y_pred</a:t>
            </a:r>
            <a:r>
              <a:rPr lang="en-US" altLang="zh-TW" dirty="0" smtClean="0"/>
              <a:t> =  </a:t>
            </a:r>
            <a:r>
              <a:rPr lang="en-US" altLang="zh-TW" dirty="0" err="1" smtClean="0"/>
              <a:t>np.matmul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X_new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w_value</a:t>
            </a:r>
            <a:r>
              <a:rPr lang="en-US" altLang="zh-TW" dirty="0" smtClean="0"/>
              <a:t>) # + </a:t>
            </a:r>
            <a:r>
              <a:rPr lang="en-US" altLang="zh-TW" dirty="0" err="1" smtClean="0"/>
              <a:t>b_value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print('Predicted value: ${0:.2f}  Actual value: ${1}'.format(</a:t>
            </a:r>
            <a:r>
              <a:rPr lang="en-US" altLang="zh-TW" dirty="0" err="1" smtClean="0"/>
              <a:t>Y_pred</a:t>
            </a:r>
            <a:r>
              <a:rPr lang="en-US" altLang="zh-TW" dirty="0" smtClean="0"/>
              <a:t>[N][0]*1000,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[N][0]*1000) , '\</a:t>
            </a:r>
            <a:r>
              <a:rPr lang="en-US" altLang="zh-TW" dirty="0" err="1" smtClean="0"/>
              <a:t>nDone</a:t>
            </a:r>
            <a:r>
              <a:rPr lang="en-US" altLang="zh-TW" dirty="0" smtClean="0"/>
              <a:t>')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# Plot the result</a:t>
            </a:r>
          </a:p>
          <a:p>
            <a:r>
              <a:rPr lang="en-US" altLang="zh-TW" dirty="0" smtClean="0"/>
              <a:t>#print(</a:t>
            </a:r>
            <a:r>
              <a:rPr lang="en-US" altLang="zh-TW" dirty="0" err="1" smtClean="0"/>
              <a:t>Y_pred.shape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Y_train.shape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Y_pred</a:t>
            </a:r>
            <a:r>
              <a:rPr lang="en-US" altLang="zh-TW" dirty="0" smtClean="0"/>
              <a:t>, '</a:t>
            </a:r>
            <a:r>
              <a:rPr lang="en-US" altLang="zh-TW" dirty="0" err="1" smtClean="0"/>
              <a:t>bo</a:t>
            </a:r>
            <a:r>
              <a:rPr lang="en-US" altLang="zh-TW" dirty="0" smtClean="0"/>
              <a:t>')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("Actual Price")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("Predicted Price")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(total)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("Epochs")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("Loss")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86400" y="5087035"/>
            <a:ext cx="313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Predicted value: $20531.37  </a:t>
            </a:r>
          </a:p>
          <a:p>
            <a:r>
              <a:rPr lang="en-US" altLang="zh-TW" dirty="0" smtClean="0"/>
              <a:t>Actual value: $16800.0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8329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3" y="899005"/>
            <a:ext cx="7420874" cy="5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4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8" y="1740261"/>
            <a:ext cx="4980864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8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650" y="1653309"/>
            <a:ext cx="74771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tf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tensorflow.contrib.layers</a:t>
            </a:r>
            <a:r>
              <a:rPr lang="en-US" altLang="zh-TW" dirty="0" smtClean="0"/>
              <a:t> as layers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import datasets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 import </a:t>
            </a:r>
            <a:r>
              <a:rPr lang="en-US" altLang="zh-TW" dirty="0" err="1" smtClean="0"/>
              <a:t>train_test_split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sklearn.preprocessing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MinMaxScaler</a:t>
            </a:r>
            <a:endParaRPr lang="en-US" altLang="zh-TW" dirty="0" smtClean="0"/>
          </a:p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smtClean="0"/>
              <a:t># %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inline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Data</a:t>
            </a:r>
          </a:p>
          <a:p>
            <a:r>
              <a:rPr lang="en-US" altLang="zh-TW" dirty="0" err="1" smtClean="0"/>
              <a:t>boston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datasets.load_boston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boston.data</a:t>
            </a:r>
            <a:r>
              <a:rPr lang="en-US" altLang="zh-TW" dirty="0" smtClean="0"/>
              <a:t>, columns=</a:t>
            </a:r>
            <a:r>
              <a:rPr lang="en-US" altLang="zh-TW" dirty="0" err="1" smtClean="0"/>
              <a:t>boston.feature_names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['target'] = </a:t>
            </a:r>
            <a:r>
              <a:rPr lang="en-US" altLang="zh-TW" dirty="0" err="1" smtClean="0"/>
              <a:t>boston.target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#Understanding Data</a:t>
            </a:r>
          </a:p>
          <a:p>
            <a:r>
              <a:rPr lang="en-US" altLang="zh-TW" dirty="0" err="1" smtClean="0"/>
              <a:t>df.describe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65661"/>
            <a:ext cx="9144000" cy="13876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波士頓房屋</a:t>
            </a:r>
            <a:r>
              <a:rPr lang="zh-TW" altLang="en-US" sz="4400" dirty="0"/>
              <a:t>售價</a:t>
            </a:r>
            <a:r>
              <a:rPr lang="zh-TW" altLang="en-US" sz="4400" dirty="0" smtClean="0"/>
              <a:t>預測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MultiLinearRegressor</a:t>
            </a:r>
            <a:r>
              <a:rPr lang="zh-TW" altLang="en-US" sz="4400" dirty="0" smtClean="0"/>
              <a:t>  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311347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624" y="929491"/>
            <a:ext cx="66579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Plotting correlation color map</a:t>
            </a:r>
          </a:p>
          <a:p>
            <a:r>
              <a:rPr lang="en-US" altLang="zh-TW" sz="2000" dirty="0" smtClean="0"/>
              <a:t>_ , ax = </a:t>
            </a:r>
            <a:r>
              <a:rPr lang="en-US" altLang="zh-TW" sz="2000" dirty="0" err="1" smtClean="0"/>
              <a:t>plt.subplots</a:t>
            </a:r>
            <a:r>
              <a:rPr lang="en-US" altLang="zh-TW" sz="2000" dirty="0" smtClean="0"/>
              <a:t>( </a:t>
            </a:r>
            <a:r>
              <a:rPr lang="en-US" altLang="zh-TW" sz="2000" dirty="0" err="1" smtClean="0"/>
              <a:t>figsize</a:t>
            </a:r>
            <a:r>
              <a:rPr lang="en-US" altLang="zh-TW" sz="2000" dirty="0" smtClean="0"/>
              <a:t> =( 12 , 10 ) )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corr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df.corr</a:t>
            </a:r>
            <a:r>
              <a:rPr lang="en-US" altLang="zh-TW" sz="2000" dirty="0" smtClean="0"/>
              <a:t>(method='</a:t>
            </a:r>
            <a:r>
              <a:rPr lang="en-US" altLang="zh-TW" sz="2000" dirty="0" err="1" smtClean="0"/>
              <a:t>pearson</a:t>
            </a:r>
            <a:r>
              <a:rPr lang="en-US" altLang="zh-TW" sz="2000" dirty="0" smtClean="0"/>
              <a:t>')</a:t>
            </a:r>
          </a:p>
          <a:p>
            <a:r>
              <a:rPr lang="en-US" altLang="zh-TW" sz="2000" dirty="0" err="1" smtClean="0"/>
              <a:t>cmap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sns.diverging_palette</a:t>
            </a:r>
            <a:r>
              <a:rPr lang="en-US" altLang="zh-TW" sz="2000" dirty="0" smtClean="0"/>
              <a:t>( 220 , 10 , </a:t>
            </a:r>
            <a:r>
              <a:rPr lang="en-US" altLang="zh-TW" sz="2000" dirty="0" err="1" smtClean="0"/>
              <a:t>as_cmap</a:t>
            </a:r>
            <a:r>
              <a:rPr lang="en-US" altLang="zh-TW" sz="2000" dirty="0" smtClean="0"/>
              <a:t> = True )</a:t>
            </a:r>
          </a:p>
          <a:p>
            <a:r>
              <a:rPr lang="en-US" altLang="zh-TW" sz="2000" dirty="0" smtClean="0"/>
              <a:t>_ = </a:t>
            </a:r>
            <a:r>
              <a:rPr lang="en-US" altLang="zh-TW" sz="2000" dirty="0" err="1" smtClean="0"/>
              <a:t>sns.heatmap</a:t>
            </a:r>
            <a:r>
              <a:rPr lang="en-US" altLang="zh-TW" sz="2000" dirty="0" smtClean="0"/>
              <a:t>(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corr</a:t>
            </a:r>
            <a:r>
              <a:rPr lang="en-US" altLang="zh-TW" sz="2000" dirty="0" smtClean="0"/>
              <a:t>, 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cmap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cmap</a:t>
            </a:r>
            <a:r>
              <a:rPr lang="en-US" altLang="zh-TW" sz="2000" dirty="0" smtClean="0"/>
              <a:t>,</a:t>
            </a:r>
          </a:p>
          <a:p>
            <a:r>
              <a:rPr lang="en-US" altLang="zh-TW" sz="2000" dirty="0" smtClean="0"/>
              <a:t>    square=True, 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cbar_kws</a:t>
            </a:r>
            <a:r>
              <a:rPr lang="en-US" altLang="zh-TW" sz="2000" dirty="0" smtClean="0"/>
              <a:t>={ 'shrink' : .9 }, </a:t>
            </a:r>
          </a:p>
          <a:p>
            <a:r>
              <a:rPr lang="en-US" altLang="zh-TW" sz="2000" dirty="0" smtClean="0"/>
              <a:t>    ax=ax, 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annot</a:t>
            </a:r>
            <a:r>
              <a:rPr lang="en-US" altLang="zh-TW" sz="2000" dirty="0" smtClean="0"/>
              <a:t> = True, 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annot_kws</a:t>
            </a:r>
            <a:r>
              <a:rPr lang="en-US" altLang="zh-TW" sz="2000" dirty="0" smtClean="0"/>
              <a:t> = { '</a:t>
            </a:r>
            <a:r>
              <a:rPr lang="en-US" altLang="zh-TW" sz="2000" dirty="0" err="1" smtClean="0"/>
              <a:t>fontsize</a:t>
            </a:r>
            <a:r>
              <a:rPr lang="en-US" altLang="zh-TW" sz="2000" dirty="0" smtClean="0"/>
              <a:t>' : 12 })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40475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7" y="482508"/>
            <a:ext cx="7396413" cy="61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19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475" y="335846"/>
            <a:ext cx="802004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Create Test Train Split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train_test_split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 [['RM', 'LSTAT', 'PTRATIO']], 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[['target']], </a:t>
            </a:r>
            <a:r>
              <a:rPr lang="en-US" altLang="zh-TW" dirty="0" err="1" smtClean="0"/>
              <a:t>test_size</a:t>
            </a:r>
            <a:r>
              <a:rPr lang="en-US" altLang="zh-TW" dirty="0" smtClean="0"/>
              <a:t>=0.3,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Normalize data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y_train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X_test</a:t>
            </a:r>
            <a:r>
              <a:rPr lang="en-US" altLang="zh-TW" dirty="0" smtClean="0"/>
              <a:t> =  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Y_test</a:t>
            </a:r>
            <a:r>
              <a:rPr lang="en-US" altLang="zh-TW" dirty="0" smtClean="0"/>
              <a:t> =  </a:t>
            </a:r>
            <a:r>
              <a:rPr lang="en-US" altLang="zh-TW" dirty="0" err="1" smtClean="0"/>
              <a:t>MinMaxScaler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#Network Parameters</a:t>
            </a:r>
          </a:p>
          <a:p>
            <a:r>
              <a:rPr lang="en-US" altLang="zh-TW" dirty="0" smtClean="0"/>
              <a:t>m =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n = 3   # Number of features</a:t>
            </a:r>
          </a:p>
          <a:p>
            <a:r>
              <a:rPr lang="en-US" altLang="zh-TW" dirty="0" err="1" smtClean="0"/>
              <a:t>n_hidden</a:t>
            </a:r>
            <a:r>
              <a:rPr lang="en-US" altLang="zh-TW" dirty="0" smtClean="0"/>
              <a:t> = 20  # Number of hidden neurons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Hyperparameters</a:t>
            </a:r>
            <a:endParaRPr lang="en-US" altLang="zh-TW" dirty="0" smtClean="0"/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 = 200</a:t>
            </a:r>
          </a:p>
          <a:p>
            <a:r>
              <a:rPr lang="en-US" altLang="zh-TW" dirty="0" smtClean="0"/>
              <a:t>eta = 0.01</a:t>
            </a:r>
          </a:p>
          <a:p>
            <a:r>
              <a:rPr lang="en-US" altLang="zh-TW" dirty="0" err="1" smtClean="0"/>
              <a:t>max_epoch</a:t>
            </a:r>
            <a:r>
              <a:rPr lang="en-US" altLang="zh-TW" dirty="0" smtClean="0"/>
              <a:t> = 1000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7482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150" y="691872"/>
            <a:ext cx="82105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multilayer_perceptron</a:t>
            </a:r>
            <a:r>
              <a:rPr lang="en-US" altLang="zh-TW" dirty="0" smtClean="0"/>
              <a:t>(x):</a:t>
            </a:r>
          </a:p>
          <a:p>
            <a:r>
              <a:rPr lang="en-US" altLang="zh-TW" dirty="0" smtClean="0"/>
              <a:t>    fc1 = </a:t>
            </a:r>
            <a:r>
              <a:rPr lang="en-US" altLang="zh-TW" dirty="0" err="1" smtClean="0"/>
              <a:t>layers.fully_connected</a:t>
            </a:r>
            <a:r>
              <a:rPr lang="en-US" altLang="zh-TW" dirty="0" smtClean="0"/>
              <a:t>(x, </a:t>
            </a:r>
            <a:r>
              <a:rPr lang="en-US" altLang="zh-TW" dirty="0" err="1" smtClean="0"/>
              <a:t>n_hidden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activation_fn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tf.nn.relu</a:t>
            </a:r>
            <a:r>
              <a:rPr lang="en-US" altLang="zh-TW" dirty="0" smtClean="0"/>
              <a:t>, scope='fc1')</a:t>
            </a:r>
          </a:p>
          <a:p>
            <a:r>
              <a:rPr lang="en-US" altLang="zh-TW" dirty="0" smtClean="0"/>
              <a:t>    out = </a:t>
            </a:r>
            <a:r>
              <a:rPr lang="en-US" altLang="zh-TW" dirty="0" err="1" smtClean="0"/>
              <a:t>layers.fully_connected</a:t>
            </a:r>
            <a:r>
              <a:rPr lang="en-US" altLang="zh-TW" dirty="0" smtClean="0"/>
              <a:t>(fc1, 1, </a:t>
            </a:r>
            <a:r>
              <a:rPr lang="en-US" altLang="zh-TW" dirty="0" err="1" smtClean="0"/>
              <a:t>activation_fn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tf.sigmoid</a:t>
            </a:r>
            <a:r>
              <a:rPr lang="en-US" altLang="zh-TW" dirty="0" smtClean="0"/>
              <a:t>, scope='out')</a:t>
            </a:r>
          </a:p>
          <a:p>
            <a:r>
              <a:rPr lang="en-US" altLang="zh-TW" dirty="0" smtClean="0"/>
              <a:t>    return out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accuracy(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correct_prediction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tf.square</a:t>
            </a:r>
            <a:r>
              <a:rPr lang="en-US" altLang="zh-TW" dirty="0" smtClean="0"/>
              <a:t>(a -b)</a:t>
            </a:r>
          </a:p>
          <a:p>
            <a:r>
              <a:rPr lang="en-US" altLang="zh-TW" dirty="0" smtClean="0"/>
              <a:t>    return </a:t>
            </a:r>
            <a:r>
              <a:rPr lang="en-US" altLang="zh-TW" dirty="0" err="1" smtClean="0"/>
              <a:t>tf.reduce_mean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correct_prediction</a:t>
            </a:r>
            <a:r>
              <a:rPr lang="en-US" altLang="zh-TW" dirty="0" smtClean="0"/>
              <a:t>, "float"))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build model, loss, and train op</a:t>
            </a:r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name='X', shape=[</a:t>
            </a:r>
            <a:r>
              <a:rPr lang="en-US" altLang="zh-TW" dirty="0" err="1" smtClean="0"/>
              <a:t>m,n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tf.placeholder</a:t>
            </a:r>
            <a:r>
              <a:rPr lang="en-US" altLang="zh-TW" dirty="0" smtClean="0"/>
              <a:t>(tf.float32, name='Y')</a:t>
            </a:r>
          </a:p>
          <a:p>
            <a:r>
              <a:rPr lang="en-US" altLang="zh-TW" dirty="0" err="1" smtClean="0"/>
              <a:t>y_hat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multilayer_perceptron</a:t>
            </a:r>
            <a:r>
              <a:rPr lang="en-US" altLang="zh-TW" dirty="0" smtClean="0"/>
              <a:t>(x)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mse</a:t>
            </a:r>
            <a:r>
              <a:rPr lang="en-US" altLang="zh-TW" dirty="0" smtClean="0"/>
              <a:t> =  accuracy(y, </a:t>
            </a:r>
            <a:r>
              <a:rPr lang="en-US" altLang="zh-TW" dirty="0" err="1" smtClean="0"/>
              <a:t>y_hat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train = </a:t>
            </a:r>
            <a:r>
              <a:rPr lang="en-US" altLang="zh-TW" dirty="0" err="1" smtClean="0"/>
              <a:t>tf.train.AdamOptimizer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= eta).minimize(</a:t>
            </a:r>
            <a:r>
              <a:rPr lang="en-US" altLang="zh-TW" dirty="0" err="1" smtClean="0"/>
              <a:t>mse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tf.global_variables_initializer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4408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3449" y="364421"/>
            <a:ext cx="74009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Computation Graph</a:t>
            </a:r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tf.Session</a:t>
            </a:r>
            <a:r>
              <a:rPr lang="en-US" altLang="zh-TW" dirty="0" smtClean="0"/>
              <a:t>() as </a:t>
            </a:r>
            <a:r>
              <a:rPr lang="en-US" altLang="zh-TW" dirty="0" err="1" smtClean="0"/>
              <a:t>sess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# Initialize variables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writer = </a:t>
            </a:r>
            <a:r>
              <a:rPr lang="en-US" altLang="zh-TW" dirty="0" err="1" smtClean="0"/>
              <a:t>tf.summary.FileWriter</a:t>
            </a:r>
            <a:r>
              <a:rPr lang="en-US" altLang="zh-TW" dirty="0" smtClean="0"/>
              <a:t>('graphs', </a:t>
            </a:r>
            <a:r>
              <a:rPr lang="en-US" altLang="zh-TW" dirty="0" err="1" smtClean="0"/>
              <a:t>sess.graph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train the model for 100 </a:t>
            </a:r>
            <a:r>
              <a:rPr lang="en-US" altLang="zh-TW" dirty="0" err="1" smtClean="0"/>
              <a:t>epcohs</a:t>
            </a:r>
            <a:endParaRPr lang="en-US" altLang="zh-TW" dirty="0" smtClean="0"/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max_epoch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_, l, p = </a:t>
            </a:r>
            <a:r>
              <a:rPr lang="en-US" altLang="zh-TW" dirty="0" err="1" smtClean="0"/>
              <a:t>sess.run</a:t>
            </a:r>
            <a:r>
              <a:rPr lang="en-US" altLang="zh-TW" dirty="0" smtClean="0"/>
              <a:t>([train, </a:t>
            </a:r>
            <a:r>
              <a:rPr lang="en-US" altLang="zh-TW" dirty="0" err="1" smtClean="0"/>
              <a:t>mse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y_hat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feed_dict</a:t>
            </a:r>
            <a:r>
              <a:rPr lang="en-US" altLang="zh-TW" dirty="0" smtClean="0"/>
              <a:t>={x: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y: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})</a:t>
            </a:r>
          </a:p>
          <a:p>
            <a:r>
              <a:rPr lang="en-US" altLang="zh-TW" dirty="0" smtClean="0"/>
              <a:t>       if i%100 == 0:</a:t>
            </a:r>
          </a:p>
          <a:p>
            <a:r>
              <a:rPr lang="en-US" altLang="zh-TW" dirty="0" smtClean="0"/>
              <a:t>            print('Epoch {0}: Loss {1}'.format(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l))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print("Training Done")</a:t>
            </a:r>
          </a:p>
          <a:p>
            <a:r>
              <a:rPr lang="en-US" altLang="zh-TW" dirty="0" smtClean="0"/>
              <a:t>    print("Optimization Finished!")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# Calculate accuracy</a:t>
            </a:r>
          </a:p>
          <a:p>
            <a:r>
              <a:rPr lang="en-US" altLang="zh-TW" dirty="0" smtClean="0"/>
              <a:t>    print(" Mean Squared Error (Train data):", </a:t>
            </a:r>
            <a:r>
              <a:rPr lang="en-US" altLang="zh-TW" dirty="0" err="1" smtClean="0"/>
              <a:t>mse.eval</a:t>
            </a:r>
            <a:r>
              <a:rPr lang="en-US" altLang="zh-TW" dirty="0" smtClean="0"/>
              <a:t>({x: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y: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}))</a:t>
            </a: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64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5694</Words>
  <Application>Microsoft Office PowerPoint</Application>
  <PresentationFormat>如螢幕大小 (4:3)</PresentationFormat>
  <Paragraphs>1041</Paragraphs>
  <Slides>114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114</vt:i4>
      </vt:variant>
    </vt:vector>
  </HeadingPairs>
  <TitlesOfParts>
    <vt:vector size="119" baseType="lpstr">
      <vt:lpstr>新細明體</vt:lpstr>
      <vt:lpstr>Arial</vt:lpstr>
      <vt:lpstr>Calibri</vt:lpstr>
      <vt:lpstr>Calibri Light</vt:lpstr>
      <vt:lpstr>Office 佈景主題</vt:lpstr>
      <vt:lpstr>TF-regression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Boston House Prices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TF-regression</dc:title>
  <dc:creator>BREAKALLCTF{Letmeseesee}</dc:creator>
  <cp:lastModifiedBy>KSU</cp:lastModifiedBy>
  <cp:revision>18</cp:revision>
  <dcterms:created xsi:type="dcterms:W3CDTF">2019-09-20T03:23:33Z</dcterms:created>
  <dcterms:modified xsi:type="dcterms:W3CDTF">2019-09-20T09:54:53Z</dcterms:modified>
</cp:coreProperties>
</file>