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embeddedFontLst>
    <p:embeddedFont>
      <p:font typeface="Lexend SemiBold"/>
      <p:regular r:id="rId84"/>
      <p:bold r:id="rId85"/>
    </p:embeddedFont>
    <p:embeddedFont>
      <p:font typeface="Lexend Light"/>
      <p:regular r:id="rId86"/>
      <p:bold r:id="rId87"/>
    </p:embeddedFont>
    <p:embeddedFont>
      <p:font typeface="Lexend"/>
      <p:regular r:id="rId88"/>
      <p:bold r:id="rId89"/>
    </p:embeddedFont>
    <p:embeddedFont>
      <p:font typeface="Lexend ExtraLight"/>
      <p:regular r:id="rId90"/>
      <p:bold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LexendSemiBold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LexendLight-regular.fntdata"/><Relationship Id="rId41" Type="http://schemas.openxmlformats.org/officeDocument/2006/relationships/slide" Target="slides/slide36.xml"/><Relationship Id="rId85" Type="http://schemas.openxmlformats.org/officeDocument/2006/relationships/font" Target="fonts/LexendSemiBold-bold.fntdata"/><Relationship Id="rId44" Type="http://schemas.openxmlformats.org/officeDocument/2006/relationships/slide" Target="slides/slide39.xml"/><Relationship Id="rId88" Type="http://schemas.openxmlformats.org/officeDocument/2006/relationships/font" Target="fonts/Lexend-regular.fntdata"/><Relationship Id="rId43" Type="http://schemas.openxmlformats.org/officeDocument/2006/relationships/slide" Target="slides/slide38.xml"/><Relationship Id="rId87" Type="http://schemas.openxmlformats.org/officeDocument/2006/relationships/font" Target="fonts/LexendLight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Lexend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LexendExtraLight-bold.fntdata"/><Relationship Id="rId90" Type="http://schemas.openxmlformats.org/officeDocument/2006/relationships/font" Target="fonts/LexendExtraLight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47e183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47e183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247e18365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247e18365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247e18365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247e18365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247e18365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247e18365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247e183658_0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247e183658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247e18365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247e18365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47e18365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247e18365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247e183658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247e183658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247e183658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247e183658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247e183658_0_2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247e183658_0_2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247e183658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247e183658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47e1836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47e1836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247e183658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247e183658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47e183658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47e183658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47e183658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47e183658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247e183658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247e183658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247e183658_0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247e183658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247e183658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247e183658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247e183658_0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247e183658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247e183658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247e183658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247e183658_0_1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247e183658_0_1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247e183658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247e183658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47e1836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247e1836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247e183658_0_1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247e183658_0_1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247e183658_0_1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247e183658_0_1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247e183658_0_1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247e183658_0_1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247e183658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247e183658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247e183658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247e183658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247e183658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247e183658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247e183658_0_1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247e183658_0_1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247e183658_0_1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247e183658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247e183658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247e183658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247e183658_0_1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247e183658_0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47e1836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47e1836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247e183658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247e183658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247e183658_0_1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247e183658_0_1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247e183658_0_1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247e183658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247e183658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247e183658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247e183658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247e183658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247e183658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247e183658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47e183658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47e183658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2c2927a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2c2927a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2c2927ad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2c2927ad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2c2927adb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2c2927adb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47e1836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47e1836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2c2927ad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2c2927ad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2c2927ad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2c2927ad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2c2927ad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2c2927ad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2c2927ad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2c2927ad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2c2927ad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2c2927ad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2c2927ad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2c2927ad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2c2927adb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2c2927adb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2c2927adb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2c2927adb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2c2927adb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2c2927adb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32c2927ad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32c2927ad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47e1836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247e1836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2c2927adb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2c2927adb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2c2927adb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2c2927adb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32c2927adb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32c2927adb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2c2927adb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2c2927adb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2c2927adb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32c2927adb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2c2927ad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32c2927ad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2c2927adb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2c2927adb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2c2927adb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32c2927adb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2c2927adb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32c2927adb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2c2927adb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2c2927adb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47e1836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247e1836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32c2927adb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32c2927adb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32c2927adb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32c2927adb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2c2927adb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2c2927adb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2c2927adb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2c2927adb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2c2927adb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32c2927adb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32c2927adb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32c2927adb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2c2927adb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2c2927adb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2c2927adb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32c2927adb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32c2927adb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32c2927adb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47e1836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247e1836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247e18365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247e18365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algn="ctr">
              <a:buNone/>
              <a:defRPr>
                <a:solidFill>
                  <a:schemeClr val="accent3"/>
                </a:solidFill>
              </a:defRPr>
            </a:lvl1pPr>
            <a:lvl2pPr lvl="1" algn="ctr">
              <a:buNone/>
              <a:defRPr>
                <a:solidFill>
                  <a:schemeClr val="accent3"/>
                </a:solidFill>
              </a:defRPr>
            </a:lvl2pPr>
            <a:lvl3pPr lvl="2" algn="ctr">
              <a:buNone/>
              <a:defRPr>
                <a:solidFill>
                  <a:schemeClr val="accent3"/>
                </a:solidFill>
              </a:defRPr>
            </a:lvl3pPr>
            <a:lvl4pPr lvl="3" algn="ctr">
              <a:buNone/>
              <a:defRPr>
                <a:solidFill>
                  <a:schemeClr val="accent3"/>
                </a:solidFill>
              </a:defRPr>
            </a:lvl4pPr>
            <a:lvl5pPr lvl="4" algn="ctr">
              <a:buNone/>
              <a:defRPr>
                <a:solidFill>
                  <a:schemeClr val="accent3"/>
                </a:solidFill>
              </a:defRPr>
            </a:lvl5pPr>
            <a:lvl6pPr lvl="5" algn="ctr">
              <a:buNone/>
              <a:defRPr>
                <a:solidFill>
                  <a:schemeClr val="accent3"/>
                </a:solidFill>
              </a:defRPr>
            </a:lvl6pPr>
            <a:lvl7pPr lvl="6" algn="ctr">
              <a:buNone/>
              <a:defRPr>
                <a:solidFill>
                  <a:schemeClr val="accent3"/>
                </a:solidFill>
              </a:defRPr>
            </a:lvl7pPr>
            <a:lvl8pPr lvl="7" algn="ctr">
              <a:buNone/>
              <a:defRPr>
                <a:solidFill>
                  <a:schemeClr val="accent3"/>
                </a:solidFill>
              </a:defRPr>
            </a:lvl8pPr>
            <a:lvl9pPr lvl="8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138" name="Google Shape;138;p23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" name="Google Shape;139;p23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5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6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8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162" name="Google Shape;162;p29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4" name="Google Shape;164;p29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68" name="Google Shape;168;p30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2" name="Google Shape;172;p31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1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1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1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1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1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1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1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1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3" name="Google Shape;183;p32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32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2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93" name="Google Shape;193;p33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4" name="Google Shape;194;p33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5" name="Google Shape;195;p33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33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9" name="Google Shape;199;p34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35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5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35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5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8" name="Google Shape;208;p35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35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35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5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5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6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6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6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36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8" name="Google Shape;228;p38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8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38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38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2" name="Google Shape;232;p38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3" name="Google Shape;233;p38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4" name="Google Shape;234;p38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5" name="Google Shape;235;p38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8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7" name="Google Shape;237;p38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8" name="Google Shape;238;p38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8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0" name="Google Shape;240;p38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9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39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6" name="Google Shape;246;p39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39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9" name="Google Shape;249;p39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39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9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9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9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39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9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39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39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39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9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9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9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9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9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9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9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9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9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9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2" name="Google Shape;272;p40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0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4" name="Google Shape;274;p40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75" name="Google Shape;275;p40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40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7" name="Google Shape;277;p40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78" name="Google Shape;278;p40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41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1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41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86" name="Google Shape;286;p41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0" name="Google Shape;290;p42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2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2" name="Google Shape;292;p42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93" name="Google Shape;293;p42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8" name="Google Shape;298;p43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3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43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1" name="Google Shape;301;p43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02" name="Google Shape;302;p43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1" name="Google Shape;311;p45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5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13" name="Google Shape;313;p45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14" name="Google Shape;314;p45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46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7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322" name="Google Shape;322;p47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25" name="Google Shape;325;p48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26" name="Google Shape;326;p48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29" name="Google Shape;329;p49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30" name="Google Shape;330;p49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0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0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35" name="Google Shape;335;p50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38" name="Google Shape;338;p51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43" name="Google Shape;343;p53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5" name="Google Shape;345;p53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6" name="Google Shape;346;p53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5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2" name="Google Shape;352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3" name="Google Shape;35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Relationship Id="rId4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4.png"/><Relationship Id="rId4" Type="http://schemas.openxmlformats.org/officeDocument/2006/relationships/image" Target="../media/image64.png"/><Relationship Id="rId5" Type="http://schemas.openxmlformats.org/officeDocument/2006/relationships/image" Target="../media/image6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6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Relationship Id="rId4" Type="http://schemas.openxmlformats.org/officeDocument/2006/relationships/image" Target="../media/image7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8.png"/><Relationship Id="rId4" Type="http://schemas.openxmlformats.org/officeDocument/2006/relationships/image" Target="../media/image76.png"/><Relationship Id="rId5" Type="http://schemas.openxmlformats.org/officeDocument/2006/relationships/image" Target="../media/image79.png"/><Relationship Id="rId6" Type="http://schemas.openxmlformats.org/officeDocument/2006/relationships/image" Target="../media/image7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6.png"/><Relationship Id="rId4" Type="http://schemas.openxmlformats.org/officeDocument/2006/relationships/image" Target="../media/image7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5.png"/><Relationship Id="rId4" Type="http://schemas.openxmlformats.org/officeDocument/2006/relationships/image" Target="../media/image7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1.png"/><Relationship Id="rId4" Type="http://schemas.openxmlformats.org/officeDocument/2006/relationships/image" Target="../media/image81.png"/><Relationship Id="rId5" Type="http://schemas.openxmlformats.org/officeDocument/2006/relationships/image" Target="../media/image9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7.png"/><Relationship Id="rId4" Type="http://schemas.openxmlformats.org/officeDocument/2006/relationships/image" Target="../media/image93.png"/><Relationship Id="rId5" Type="http://schemas.openxmlformats.org/officeDocument/2006/relationships/image" Target="../media/image8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2.png"/><Relationship Id="rId4" Type="http://schemas.openxmlformats.org/officeDocument/2006/relationships/image" Target="../media/image84.png"/><Relationship Id="rId5" Type="http://schemas.openxmlformats.org/officeDocument/2006/relationships/image" Target="../media/image9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8.png"/><Relationship Id="rId4" Type="http://schemas.openxmlformats.org/officeDocument/2006/relationships/hyperlink" Target="https://www.w3schools.com/jsref/dom_obj_event.asp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5.png"/><Relationship Id="rId4" Type="http://schemas.openxmlformats.org/officeDocument/2006/relationships/image" Target="../media/image89.png"/><Relationship Id="rId5" Type="http://schemas.openxmlformats.org/officeDocument/2006/relationships/image" Target="../media/image94.png"/><Relationship Id="rId6" Type="http://schemas.openxmlformats.org/officeDocument/2006/relationships/image" Target="../media/image90.png"/><Relationship Id="rId7" Type="http://schemas.openxmlformats.org/officeDocument/2006/relationships/image" Target="../media/image86.png"/><Relationship Id="rId8" Type="http://schemas.openxmlformats.org/officeDocument/2006/relationships/image" Target="../media/image8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92.png"/><Relationship Id="rId6" Type="http://schemas.openxmlformats.org/officeDocument/2006/relationships/image" Target="../media/image96.png"/><Relationship Id="rId7" Type="http://schemas.openxmlformats.org/officeDocument/2006/relationships/image" Target="../media/image102.png"/><Relationship Id="rId8" Type="http://schemas.openxmlformats.org/officeDocument/2006/relationships/image" Target="../media/image9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8.png"/><Relationship Id="rId4" Type="http://schemas.openxmlformats.org/officeDocument/2006/relationships/image" Target="../media/image95.png"/><Relationship Id="rId5" Type="http://schemas.openxmlformats.org/officeDocument/2006/relationships/image" Target="../media/image10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3.png"/><Relationship Id="rId4" Type="http://schemas.openxmlformats.org/officeDocument/2006/relationships/image" Target="../media/image100.png"/><Relationship Id="rId5" Type="http://schemas.openxmlformats.org/officeDocument/2006/relationships/image" Target="../media/image108.png"/><Relationship Id="rId6" Type="http://schemas.openxmlformats.org/officeDocument/2006/relationships/image" Target="../media/image101.png"/><Relationship Id="rId7" Type="http://schemas.openxmlformats.org/officeDocument/2006/relationships/image" Target="../media/image109.png"/><Relationship Id="rId8" Type="http://schemas.openxmlformats.org/officeDocument/2006/relationships/image" Target="../media/image10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6.png"/><Relationship Id="rId4" Type="http://schemas.openxmlformats.org/officeDocument/2006/relationships/image" Target="../media/image11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1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3.png"/><Relationship Id="rId4" Type="http://schemas.openxmlformats.org/officeDocument/2006/relationships/image" Target="../media/image11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11.png"/><Relationship Id="rId4" Type="http://schemas.openxmlformats.org/officeDocument/2006/relationships/image" Target="../media/image121.png"/><Relationship Id="rId5" Type="http://schemas.openxmlformats.org/officeDocument/2006/relationships/image" Target="../media/image110.png"/><Relationship Id="rId6" Type="http://schemas.openxmlformats.org/officeDocument/2006/relationships/image" Target="../media/image11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18.png"/><Relationship Id="rId4" Type="http://schemas.openxmlformats.org/officeDocument/2006/relationships/image" Target="../media/image112.png"/><Relationship Id="rId5" Type="http://schemas.openxmlformats.org/officeDocument/2006/relationships/image" Target="../media/image119.png"/><Relationship Id="rId6" Type="http://schemas.openxmlformats.org/officeDocument/2006/relationships/image" Target="../media/image124.png"/><Relationship Id="rId7" Type="http://schemas.openxmlformats.org/officeDocument/2006/relationships/image" Target="../media/image12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w3schools.com/css/css_combinators.asp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2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3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22.png"/><Relationship Id="rId4" Type="http://schemas.openxmlformats.org/officeDocument/2006/relationships/image" Target="../media/image13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25.png"/><Relationship Id="rId4" Type="http://schemas.openxmlformats.org/officeDocument/2006/relationships/image" Target="../media/image137.png"/><Relationship Id="rId5" Type="http://schemas.openxmlformats.org/officeDocument/2006/relationships/image" Target="../media/image13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32.png"/><Relationship Id="rId4" Type="http://schemas.openxmlformats.org/officeDocument/2006/relationships/image" Target="../media/image139.png"/><Relationship Id="rId5" Type="http://schemas.openxmlformats.org/officeDocument/2006/relationships/image" Target="../media/image12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3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38.png"/><Relationship Id="rId4" Type="http://schemas.openxmlformats.org/officeDocument/2006/relationships/image" Target="../media/image13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idx="3" type="subTitle"/>
          </p:nvPr>
        </p:nvSpPr>
        <p:spPr>
          <a:xfrm>
            <a:off x="689016" y="321400"/>
            <a:ext cx="68595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Cascading Style Sheet</a:t>
            </a:r>
            <a:endParaRPr sz="3700"/>
          </a:p>
        </p:txBody>
      </p:sp>
      <p:sp>
        <p:nvSpPr>
          <p:cNvPr id="359" name="Google Shape;359;p56"/>
          <p:cNvSpPr txBox="1"/>
          <p:nvPr>
            <p:ph idx="4" type="body"/>
          </p:nvPr>
        </p:nvSpPr>
        <p:spPr>
          <a:xfrm>
            <a:off x="688425" y="941550"/>
            <a:ext cx="75852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CSS stands for Cascading Style Sheets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- CSS is the language we use to style an HTML document.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- CSS describes how HTML elements should be displayed </a:t>
            </a: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on screen, paper, or in other media</a:t>
            </a: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CSS saves a lot of work. It can control the layout of multiple web pages all at once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External stylesheets are stored in CSS files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CSS selector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484" name="Google Shape;484;p65"/>
          <p:cNvSpPr txBox="1"/>
          <p:nvPr>
            <p:ph idx="4" type="body"/>
          </p:nvPr>
        </p:nvSpPr>
        <p:spPr>
          <a:xfrm>
            <a:off x="851525" y="1225666"/>
            <a:ext cx="4089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Attribute selectors (select elements based on an attribute or attribute value)</a:t>
            </a:r>
            <a:endParaRPr sz="1200"/>
          </a:p>
        </p:txBody>
      </p:sp>
      <p:sp>
        <p:nvSpPr>
          <p:cNvPr id="485" name="Google Shape;485;p65"/>
          <p:cNvSpPr txBox="1"/>
          <p:nvPr>
            <p:ph idx="2" type="body"/>
          </p:nvPr>
        </p:nvSpPr>
        <p:spPr>
          <a:xfrm>
            <a:off x="522892" y="1376168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6" name="Google Shape;486;p65"/>
          <p:cNvSpPr/>
          <p:nvPr/>
        </p:nvSpPr>
        <p:spPr>
          <a:xfrm>
            <a:off x="598088" y="137794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574421" y="1293196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5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88" name="Google Shape;488;p65"/>
          <p:cNvSpPr txBox="1"/>
          <p:nvPr>
            <p:ph idx="4" type="body"/>
          </p:nvPr>
        </p:nvSpPr>
        <p:spPr>
          <a:xfrm>
            <a:off x="522900" y="1847850"/>
            <a:ext cx="6029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[attribute] selector is used to select elements with a specified attribute.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89" name="Google Shape;48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2294125"/>
            <a:ext cx="2409099" cy="8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000" y="2294125"/>
            <a:ext cx="2304975" cy="8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5"/>
          <p:cNvSpPr/>
          <p:nvPr/>
        </p:nvSpPr>
        <p:spPr>
          <a:xfrm>
            <a:off x="3207750" y="2573100"/>
            <a:ext cx="4521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2" name="Google Shape;492;p65"/>
          <p:cNvSpPr txBox="1"/>
          <p:nvPr>
            <p:ph idx="4" type="body"/>
          </p:nvPr>
        </p:nvSpPr>
        <p:spPr>
          <a:xfrm>
            <a:off x="574425" y="3212750"/>
            <a:ext cx="7720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[attribute="value"] selector is used to select elements with a specified attribute and value.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93" name="Google Shape;49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525" y="3631525"/>
            <a:ext cx="3165550" cy="11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3900" y="3674724"/>
            <a:ext cx="2820051" cy="10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5"/>
          <p:cNvSpPr/>
          <p:nvPr/>
        </p:nvSpPr>
        <p:spPr>
          <a:xfrm>
            <a:off x="3832938" y="4062875"/>
            <a:ext cx="4521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6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Comment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01" name="Google Shape;501;p66"/>
          <p:cNvSpPr txBox="1"/>
          <p:nvPr>
            <p:ph idx="4" type="body"/>
          </p:nvPr>
        </p:nvSpPr>
        <p:spPr>
          <a:xfrm>
            <a:off x="444975" y="1225675"/>
            <a:ext cx="66078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Comments are used to explain the code, and may help when you edit the source code at a later date.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Comments are ignored by browsers.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02" name="Google Shape;50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5" y="2199625"/>
            <a:ext cx="3533550" cy="12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075" y="2116577"/>
            <a:ext cx="4407759" cy="12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75" y="3589200"/>
            <a:ext cx="2976828" cy="12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3900" y="3504438"/>
            <a:ext cx="1165050" cy="1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7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Color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11" name="Google Shape;511;p67"/>
          <p:cNvSpPr txBox="1"/>
          <p:nvPr>
            <p:ph idx="4" type="body"/>
          </p:nvPr>
        </p:nvSpPr>
        <p:spPr>
          <a:xfrm>
            <a:off x="461600" y="1225675"/>
            <a:ext cx="6732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Colors are specified using predefined color names, or RGB, HEX, HSL, RGBA, HSLA values.</a:t>
            </a:r>
            <a:endParaRPr sz="1200"/>
          </a:p>
        </p:txBody>
      </p:sp>
      <p:sp>
        <p:nvSpPr>
          <p:cNvPr id="512" name="Google Shape;512;p67"/>
          <p:cNvSpPr txBox="1"/>
          <p:nvPr>
            <p:ph idx="4" type="body"/>
          </p:nvPr>
        </p:nvSpPr>
        <p:spPr>
          <a:xfrm>
            <a:off x="439450" y="1682875"/>
            <a:ext cx="67326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 Color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Color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Border Color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13" name="Google Shape;51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375" y="1773250"/>
            <a:ext cx="3819625" cy="2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375" y="2099900"/>
            <a:ext cx="3490949" cy="2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1375" y="2426550"/>
            <a:ext cx="3331526" cy="1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7925" y="3035550"/>
            <a:ext cx="2695179" cy="195552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7"/>
          <p:cNvSpPr txBox="1"/>
          <p:nvPr>
            <p:ph idx="4" type="body"/>
          </p:nvPr>
        </p:nvSpPr>
        <p:spPr>
          <a:xfrm>
            <a:off x="1307100" y="3788525"/>
            <a:ext cx="10341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value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Background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23" name="Google Shape;523;p68"/>
          <p:cNvSpPr txBox="1"/>
          <p:nvPr>
            <p:ph idx="4" type="body"/>
          </p:nvPr>
        </p:nvSpPr>
        <p:spPr>
          <a:xfrm>
            <a:off x="461600" y="1225675"/>
            <a:ext cx="6732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CSS background properties are used to add background effects for elements.</a:t>
            </a:r>
            <a:endParaRPr sz="1200"/>
          </a:p>
        </p:txBody>
      </p:sp>
      <p:sp>
        <p:nvSpPr>
          <p:cNvPr id="524" name="Google Shape;524;p68"/>
          <p:cNvSpPr txBox="1"/>
          <p:nvPr>
            <p:ph idx="4" type="body"/>
          </p:nvPr>
        </p:nvSpPr>
        <p:spPr>
          <a:xfrm>
            <a:off x="493800" y="1637425"/>
            <a:ext cx="67326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background-color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background-image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background-repeat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background-attachment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background-position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 (shorthand property)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9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Border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30" name="Google Shape;530;p69"/>
          <p:cNvSpPr txBox="1"/>
          <p:nvPr>
            <p:ph idx="4" type="body"/>
          </p:nvPr>
        </p:nvSpPr>
        <p:spPr>
          <a:xfrm>
            <a:off x="522900" y="1225675"/>
            <a:ext cx="78369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The CSS border properties allow you to specify the style, width, and color of an element's border.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31" name="Google Shape;53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50" y="1620775"/>
            <a:ext cx="6730450" cy="24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0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Border</a:t>
            </a:r>
            <a:endParaRPr sz="3700">
              <a:solidFill>
                <a:schemeClr val="dk1"/>
              </a:solidFill>
            </a:endParaRPr>
          </a:p>
        </p:txBody>
      </p:sp>
      <p:pic>
        <p:nvPicPr>
          <p:cNvPr id="537" name="Google Shape;53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800" y="1366750"/>
            <a:ext cx="4466539" cy="3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00" y="1477475"/>
            <a:ext cx="3917000" cy="240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1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Margin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44" name="Google Shape;544;p71"/>
          <p:cNvSpPr txBox="1"/>
          <p:nvPr>
            <p:ph idx="4" type="body"/>
          </p:nvPr>
        </p:nvSpPr>
        <p:spPr>
          <a:xfrm>
            <a:off x="461600" y="1225675"/>
            <a:ext cx="6732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CSS margin properties are used to create space around elements, outside of any defined borders.</a:t>
            </a:r>
            <a:endParaRPr sz="1200"/>
          </a:p>
        </p:txBody>
      </p:sp>
      <p:pic>
        <p:nvPicPr>
          <p:cNvPr id="545" name="Google Shape;54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00" y="1762175"/>
            <a:ext cx="41719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223" y="1804675"/>
            <a:ext cx="4233726" cy="1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1"/>
          <p:cNvSpPr txBox="1"/>
          <p:nvPr>
            <p:ph idx="4" type="body"/>
          </p:nvPr>
        </p:nvSpPr>
        <p:spPr>
          <a:xfrm>
            <a:off x="4811825" y="3425625"/>
            <a:ext cx="41430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top margin is 25px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right margin is 50px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bottom margin is 75px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left margin is 100px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2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Padding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53" name="Google Shape;553;p72"/>
          <p:cNvSpPr txBox="1"/>
          <p:nvPr>
            <p:ph idx="4" type="body"/>
          </p:nvPr>
        </p:nvSpPr>
        <p:spPr>
          <a:xfrm>
            <a:off x="461600" y="1225675"/>
            <a:ext cx="6732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Padding is used to create space around an element's content, inside of any defined borders.</a:t>
            </a:r>
            <a:endParaRPr sz="1200"/>
          </a:p>
        </p:txBody>
      </p:sp>
      <p:pic>
        <p:nvPicPr>
          <p:cNvPr id="554" name="Google Shape;55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00" y="1695725"/>
            <a:ext cx="2281750" cy="16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800" y="1734475"/>
            <a:ext cx="2830900" cy="8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3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Height, Width, Max-width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61" name="Google Shape;561;p73"/>
          <p:cNvSpPr txBox="1"/>
          <p:nvPr>
            <p:ph idx="4" type="body"/>
          </p:nvPr>
        </p:nvSpPr>
        <p:spPr>
          <a:xfrm>
            <a:off x="444975" y="1236750"/>
            <a:ext cx="67326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CSS height and width properties are used to set the height and width of an element.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height and width properties may have the following values: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auto</a:t>
            </a:r>
            <a:r>
              <a:rPr lang="en" sz="1200"/>
              <a:t> - This is default. The browser calculates the height and width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length </a:t>
            </a:r>
            <a:r>
              <a:rPr lang="en" sz="1200"/>
              <a:t>- Defines the height/width in px, cm, etc.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%</a:t>
            </a:r>
            <a:r>
              <a:rPr lang="en" sz="1200"/>
              <a:t> - Defines the height/width in percent of the containing block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initial</a:t>
            </a:r>
            <a:r>
              <a:rPr lang="en" sz="1200"/>
              <a:t> - Sets the height/width to its default value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inherit</a:t>
            </a:r>
            <a:r>
              <a:rPr lang="en" sz="1200"/>
              <a:t> - The height/width will be inherited from its parent value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The CSS max-width property is used to set the maximum width of an element.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62" name="Google Shape;56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0" y="3618694"/>
            <a:ext cx="2426300" cy="12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4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Position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68" name="Google Shape;568;p74"/>
          <p:cNvSpPr txBox="1"/>
          <p:nvPr>
            <p:ph idx="4" type="body"/>
          </p:nvPr>
        </p:nvSpPr>
        <p:spPr>
          <a:xfrm>
            <a:off x="461600" y="1225675"/>
            <a:ext cx="6732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position property specifies the type of positioning method used for an element.</a:t>
            </a:r>
            <a:endParaRPr sz="1200"/>
          </a:p>
        </p:txBody>
      </p:sp>
      <p:sp>
        <p:nvSpPr>
          <p:cNvPr id="569" name="Google Shape;569;p74"/>
          <p:cNvSpPr txBox="1"/>
          <p:nvPr>
            <p:ph idx="4" type="body"/>
          </p:nvPr>
        </p:nvSpPr>
        <p:spPr>
          <a:xfrm>
            <a:off x="522900" y="1544175"/>
            <a:ext cx="67326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Static</a:t>
            </a:r>
            <a:r>
              <a:rPr lang="en" sz="1200"/>
              <a:t>: Static positioned elements are not affected by the top, bottom, left, and right properties.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Relative</a:t>
            </a:r>
            <a:r>
              <a:rPr lang="en" sz="1200"/>
              <a:t>: Setting the top, right, bottom, and left properties of a relatively-positioned element will cause it to be adjusted away from its normal position.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F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ixed</a:t>
            </a:r>
            <a:r>
              <a:rPr lang="en" sz="1200"/>
              <a:t>: An element with position: fixed; is positioned relative to the viewport, which means it always stays in the same place even if the page is scrolled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Absolute</a:t>
            </a:r>
            <a:r>
              <a:rPr lang="en" sz="1200"/>
              <a:t>: is positioned relative to the nearest positioned ancestor (instead of positioned relative to the viewport, like fixed). Note: Absolute positioned elements are removed from the normal flow, and can overlap elements.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Sticky</a:t>
            </a:r>
            <a:r>
              <a:rPr lang="en" sz="1200"/>
              <a:t>: An element with position: sticky; is positioned based on the user's scroll position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Eg: https://www.w3schools.com/css/css_positioning.asp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idx="2" type="body"/>
          </p:nvPr>
        </p:nvSpPr>
        <p:spPr>
          <a:xfrm>
            <a:off x="505200" y="1376350"/>
            <a:ext cx="53103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Lexend ExtraLight"/>
                <a:ea typeface="Lexend ExtraLight"/>
                <a:cs typeface="Lexend ExtraLight"/>
                <a:sym typeface="Lexend ExtraLight"/>
              </a:rPr>
              <a:t>CSS file can put in any folder of project and the folder should contain only static files</a:t>
            </a:r>
            <a:endParaRPr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sp>
        <p:nvSpPr>
          <p:cNvPr id="365" name="Google Shape;365;p57"/>
          <p:cNvSpPr txBox="1"/>
          <p:nvPr>
            <p:ph idx="3" type="body"/>
          </p:nvPr>
        </p:nvSpPr>
        <p:spPr>
          <a:xfrm>
            <a:off x="733075" y="3265375"/>
            <a:ext cx="4089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E.g: /Resource/….</a:t>
            </a:r>
            <a:endParaRPr/>
          </a:p>
        </p:txBody>
      </p:sp>
      <p:sp>
        <p:nvSpPr>
          <p:cNvPr id="366" name="Google Shape;366;p57"/>
          <p:cNvSpPr txBox="1"/>
          <p:nvPr>
            <p:ph idx="4" type="body"/>
          </p:nvPr>
        </p:nvSpPr>
        <p:spPr>
          <a:xfrm>
            <a:off x="733075" y="2711741"/>
            <a:ext cx="4089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E.g: /Themes/Content/css/style.css</a:t>
            </a:r>
            <a:endParaRPr/>
          </a:p>
        </p:txBody>
      </p:sp>
      <p:sp>
        <p:nvSpPr>
          <p:cNvPr id="367" name="Google Shape;367;p57"/>
          <p:cNvSpPr txBox="1"/>
          <p:nvPr>
            <p:ph idx="5" type="body"/>
          </p:nvPr>
        </p:nvSpPr>
        <p:spPr>
          <a:xfrm>
            <a:off x="733075" y="2126800"/>
            <a:ext cx="40899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E.g: /Content/css/style.css</a:t>
            </a:r>
            <a:endParaRPr/>
          </a:p>
        </p:txBody>
      </p:sp>
      <p:sp>
        <p:nvSpPr>
          <p:cNvPr id="368" name="Google Shape;368;p57"/>
          <p:cNvSpPr txBox="1"/>
          <p:nvPr>
            <p:ph idx="4294967295" type="subTitle"/>
          </p:nvPr>
        </p:nvSpPr>
        <p:spPr>
          <a:xfrm>
            <a:off x="404442" y="2862243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9" name="Google Shape;369;p57"/>
          <p:cNvSpPr/>
          <p:nvPr/>
        </p:nvSpPr>
        <p:spPr>
          <a:xfrm>
            <a:off x="479638" y="2864021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0" name="Google Shape;370;p57"/>
          <p:cNvSpPr/>
          <p:nvPr/>
        </p:nvSpPr>
        <p:spPr>
          <a:xfrm>
            <a:off x="479625" y="226319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1" name="Google Shape;371;p57"/>
          <p:cNvSpPr/>
          <p:nvPr/>
        </p:nvSpPr>
        <p:spPr>
          <a:xfrm>
            <a:off x="479638" y="3407504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2" name="Google Shape;372;p57"/>
          <p:cNvSpPr txBox="1"/>
          <p:nvPr>
            <p:ph idx="1" type="body"/>
          </p:nvPr>
        </p:nvSpPr>
        <p:spPr>
          <a:xfrm>
            <a:off x="455971" y="3322754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3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373" name="Google Shape;373;p57"/>
          <p:cNvSpPr txBox="1"/>
          <p:nvPr>
            <p:ph idx="4294967295" type="subTitle"/>
          </p:nvPr>
        </p:nvSpPr>
        <p:spPr>
          <a:xfrm>
            <a:off x="455971" y="277927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2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374" name="Google Shape;374;p57"/>
          <p:cNvSpPr txBox="1"/>
          <p:nvPr>
            <p:ph idx="4294967295" type="subTitle"/>
          </p:nvPr>
        </p:nvSpPr>
        <p:spPr>
          <a:xfrm>
            <a:off x="455971" y="218422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1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375" name="Google Shape;375;p57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Where to place CSS file?</a:t>
            </a:r>
            <a:endParaRPr sz="3700">
              <a:solidFill>
                <a:schemeClr val="dk1"/>
              </a:solidFill>
            </a:endParaRPr>
          </a:p>
        </p:txBody>
      </p:sp>
      <p:pic>
        <p:nvPicPr>
          <p:cNvPr id="376" name="Google Shape;3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462" y="133838"/>
            <a:ext cx="2497275" cy="493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5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Z-index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75" name="Google Shape;575;p75"/>
          <p:cNvSpPr txBox="1"/>
          <p:nvPr>
            <p:ph idx="4" type="body"/>
          </p:nvPr>
        </p:nvSpPr>
        <p:spPr>
          <a:xfrm>
            <a:off x="461600" y="1225675"/>
            <a:ext cx="67326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When elements are positioned, they can overlap other elements.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The z-index property specifies the stack order of an element (which element should be placed in front of, or behind, the others).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6" name="Google Shape;576;p75"/>
          <p:cNvSpPr txBox="1"/>
          <p:nvPr/>
        </p:nvSpPr>
        <p:spPr>
          <a:xfrm>
            <a:off x="666425" y="4505375"/>
            <a:ext cx="55533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https://www.w3schools.com/css/css_z-index.asp</a:t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77" name="Google Shape;57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25" y="2052975"/>
            <a:ext cx="6482751" cy="210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Overflow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83" name="Google Shape;583;p76"/>
          <p:cNvSpPr txBox="1"/>
          <p:nvPr>
            <p:ph idx="4" type="body"/>
          </p:nvPr>
        </p:nvSpPr>
        <p:spPr>
          <a:xfrm>
            <a:off x="461600" y="1225675"/>
            <a:ext cx="6732600" cy="29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The overflow property specifies whether to clip the content or to add scrollbars when the content of an element is too big to fit in the specified area.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The overflow property has the following values: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visible</a:t>
            </a:r>
            <a:r>
              <a:rPr lang="en" sz="1200"/>
              <a:t> - Default. The overflow is not clipped. The content renders outside the element's box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hidden </a:t>
            </a:r>
            <a:r>
              <a:rPr lang="en" sz="1200"/>
              <a:t>- The overflow is clipped, and the rest of the content will be invisible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scroll </a:t>
            </a:r>
            <a:r>
              <a:rPr lang="en" sz="1200"/>
              <a:t>- The overflow is clipped, and a scrollbar is added to see the rest of the content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auto </a:t>
            </a:r>
            <a:r>
              <a:rPr lang="en" sz="1200"/>
              <a:t>- Similar to scroll, but it adds scrollbars only when necessary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Display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589" name="Google Shape;589;p77"/>
          <p:cNvSpPr txBox="1"/>
          <p:nvPr>
            <p:ph idx="4" type="body"/>
          </p:nvPr>
        </p:nvSpPr>
        <p:spPr>
          <a:xfrm>
            <a:off x="461600" y="1225675"/>
            <a:ext cx="6732600" cy="20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The display property is used to specify how an element is shown on a web page.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Every HTML element has a default display value, depending on what type of element it is. The default display value for most elements is block or inline.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display property is used to change the default display behavior of HTML elements.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Refer: https://www.w3schools.com/css/css_display_visibility.asp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8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595" name="Google Shape;595;p78"/>
          <p:cNvSpPr txBox="1"/>
          <p:nvPr>
            <p:ph idx="2" type="body"/>
          </p:nvPr>
        </p:nvSpPr>
        <p:spPr>
          <a:xfrm>
            <a:off x="688425" y="1433475"/>
            <a:ext cx="7075800" cy="3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/>
              <a:t>JavaScript is the world's most popular programming language.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/>
              <a:t>JavaScript is the programming language of the Web.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/>
              <a:t>JavaScript is easy to learn.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9"/>
          <p:cNvSpPr txBox="1"/>
          <p:nvPr>
            <p:ph type="title"/>
          </p:nvPr>
        </p:nvSpPr>
        <p:spPr>
          <a:xfrm>
            <a:off x="646025" y="424275"/>
            <a:ext cx="8214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 Asked Questions</a:t>
            </a:r>
            <a:endParaRPr/>
          </a:p>
        </p:txBody>
      </p:sp>
      <p:sp>
        <p:nvSpPr>
          <p:cNvPr id="601" name="Google Shape;601;p79"/>
          <p:cNvSpPr txBox="1"/>
          <p:nvPr>
            <p:ph idx="2" type="body"/>
          </p:nvPr>
        </p:nvSpPr>
        <p:spPr>
          <a:xfrm>
            <a:off x="688425" y="1433475"/>
            <a:ext cx="58080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do I get JavaScript?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Where can I download JavaScript?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Is JavaScript Free?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0"/>
          <p:cNvSpPr txBox="1"/>
          <p:nvPr>
            <p:ph type="title"/>
          </p:nvPr>
        </p:nvSpPr>
        <p:spPr>
          <a:xfrm>
            <a:off x="646025" y="424275"/>
            <a:ext cx="78990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JavaScript Can Change HTML Content</a:t>
            </a:r>
            <a:endParaRPr sz="3200"/>
          </a:p>
        </p:txBody>
      </p:sp>
      <p:pic>
        <p:nvPicPr>
          <p:cNvPr id="607" name="Google Shape;60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00" y="1270600"/>
            <a:ext cx="7541750" cy="6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75" y="2099900"/>
            <a:ext cx="7970450" cy="1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75" y="4230325"/>
            <a:ext cx="3301950" cy="5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1"/>
          <p:cNvSpPr txBox="1"/>
          <p:nvPr>
            <p:ph idx="3" type="body"/>
          </p:nvPr>
        </p:nvSpPr>
        <p:spPr>
          <a:xfrm>
            <a:off x="522900" y="2325000"/>
            <a:ext cx="674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Can Hide HTML Elements</a:t>
            </a:r>
            <a:endParaRPr/>
          </a:p>
        </p:txBody>
      </p:sp>
      <p:sp>
        <p:nvSpPr>
          <p:cNvPr id="615" name="Google Shape;615;p81"/>
          <p:cNvSpPr txBox="1"/>
          <p:nvPr>
            <p:ph idx="4" type="body"/>
          </p:nvPr>
        </p:nvSpPr>
        <p:spPr>
          <a:xfrm>
            <a:off x="384700" y="939775"/>
            <a:ext cx="7353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Can Change HTML Styles (CSS)</a:t>
            </a:r>
            <a:endParaRPr/>
          </a:p>
        </p:txBody>
      </p:sp>
      <p:sp>
        <p:nvSpPr>
          <p:cNvPr id="616" name="Google Shape;616;p81"/>
          <p:cNvSpPr txBox="1"/>
          <p:nvPr>
            <p:ph idx="5" type="body"/>
          </p:nvPr>
        </p:nvSpPr>
        <p:spPr>
          <a:xfrm>
            <a:off x="412625" y="427075"/>
            <a:ext cx="70314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Can Change HTML Attribute Values (e.g &lt;img src=’url’/&gt;)</a:t>
            </a:r>
            <a:endParaRPr/>
          </a:p>
        </p:txBody>
      </p:sp>
      <p:pic>
        <p:nvPicPr>
          <p:cNvPr id="617" name="Google Shape;61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0" y="1486700"/>
            <a:ext cx="5824275" cy="6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00" y="2874825"/>
            <a:ext cx="5884975" cy="5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81"/>
          <p:cNvSpPr txBox="1"/>
          <p:nvPr>
            <p:ph idx="3" type="body"/>
          </p:nvPr>
        </p:nvSpPr>
        <p:spPr>
          <a:xfrm>
            <a:off x="522900" y="3544200"/>
            <a:ext cx="674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Can Show HTML Elements</a:t>
            </a:r>
            <a:endParaRPr/>
          </a:p>
        </p:txBody>
      </p:sp>
      <p:pic>
        <p:nvPicPr>
          <p:cNvPr id="620" name="Google Shape;620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900" y="4146425"/>
            <a:ext cx="5884975" cy="657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2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</p:txBody>
      </p:sp>
      <p:sp>
        <p:nvSpPr>
          <p:cNvPr id="626" name="Google Shape;626;p82"/>
          <p:cNvSpPr txBox="1"/>
          <p:nvPr>
            <p:ph idx="4" type="body"/>
          </p:nvPr>
        </p:nvSpPr>
        <p:spPr>
          <a:xfrm>
            <a:off x="732800" y="2289050"/>
            <a:ext cx="7542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 can be placed in the &lt;body&gt;, or in the &lt;head&gt; section of an HTML page, or in both.</a:t>
            </a:r>
            <a:endParaRPr/>
          </a:p>
        </p:txBody>
      </p:sp>
      <p:sp>
        <p:nvSpPr>
          <p:cNvPr id="627" name="Google Shape;627;p82"/>
          <p:cNvSpPr txBox="1"/>
          <p:nvPr>
            <p:ph idx="5" type="body"/>
          </p:nvPr>
        </p:nvSpPr>
        <p:spPr>
          <a:xfrm>
            <a:off x="732800" y="1485500"/>
            <a:ext cx="6752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code is inserted between &lt;script&gt; and &lt;/script&gt; tags</a:t>
            </a:r>
            <a:endParaRPr/>
          </a:p>
        </p:txBody>
      </p:sp>
      <p:pic>
        <p:nvPicPr>
          <p:cNvPr id="628" name="Google Shape;62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13" y="3593325"/>
            <a:ext cx="7815975" cy="9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3"/>
          <p:cNvSpPr txBox="1"/>
          <p:nvPr>
            <p:ph type="title"/>
          </p:nvPr>
        </p:nvSpPr>
        <p:spPr>
          <a:xfrm>
            <a:off x="646022" y="424275"/>
            <a:ext cx="651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JavaScript</a:t>
            </a:r>
            <a:endParaRPr/>
          </a:p>
        </p:txBody>
      </p:sp>
      <p:sp>
        <p:nvSpPr>
          <p:cNvPr id="634" name="Google Shape;634;p83"/>
          <p:cNvSpPr txBox="1"/>
          <p:nvPr>
            <p:ph idx="5" type="body"/>
          </p:nvPr>
        </p:nvSpPr>
        <p:spPr>
          <a:xfrm>
            <a:off x="784200" y="1495775"/>
            <a:ext cx="5880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 can also be placed in external files</a:t>
            </a:r>
            <a:endParaRPr/>
          </a:p>
        </p:txBody>
      </p:sp>
      <p:pic>
        <p:nvPicPr>
          <p:cNvPr id="635" name="Google Shape;63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0" y="2245875"/>
            <a:ext cx="56769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4"/>
          <p:cNvSpPr txBox="1"/>
          <p:nvPr>
            <p:ph type="title"/>
          </p:nvPr>
        </p:nvSpPr>
        <p:spPr>
          <a:xfrm>
            <a:off x="646020" y="424275"/>
            <a:ext cx="7660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External JavaScript Advantages</a:t>
            </a:r>
            <a:endParaRPr sz="3800"/>
          </a:p>
        </p:txBody>
      </p:sp>
      <p:sp>
        <p:nvSpPr>
          <p:cNvPr id="641" name="Google Shape;641;p84"/>
          <p:cNvSpPr txBox="1"/>
          <p:nvPr>
            <p:ph idx="2" type="body"/>
          </p:nvPr>
        </p:nvSpPr>
        <p:spPr>
          <a:xfrm>
            <a:off x="688425" y="1433475"/>
            <a:ext cx="75459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100"/>
              <a:t>Placing scripts in external files has some advantages: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separates HTML and code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It makes HTML and JavaScript easier to read and maintain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Cached JavaScript files can speed up page loads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How to link a CSS file?</a:t>
            </a:r>
            <a:endParaRPr sz="3700">
              <a:solidFill>
                <a:schemeClr val="dk1"/>
              </a:solidFill>
            </a:endParaRPr>
          </a:p>
        </p:txBody>
      </p:sp>
      <p:pic>
        <p:nvPicPr>
          <p:cNvPr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900" y="1288600"/>
            <a:ext cx="4112096" cy="30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>
            <p:ph idx="4" type="body"/>
          </p:nvPr>
        </p:nvSpPr>
        <p:spPr>
          <a:xfrm>
            <a:off x="805050" y="2755291"/>
            <a:ext cx="4089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priority of files are bottom to top.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(It mean the style in a file can overwrite the style in above files)</a:t>
            </a:r>
            <a:endParaRPr sz="1200"/>
          </a:p>
        </p:txBody>
      </p:sp>
      <p:sp>
        <p:nvSpPr>
          <p:cNvPr id="384" name="Google Shape;384;p58"/>
          <p:cNvSpPr txBox="1"/>
          <p:nvPr>
            <p:ph idx="5" type="body"/>
          </p:nvPr>
        </p:nvSpPr>
        <p:spPr>
          <a:xfrm>
            <a:off x="805050" y="1941750"/>
            <a:ext cx="40899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link multi CSS files on a html page</a:t>
            </a:r>
            <a:endParaRPr/>
          </a:p>
        </p:txBody>
      </p:sp>
      <p:sp>
        <p:nvSpPr>
          <p:cNvPr id="385" name="Google Shape;385;p58"/>
          <p:cNvSpPr txBox="1"/>
          <p:nvPr>
            <p:ph idx="2" type="body"/>
          </p:nvPr>
        </p:nvSpPr>
        <p:spPr>
          <a:xfrm>
            <a:off x="476417" y="2905793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6" name="Google Shape;386;p58"/>
          <p:cNvSpPr/>
          <p:nvPr/>
        </p:nvSpPr>
        <p:spPr>
          <a:xfrm>
            <a:off x="551613" y="2907571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7" name="Google Shape;387;p58"/>
          <p:cNvSpPr/>
          <p:nvPr/>
        </p:nvSpPr>
        <p:spPr>
          <a:xfrm>
            <a:off x="551600" y="207814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527946" y="282282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2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389" name="Google Shape;389;p58"/>
          <p:cNvSpPr txBox="1"/>
          <p:nvPr>
            <p:ph idx="3" type="body"/>
          </p:nvPr>
        </p:nvSpPr>
        <p:spPr>
          <a:xfrm>
            <a:off x="527946" y="199917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1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390" name="Google Shape;390;p58"/>
          <p:cNvSpPr txBox="1"/>
          <p:nvPr/>
        </p:nvSpPr>
        <p:spPr>
          <a:xfrm>
            <a:off x="616625" y="1266475"/>
            <a:ext cx="34215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Question: Three Ways to Insert CSS?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5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800"/>
              <a:t>External JavaScript</a:t>
            </a:r>
            <a:endParaRPr/>
          </a:p>
        </p:txBody>
      </p:sp>
      <p:pic>
        <p:nvPicPr>
          <p:cNvPr id="647" name="Google Shape;64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5" y="1546901"/>
            <a:ext cx="7250751" cy="3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25" y="2497950"/>
            <a:ext cx="5443525" cy="4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25" y="3470400"/>
            <a:ext cx="51435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6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55" name="Google Shape;655;p86"/>
          <p:cNvSpPr txBox="1"/>
          <p:nvPr>
            <p:ph idx="2" type="body"/>
          </p:nvPr>
        </p:nvSpPr>
        <p:spPr>
          <a:xfrm>
            <a:off x="688425" y="1433475"/>
            <a:ext cx="79326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/>
              <a:t>Variables are Containers for Storing Data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/>
              <a:t>JavaScript Variables can be declared in 4 ways: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Automatically : </a:t>
            </a:r>
            <a:r>
              <a:rPr lang="en" sz="1900">
                <a:solidFill>
                  <a:schemeClr val="dk1"/>
                </a:solidFill>
              </a:rPr>
              <a:t>x = 5;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var : </a:t>
            </a:r>
            <a:r>
              <a:rPr lang="en" sz="1900">
                <a:solidFill>
                  <a:srgbClr val="FF0000"/>
                </a:solidFill>
              </a:rPr>
              <a:t>var x = 5;</a:t>
            </a:r>
            <a:endParaRPr sz="1900"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let : </a:t>
            </a:r>
            <a:r>
              <a:rPr lang="en" sz="1900">
                <a:solidFill>
                  <a:srgbClr val="FF0000"/>
                </a:solidFill>
              </a:rPr>
              <a:t>let x = 5;</a:t>
            </a:r>
            <a:endParaRPr sz="1900"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const: </a:t>
            </a:r>
            <a:r>
              <a:rPr lang="en" sz="1900">
                <a:solidFill>
                  <a:srgbClr val="FF0000"/>
                </a:solidFill>
              </a:rPr>
              <a:t>const x= 5;</a:t>
            </a:r>
            <a:endParaRPr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61" name="Google Shape;661;p87"/>
          <p:cNvSpPr txBox="1"/>
          <p:nvPr>
            <p:ph idx="2" type="body"/>
          </p:nvPr>
        </p:nvSpPr>
        <p:spPr>
          <a:xfrm>
            <a:off x="688425" y="1433475"/>
            <a:ext cx="7720500" cy="30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When to Use var, let, or const?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1. Always declare variables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2. Always use const if the value should not be changed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3. Always use const if the type should not be changed (Arrays and Objects)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4. Only use let if you can't use const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5. Only use var if you MUST support old browsers.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8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667" name="Google Shape;667;p88"/>
          <p:cNvSpPr txBox="1"/>
          <p:nvPr>
            <p:ph idx="2" type="body"/>
          </p:nvPr>
        </p:nvSpPr>
        <p:spPr>
          <a:xfrm>
            <a:off x="688425" y="1433475"/>
            <a:ext cx="75768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JavaScript variables can hold numbers like 100 and text values like "John Doe".</a:t>
            </a:r>
            <a:endParaRPr sz="1900"/>
          </a:p>
        </p:txBody>
      </p:sp>
      <p:pic>
        <p:nvPicPr>
          <p:cNvPr id="668" name="Google Shape;66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75" y="2268300"/>
            <a:ext cx="46101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8"/>
          <p:cNvSpPr txBox="1"/>
          <p:nvPr/>
        </p:nvSpPr>
        <p:spPr>
          <a:xfrm>
            <a:off x="814550" y="4081850"/>
            <a:ext cx="5685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One Statement, Many Variables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0" name="Google Shape;670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838" y="4583275"/>
            <a:ext cx="6785966" cy="4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9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676" name="Google Shape;676;p89"/>
          <p:cNvSpPr txBox="1"/>
          <p:nvPr>
            <p:ph idx="2" type="body"/>
          </p:nvPr>
        </p:nvSpPr>
        <p:spPr>
          <a:xfrm>
            <a:off x="688425" y="1433475"/>
            <a:ext cx="70329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The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Assignment Operator</a:t>
            </a:r>
            <a:r>
              <a:rPr lang="en" sz="1800"/>
              <a:t>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=</a:t>
            </a:r>
            <a:r>
              <a:rPr lang="en" sz="1800"/>
              <a:t> assigns values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The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Addition Operator</a:t>
            </a:r>
            <a:r>
              <a:rPr lang="en" sz="1800"/>
              <a:t>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lang="en" sz="1800"/>
              <a:t> adds values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The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Multiplication Operator</a:t>
            </a:r>
            <a:r>
              <a:rPr lang="en" sz="1800"/>
              <a:t>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1800"/>
              <a:t> multiplies values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Comparison Operator</a:t>
            </a:r>
            <a:r>
              <a:rPr lang="en" sz="1800"/>
              <a:t>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&gt;</a:t>
            </a:r>
            <a:r>
              <a:rPr lang="en" sz="1800"/>
              <a:t> compares values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Division Operator</a:t>
            </a:r>
            <a:r>
              <a:rPr lang="en" sz="1800"/>
              <a:t>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/</a:t>
            </a:r>
            <a:r>
              <a:rPr lang="en" sz="1800"/>
              <a:t> compares values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The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Modulus Operator</a:t>
            </a:r>
            <a:r>
              <a:rPr lang="en" sz="1800"/>
              <a:t> </a:t>
            </a: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%</a:t>
            </a:r>
            <a:r>
              <a:rPr lang="en" sz="1800"/>
              <a:t> compares values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Increment ++, Decrement --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646021" y="424275"/>
            <a:ext cx="74961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comparison</a:t>
            </a:r>
            <a:endParaRPr/>
          </a:p>
        </p:txBody>
      </p:sp>
      <p:sp>
        <p:nvSpPr>
          <p:cNvPr id="682" name="Google Shape;682;p90"/>
          <p:cNvSpPr txBox="1"/>
          <p:nvPr>
            <p:ph idx="2" type="body"/>
          </p:nvPr>
        </p:nvSpPr>
        <p:spPr>
          <a:xfrm>
            <a:off x="688425" y="1433475"/>
            <a:ext cx="74961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javascript, strings are compared alphabetically</a:t>
            </a:r>
            <a:endParaRPr sz="1900"/>
          </a:p>
        </p:txBody>
      </p:sp>
      <p:pic>
        <p:nvPicPr>
          <p:cNvPr id="683" name="Google Shape;68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2048225"/>
            <a:ext cx="45624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925" y="3603700"/>
            <a:ext cx="4124974" cy="1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1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Addition</a:t>
            </a:r>
            <a:endParaRPr/>
          </a:p>
        </p:txBody>
      </p:sp>
      <p:pic>
        <p:nvPicPr>
          <p:cNvPr id="690" name="Google Shape;69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5" y="1567428"/>
            <a:ext cx="54959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1400" y="1914528"/>
            <a:ext cx="12954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025" y="3323828"/>
            <a:ext cx="40386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3938" y="3542903"/>
            <a:ext cx="30575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91"/>
          <p:cNvSpPr/>
          <p:nvPr/>
        </p:nvSpPr>
        <p:spPr>
          <a:xfrm>
            <a:off x="6161375" y="2121675"/>
            <a:ext cx="5235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5" name="Google Shape;695;p91"/>
          <p:cNvSpPr/>
          <p:nvPr/>
        </p:nvSpPr>
        <p:spPr>
          <a:xfrm>
            <a:off x="4816975" y="3691850"/>
            <a:ext cx="4059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2"/>
          <p:cNvSpPr txBox="1"/>
          <p:nvPr>
            <p:ph type="title"/>
          </p:nvPr>
        </p:nvSpPr>
        <p:spPr>
          <a:xfrm>
            <a:off x="646021" y="424275"/>
            <a:ext cx="7393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Adding Strings and Numbers</a:t>
            </a:r>
            <a:endParaRPr sz="3900"/>
          </a:p>
        </p:txBody>
      </p:sp>
      <p:pic>
        <p:nvPicPr>
          <p:cNvPr id="701" name="Google Shape;70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763" y="1291875"/>
            <a:ext cx="4764030" cy="35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1573275"/>
            <a:ext cx="7729325" cy="20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93"/>
          <p:cNvSpPr txBox="1"/>
          <p:nvPr>
            <p:ph type="title"/>
          </p:nvPr>
        </p:nvSpPr>
        <p:spPr>
          <a:xfrm>
            <a:off x="646022" y="424275"/>
            <a:ext cx="6685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708" name="Google Shape;708;p93"/>
          <p:cNvSpPr txBox="1"/>
          <p:nvPr>
            <p:ph idx="3" type="body"/>
          </p:nvPr>
        </p:nvSpPr>
        <p:spPr>
          <a:xfrm>
            <a:off x="3988603" y="3084600"/>
            <a:ext cx="3885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if(!A){ </a:t>
            </a:r>
            <a:r>
              <a:rPr lang="en"/>
              <a:t>console.log(“ressult”);</a:t>
            </a:r>
            <a:r>
              <a:rPr lang="en"/>
              <a:t>}</a:t>
            </a:r>
            <a:endParaRPr/>
          </a:p>
        </p:txBody>
      </p:sp>
      <p:sp>
        <p:nvSpPr>
          <p:cNvPr id="709" name="Google Shape;709;p93"/>
          <p:cNvSpPr txBox="1"/>
          <p:nvPr>
            <p:ph idx="4" type="body"/>
          </p:nvPr>
        </p:nvSpPr>
        <p:spPr>
          <a:xfrm>
            <a:off x="3988605" y="2645675"/>
            <a:ext cx="42972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if(A || B){ console.log(“ressult”);}</a:t>
            </a:r>
            <a:endParaRPr/>
          </a:p>
        </p:txBody>
      </p:sp>
      <p:sp>
        <p:nvSpPr>
          <p:cNvPr id="710" name="Google Shape;710;p93"/>
          <p:cNvSpPr txBox="1"/>
          <p:nvPr>
            <p:ph idx="5" type="body"/>
          </p:nvPr>
        </p:nvSpPr>
        <p:spPr>
          <a:xfrm>
            <a:off x="3951900" y="2209550"/>
            <a:ext cx="3885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if(A &amp;&amp; B){ </a:t>
            </a:r>
            <a:r>
              <a:rPr lang="en"/>
              <a:t>console.log(“ressult”);</a:t>
            </a: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4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716" name="Google Shape;716;p94"/>
          <p:cNvSpPr txBox="1"/>
          <p:nvPr>
            <p:ph idx="4" type="body"/>
          </p:nvPr>
        </p:nvSpPr>
        <p:spPr>
          <a:xfrm>
            <a:off x="784200" y="1981144"/>
            <a:ext cx="38850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Bigint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Symbol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94"/>
          <p:cNvSpPr txBox="1"/>
          <p:nvPr>
            <p:ph idx="5" type="body"/>
          </p:nvPr>
        </p:nvSpPr>
        <p:spPr>
          <a:xfrm>
            <a:off x="687000" y="13828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has 8 Datatypes</a:t>
            </a:r>
            <a:endParaRPr/>
          </a:p>
        </p:txBody>
      </p:sp>
      <p:pic>
        <p:nvPicPr>
          <p:cNvPr id="718" name="Google Shape;71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550" y="1002978"/>
            <a:ext cx="3937509" cy="354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CSS syntax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396" name="Google Shape;396;p59"/>
          <p:cNvSpPr txBox="1"/>
          <p:nvPr>
            <p:ph idx="4" type="body"/>
          </p:nvPr>
        </p:nvSpPr>
        <p:spPr>
          <a:xfrm>
            <a:off x="826675" y="2400946"/>
            <a:ext cx="40899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Property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by a colon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9"/>
          <p:cNvSpPr txBox="1"/>
          <p:nvPr>
            <p:ph idx="5" type="body"/>
          </p:nvPr>
        </p:nvSpPr>
        <p:spPr>
          <a:xfrm>
            <a:off x="851350" y="1838525"/>
            <a:ext cx="40899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</a:t>
            </a:r>
            <a:endParaRPr/>
          </a:p>
        </p:txBody>
      </p:sp>
      <p:sp>
        <p:nvSpPr>
          <p:cNvPr id="398" name="Google Shape;398;p59"/>
          <p:cNvSpPr txBox="1"/>
          <p:nvPr>
            <p:ph idx="2" type="body"/>
          </p:nvPr>
        </p:nvSpPr>
        <p:spPr>
          <a:xfrm>
            <a:off x="498042" y="2551418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9" name="Google Shape;399;p59"/>
          <p:cNvSpPr/>
          <p:nvPr/>
        </p:nvSpPr>
        <p:spPr>
          <a:xfrm>
            <a:off x="573238" y="255319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0" name="Google Shape;400;p59"/>
          <p:cNvSpPr/>
          <p:nvPr/>
        </p:nvSpPr>
        <p:spPr>
          <a:xfrm>
            <a:off x="597900" y="1974921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549571" y="2468446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2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02" name="Google Shape;402;p59"/>
          <p:cNvSpPr txBox="1"/>
          <p:nvPr>
            <p:ph idx="3" type="body"/>
          </p:nvPr>
        </p:nvSpPr>
        <p:spPr>
          <a:xfrm>
            <a:off x="574246" y="1895946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1 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403" name="Google Shape;4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588" y="513591"/>
            <a:ext cx="54197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150" y="1997116"/>
            <a:ext cx="31623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9"/>
          <p:cNvSpPr txBox="1"/>
          <p:nvPr/>
        </p:nvSpPr>
        <p:spPr>
          <a:xfrm>
            <a:off x="511400" y="3420200"/>
            <a:ext cx="27405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6" name="Google Shape;406;p59"/>
          <p:cNvSpPr txBox="1"/>
          <p:nvPr>
            <p:ph idx="5" type="body"/>
          </p:nvPr>
        </p:nvSpPr>
        <p:spPr>
          <a:xfrm>
            <a:off x="775150" y="3721225"/>
            <a:ext cx="48960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CSS declarations are separated with semicolons, and declaration blocks are surrounded by curly braces.</a:t>
            </a:r>
            <a:endParaRPr/>
          </a:p>
        </p:txBody>
      </p:sp>
      <p:sp>
        <p:nvSpPr>
          <p:cNvPr id="407" name="Google Shape;407;p59"/>
          <p:cNvSpPr/>
          <p:nvPr/>
        </p:nvSpPr>
        <p:spPr>
          <a:xfrm>
            <a:off x="521700" y="3857621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8" name="Google Shape;408;p59"/>
          <p:cNvSpPr txBox="1"/>
          <p:nvPr>
            <p:ph idx="4294967295" type="subTitle"/>
          </p:nvPr>
        </p:nvSpPr>
        <p:spPr>
          <a:xfrm>
            <a:off x="498046" y="3778646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3 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5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95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Datatype</a:t>
            </a:r>
            <a:endParaRPr/>
          </a:p>
        </p:txBody>
      </p:sp>
      <p:sp>
        <p:nvSpPr>
          <p:cNvPr id="725" name="Google Shape;725;p95"/>
          <p:cNvSpPr txBox="1"/>
          <p:nvPr>
            <p:ph idx="2" type="body"/>
          </p:nvPr>
        </p:nvSpPr>
        <p:spPr>
          <a:xfrm>
            <a:off x="688425" y="1433475"/>
            <a:ext cx="78642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The object data type can contain both built-in objects, and user defined objects: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Built-in object types can be: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objects, arrays, dates, maps, sets, intarrays, floatarrays, promises, and more.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26" name="Google Shape;72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225" y="3017475"/>
            <a:ext cx="3984568" cy="1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6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732" name="Google Shape;732;p96"/>
          <p:cNvSpPr txBox="1"/>
          <p:nvPr>
            <p:ph idx="2" type="body"/>
          </p:nvPr>
        </p:nvSpPr>
        <p:spPr>
          <a:xfrm>
            <a:off x="688425" y="1433475"/>
            <a:ext cx="75459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A JavaScript function is a block of code designed to perform a particular task.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A JavaScript function is executed when "something" invokes it (calls it).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33" name="Google Shape;73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700" y="3669875"/>
            <a:ext cx="41910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25" y="2333575"/>
            <a:ext cx="6570134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</a:t>
            </a:r>
            <a:endParaRPr/>
          </a:p>
        </p:txBody>
      </p:sp>
      <p:sp>
        <p:nvSpPr>
          <p:cNvPr id="740" name="Google Shape;740;p97"/>
          <p:cNvSpPr txBox="1"/>
          <p:nvPr>
            <p:ph idx="2" type="body"/>
          </p:nvPr>
        </p:nvSpPr>
        <p:spPr>
          <a:xfrm>
            <a:off x="688425" y="1433475"/>
            <a:ext cx="78027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Why Functions?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With functions you can reuse code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You can write code that can be used many times.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You can use the same code with different arguments, to produce different results.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1" name="Google Shape;74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775" y="3345875"/>
            <a:ext cx="4913539" cy="1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8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variables</a:t>
            </a:r>
            <a:endParaRPr/>
          </a:p>
        </p:txBody>
      </p:sp>
      <p:pic>
        <p:nvPicPr>
          <p:cNvPr id="747" name="Google Shape;74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50" y="1423753"/>
            <a:ext cx="65151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9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753" name="Google Shape;753;p99"/>
          <p:cNvSpPr txBox="1"/>
          <p:nvPr>
            <p:ph idx="5" type="body"/>
          </p:nvPr>
        </p:nvSpPr>
        <p:spPr>
          <a:xfrm>
            <a:off x="687000" y="1291875"/>
            <a:ext cx="7229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variables too. But objects can contain many values.</a:t>
            </a:r>
            <a:endParaRPr/>
          </a:p>
        </p:txBody>
      </p:sp>
      <p:pic>
        <p:nvPicPr>
          <p:cNvPr id="754" name="Google Shape;75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1866600"/>
            <a:ext cx="6036414" cy="5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250" y="2516275"/>
            <a:ext cx="3410541" cy="24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816" y="2571750"/>
            <a:ext cx="3168761" cy="24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0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762" name="Google Shape;762;p100"/>
          <p:cNvSpPr txBox="1"/>
          <p:nvPr>
            <p:ph idx="5" type="body"/>
          </p:nvPr>
        </p:nvSpPr>
        <p:spPr>
          <a:xfrm>
            <a:off x="743075" y="1382875"/>
            <a:ext cx="61674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access object properties in two ways:</a:t>
            </a:r>
            <a:endParaRPr/>
          </a:p>
        </p:txBody>
      </p:sp>
      <p:pic>
        <p:nvPicPr>
          <p:cNvPr id="763" name="Google Shape;76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63" y="1907200"/>
            <a:ext cx="28098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75" y="3093475"/>
            <a:ext cx="31146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1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 Methods</a:t>
            </a:r>
            <a:endParaRPr/>
          </a:p>
        </p:txBody>
      </p:sp>
      <p:sp>
        <p:nvSpPr>
          <p:cNvPr id="770" name="Google Shape;770;p101"/>
          <p:cNvSpPr txBox="1"/>
          <p:nvPr>
            <p:ph idx="5" type="body"/>
          </p:nvPr>
        </p:nvSpPr>
        <p:spPr>
          <a:xfrm>
            <a:off x="646025" y="1588125"/>
            <a:ext cx="6521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are actions that can be performed on objects.</a:t>
            </a:r>
            <a:endParaRPr/>
          </a:p>
        </p:txBody>
      </p:sp>
      <p:pic>
        <p:nvPicPr>
          <p:cNvPr id="771" name="Google Shape;77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2184275"/>
            <a:ext cx="5586767" cy="25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617" y="3415800"/>
            <a:ext cx="2468233" cy="415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2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 Methods</a:t>
            </a:r>
            <a:endParaRPr/>
          </a:p>
        </p:txBody>
      </p:sp>
      <p:sp>
        <p:nvSpPr>
          <p:cNvPr id="778" name="Google Shape;778;p102"/>
          <p:cNvSpPr txBox="1"/>
          <p:nvPr>
            <p:ph idx="5" type="body"/>
          </p:nvPr>
        </p:nvSpPr>
        <p:spPr>
          <a:xfrm>
            <a:off x="646025" y="1588125"/>
            <a:ext cx="6521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method to object.</a:t>
            </a:r>
            <a:endParaRPr/>
          </a:p>
        </p:txBody>
      </p:sp>
      <p:pic>
        <p:nvPicPr>
          <p:cNvPr id="779" name="Google Shape;77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63" y="2090688"/>
            <a:ext cx="6772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102"/>
          <p:cNvSpPr txBox="1"/>
          <p:nvPr>
            <p:ph idx="5" type="body"/>
          </p:nvPr>
        </p:nvSpPr>
        <p:spPr>
          <a:xfrm>
            <a:off x="715375" y="3628500"/>
            <a:ext cx="6521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javascript methods.</a:t>
            </a:r>
            <a:endParaRPr/>
          </a:p>
        </p:txBody>
      </p:sp>
      <p:pic>
        <p:nvPicPr>
          <p:cNvPr id="781" name="Google Shape;781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75" y="4016600"/>
            <a:ext cx="6064301" cy="108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3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Object</a:t>
            </a:r>
            <a:endParaRPr/>
          </a:p>
        </p:txBody>
      </p:sp>
      <p:sp>
        <p:nvSpPr>
          <p:cNvPr id="787" name="Google Shape;787;p103"/>
          <p:cNvSpPr txBox="1"/>
          <p:nvPr>
            <p:ph idx="5" type="body"/>
          </p:nvPr>
        </p:nvSpPr>
        <p:spPr>
          <a:xfrm>
            <a:off x="646025" y="1588125"/>
            <a:ext cx="65211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Some solutions to display JavaScript objects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Displaying the Object Properties by name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Displaying the Object Properties in a Loop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Displaying the Object using Object.values()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Displaying the Object using JSON.stringify()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4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Object</a:t>
            </a:r>
            <a:endParaRPr/>
          </a:p>
        </p:txBody>
      </p:sp>
      <p:sp>
        <p:nvSpPr>
          <p:cNvPr id="793" name="Google Shape;793;p104"/>
          <p:cNvSpPr txBox="1"/>
          <p:nvPr>
            <p:ph idx="5" type="body"/>
          </p:nvPr>
        </p:nvSpPr>
        <p:spPr>
          <a:xfrm>
            <a:off x="646025" y="1588125"/>
            <a:ext cx="6521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Object Properties by name</a:t>
            </a:r>
            <a:r>
              <a:rPr lang="en"/>
              <a:t>.</a:t>
            </a:r>
            <a:endParaRPr/>
          </a:p>
        </p:txBody>
      </p:sp>
      <p:pic>
        <p:nvPicPr>
          <p:cNvPr id="794" name="Google Shape;79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00" y="2034525"/>
            <a:ext cx="5162525" cy="28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CSS selector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414" name="Google Shape;414;p60"/>
          <p:cNvSpPr txBox="1"/>
          <p:nvPr>
            <p:ph idx="4" type="body"/>
          </p:nvPr>
        </p:nvSpPr>
        <p:spPr>
          <a:xfrm>
            <a:off x="823375" y="2063950"/>
            <a:ext cx="67194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Combinator selectors (select elements based on a specific relationship between them)</a:t>
            </a:r>
            <a:endParaRPr sz="1200"/>
          </a:p>
        </p:txBody>
      </p:sp>
      <p:sp>
        <p:nvSpPr>
          <p:cNvPr id="415" name="Google Shape;415;p60"/>
          <p:cNvSpPr txBox="1"/>
          <p:nvPr>
            <p:ph idx="5" type="body"/>
          </p:nvPr>
        </p:nvSpPr>
        <p:spPr>
          <a:xfrm>
            <a:off x="805050" y="1560750"/>
            <a:ext cx="61731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Simple selectors (select elements based on name, id, class)</a:t>
            </a:r>
            <a:endParaRPr sz="1200"/>
          </a:p>
        </p:txBody>
      </p:sp>
      <p:sp>
        <p:nvSpPr>
          <p:cNvPr id="416" name="Google Shape;416;p60"/>
          <p:cNvSpPr txBox="1"/>
          <p:nvPr>
            <p:ph idx="2" type="body"/>
          </p:nvPr>
        </p:nvSpPr>
        <p:spPr>
          <a:xfrm>
            <a:off x="494742" y="2138243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7" name="Google Shape;417;p60"/>
          <p:cNvSpPr/>
          <p:nvPr/>
        </p:nvSpPr>
        <p:spPr>
          <a:xfrm>
            <a:off x="569938" y="2140021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8" name="Google Shape;418;p60"/>
          <p:cNvSpPr/>
          <p:nvPr/>
        </p:nvSpPr>
        <p:spPr>
          <a:xfrm>
            <a:off x="551600" y="162094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60"/>
          <p:cNvSpPr txBox="1"/>
          <p:nvPr>
            <p:ph idx="1" type="body"/>
          </p:nvPr>
        </p:nvSpPr>
        <p:spPr>
          <a:xfrm>
            <a:off x="546271" y="205527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2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20" name="Google Shape;420;p60"/>
          <p:cNvSpPr txBox="1"/>
          <p:nvPr>
            <p:ph idx="3" type="body"/>
          </p:nvPr>
        </p:nvSpPr>
        <p:spPr>
          <a:xfrm>
            <a:off x="527946" y="154197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1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21" name="Google Shape;421;p60"/>
          <p:cNvSpPr txBox="1"/>
          <p:nvPr>
            <p:ph idx="4" type="body"/>
          </p:nvPr>
        </p:nvSpPr>
        <p:spPr>
          <a:xfrm>
            <a:off x="823375" y="2637616"/>
            <a:ext cx="4089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Pseudo-class selectors (select elements based on a certain state)</a:t>
            </a:r>
            <a:endParaRPr sz="1200"/>
          </a:p>
        </p:txBody>
      </p:sp>
      <p:sp>
        <p:nvSpPr>
          <p:cNvPr id="422" name="Google Shape;422;p60"/>
          <p:cNvSpPr txBox="1"/>
          <p:nvPr>
            <p:ph idx="4294967295" type="subTitle"/>
          </p:nvPr>
        </p:nvSpPr>
        <p:spPr>
          <a:xfrm>
            <a:off x="494742" y="2788118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3" name="Google Shape;423;p60"/>
          <p:cNvSpPr/>
          <p:nvPr/>
        </p:nvSpPr>
        <p:spPr>
          <a:xfrm>
            <a:off x="569938" y="278989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4" name="Google Shape;424;p60"/>
          <p:cNvSpPr txBox="1"/>
          <p:nvPr>
            <p:ph idx="4294967295" type="subTitle"/>
          </p:nvPr>
        </p:nvSpPr>
        <p:spPr>
          <a:xfrm>
            <a:off x="546271" y="2705146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3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25" name="Google Shape;425;p60"/>
          <p:cNvSpPr txBox="1"/>
          <p:nvPr>
            <p:ph idx="4" type="body"/>
          </p:nvPr>
        </p:nvSpPr>
        <p:spPr>
          <a:xfrm>
            <a:off x="823375" y="3234516"/>
            <a:ext cx="4089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Pseudo-elements selectors (select and style a part of an element)</a:t>
            </a:r>
            <a:endParaRPr sz="1200"/>
          </a:p>
        </p:txBody>
      </p:sp>
      <p:sp>
        <p:nvSpPr>
          <p:cNvPr id="426" name="Google Shape;426;p60"/>
          <p:cNvSpPr txBox="1"/>
          <p:nvPr>
            <p:ph idx="4294967295" type="subTitle"/>
          </p:nvPr>
        </p:nvSpPr>
        <p:spPr>
          <a:xfrm>
            <a:off x="494742" y="3385018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7" name="Google Shape;427;p60"/>
          <p:cNvSpPr/>
          <p:nvPr/>
        </p:nvSpPr>
        <p:spPr>
          <a:xfrm>
            <a:off x="569938" y="338679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8" name="Google Shape;428;p60"/>
          <p:cNvSpPr txBox="1"/>
          <p:nvPr>
            <p:ph idx="4294967295" type="subTitle"/>
          </p:nvPr>
        </p:nvSpPr>
        <p:spPr>
          <a:xfrm>
            <a:off x="546271" y="3302046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4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29" name="Google Shape;429;p60"/>
          <p:cNvSpPr txBox="1"/>
          <p:nvPr>
            <p:ph idx="4" type="body"/>
          </p:nvPr>
        </p:nvSpPr>
        <p:spPr>
          <a:xfrm>
            <a:off x="847025" y="3816791"/>
            <a:ext cx="4089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Attribute selectors (select elements based on an attribute or attribute value)</a:t>
            </a:r>
            <a:endParaRPr sz="1200"/>
          </a:p>
        </p:txBody>
      </p:sp>
      <p:sp>
        <p:nvSpPr>
          <p:cNvPr id="430" name="Google Shape;430;p60"/>
          <p:cNvSpPr txBox="1"/>
          <p:nvPr>
            <p:ph idx="4294967295" type="subTitle"/>
          </p:nvPr>
        </p:nvSpPr>
        <p:spPr>
          <a:xfrm>
            <a:off x="518392" y="3967293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1" name="Google Shape;431;p60"/>
          <p:cNvSpPr/>
          <p:nvPr/>
        </p:nvSpPr>
        <p:spPr>
          <a:xfrm>
            <a:off x="593588" y="3969071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2" name="Google Shape;432;p60"/>
          <p:cNvSpPr txBox="1"/>
          <p:nvPr>
            <p:ph idx="4294967295" type="subTitle"/>
          </p:nvPr>
        </p:nvSpPr>
        <p:spPr>
          <a:xfrm>
            <a:off x="569921" y="388432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5 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5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Object</a:t>
            </a:r>
            <a:endParaRPr/>
          </a:p>
        </p:txBody>
      </p:sp>
      <p:sp>
        <p:nvSpPr>
          <p:cNvPr id="800" name="Google Shape;800;p105"/>
          <p:cNvSpPr txBox="1"/>
          <p:nvPr>
            <p:ph idx="5" type="body"/>
          </p:nvPr>
        </p:nvSpPr>
        <p:spPr>
          <a:xfrm>
            <a:off x="646025" y="1291875"/>
            <a:ext cx="6521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Object Properties in a Loop</a:t>
            </a:r>
            <a:endParaRPr/>
          </a:p>
        </p:txBody>
      </p:sp>
      <p:pic>
        <p:nvPicPr>
          <p:cNvPr id="801" name="Google Shape;80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2078825"/>
            <a:ext cx="3351119" cy="28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105"/>
          <p:cNvSpPr txBox="1"/>
          <p:nvPr/>
        </p:nvSpPr>
        <p:spPr>
          <a:xfrm>
            <a:off x="1689600" y="2156500"/>
            <a:ext cx="22314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Note: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 must use person[x] in the loop.</a:t>
            </a:r>
            <a:endParaRPr i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person.x will not work (Because x is the loop variable).</a:t>
            </a:r>
            <a:endParaRPr i="1" sz="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03" name="Google Shape;80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925" y="2078825"/>
            <a:ext cx="4404300" cy="15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6698" y="4165000"/>
            <a:ext cx="1264412" cy="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105"/>
          <p:cNvSpPr/>
          <p:nvPr/>
        </p:nvSpPr>
        <p:spPr>
          <a:xfrm>
            <a:off x="7830800" y="3669350"/>
            <a:ext cx="288000" cy="34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06" name="Google Shape;806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798" y="4165012"/>
            <a:ext cx="1759775" cy="5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05"/>
          <p:cNvSpPr/>
          <p:nvPr/>
        </p:nvSpPr>
        <p:spPr>
          <a:xfrm>
            <a:off x="3778025" y="4294975"/>
            <a:ext cx="393000" cy="24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6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Object</a:t>
            </a:r>
            <a:endParaRPr/>
          </a:p>
        </p:txBody>
      </p:sp>
      <p:sp>
        <p:nvSpPr>
          <p:cNvPr id="813" name="Google Shape;813;p106"/>
          <p:cNvSpPr txBox="1"/>
          <p:nvPr>
            <p:ph idx="5" type="body"/>
          </p:nvPr>
        </p:nvSpPr>
        <p:spPr>
          <a:xfrm>
            <a:off x="646025" y="1588125"/>
            <a:ext cx="65211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Object using Object.values()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Object.values()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creates an array from the property values:</a:t>
            </a:r>
            <a:endParaRPr/>
          </a:p>
        </p:txBody>
      </p:sp>
      <p:pic>
        <p:nvPicPr>
          <p:cNvPr id="814" name="Google Shape;81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50" y="2528125"/>
            <a:ext cx="3758258" cy="23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233" y="3397375"/>
            <a:ext cx="23717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106"/>
          <p:cNvSpPr/>
          <p:nvPr/>
        </p:nvSpPr>
        <p:spPr>
          <a:xfrm>
            <a:off x="4542075" y="3542000"/>
            <a:ext cx="575700" cy="27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Object</a:t>
            </a:r>
            <a:endParaRPr/>
          </a:p>
        </p:txBody>
      </p:sp>
      <p:sp>
        <p:nvSpPr>
          <p:cNvPr id="822" name="Google Shape;822;p107"/>
          <p:cNvSpPr txBox="1"/>
          <p:nvPr>
            <p:ph idx="5" type="body"/>
          </p:nvPr>
        </p:nvSpPr>
        <p:spPr>
          <a:xfrm>
            <a:off x="646025" y="1211650"/>
            <a:ext cx="6521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the Object using JSON.stringify()</a:t>
            </a:r>
            <a:endParaRPr/>
          </a:p>
        </p:txBody>
      </p:sp>
      <p:pic>
        <p:nvPicPr>
          <p:cNvPr id="823" name="Google Shape;82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50" y="1724475"/>
            <a:ext cx="5112647" cy="31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07"/>
          <p:cNvSpPr txBox="1"/>
          <p:nvPr>
            <p:ph idx="5" type="body"/>
          </p:nvPr>
        </p:nvSpPr>
        <p:spPr>
          <a:xfrm>
            <a:off x="5461075" y="1724475"/>
            <a:ext cx="35436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JSON.stringify() method can convert an object to string</a:t>
            </a:r>
            <a:endParaRPr i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I</a:t>
            </a:r>
            <a:r>
              <a:rPr i="1" lang="en" sz="1100"/>
              <a:t>ncluded in JavaScript and supported in all major browsers.</a:t>
            </a:r>
            <a:endParaRPr i="1" sz="1100"/>
          </a:p>
        </p:txBody>
      </p:sp>
      <p:pic>
        <p:nvPicPr>
          <p:cNvPr id="825" name="Google Shape;825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2424" y="2882175"/>
            <a:ext cx="2567200" cy="2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107"/>
          <p:cNvSpPr/>
          <p:nvPr/>
        </p:nvSpPr>
        <p:spPr>
          <a:xfrm>
            <a:off x="5455600" y="2916375"/>
            <a:ext cx="409800" cy="2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8"/>
          <p:cNvSpPr txBox="1"/>
          <p:nvPr>
            <p:ph type="title"/>
          </p:nvPr>
        </p:nvSpPr>
        <p:spPr>
          <a:xfrm>
            <a:off x="646023" y="424275"/>
            <a:ext cx="6276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constructor</a:t>
            </a:r>
            <a:endParaRPr/>
          </a:p>
        </p:txBody>
      </p:sp>
      <p:sp>
        <p:nvSpPr>
          <p:cNvPr id="832" name="Google Shape;832;p108"/>
          <p:cNvSpPr txBox="1"/>
          <p:nvPr>
            <p:ph idx="5" type="body"/>
          </p:nvPr>
        </p:nvSpPr>
        <p:spPr>
          <a:xfrm>
            <a:off x="646025" y="1211650"/>
            <a:ext cx="6521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we need to create many objects of the same type.</a:t>
            </a:r>
            <a:endParaRPr/>
          </a:p>
        </p:txBody>
      </p:sp>
      <p:pic>
        <p:nvPicPr>
          <p:cNvPr id="833" name="Google Shape;833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0" y="1629600"/>
            <a:ext cx="4525575" cy="24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50" y="4254551"/>
            <a:ext cx="3227149" cy="7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649" y="2263998"/>
            <a:ext cx="3655250" cy="10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108"/>
          <p:cNvSpPr/>
          <p:nvPr/>
        </p:nvSpPr>
        <p:spPr>
          <a:xfrm>
            <a:off x="5001600" y="2611850"/>
            <a:ext cx="293400" cy="3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9"/>
          <p:cNvSpPr txBox="1"/>
          <p:nvPr>
            <p:ph type="title"/>
          </p:nvPr>
        </p:nvSpPr>
        <p:spPr>
          <a:xfrm>
            <a:off x="646023" y="424275"/>
            <a:ext cx="6276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constructor</a:t>
            </a:r>
            <a:endParaRPr/>
          </a:p>
        </p:txBody>
      </p:sp>
      <p:sp>
        <p:nvSpPr>
          <p:cNvPr id="842" name="Google Shape;842;p109"/>
          <p:cNvSpPr txBox="1"/>
          <p:nvPr>
            <p:ph idx="5" type="body"/>
          </p:nvPr>
        </p:nvSpPr>
        <p:spPr>
          <a:xfrm>
            <a:off x="646025" y="1211650"/>
            <a:ext cx="65211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objects with default values.</a:t>
            </a:r>
            <a:endParaRPr/>
          </a:p>
        </p:txBody>
      </p:sp>
      <p:pic>
        <p:nvPicPr>
          <p:cNvPr id="843" name="Google Shape;84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649" y="2263998"/>
            <a:ext cx="3655250" cy="10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109"/>
          <p:cNvSpPr/>
          <p:nvPr/>
        </p:nvSpPr>
        <p:spPr>
          <a:xfrm>
            <a:off x="5001600" y="2611850"/>
            <a:ext cx="293400" cy="38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45" name="Google Shape;84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50" y="1782775"/>
            <a:ext cx="4696801" cy="215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8763" y="4080681"/>
            <a:ext cx="36290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109"/>
          <p:cNvSpPr/>
          <p:nvPr/>
        </p:nvSpPr>
        <p:spPr>
          <a:xfrm>
            <a:off x="6994775" y="3420200"/>
            <a:ext cx="448500" cy="44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0"/>
          <p:cNvSpPr txBox="1"/>
          <p:nvPr>
            <p:ph type="title"/>
          </p:nvPr>
        </p:nvSpPr>
        <p:spPr>
          <a:xfrm>
            <a:off x="646023" y="424275"/>
            <a:ext cx="6276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853" name="Google Shape;853;p110"/>
          <p:cNvSpPr txBox="1"/>
          <p:nvPr>
            <p:ph idx="5" type="body"/>
          </p:nvPr>
        </p:nvSpPr>
        <p:spPr>
          <a:xfrm>
            <a:off x="646025" y="1211650"/>
            <a:ext cx="65211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events are "things" that happen to HTML elements.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/>
              <a:t>An HTML event can be something the browser does, or something a user does.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/>
              <a:t>Here are some examples of HTML events: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 HTML web page has finished loading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 HTML input field was changed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 HTML button was clicked</a:t>
            </a:r>
            <a:endParaRPr sz="1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4" name="Google Shape;85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850" y="2693475"/>
            <a:ext cx="4249900" cy="6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50" y="3717750"/>
            <a:ext cx="8839201" cy="62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50" y="4260125"/>
            <a:ext cx="5786135" cy="6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1"/>
          <p:cNvSpPr txBox="1"/>
          <p:nvPr>
            <p:ph type="title"/>
          </p:nvPr>
        </p:nvSpPr>
        <p:spPr>
          <a:xfrm>
            <a:off x="646023" y="424275"/>
            <a:ext cx="6276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862" name="Google Shape;862;p111"/>
          <p:cNvSpPr txBox="1"/>
          <p:nvPr>
            <p:ph idx="5" type="body"/>
          </p:nvPr>
        </p:nvSpPr>
        <p:spPr>
          <a:xfrm>
            <a:off x="646025" y="1211650"/>
            <a:ext cx="65211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events:</a:t>
            </a:r>
            <a:endParaRPr sz="13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3" name="Google Shape;86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75" y="1735675"/>
            <a:ext cx="7020658" cy="26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111"/>
          <p:cNvSpPr txBox="1"/>
          <p:nvPr>
            <p:ph idx="5" type="body"/>
          </p:nvPr>
        </p:nvSpPr>
        <p:spPr>
          <a:xfrm>
            <a:off x="722675" y="4630625"/>
            <a:ext cx="6521100" cy="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W3Schools JavaScript Reference HTML DOM Events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2"/>
          <p:cNvSpPr txBox="1"/>
          <p:nvPr>
            <p:ph type="title"/>
          </p:nvPr>
        </p:nvSpPr>
        <p:spPr>
          <a:xfrm>
            <a:off x="646023" y="424275"/>
            <a:ext cx="6276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870" name="Google Shape;870;p112"/>
          <p:cNvSpPr txBox="1"/>
          <p:nvPr>
            <p:ph idx="5" type="body"/>
          </p:nvPr>
        </p:nvSpPr>
        <p:spPr>
          <a:xfrm>
            <a:off x="646025" y="1211650"/>
            <a:ext cx="6521100" cy="4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/>
              <a:t>Event handlers can be used to handle and verify user input, user actions, and browser actions: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Things that should be done every time a page loads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Things that should be done when the page is closed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Action that should be performed when a user clicks a button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Content that should be verified when a user inputs data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And more </a:t>
            </a:r>
            <a:r>
              <a:rPr lang="en" sz="1100"/>
              <a:t>...</a:t>
            </a:r>
            <a:endParaRPr sz="1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/>
              <a:t>Many different methods can be used to let JavaScript work with events: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HTML event attributes can execute JavaScript code directly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HTML event attributes can call JavaScript functions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can assign your own event handler functions to HTML elements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You can prevent events from being sent or being handled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And more ...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/>
          <p:nvPr/>
        </p:nvSpPr>
        <p:spPr>
          <a:xfrm>
            <a:off x="671975" y="3425725"/>
            <a:ext cx="2934900" cy="15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6" name="Google Shape;876;p113"/>
          <p:cNvSpPr txBox="1"/>
          <p:nvPr>
            <p:ph type="title"/>
          </p:nvPr>
        </p:nvSpPr>
        <p:spPr>
          <a:xfrm>
            <a:off x="646023" y="424275"/>
            <a:ext cx="6276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877" name="Google Shape;877;p113"/>
          <p:cNvSpPr txBox="1"/>
          <p:nvPr>
            <p:ph idx="5" type="body"/>
          </p:nvPr>
        </p:nvSpPr>
        <p:spPr>
          <a:xfrm>
            <a:off x="646025" y="1211650"/>
            <a:ext cx="6521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 array is a special variable, which can hold more than one value:</a:t>
            </a:r>
            <a:endParaRPr/>
          </a:p>
        </p:txBody>
      </p:sp>
      <p:pic>
        <p:nvPicPr>
          <p:cNvPr id="878" name="Google Shape;878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75" y="1565650"/>
            <a:ext cx="2822800" cy="4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13"/>
          <p:cNvSpPr txBox="1"/>
          <p:nvPr>
            <p:ph idx="5" type="body"/>
          </p:nvPr>
        </p:nvSpPr>
        <p:spPr>
          <a:xfrm>
            <a:off x="646475" y="2013750"/>
            <a:ext cx="1289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Why use Arrays?</a:t>
            </a:r>
            <a:endParaRPr/>
          </a:p>
        </p:txBody>
      </p:sp>
      <p:sp>
        <p:nvSpPr>
          <p:cNvPr id="880" name="Google Shape;880;p113"/>
          <p:cNvSpPr txBox="1"/>
          <p:nvPr>
            <p:ph idx="5" type="body"/>
          </p:nvPr>
        </p:nvSpPr>
        <p:spPr>
          <a:xfrm>
            <a:off x="606400" y="2291550"/>
            <a:ext cx="1289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Creating Arrays?</a:t>
            </a:r>
            <a:endParaRPr/>
          </a:p>
        </p:txBody>
      </p:sp>
      <p:pic>
        <p:nvPicPr>
          <p:cNvPr id="881" name="Google Shape;881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200" y="2609325"/>
            <a:ext cx="2822801" cy="40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0325" y="2609325"/>
            <a:ext cx="3112604" cy="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113"/>
          <p:cNvSpPr/>
          <p:nvPr/>
        </p:nvSpPr>
        <p:spPr>
          <a:xfrm>
            <a:off x="3909575" y="2720038"/>
            <a:ext cx="3591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84" name="Google Shape;884;p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775" y="3534275"/>
            <a:ext cx="1188800" cy="10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1913" y="3568605"/>
            <a:ext cx="1332125" cy="9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13"/>
          <p:cNvSpPr txBox="1"/>
          <p:nvPr>
            <p:ph idx="5" type="body"/>
          </p:nvPr>
        </p:nvSpPr>
        <p:spPr>
          <a:xfrm>
            <a:off x="746775" y="3099713"/>
            <a:ext cx="1289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Another ways:</a:t>
            </a:r>
            <a:endParaRPr/>
          </a:p>
        </p:txBody>
      </p:sp>
      <p:pic>
        <p:nvPicPr>
          <p:cNvPr id="887" name="Google Shape;887;p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1600" y="3568593"/>
            <a:ext cx="2822801" cy="327784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113"/>
          <p:cNvSpPr txBox="1"/>
          <p:nvPr/>
        </p:nvSpPr>
        <p:spPr>
          <a:xfrm>
            <a:off x="1159200" y="4620625"/>
            <a:ext cx="219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Better for performance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14"/>
          <p:cNvSpPr txBox="1"/>
          <p:nvPr>
            <p:ph type="title"/>
          </p:nvPr>
        </p:nvSpPr>
        <p:spPr>
          <a:xfrm>
            <a:off x="646025" y="424275"/>
            <a:ext cx="74670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Array elements</a:t>
            </a:r>
            <a:endParaRPr/>
          </a:p>
        </p:txBody>
      </p:sp>
      <p:sp>
        <p:nvSpPr>
          <p:cNvPr id="894" name="Google Shape;894;p114"/>
          <p:cNvSpPr txBox="1"/>
          <p:nvPr>
            <p:ph idx="5" type="body"/>
          </p:nvPr>
        </p:nvSpPr>
        <p:spPr>
          <a:xfrm>
            <a:off x="646025" y="1211650"/>
            <a:ext cx="6521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Array indexes start with 0</a:t>
            </a:r>
            <a:endParaRPr/>
          </a:p>
        </p:txBody>
      </p:sp>
      <p:sp>
        <p:nvSpPr>
          <p:cNvPr id="895" name="Google Shape;895;p114"/>
          <p:cNvSpPr/>
          <p:nvPr/>
        </p:nvSpPr>
        <p:spPr>
          <a:xfrm>
            <a:off x="3378050" y="1804313"/>
            <a:ext cx="3591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96" name="Google Shape;896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50" y="1594300"/>
            <a:ext cx="2742635" cy="6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4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8" name="Google Shape;898;p114"/>
          <p:cNvSpPr txBox="1"/>
          <p:nvPr>
            <p:ph idx="5" type="body"/>
          </p:nvPr>
        </p:nvSpPr>
        <p:spPr>
          <a:xfrm>
            <a:off x="569825" y="2354650"/>
            <a:ext cx="6521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Changing an Array Element</a:t>
            </a:r>
            <a:endParaRPr/>
          </a:p>
        </p:txBody>
      </p:sp>
      <p:pic>
        <p:nvPicPr>
          <p:cNvPr id="899" name="Google Shape;899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50" y="2708650"/>
            <a:ext cx="1564800" cy="4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14"/>
          <p:cNvSpPr txBox="1"/>
          <p:nvPr>
            <p:ph idx="5" type="body"/>
          </p:nvPr>
        </p:nvSpPr>
        <p:spPr>
          <a:xfrm>
            <a:off x="569825" y="3269050"/>
            <a:ext cx="6521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Converting an Array to a String</a:t>
            </a:r>
            <a:endParaRPr/>
          </a:p>
        </p:txBody>
      </p:sp>
      <p:pic>
        <p:nvPicPr>
          <p:cNvPr id="901" name="Google Shape;901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88" y="3749325"/>
            <a:ext cx="3652425" cy="5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100" y="3832087"/>
            <a:ext cx="1873601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14"/>
          <p:cNvSpPr/>
          <p:nvPr/>
        </p:nvSpPr>
        <p:spPr>
          <a:xfrm>
            <a:off x="4341000" y="3914863"/>
            <a:ext cx="3591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04" name="Google Shape;904;p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401" y="4313449"/>
            <a:ext cx="2749458" cy="4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9004" y="4376612"/>
            <a:ext cx="1264675" cy="3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114"/>
          <p:cNvSpPr/>
          <p:nvPr/>
        </p:nvSpPr>
        <p:spPr>
          <a:xfrm>
            <a:off x="3507875" y="4436300"/>
            <a:ext cx="3591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CSS selector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438" name="Google Shape;438;p61"/>
          <p:cNvSpPr txBox="1"/>
          <p:nvPr>
            <p:ph idx="5" type="body"/>
          </p:nvPr>
        </p:nvSpPr>
        <p:spPr>
          <a:xfrm>
            <a:off x="805050" y="1560750"/>
            <a:ext cx="61731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Simple selectors (select elements based on name, id, class)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Element selector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 selector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Class selector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Universal selector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Grouping selector</a:t>
            </a:r>
            <a:endParaRPr sz="1200"/>
          </a:p>
        </p:txBody>
      </p:sp>
      <p:sp>
        <p:nvSpPr>
          <p:cNvPr id="439" name="Google Shape;439;p61"/>
          <p:cNvSpPr/>
          <p:nvPr/>
        </p:nvSpPr>
        <p:spPr>
          <a:xfrm>
            <a:off x="551600" y="162094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0" name="Google Shape;440;p61"/>
          <p:cNvSpPr txBox="1"/>
          <p:nvPr>
            <p:ph idx="1" type="body"/>
          </p:nvPr>
        </p:nvSpPr>
        <p:spPr>
          <a:xfrm>
            <a:off x="527946" y="154197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1 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441" name="Google Shape;44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775" y="93325"/>
            <a:ext cx="2477450" cy="49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5"/>
          <p:cNvSpPr txBox="1"/>
          <p:nvPr>
            <p:ph type="title"/>
          </p:nvPr>
        </p:nvSpPr>
        <p:spPr>
          <a:xfrm>
            <a:off x="646025" y="424275"/>
            <a:ext cx="74670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are Objects</a:t>
            </a:r>
            <a:endParaRPr/>
          </a:p>
        </p:txBody>
      </p:sp>
      <p:sp>
        <p:nvSpPr>
          <p:cNvPr id="912" name="Google Shape;912;p115"/>
          <p:cNvSpPr txBox="1"/>
          <p:nvPr>
            <p:ph idx="5" type="body"/>
          </p:nvPr>
        </p:nvSpPr>
        <p:spPr>
          <a:xfrm>
            <a:off x="646025" y="1211650"/>
            <a:ext cx="6521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What value of person[2]?</a:t>
            </a:r>
            <a:endParaRPr/>
          </a:p>
        </p:txBody>
      </p:sp>
      <p:sp>
        <p:nvSpPr>
          <p:cNvPr id="913" name="Google Shape;913;p115"/>
          <p:cNvSpPr/>
          <p:nvPr/>
        </p:nvSpPr>
        <p:spPr>
          <a:xfrm>
            <a:off x="3378050" y="1804313"/>
            <a:ext cx="3591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4" name="Google Shape;914;p115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5" name="Google Shape;915;p115"/>
          <p:cNvSpPr txBox="1"/>
          <p:nvPr>
            <p:ph idx="5" type="body"/>
          </p:nvPr>
        </p:nvSpPr>
        <p:spPr>
          <a:xfrm>
            <a:off x="564300" y="2598013"/>
            <a:ext cx="65211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Array are Objects</a:t>
            </a:r>
            <a:endParaRPr/>
          </a:p>
        </p:txBody>
      </p:sp>
      <p:sp>
        <p:nvSpPr>
          <p:cNvPr id="916" name="Google Shape;916;p115"/>
          <p:cNvSpPr/>
          <p:nvPr/>
        </p:nvSpPr>
        <p:spPr>
          <a:xfrm>
            <a:off x="4778400" y="3497638"/>
            <a:ext cx="3591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17" name="Google Shape;917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5" y="1698375"/>
            <a:ext cx="2410805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50" y="2971950"/>
            <a:ext cx="4062647" cy="12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700" y="3381388"/>
            <a:ext cx="2410800" cy="396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16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Properties, Methods</a:t>
            </a:r>
            <a:endParaRPr/>
          </a:p>
        </p:txBody>
      </p:sp>
      <p:sp>
        <p:nvSpPr>
          <p:cNvPr id="925" name="Google Shape;925;p116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6" name="Google Shape;926;p116"/>
          <p:cNvSpPr txBox="1"/>
          <p:nvPr>
            <p:ph idx="5" type="body"/>
          </p:nvPr>
        </p:nvSpPr>
        <p:spPr>
          <a:xfrm>
            <a:off x="564300" y="2585425"/>
            <a:ext cx="17883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Adding array element</a:t>
            </a:r>
            <a:endParaRPr/>
          </a:p>
        </p:txBody>
      </p:sp>
      <p:pic>
        <p:nvPicPr>
          <p:cNvPr id="927" name="Google Shape;927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00" y="1641768"/>
            <a:ext cx="3341724" cy="6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00" y="2971925"/>
            <a:ext cx="3950349" cy="5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100" y="2940488"/>
            <a:ext cx="3836000" cy="5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825" y="3603343"/>
            <a:ext cx="3929299" cy="5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893" y="4277143"/>
            <a:ext cx="3920844" cy="5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1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9369" y="3689800"/>
            <a:ext cx="965575" cy="14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116"/>
          <p:cNvSpPr/>
          <p:nvPr/>
        </p:nvSpPr>
        <p:spPr>
          <a:xfrm>
            <a:off x="4572000" y="4439938"/>
            <a:ext cx="359100" cy="1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17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array methods</a:t>
            </a:r>
            <a:endParaRPr/>
          </a:p>
        </p:txBody>
      </p:sp>
      <p:sp>
        <p:nvSpPr>
          <p:cNvPr id="939" name="Google Shape;939;p117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40" name="Google Shape;940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5" y="1346825"/>
            <a:ext cx="1339225" cy="13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251" y="1230975"/>
            <a:ext cx="1578300" cy="197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8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search</a:t>
            </a:r>
            <a:endParaRPr/>
          </a:p>
        </p:txBody>
      </p:sp>
      <p:sp>
        <p:nvSpPr>
          <p:cNvPr id="947" name="Google Shape;947;p118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8" name="Google Shape;948;p118"/>
          <p:cNvSpPr txBox="1"/>
          <p:nvPr>
            <p:ph idx="5" type="body"/>
          </p:nvPr>
        </p:nvSpPr>
        <p:spPr>
          <a:xfrm>
            <a:off x="646025" y="1211650"/>
            <a:ext cx="6521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indexOf()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.indexOf(</a:t>
            </a:r>
            <a:r>
              <a:rPr i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start</a:t>
            </a:r>
            <a:r>
              <a:rPr lang="en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9" name="Google Shape;949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025" y="1349675"/>
            <a:ext cx="2777651" cy="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18"/>
          <p:cNvSpPr txBox="1"/>
          <p:nvPr>
            <p:ph idx="5" type="body"/>
          </p:nvPr>
        </p:nvSpPr>
        <p:spPr>
          <a:xfrm>
            <a:off x="531600" y="2186075"/>
            <a:ext cx="6521100" cy="23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>
                <a:solidFill>
                  <a:schemeClr val="dk1"/>
                </a:solidFill>
              </a:rPr>
              <a:t>Array.indexOf()</a:t>
            </a:r>
            <a:r>
              <a:rPr lang="en" sz="1100"/>
              <a:t> returns -1 if the item is not found.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 the item is present more than once, it returns the position of the first occurrence.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>
                <a:solidFill>
                  <a:schemeClr val="dk1"/>
                </a:solidFill>
              </a:rPr>
              <a:t>Array.lastIndexOf()</a:t>
            </a:r>
            <a:r>
              <a:rPr lang="en" sz="1100"/>
              <a:t> is the same as Array.indexOf(), but returns the position of the last occurrence of the specified element.the position of the first occurrence.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>
                <a:solidFill>
                  <a:schemeClr val="dk1"/>
                </a:solidFill>
              </a:rPr>
              <a:t>Array.includes()</a:t>
            </a:r>
            <a:r>
              <a:rPr lang="en" sz="1100"/>
              <a:t> to arrays. This allows us to check if an element is present in an array.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 </a:t>
            </a:r>
            <a:r>
              <a:rPr lang="en" sz="1100">
                <a:solidFill>
                  <a:schemeClr val="dk1"/>
                </a:solidFill>
              </a:rPr>
              <a:t>Array.find()</a:t>
            </a:r>
            <a:r>
              <a:rPr lang="en" sz="1100"/>
              <a:t> method returns the value of the first array element that passes a test function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9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Sort methods</a:t>
            </a:r>
            <a:endParaRPr/>
          </a:p>
        </p:txBody>
      </p:sp>
      <p:sp>
        <p:nvSpPr>
          <p:cNvPr id="956" name="Google Shape;956;p119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7" name="Google Shape;957;p119"/>
          <p:cNvSpPr txBox="1"/>
          <p:nvPr>
            <p:ph idx="5" type="body"/>
          </p:nvPr>
        </p:nvSpPr>
        <p:spPr>
          <a:xfrm>
            <a:off x="646025" y="1211650"/>
            <a:ext cx="6521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8" name="Google Shape;95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63" y="1687250"/>
            <a:ext cx="8226077" cy="27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20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an Array</a:t>
            </a:r>
            <a:endParaRPr/>
          </a:p>
        </p:txBody>
      </p:sp>
      <p:sp>
        <p:nvSpPr>
          <p:cNvPr id="964" name="Google Shape;964;p120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5" name="Google Shape;965;p120"/>
          <p:cNvSpPr txBox="1"/>
          <p:nvPr>
            <p:ph idx="5" type="body"/>
          </p:nvPr>
        </p:nvSpPr>
        <p:spPr>
          <a:xfrm>
            <a:off x="646025" y="1211650"/>
            <a:ext cx="65211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sort()</a:t>
            </a:r>
            <a:r>
              <a:rPr lang="en" sz="1100"/>
              <a:t> method sorts an array alphabetically: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reverse()</a:t>
            </a:r>
            <a:r>
              <a:rPr lang="en" sz="1100"/>
              <a:t> method reverses the elements in an array: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6" name="Google Shape;966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00" y="1687250"/>
            <a:ext cx="6294988" cy="8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00" y="3254625"/>
            <a:ext cx="6121458" cy="8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21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Iteration</a:t>
            </a:r>
            <a:endParaRPr/>
          </a:p>
        </p:txBody>
      </p:sp>
      <p:sp>
        <p:nvSpPr>
          <p:cNvPr id="973" name="Google Shape;973;p121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4" name="Google Shape;974;p121"/>
          <p:cNvSpPr txBox="1"/>
          <p:nvPr>
            <p:ph idx="5" type="body"/>
          </p:nvPr>
        </p:nvSpPr>
        <p:spPr>
          <a:xfrm>
            <a:off x="646025" y="1211650"/>
            <a:ext cx="6521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75" name="Google Shape;975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88" y="1597200"/>
            <a:ext cx="7278676" cy="22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22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Interation</a:t>
            </a:r>
            <a:endParaRPr/>
          </a:p>
        </p:txBody>
      </p:sp>
      <p:sp>
        <p:nvSpPr>
          <p:cNvPr id="981" name="Google Shape;981;p122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2" name="Google Shape;982;p122"/>
          <p:cNvSpPr txBox="1"/>
          <p:nvPr>
            <p:ph idx="5" type="body"/>
          </p:nvPr>
        </p:nvSpPr>
        <p:spPr>
          <a:xfrm>
            <a:off x="646025" y="1211650"/>
            <a:ext cx="6521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3" name="Google Shape;98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75" y="1608950"/>
            <a:ext cx="3597250" cy="17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75" y="3422875"/>
            <a:ext cx="3710850" cy="15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8025" y="1664788"/>
            <a:ext cx="1049362" cy="16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5900" y="3840912"/>
            <a:ext cx="19812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122"/>
          <p:cNvSpPr/>
          <p:nvPr/>
        </p:nvSpPr>
        <p:spPr>
          <a:xfrm>
            <a:off x="4663050" y="2131950"/>
            <a:ext cx="8214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8" name="Google Shape;988;p122"/>
          <p:cNvSpPr/>
          <p:nvPr/>
        </p:nvSpPr>
        <p:spPr>
          <a:xfrm>
            <a:off x="4371263" y="3840900"/>
            <a:ext cx="8214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3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</a:t>
            </a:r>
            <a:endParaRPr/>
          </a:p>
        </p:txBody>
      </p:sp>
      <p:sp>
        <p:nvSpPr>
          <p:cNvPr id="994" name="Google Shape;994;p123"/>
          <p:cNvSpPr txBox="1"/>
          <p:nvPr/>
        </p:nvSpPr>
        <p:spPr>
          <a:xfrm>
            <a:off x="3937350" y="17366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5" name="Google Shape;995;p123"/>
          <p:cNvSpPr txBox="1"/>
          <p:nvPr>
            <p:ph idx="5" type="body"/>
          </p:nvPr>
        </p:nvSpPr>
        <p:spPr>
          <a:xfrm>
            <a:off x="646025" y="1211650"/>
            <a:ext cx="6521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6" name="Google Shape;996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13" y="1340650"/>
            <a:ext cx="33051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63" y="1502900"/>
            <a:ext cx="4941675" cy="5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722" y="2259550"/>
            <a:ext cx="3571595" cy="5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0600" y="2508475"/>
            <a:ext cx="3683850" cy="20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726" y="3002295"/>
            <a:ext cx="3683849" cy="205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24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Get methods</a:t>
            </a:r>
            <a:endParaRPr/>
          </a:p>
        </p:txBody>
      </p:sp>
      <p:sp>
        <p:nvSpPr>
          <p:cNvPr id="1006" name="Google Shape;1006;p124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7" name="Google Shape;1007;p124"/>
          <p:cNvSpPr txBox="1"/>
          <p:nvPr>
            <p:ph idx="5" type="body"/>
          </p:nvPr>
        </p:nvSpPr>
        <p:spPr>
          <a:xfrm>
            <a:off x="646025" y="1211650"/>
            <a:ext cx="6521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8" name="Google Shape;1008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1391975"/>
            <a:ext cx="4360260" cy="27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CSS selector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447" name="Google Shape;447;p62"/>
          <p:cNvSpPr txBox="1"/>
          <p:nvPr>
            <p:ph idx="4" type="body"/>
          </p:nvPr>
        </p:nvSpPr>
        <p:spPr>
          <a:xfrm>
            <a:off x="851525" y="1266675"/>
            <a:ext cx="47313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Combinator selectors (select elements based on a specific relationship between them)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Descendant combinator (space)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Child combinator (&gt;)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Next sibling combinator (+)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Subsequent-sibling combinator (~)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8" name="Google Shape;448;p62"/>
          <p:cNvSpPr txBox="1"/>
          <p:nvPr>
            <p:ph idx="2" type="body"/>
          </p:nvPr>
        </p:nvSpPr>
        <p:spPr>
          <a:xfrm>
            <a:off x="522892" y="1340968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9" name="Google Shape;449;p62"/>
          <p:cNvSpPr/>
          <p:nvPr/>
        </p:nvSpPr>
        <p:spPr>
          <a:xfrm>
            <a:off x="598088" y="134274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0" name="Google Shape;450;p62"/>
          <p:cNvSpPr txBox="1"/>
          <p:nvPr>
            <p:ph idx="1" type="body"/>
          </p:nvPr>
        </p:nvSpPr>
        <p:spPr>
          <a:xfrm>
            <a:off x="574421" y="1257996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2 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451" name="Google Shape;4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75" y="154225"/>
            <a:ext cx="3902500" cy="42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2"/>
          <p:cNvSpPr txBox="1"/>
          <p:nvPr/>
        </p:nvSpPr>
        <p:spPr>
          <a:xfrm>
            <a:off x="1065050" y="2955125"/>
            <a:ext cx="272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https://www.w3schools.com/css/css_combinators.asp</a:t>
            </a:r>
            <a:endParaRPr sz="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25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Set methods</a:t>
            </a:r>
            <a:endParaRPr/>
          </a:p>
        </p:txBody>
      </p:sp>
      <p:sp>
        <p:nvSpPr>
          <p:cNvPr id="1014" name="Google Shape;1014;p125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5" name="Google Shape;1015;p125"/>
          <p:cNvSpPr txBox="1"/>
          <p:nvPr>
            <p:ph idx="5" type="body"/>
          </p:nvPr>
        </p:nvSpPr>
        <p:spPr>
          <a:xfrm>
            <a:off x="646025" y="1211650"/>
            <a:ext cx="6521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6" name="Google Shape;1016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25" y="1802450"/>
            <a:ext cx="4718184" cy="27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26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else</a:t>
            </a:r>
            <a:endParaRPr/>
          </a:p>
        </p:txBody>
      </p:sp>
      <p:sp>
        <p:nvSpPr>
          <p:cNvPr id="1022" name="Google Shape;1022;p126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23" name="Google Shape;102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75" y="1875850"/>
            <a:ext cx="6580451" cy="15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27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  <p:sp>
        <p:nvSpPr>
          <p:cNvPr id="1029" name="Google Shape;1029;p127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0" name="Google Shape;1030;p127"/>
          <p:cNvSpPr txBox="1"/>
          <p:nvPr>
            <p:ph idx="5" type="body"/>
          </p:nvPr>
        </p:nvSpPr>
        <p:spPr>
          <a:xfrm>
            <a:off x="646025" y="1211650"/>
            <a:ext cx="65211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switch statement to select one of many code blocks to be executed</a:t>
            </a:r>
            <a:endParaRPr/>
          </a:p>
        </p:txBody>
      </p:sp>
      <p:pic>
        <p:nvPicPr>
          <p:cNvPr id="1031" name="Google Shape;1031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5" y="2033450"/>
            <a:ext cx="2656472" cy="292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28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037" name="Google Shape;1037;p128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8" name="Google Shape;1038;p128"/>
          <p:cNvSpPr txBox="1"/>
          <p:nvPr>
            <p:ph idx="5" type="body"/>
          </p:nvPr>
        </p:nvSpPr>
        <p:spPr>
          <a:xfrm>
            <a:off x="646025" y="1211650"/>
            <a:ext cx="65211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9" name="Google Shape;1039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1371425"/>
            <a:ext cx="4073825" cy="10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75" y="2775975"/>
            <a:ext cx="6244199" cy="150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29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046" name="Google Shape;1046;p129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7" name="Google Shape;1047;p129"/>
          <p:cNvSpPr txBox="1"/>
          <p:nvPr>
            <p:ph idx="5" type="body"/>
          </p:nvPr>
        </p:nvSpPr>
        <p:spPr>
          <a:xfrm>
            <a:off x="646025" y="1211650"/>
            <a:ext cx="6521100" cy="40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/>
              <a:t>A Map holds key-value pairs where the keys can be any datatype.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Map remembers the original insertion order of the keys.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can create a JavaScript Map by: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Passing an Array to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new Map()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Create a Map and use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Map.set()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Map.get()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Map.size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Map.delete()/ Map.clear()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Map.has()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Map.forEach()/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Map.entries()/ Map.key()s/ Map.values()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8" name="Google Shape;1048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796" y="359850"/>
            <a:ext cx="2611775" cy="17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550" y="2366400"/>
            <a:ext cx="2818300" cy="20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463" y="4543622"/>
            <a:ext cx="4344450" cy="5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30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056" name="Google Shape;1056;p130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7" name="Google Shape;1057;p130"/>
          <p:cNvSpPr txBox="1"/>
          <p:nvPr>
            <p:ph idx="5" type="body"/>
          </p:nvPr>
        </p:nvSpPr>
        <p:spPr>
          <a:xfrm>
            <a:off x="646025" y="1211650"/>
            <a:ext cx="65211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 the keyword class to create a class. Always add a method named constructor()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/>
              <a:t>Class Methods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8" name="Google Shape;105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100" y="1971950"/>
            <a:ext cx="3507300" cy="723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200" y="1971950"/>
            <a:ext cx="3587873" cy="22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107" y="3000294"/>
            <a:ext cx="3351326" cy="66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31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Inheritance</a:t>
            </a:r>
            <a:endParaRPr/>
          </a:p>
        </p:txBody>
      </p:sp>
      <p:sp>
        <p:nvSpPr>
          <p:cNvPr id="1066" name="Google Shape;1066;p131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67" name="Google Shape;1067;p131"/>
          <p:cNvSpPr txBox="1"/>
          <p:nvPr>
            <p:ph idx="5" type="body"/>
          </p:nvPr>
        </p:nvSpPr>
        <p:spPr>
          <a:xfrm>
            <a:off x="646025" y="1211650"/>
            <a:ext cx="50790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/>
              <a:t>To create a class inheritance, use the extends keyword.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 class created with a class inheritance inherits all the methods from another class: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super() method refers to the parent class.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calling the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super()</a:t>
            </a:r>
            <a:r>
              <a:rPr lang="en" sz="1100"/>
              <a:t> method in the constructor method, we call the parent's constructor method and gets access to the parent's properties and methods.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8" name="Google Shape;1068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025" y="1291875"/>
            <a:ext cx="3299555" cy="32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32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Getters and Setters</a:t>
            </a:r>
            <a:endParaRPr/>
          </a:p>
        </p:txBody>
      </p:sp>
      <p:sp>
        <p:nvSpPr>
          <p:cNvPr id="1074" name="Google Shape;1074;p132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5" name="Google Shape;1075;p132"/>
          <p:cNvSpPr txBox="1"/>
          <p:nvPr>
            <p:ph idx="5" type="body"/>
          </p:nvPr>
        </p:nvSpPr>
        <p:spPr>
          <a:xfrm>
            <a:off x="646025" y="1211650"/>
            <a:ext cx="82554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/>
              <a:t>Classes also allows you to use getters and setters.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add getters and setters in the class, use the get and set keywords.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/>
              <a:t>The name of the getter/setter method cannot be the same as the name of the property, in this case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carname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6" name="Google Shape;1076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2690325"/>
            <a:ext cx="3936538" cy="22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778" y="2690325"/>
            <a:ext cx="3156775" cy="23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33"/>
          <p:cNvSpPr txBox="1"/>
          <p:nvPr>
            <p:ph type="title"/>
          </p:nvPr>
        </p:nvSpPr>
        <p:spPr>
          <a:xfrm>
            <a:off x="646025" y="424275"/>
            <a:ext cx="7743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static</a:t>
            </a:r>
            <a:endParaRPr/>
          </a:p>
        </p:txBody>
      </p:sp>
      <p:sp>
        <p:nvSpPr>
          <p:cNvPr id="1083" name="Google Shape;1083;p133"/>
          <p:cNvSpPr txBox="1"/>
          <p:nvPr/>
        </p:nvSpPr>
        <p:spPr>
          <a:xfrm>
            <a:off x="3955175" y="1687250"/>
            <a:ext cx="10131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84" name="Google Shape;1084;p133"/>
          <p:cNvSpPr txBox="1"/>
          <p:nvPr>
            <p:ph idx="5" type="body"/>
          </p:nvPr>
        </p:nvSpPr>
        <p:spPr>
          <a:xfrm>
            <a:off x="646025" y="1211650"/>
            <a:ext cx="65211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/>
              <a:t>Static class methods are defined on the class itself.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cannot call a static method on an object, only on an object class.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5" name="Google Shape;1085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0" y="1941125"/>
            <a:ext cx="3382282" cy="25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CSS selector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458" name="Google Shape;458;p63"/>
          <p:cNvSpPr txBox="1"/>
          <p:nvPr>
            <p:ph idx="4" type="body"/>
          </p:nvPr>
        </p:nvSpPr>
        <p:spPr>
          <a:xfrm>
            <a:off x="768000" y="1220241"/>
            <a:ext cx="4089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Pseudo-class selectors (select elements based on a certain state)</a:t>
            </a:r>
            <a:endParaRPr sz="1200"/>
          </a:p>
        </p:txBody>
      </p:sp>
      <p:sp>
        <p:nvSpPr>
          <p:cNvPr id="459" name="Google Shape;459;p63"/>
          <p:cNvSpPr txBox="1"/>
          <p:nvPr>
            <p:ph idx="2" type="body"/>
          </p:nvPr>
        </p:nvSpPr>
        <p:spPr>
          <a:xfrm>
            <a:off x="439367" y="1370743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0" name="Google Shape;460;p63"/>
          <p:cNvSpPr/>
          <p:nvPr/>
        </p:nvSpPr>
        <p:spPr>
          <a:xfrm>
            <a:off x="514563" y="1372521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1" name="Google Shape;461;p63"/>
          <p:cNvSpPr txBox="1"/>
          <p:nvPr>
            <p:ph idx="1" type="body"/>
          </p:nvPr>
        </p:nvSpPr>
        <p:spPr>
          <a:xfrm>
            <a:off x="490896" y="1287771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3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62" name="Google Shape;462;p63"/>
          <p:cNvSpPr txBox="1"/>
          <p:nvPr/>
        </p:nvSpPr>
        <p:spPr>
          <a:xfrm>
            <a:off x="494800" y="1820125"/>
            <a:ext cx="7496700" cy="2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What are Pseudo-classes?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 pseudo-class is used to define a special state of an element.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For example, it can be used to: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Style an element when a user moves the mouse over it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Style visited and unvisited links differently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Style an element when it gets focus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Style valid/invalid/required/optional form elements</a:t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394" y="-27700"/>
            <a:ext cx="25654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idx="4294967295" type="title"/>
          </p:nvPr>
        </p:nvSpPr>
        <p:spPr>
          <a:xfrm>
            <a:off x="404450" y="561000"/>
            <a:ext cx="78909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CSS selector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469" name="Google Shape;469;p64"/>
          <p:cNvSpPr txBox="1"/>
          <p:nvPr>
            <p:ph idx="4" type="body"/>
          </p:nvPr>
        </p:nvSpPr>
        <p:spPr>
          <a:xfrm>
            <a:off x="851525" y="1235816"/>
            <a:ext cx="4089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Pseudo-elements selectors (select and style a part of an element)</a:t>
            </a:r>
            <a:endParaRPr sz="1200"/>
          </a:p>
        </p:txBody>
      </p:sp>
      <p:sp>
        <p:nvSpPr>
          <p:cNvPr id="470" name="Google Shape;470;p64"/>
          <p:cNvSpPr txBox="1"/>
          <p:nvPr>
            <p:ph idx="2" type="body"/>
          </p:nvPr>
        </p:nvSpPr>
        <p:spPr>
          <a:xfrm>
            <a:off x="522892" y="1386318"/>
            <a:ext cx="3435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1" name="Google Shape;471;p64"/>
          <p:cNvSpPr/>
          <p:nvPr/>
        </p:nvSpPr>
        <p:spPr>
          <a:xfrm>
            <a:off x="598088" y="1388096"/>
            <a:ext cx="276900" cy="27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2" name="Google Shape;472;p64"/>
          <p:cNvSpPr txBox="1"/>
          <p:nvPr>
            <p:ph idx="1" type="body"/>
          </p:nvPr>
        </p:nvSpPr>
        <p:spPr>
          <a:xfrm>
            <a:off x="574421" y="1303346"/>
            <a:ext cx="32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4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473" name="Google Shape;473;p64"/>
          <p:cNvSpPr txBox="1"/>
          <p:nvPr/>
        </p:nvSpPr>
        <p:spPr>
          <a:xfrm>
            <a:off x="598100" y="1832725"/>
            <a:ext cx="7330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4" name="Google Shape;474;p64"/>
          <p:cNvSpPr txBox="1"/>
          <p:nvPr>
            <p:ph idx="4" type="body"/>
          </p:nvPr>
        </p:nvSpPr>
        <p:spPr>
          <a:xfrm>
            <a:off x="404450" y="1832725"/>
            <a:ext cx="54165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CSS pseudo-element is used to style specific parts of an element.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::first-line:  used to add a special style to the first line of a text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::first-letter: used to add a special style to the first letter of a text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::before:  insert some content before the content of an element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::after: insert some content after the content of an element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::marker: selects the markers of list items.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::selection: matches the portion of an element that is selected by a user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75" name="Google Shape;4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675" y="211950"/>
            <a:ext cx="3255250" cy="15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525" y="1806773"/>
            <a:ext cx="3439546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9020" y="2571750"/>
            <a:ext cx="2144750" cy="11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9020" y="3770175"/>
            <a:ext cx="2144750" cy="112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