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Lexend SemiBold"/>
      <p:regular r:id="rId36"/>
      <p:bold r:id="rId37"/>
    </p:embeddedFont>
    <p:embeddedFont>
      <p:font typeface="Lexend Light"/>
      <p:regular r:id="rId38"/>
      <p:bold r:id="rId39"/>
    </p:embeddedFont>
    <p:embeddedFont>
      <p:font typeface="Lexend"/>
      <p:regular r:id="rId40"/>
      <p:bold r:id="rId41"/>
    </p:embeddedFont>
    <p:embeddedFont>
      <p:font typeface="Lexend ExtraLight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42" Type="http://schemas.openxmlformats.org/officeDocument/2006/relationships/font" Target="fonts/LexendExtraLight-regular.fntdata"/><Relationship Id="rId41" Type="http://schemas.openxmlformats.org/officeDocument/2006/relationships/font" Target="fonts/Lexend-bold.fntdata"/><Relationship Id="rId43" Type="http://schemas.openxmlformats.org/officeDocument/2006/relationships/font" Target="fonts/LexendExtra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LexendSemiBold-bold.fntdata"/><Relationship Id="rId36" Type="http://schemas.openxmlformats.org/officeDocument/2006/relationships/font" Target="fonts/LexendSemiBold-regular.fntdata"/><Relationship Id="rId39" Type="http://schemas.openxmlformats.org/officeDocument/2006/relationships/font" Target="fonts/LexendLight-bold.fntdata"/><Relationship Id="rId38" Type="http://schemas.openxmlformats.org/officeDocument/2006/relationships/font" Target="fonts/LexendLight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6e4f7e21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6e4f7e21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6e4f7e211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6e4f7e211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6e4f7e211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26e4f7e211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26e4f7e21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26e4f7e21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6e4f7e21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6e4f7e21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6e4f7e2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26e4f7e2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26e4f7e21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26e4f7e21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26ecba735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26ecba735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6ecba73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26ecba73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6ecba73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26ecba73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6ecba735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6ecba735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6e4f7e21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6e4f7e21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6ecba73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26ecba73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26ecba735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26ecba73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26ecba73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26ecba73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26ecba735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26ecba735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26ecba735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26ecba735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26ecba735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26ecba735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26ecba735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26ecba735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26ecba735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26ecba735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26ecba735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26ecba735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26ecba735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26ecba735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6e4f7e211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6e4f7e211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6e4f7e211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6e4f7e211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26e4f7e211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26e4f7e211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6e4f7e21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26e4f7e21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6e4f7e211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6e4f7e211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6e4f7e21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6e4f7e21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6e4f7e211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26e4f7e211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83" name="Google Shape;183;p3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3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7" name="Google Shape;207;p4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9" name="Google Shape;209;p4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4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3" name="Google Shape;233;p4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4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4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4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4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4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4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0" name="Google Shape;250;p4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4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3" name="Google Shape;253;p4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6" name="Google Shape;256;p4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3" name="Google Shape;273;p5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5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5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8" name="Google Shape;278;p5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9" name="Google Shape;279;p5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0" name="Google Shape;280;p5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5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5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3" name="Google Shape;283;p5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5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5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5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5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20" name="Google Shape;320;p5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5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2" name="Google Shape;322;p5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23" name="Google Shape;323;p5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5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1" name="Google Shape;331;p5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5" name="Google Shape;335;p5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3" name="Google Shape;343;p5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6" name="Google Shape;346;p5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7" name="Google Shape;347;p5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9" name="Google Shape;359;p5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60" name="Google Shape;360;p5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5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67" name="Google Shape;367;p5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0" name="Google Shape;370;p6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1" name="Google Shape;371;p6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4" name="Google Shape;374;p6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5" name="Google Shape;375;p6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0" name="Google Shape;380;p6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3" name="Google Shape;383;p6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8" name="Google Shape;388;p6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6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4" name="Google Shape;394;p6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0.png"/><Relationship Id="rId6" Type="http://schemas.openxmlformats.org/officeDocument/2006/relationships/image" Target="../media/image12.png"/><Relationship Id="rId7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39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idx="1" type="body"/>
          </p:nvPr>
        </p:nvSpPr>
        <p:spPr>
          <a:xfrm>
            <a:off x="725400" y="10033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When a web page is loaded, the browser creates a Document Object Model of the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HTML DOM model is constructed as a tree of Objects:</a:t>
            </a:r>
            <a:endParaRPr/>
          </a:p>
        </p:txBody>
      </p:sp>
      <p:sp>
        <p:nvSpPr>
          <p:cNvPr id="400" name="Google Shape;400;p67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HTML DOM (Document Object Model)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01" name="Google Shape;40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900" y="1705500"/>
            <a:ext cx="3813599" cy="2087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00" y="1430325"/>
            <a:ext cx="2830825" cy="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6"/>
          <p:cNvSpPr txBox="1"/>
          <p:nvPr>
            <p:ph idx="1" type="body"/>
          </p:nvPr>
        </p:nvSpPr>
        <p:spPr>
          <a:xfrm>
            <a:off x="725400" y="1003375"/>
            <a:ext cx="4300200" cy="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Adding and Deleting Elements</a:t>
            </a:r>
            <a:endParaRPr/>
          </a:p>
        </p:txBody>
      </p:sp>
      <p:sp>
        <p:nvSpPr>
          <p:cNvPr id="464" name="Google Shape;464;p76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Document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65" name="Google Shape;46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88" y="1545400"/>
            <a:ext cx="8247226" cy="31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7"/>
          <p:cNvSpPr txBox="1"/>
          <p:nvPr>
            <p:ph idx="1" type="body"/>
          </p:nvPr>
        </p:nvSpPr>
        <p:spPr>
          <a:xfrm>
            <a:off x="725400" y="10033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Adding Events Handlers</a:t>
            </a:r>
            <a:endParaRPr/>
          </a:p>
        </p:txBody>
      </p:sp>
      <p:sp>
        <p:nvSpPr>
          <p:cNvPr id="471" name="Google Shape;471;p77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Document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72" name="Google Shape;47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00" y="1448100"/>
            <a:ext cx="8839199" cy="1570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"/>
          <p:cNvSpPr txBox="1"/>
          <p:nvPr>
            <p:ph idx="1" type="body"/>
          </p:nvPr>
        </p:nvSpPr>
        <p:spPr>
          <a:xfrm>
            <a:off x="725400" y="10033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Finding HTML Objects</a:t>
            </a:r>
            <a:endParaRPr/>
          </a:p>
        </p:txBody>
      </p:sp>
      <p:sp>
        <p:nvSpPr>
          <p:cNvPr id="478" name="Google Shape;478;p78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Document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79" name="Google Shape;47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00" y="1453225"/>
            <a:ext cx="3813600" cy="340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625" y="475325"/>
            <a:ext cx="3620901" cy="44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9"/>
          <p:cNvSpPr txBox="1"/>
          <p:nvPr>
            <p:ph idx="1" type="body"/>
          </p:nvPr>
        </p:nvSpPr>
        <p:spPr>
          <a:xfrm>
            <a:off x="725400" y="1003375"/>
            <a:ext cx="59595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Finding HTML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Finding HTML elements by id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Finding HTML elements by tag name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Finding HTML elements by class name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Finding HTML elements by CSS selectors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Finding HTML elements by HTML object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6" name="Google Shape;486;p79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Elements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87" name="Google Shape;48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950" y="1571225"/>
            <a:ext cx="3360925" cy="3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725" y="1947950"/>
            <a:ext cx="3145700" cy="3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2325" y="2357447"/>
            <a:ext cx="3214497" cy="30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9538" y="2766950"/>
            <a:ext cx="3451750" cy="3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8775" y="3629375"/>
            <a:ext cx="3643250" cy="13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0"/>
          <p:cNvSpPr txBox="1"/>
          <p:nvPr>
            <p:ph idx="1" type="body"/>
          </p:nvPr>
        </p:nvSpPr>
        <p:spPr>
          <a:xfrm>
            <a:off x="725400" y="96232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Changing HTML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Changing the Value of an 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Dynamic HTML content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document.write()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80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HTML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98" name="Google Shape;49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400" y="962325"/>
            <a:ext cx="4419601" cy="485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8700" y="1983775"/>
            <a:ext cx="5018699" cy="58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3900" y="1619900"/>
            <a:ext cx="4243799" cy="1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1"/>
          <p:cNvSpPr txBox="1"/>
          <p:nvPr>
            <p:ph idx="1" type="body"/>
          </p:nvPr>
        </p:nvSpPr>
        <p:spPr>
          <a:xfrm>
            <a:off x="725400" y="1003375"/>
            <a:ext cx="78957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JavaScript Form Validation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HTML form validation can be done by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If a form field (fname) is empty, this function alerts a message, and returns false, to prevent the form from being submitted: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6" name="Google Shape;506;p81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Forms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07" name="Google Shape;50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0" y="2736412"/>
            <a:ext cx="3248350" cy="13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9700" y="2692599"/>
            <a:ext cx="5326265" cy="13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2"/>
          <p:cNvSpPr txBox="1"/>
          <p:nvPr>
            <p:ph idx="1" type="body"/>
          </p:nvPr>
        </p:nvSpPr>
        <p:spPr>
          <a:xfrm>
            <a:off x="725400" y="1003375"/>
            <a:ext cx="81453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HTML form validation can be performed automatically by the browser: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If a form field (fname) is empty, the required attribute prevents this form from being submitted: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p82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300">
                <a:solidFill>
                  <a:schemeClr val="dk1"/>
                </a:solidFill>
              </a:rPr>
              <a:t>DOM Forms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15" name="Google Shape;51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" y="2402525"/>
            <a:ext cx="4542025" cy="129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900" y="2474375"/>
            <a:ext cx="3929975" cy="12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/>
          <p:nvPr>
            <p:ph idx="1" type="body"/>
          </p:nvPr>
        </p:nvSpPr>
        <p:spPr>
          <a:xfrm>
            <a:off x="648000" y="1003375"/>
            <a:ext cx="8104200" cy="3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Data validation is the process of ensuring that user input is clean, correct, and useful.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Typical validation tasks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has the user filled in all required fields?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has the user entered a valid date?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has the user entered text in a numeric field?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Most often, the purpose of data validation is to ensure correct user input.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Server side validation</a:t>
            </a:r>
            <a:r>
              <a:rPr lang="en"/>
              <a:t> is performed by a web server, after input has been sent to the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Client side validation</a:t>
            </a:r>
            <a:r>
              <a:rPr lang="en"/>
              <a:t> is performed by a web browser, before input is sent to a web server.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2" name="Google Shape;522;p83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Form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84"/>
          <p:cNvSpPr txBox="1"/>
          <p:nvPr>
            <p:ph idx="1" type="body"/>
          </p:nvPr>
        </p:nvSpPr>
        <p:spPr>
          <a:xfrm>
            <a:off x="725400" y="1003375"/>
            <a:ext cx="78168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Constraint Validation HTML Input Attributes</a:t>
            </a:r>
            <a:endParaRPr/>
          </a:p>
        </p:txBody>
      </p:sp>
      <p:sp>
        <p:nvSpPr>
          <p:cNvPr id="528" name="Google Shape;528;p84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Forms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29" name="Google Shape;52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549850"/>
            <a:ext cx="6630400" cy="29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5"/>
          <p:cNvSpPr txBox="1"/>
          <p:nvPr>
            <p:ph idx="1" type="body"/>
          </p:nvPr>
        </p:nvSpPr>
        <p:spPr>
          <a:xfrm>
            <a:off x="725400" y="10033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Changing HTML Style</a:t>
            </a:r>
            <a:endParaRPr/>
          </a:p>
        </p:txBody>
      </p:sp>
      <p:sp>
        <p:nvSpPr>
          <p:cNvPr id="535" name="Google Shape;535;p85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CSS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36" name="Google Shape;53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75" y="1550700"/>
            <a:ext cx="5208501" cy="5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575" y="2330675"/>
            <a:ext cx="71818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idx="1" type="body"/>
          </p:nvPr>
        </p:nvSpPr>
        <p:spPr>
          <a:xfrm>
            <a:off x="725400" y="1003375"/>
            <a:ext cx="7166400" cy="36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With the object model, JavaScript gets all the power it needs to create dynamic HTML: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change all the HTML elements in the page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change all the HTML attributes in the page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change all the CSS styles in the page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remove existing HTML elements and attributes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add new HTML elements and attributes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react to all existing HTML events in the page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can create new HTML events in the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68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Javascript and DOM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6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Reacting to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Examples of HTML events: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user clicks the mouse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web page has loaded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an image has been loaded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the mouse moves over an element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an input field is changed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an HTML form is submitted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user strokes a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3" name="Google Shape;543;p86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Events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44" name="Google Shape;54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000" y="172469"/>
            <a:ext cx="3877050" cy="136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673" y="1658375"/>
            <a:ext cx="3674050" cy="70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5675" y="2489675"/>
            <a:ext cx="2529950" cy="45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725" y="3570499"/>
            <a:ext cx="4211326" cy="54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8874" y="3222525"/>
            <a:ext cx="3747649" cy="3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5400" y="972600"/>
            <a:ext cx="8011800" cy="3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addEventListener()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Attaches an event handler to the specified element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add many event handlers to one element.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Add event listeners to any DOM object not only HTML elements.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JavaScript is separated from the HTML markup, for better readability and allows you to add event listeners even when you do not control the HTML markup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Remove an event listener by using the </a:t>
            </a:r>
            <a:r>
              <a:rPr lang="en">
                <a:solidFill>
                  <a:schemeClr val="dk1"/>
                </a:solidFill>
              </a:rPr>
              <a:t>removeEventListener()</a:t>
            </a:r>
            <a:r>
              <a:rPr lang="en"/>
              <a:t> method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4" name="Google Shape;554;p87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EventListener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0" name="Google Shape;560;p88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EventListener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61" name="Google Shape;56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50" y="1352950"/>
            <a:ext cx="7762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625" y="2850313"/>
            <a:ext cx="81629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13" y="4345750"/>
            <a:ext cx="76485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89"/>
          <p:cNvSpPr txBox="1"/>
          <p:nvPr>
            <p:ph idx="1" type="body"/>
          </p:nvPr>
        </p:nvSpPr>
        <p:spPr>
          <a:xfrm>
            <a:off x="725400" y="972600"/>
            <a:ext cx="68502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With the HTML DOM, you can navigate the node tree using node relationships.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You can use the following node properties to navigate between nodes with 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parentNode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childNodes[nodenumber]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firstChild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lastChild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nextSibling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previousSibling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9" name="Google Shape;569;p89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Navigation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70" name="Google Shape;57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450" y="2398902"/>
            <a:ext cx="4727424" cy="423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150" y="3334326"/>
            <a:ext cx="4890716" cy="4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0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Create New HTML Elements(Nodes)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7" name="Google Shape;577;p90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Elements (nodes)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78" name="Google Shape;57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5" y="1498350"/>
            <a:ext cx="4481000" cy="29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2550" y="2160825"/>
            <a:ext cx="2650125" cy="140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90"/>
          <p:cNvSpPr/>
          <p:nvPr/>
        </p:nvSpPr>
        <p:spPr>
          <a:xfrm>
            <a:off x="5145375" y="2624550"/>
            <a:ext cx="6774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1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Removing a Child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6" name="Google Shape;586;p91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Elements (nodes)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87" name="Google Shape;58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0" y="1447500"/>
            <a:ext cx="5163600" cy="3049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750" y="2499925"/>
            <a:ext cx="2488136" cy="7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91"/>
          <p:cNvSpPr/>
          <p:nvPr/>
        </p:nvSpPr>
        <p:spPr>
          <a:xfrm>
            <a:off x="5743425" y="2499925"/>
            <a:ext cx="677400" cy="52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Replacing HTML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5" name="Google Shape;595;p92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Elements (nodes)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596" name="Google Shape;596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199" y="1426500"/>
            <a:ext cx="4849001" cy="350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93"/>
          <p:cNvSpPr txBox="1"/>
          <p:nvPr>
            <p:ph idx="1" type="body"/>
          </p:nvPr>
        </p:nvSpPr>
        <p:spPr>
          <a:xfrm>
            <a:off x="725400" y="972600"/>
            <a:ext cx="6850200" cy="3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getElementsByTagName() method returns an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HTMLCollection </a:t>
            </a:r>
            <a:r>
              <a:rPr lang="en"/>
              <a:t>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An HTMLCollection is NOT an array!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An HTMLCollection may look like an array, but it is not.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You can loop through the list and refer to the elements with a number (just like an array).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However, you cannot use array methods like valueOf(), pop(), push(), or join() on an HTMLCollection.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getElementsByClassName()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getElementsByTagName()</a:t>
            </a:r>
            <a:r>
              <a:rPr lang="en"/>
              <a:t> methods return a live HTMLCollection.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2" name="Google Shape;602;p93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Collections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NodeList </a:t>
            </a:r>
            <a:r>
              <a:rPr lang="en"/>
              <a:t>object is a list (collection) of nodes extracted from a document.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NodeList </a:t>
            </a:r>
            <a:r>
              <a:rPr lang="en"/>
              <a:t>object is almost the same as an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HTMLCollection </a:t>
            </a:r>
            <a:r>
              <a:rPr lang="en"/>
              <a:t>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querySelectorAll()</a:t>
            </a:r>
            <a:r>
              <a:rPr lang="en"/>
              <a:t> method returns a static NodeList.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childNodes </a:t>
            </a:r>
            <a:r>
              <a:rPr lang="en"/>
              <a:t>property returns a live NodeList.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8" name="Google Shape;608;p94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Node List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609" name="Google Shape;609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75" y="4367725"/>
            <a:ext cx="6415814" cy="7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5"/>
          <p:cNvSpPr txBox="1"/>
          <p:nvPr>
            <p:ph idx="1" type="body"/>
          </p:nvPr>
        </p:nvSpPr>
        <p:spPr>
          <a:xfrm>
            <a:off x="725400" y="972600"/>
            <a:ext cx="68502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Comparing between NodeList and Node Collections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5" name="Google Shape;615;p95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Home work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idx="1" type="body"/>
          </p:nvPr>
        </p:nvSpPr>
        <p:spPr>
          <a:xfrm>
            <a:off x="725400" y="1003375"/>
            <a:ext cx="71496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How to change the content of HTML elements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How to change the style (CSS) of HTML elements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How to react to HTML DOM events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How to add and delete HTML elements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9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What you will learn?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idx="1" type="body"/>
          </p:nvPr>
        </p:nvSpPr>
        <p:spPr>
          <a:xfrm>
            <a:off x="725400" y="1003375"/>
            <a:ext cx="79581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DOM is a W3C (World Wide Web Consortium) standard.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DOM defines a standard for accessing documents: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i="1" lang="en"/>
              <a:t>"The W3C Document Object Model (DOM) is a platform and language-neutral interface that allows programs and scripts to dynamically access and update the content, structure, and style of a document."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W3C DOM standard is separated into 3 different parts: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Core DOM - standard model for all document types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/>
              <a:t>XML DOM - standard model for XML documents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>
                <a:solidFill>
                  <a:schemeClr val="dk1"/>
                </a:solidFill>
              </a:rPr>
              <a:t>HTML DOM - standard model for HTML documents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p70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What is the DOM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1"/>
          <p:cNvSpPr txBox="1"/>
          <p:nvPr>
            <p:ph idx="1" type="body"/>
          </p:nvPr>
        </p:nvSpPr>
        <p:spPr>
          <a:xfrm>
            <a:off x="725400" y="1003375"/>
            <a:ext cx="81684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HTML DOM is a standard object model and programming interface for HTML. It defines: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HTML elements as objects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properties of all HTML elements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methods to access all HTML elements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events for all HTML elements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i="1" lang="en">
                <a:solidFill>
                  <a:schemeClr val="dk1"/>
                </a:solidFill>
              </a:rPr>
              <a:t>The HTML DOM is a standard for how to get, change, add, or delete HTML elements.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71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What is the HTML DOM?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2"/>
          <p:cNvSpPr txBox="1"/>
          <p:nvPr>
            <p:ph idx="1" type="body"/>
          </p:nvPr>
        </p:nvSpPr>
        <p:spPr>
          <a:xfrm>
            <a:off x="725400" y="1003375"/>
            <a:ext cx="7786500" cy="3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The DOM Programming Interface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HTML DOM can be accessed with JavaScript (and with other programming languages).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In the DOM, all HTML elements are defined as objects.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programming interface is the properties and methods of each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property </a:t>
            </a:r>
            <a:r>
              <a:rPr lang="en"/>
              <a:t>is a value that you can get or set (like changing the content of an HTML element).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method </a:t>
            </a:r>
            <a:r>
              <a:rPr lang="en"/>
              <a:t>is an action you can do (like add or deleting an HTML element).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72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HTML DOM Methods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3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Example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38" name="Google Shape;43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880525"/>
            <a:ext cx="3027625" cy="15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73"/>
          <p:cNvSpPr txBox="1"/>
          <p:nvPr/>
        </p:nvSpPr>
        <p:spPr>
          <a:xfrm>
            <a:off x="1247775" y="2777950"/>
            <a:ext cx="110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Method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0" name="Google Shape;440;p73"/>
          <p:cNvSpPr txBox="1"/>
          <p:nvPr/>
        </p:nvSpPr>
        <p:spPr>
          <a:xfrm>
            <a:off x="2706925" y="2777950"/>
            <a:ext cx="110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Property</a:t>
            </a:r>
            <a:endParaRPr sz="1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41" name="Google Shape;441;p73"/>
          <p:cNvCxnSpPr/>
          <p:nvPr/>
        </p:nvCxnSpPr>
        <p:spPr>
          <a:xfrm rot="10800000">
            <a:off x="1651900" y="1908650"/>
            <a:ext cx="11100" cy="101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2" name="Google Shape;442;p73"/>
          <p:cNvCxnSpPr>
            <a:stCxn id="440" idx="0"/>
          </p:cNvCxnSpPr>
          <p:nvPr/>
        </p:nvCxnSpPr>
        <p:spPr>
          <a:xfrm rot="10800000">
            <a:off x="2620975" y="1980550"/>
            <a:ext cx="638400" cy="79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3" name="Google Shape;44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500" y="3409375"/>
            <a:ext cx="4419602" cy="238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4"/>
          <p:cNvSpPr txBox="1"/>
          <p:nvPr>
            <p:ph idx="1" type="body"/>
          </p:nvPr>
        </p:nvSpPr>
        <p:spPr>
          <a:xfrm>
            <a:off x="725400" y="1003375"/>
            <a:ext cx="82404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document object represents your web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If you want to access any element in an HTML page, you always start with accessing the document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74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Document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50" name="Google Shape;45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2881450"/>
            <a:ext cx="5945275" cy="16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4"/>
          <p:cNvSpPr txBox="1"/>
          <p:nvPr>
            <p:ph idx="1" type="body"/>
          </p:nvPr>
        </p:nvSpPr>
        <p:spPr>
          <a:xfrm>
            <a:off x="725400" y="2466450"/>
            <a:ext cx="82404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HTML Elements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5"/>
          <p:cNvSpPr txBox="1"/>
          <p:nvPr>
            <p:ph idx="1" type="body"/>
          </p:nvPr>
        </p:nvSpPr>
        <p:spPr>
          <a:xfrm>
            <a:off x="725400" y="1003375"/>
            <a:ext cx="43002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Changing HTML Elements</a:t>
            </a:r>
            <a:endParaRPr/>
          </a:p>
        </p:txBody>
      </p:sp>
      <p:sp>
        <p:nvSpPr>
          <p:cNvPr id="457" name="Google Shape;457;p75"/>
          <p:cNvSpPr txBox="1"/>
          <p:nvPr>
            <p:ph idx="4294967295" type="title"/>
          </p:nvPr>
        </p:nvSpPr>
        <p:spPr>
          <a:xfrm>
            <a:off x="661575" y="157850"/>
            <a:ext cx="8304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DOM Document</a:t>
            </a:r>
            <a:endParaRPr sz="3300">
              <a:solidFill>
                <a:schemeClr val="dk1"/>
              </a:solidFill>
            </a:endParaRPr>
          </a:p>
        </p:txBody>
      </p:sp>
      <p:pic>
        <p:nvPicPr>
          <p:cNvPr id="458" name="Google Shape;45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444375"/>
            <a:ext cx="6899737" cy="33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