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Roboto"/>
      <p:regular r:id="rId64"/>
      <p:bold r:id="rId65"/>
      <p:italic r:id="rId66"/>
      <p:boldItalic r:id="rId67"/>
    </p:embeddedFont>
    <p:embeddedFont>
      <p:font typeface="Roboto Mono"/>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Mono-boldItalic.fntdata"/><Relationship Id="rId70" Type="http://schemas.openxmlformats.org/officeDocument/2006/relationships/font" Target="fonts/RobotoMon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italic.fntdata"/><Relationship Id="rId21" Type="http://schemas.openxmlformats.org/officeDocument/2006/relationships/slide" Target="slides/slide16.xml"/><Relationship Id="rId65" Type="http://schemas.openxmlformats.org/officeDocument/2006/relationships/font" Target="fonts/Roboto-bold.fntdata"/><Relationship Id="rId24" Type="http://schemas.openxmlformats.org/officeDocument/2006/relationships/slide" Target="slides/slide19.xml"/><Relationship Id="rId68" Type="http://schemas.openxmlformats.org/officeDocument/2006/relationships/font" Target="fonts/RobotoMono-regular.fntdata"/><Relationship Id="rId23" Type="http://schemas.openxmlformats.org/officeDocument/2006/relationships/slide" Target="slides/slide18.xml"/><Relationship Id="rId67" Type="http://schemas.openxmlformats.org/officeDocument/2006/relationships/font" Target="fonts/Roboto-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d6856da0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d6856da0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d6856da0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d6856da0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f5e5bf5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2f5e5bf5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d6856da0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d6856da0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d6856da0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d6856da0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f5e5bf57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f5e5bf57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d6856da0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2d6856da0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d6856da0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2d6856da0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d6856da0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2d6856da0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2d6856da0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2d6856da0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c78b275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c78b275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d6856da0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2d6856da0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177ab4bf3_1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3177ab4bf3_1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2f5e5bf57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2f5e5bf57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31201aa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31201aa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31201aa0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31201aa0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1201aa0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1201aa0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31201aa06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31201aa06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3155b83e8a_0_1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155b83e8a_0_1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3155b83e8a_0_1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3155b83e8a_0_1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155b83e8a_0_1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155b83e8a_0_1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f5e5bf57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f5e5bf57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3155b83e8a_0_1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155b83e8a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3155b83e8a_0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3155b83e8a_0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3155b83e8a_0_1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3155b83e8a_0_1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155b83e8a_0_1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3155b83e8a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2f5e5bf5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2f5e5bf5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177ab4b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177ab4b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177ab4bf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177ab4bf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3177ab4bf3_1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177ab4bf3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3177ab4bf3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3177ab4bf3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3177ab4bf3_1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3177ab4bf3_1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f5e5bf5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f5e5bf5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3177ab4bf3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3177ab4bf3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3177ab4bf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3177ab4bf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177ab4bf3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3177ab4bf3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177ab4bf3_1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177ab4bf3_1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3177ab4bf3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3177ab4bf3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3177ab4bf3_1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3177ab4bf3_1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3177ab4bf3_1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3177ab4bf3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3177ab4bf3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3177ab4bf3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3177ab4bf3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3177ab4bf3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3177ab4bf3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3177ab4bf3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c78b275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c78b275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3177ab4bf3_1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3177ab4bf3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3177ab4bf3_1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3177ab4bf3_1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3177ab4bf3_1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3177ab4bf3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3177ab4bf3_1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3177ab4bf3_1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3177ab4bf3_1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3177ab4bf3_1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3177ab4bf3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3177ab4bf3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3177ab4bf3_1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3177ab4bf3_1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3177ab4bf3_1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3177ab4bf3_1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3177ab4bf3_1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3177ab4bf3_1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f5e5bf57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f5e5bf57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f5e5bf57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f5e5bf57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d6856da0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d6856da0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d6856da0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d6856da0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13.png"/><Relationship Id="rId6"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4.png"/><Relationship Id="rId4" Type="http://schemas.openxmlformats.org/officeDocument/2006/relationships/image" Target="../media/image15.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legacy.reactjs.org/docs/components-and-props.html#function-and-class-components" TargetMode="External"/><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hyperlink" Target="https://en.wikipedia.org/wiki/Pure_func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8.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0.png"/><Relationship Id="rId4"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4.png"/><Relationship Id="rId4"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8.png"/><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5.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7.png"/><Relationship Id="rId4" Type="http://schemas.openxmlformats.org/officeDocument/2006/relationships/image" Target="../media/image62.png"/><Relationship Id="rId5" Type="http://schemas.openxmlformats.org/officeDocument/2006/relationships/image" Target="../media/image6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58.png"/><Relationship Id="rId4" Type="http://schemas.openxmlformats.org/officeDocument/2006/relationships/image" Target="../media/image68.png"/><Relationship Id="rId5" Type="http://schemas.openxmlformats.org/officeDocument/2006/relationships/image" Target="../media/image6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0.png"/><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6.png"/><Relationship Id="rId4" Type="http://schemas.openxmlformats.org/officeDocument/2006/relationships/image" Target="../media/image69.png"/><Relationship Id="rId5" Type="http://schemas.openxmlformats.org/officeDocument/2006/relationships/hyperlink" Target="https://react.dev/reference/react/useCallback" TargetMode="External"/><Relationship Id="rId6" Type="http://schemas.openxmlformats.org/officeDocument/2006/relationships/hyperlink" Target="https://react.dev/reference/react/useCallbac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Separation_of_concerns" TargetMode="External"/><Relationship Id="rId4" Type="http://schemas.openxmlformats.org/officeDocument/2006/relationships/hyperlink" Target="https://en.wikipedia.org/wiki/Separation_of_concerns" TargetMode="Externa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mozilla.org/en-US/docs/Web/JavaScript/Guide/Expressions_and_Operators#Expressions" TargetMode="External"/><Relationship Id="rId4" Type="http://schemas.openxmlformats.org/officeDocument/2006/relationships/image" Target="../media/image1.png"/><Relationship Id="rId5"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REACTJS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https://react.dev/learn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1900">
                <a:latin typeface="Roboto"/>
                <a:ea typeface="Roboto"/>
                <a:cs typeface="Roboto"/>
                <a:sym typeface="Roboto"/>
              </a:rPr>
              <a:t>Specifying Attributes with JSX</a:t>
            </a:r>
            <a:endParaRPr/>
          </a:p>
        </p:txBody>
      </p:sp>
      <p:sp>
        <p:nvSpPr>
          <p:cNvPr id="148" name="Google Shape;148;p22"/>
          <p:cNvSpPr txBox="1"/>
          <p:nvPr>
            <p:ph idx="1" type="body"/>
          </p:nvPr>
        </p:nvSpPr>
        <p:spPr>
          <a:xfrm>
            <a:off x="311700" y="1152475"/>
            <a:ext cx="8520600" cy="44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latin typeface="Roboto"/>
                <a:ea typeface="Roboto"/>
                <a:cs typeface="Roboto"/>
                <a:sym typeface="Roboto"/>
              </a:rPr>
              <a:t>You may use quotes to specify string literals as attributes:</a:t>
            </a:r>
            <a:endParaRPr/>
          </a:p>
        </p:txBody>
      </p:sp>
      <p:sp>
        <p:nvSpPr>
          <p:cNvPr id="149" name="Google Shape;149;p22"/>
          <p:cNvSpPr txBox="1"/>
          <p:nvPr>
            <p:ph idx="1" type="body"/>
          </p:nvPr>
        </p:nvSpPr>
        <p:spPr>
          <a:xfrm>
            <a:off x="308725" y="2354250"/>
            <a:ext cx="8520600" cy="44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latin typeface="Roboto"/>
                <a:ea typeface="Roboto"/>
                <a:cs typeface="Roboto"/>
                <a:sym typeface="Roboto"/>
              </a:rPr>
              <a:t>You may also use curly braces to embed a JavaScript expression in an attribute:</a:t>
            </a:r>
            <a:endParaRPr/>
          </a:p>
        </p:txBody>
      </p:sp>
      <p:pic>
        <p:nvPicPr>
          <p:cNvPr id="150" name="Google Shape;150;p22"/>
          <p:cNvPicPr preferRelativeResize="0"/>
          <p:nvPr/>
        </p:nvPicPr>
        <p:blipFill>
          <a:blip r:embed="rId3">
            <a:alphaModFix/>
          </a:blip>
          <a:stretch>
            <a:fillRect/>
          </a:stretch>
        </p:blipFill>
        <p:spPr>
          <a:xfrm>
            <a:off x="384925" y="1543475"/>
            <a:ext cx="4749397" cy="446100"/>
          </a:xfrm>
          <a:prstGeom prst="rect">
            <a:avLst/>
          </a:prstGeom>
          <a:noFill/>
          <a:ln>
            <a:noFill/>
          </a:ln>
        </p:spPr>
      </p:pic>
      <p:pic>
        <p:nvPicPr>
          <p:cNvPr id="151" name="Google Shape;151;p22"/>
          <p:cNvPicPr preferRelativeResize="0"/>
          <p:nvPr/>
        </p:nvPicPr>
        <p:blipFill>
          <a:blip r:embed="rId4">
            <a:alphaModFix/>
          </a:blip>
          <a:stretch>
            <a:fillRect/>
          </a:stretch>
        </p:blipFill>
        <p:spPr>
          <a:xfrm>
            <a:off x="347475" y="2826725"/>
            <a:ext cx="4323225" cy="493375"/>
          </a:xfrm>
          <a:prstGeom prst="rect">
            <a:avLst/>
          </a:prstGeom>
          <a:noFill/>
          <a:ln>
            <a:noFill/>
          </a:ln>
        </p:spPr>
      </p:pic>
      <p:pic>
        <p:nvPicPr>
          <p:cNvPr id="152" name="Google Shape;152;p22"/>
          <p:cNvPicPr preferRelativeResize="0"/>
          <p:nvPr/>
        </p:nvPicPr>
        <p:blipFill>
          <a:blip r:embed="rId5">
            <a:alphaModFix/>
          </a:blip>
          <a:stretch>
            <a:fillRect/>
          </a:stretch>
        </p:blipFill>
        <p:spPr>
          <a:xfrm>
            <a:off x="347475" y="3556024"/>
            <a:ext cx="5538351" cy="126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1900">
                <a:latin typeface="Roboto"/>
                <a:ea typeface="Roboto"/>
                <a:cs typeface="Roboto"/>
                <a:sym typeface="Roboto"/>
              </a:rPr>
              <a:t>Specifying Children with JSX</a:t>
            </a:r>
            <a:endParaRPr/>
          </a:p>
        </p:txBody>
      </p:sp>
      <p:sp>
        <p:nvSpPr>
          <p:cNvPr id="158" name="Google Shape;158;p23"/>
          <p:cNvSpPr txBox="1"/>
          <p:nvPr>
            <p:ph idx="1" type="body"/>
          </p:nvPr>
        </p:nvSpPr>
        <p:spPr>
          <a:xfrm>
            <a:off x="311700" y="1152475"/>
            <a:ext cx="8520600" cy="42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latin typeface="Roboto"/>
                <a:ea typeface="Roboto"/>
                <a:cs typeface="Roboto"/>
                <a:sym typeface="Roboto"/>
              </a:rPr>
              <a:t>If a tag is empty, you may close it immediately with </a:t>
            </a:r>
            <a:r>
              <a:rPr lang="en" sz="1050">
                <a:solidFill>
                  <a:srgbClr val="1A1A1A"/>
                </a:solidFill>
                <a:latin typeface="Courier New"/>
                <a:ea typeface="Courier New"/>
                <a:cs typeface="Courier New"/>
                <a:sym typeface="Courier New"/>
              </a:rPr>
              <a:t>/&gt;</a:t>
            </a:r>
            <a:r>
              <a:rPr lang="en" sz="1300">
                <a:solidFill>
                  <a:schemeClr val="dk1"/>
                </a:solidFill>
                <a:latin typeface="Roboto"/>
                <a:ea typeface="Roboto"/>
                <a:cs typeface="Roboto"/>
                <a:sym typeface="Roboto"/>
              </a:rPr>
              <a:t>, like XML:</a:t>
            </a:r>
            <a:endParaRPr/>
          </a:p>
        </p:txBody>
      </p:sp>
      <p:pic>
        <p:nvPicPr>
          <p:cNvPr id="159" name="Google Shape;159;p23"/>
          <p:cNvPicPr preferRelativeResize="0"/>
          <p:nvPr/>
        </p:nvPicPr>
        <p:blipFill>
          <a:blip r:embed="rId3">
            <a:alphaModFix/>
          </a:blip>
          <a:stretch>
            <a:fillRect/>
          </a:stretch>
        </p:blipFill>
        <p:spPr>
          <a:xfrm>
            <a:off x="444500" y="1582075"/>
            <a:ext cx="3410563" cy="429600"/>
          </a:xfrm>
          <a:prstGeom prst="rect">
            <a:avLst/>
          </a:prstGeom>
          <a:noFill/>
          <a:ln>
            <a:noFill/>
          </a:ln>
        </p:spPr>
      </p:pic>
      <p:sp>
        <p:nvSpPr>
          <p:cNvPr id="160" name="Google Shape;160;p23"/>
          <p:cNvSpPr txBox="1"/>
          <p:nvPr>
            <p:ph idx="1" type="body"/>
          </p:nvPr>
        </p:nvSpPr>
        <p:spPr>
          <a:xfrm>
            <a:off x="387900" y="2295475"/>
            <a:ext cx="8520600" cy="42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latin typeface="Roboto"/>
                <a:ea typeface="Roboto"/>
                <a:cs typeface="Roboto"/>
                <a:sym typeface="Roboto"/>
              </a:rPr>
              <a:t>SX tags may contain children:</a:t>
            </a:r>
            <a:endParaRPr/>
          </a:p>
        </p:txBody>
      </p:sp>
      <p:pic>
        <p:nvPicPr>
          <p:cNvPr id="161" name="Google Shape;161;p23"/>
          <p:cNvPicPr preferRelativeResize="0"/>
          <p:nvPr/>
        </p:nvPicPr>
        <p:blipFill>
          <a:blip r:embed="rId4">
            <a:alphaModFix/>
          </a:blip>
          <a:stretch>
            <a:fillRect/>
          </a:stretch>
        </p:blipFill>
        <p:spPr>
          <a:xfrm>
            <a:off x="444500" y="2725075"/>
            <a:ext cx="3051150" cy="138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Components in React</a:t>
            </a:r>
            <a:endParaRPr/>
          </a:p>
        </p:txBody>
      </p:sp>
      <p:sp>
        <p:nvSpPr>
          <p:cNvPr id="167" name="Google Shape;167;p24"/>
          <p:cNvSpPr txBox="1"/>
          <p:nvPr>
            <p:ph idx="1" type="body"/>
          </p:nvPr>
        </p:nvSpPr>
        <p:spPr>
          <a:xfrm>
            <a:off x="311700" y="1152475"/>
            <a:ext cx="8520600" cy="14595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Components are the building blocks of a React application.</a:t>
            </a:r>
            <a:endParaRPr/>
          </a:p>
          <a:p>
            <a:pPr indent="-298450" lvl="0" marL="457200" rtl="0" algn="l">
              <a:spcBef>
                <a:spcPts val="0"/>
              </a:spcBef>
              <a:spcAft>
                <a:spcPts val="0"/>
              </a:spcAft>
              <a:buClr>
                <a:schemeClr val="dk1"/>
              </a:buClr>
              <a:buSzPts val="1100"/>
              <a:buChar char="●"/>
            </a:pPr>
            <a:r>
              <a:rPr lang="en"/>
              <a:t>Two types:</a:t>
            </a:r>
            <a:endParaRPr/>
          </a:p>
          <a:p>
            <a:pPr indent="-298450" lvl="1" marL="914400" rtl="0" algn="l">
              <a:spcBef>
                <a:spcPts val="0"/>
              </a:spcBef>
              <a:spcAft>
                <a:spcPts val="0"/>
              </a:spcAft>
              <a:buClr>
                <a:schemeClr val="dk1"/>
              </a:buClr>
              <a:buSzPts val="1100"/>
              <a:buChar char="○"/>
            </a:pPr>
            <a:r>
              <a:rPr lang="en"/>
              <a:t>Functional Components</a:t>
            </a:r>
            <a:endParaRPr/>
          </a:p>
          <a:p>
            <a:pPr indent="-298450" lvl="1" marL="914400" rtl="0" algn="l">
              <a:spcBef>
                <a:spcPts val="0"/>
              </a:spcBef>
              <a:spcAft>
                <a:spcPts val="0"/>
              </a:spcAft>
              <a:buClr>
                <a:schemeClr val="dk1"/>
              </a:buClr>
              <a:buSzPts val="1100"/>
              <a:buChar char="○"/>
            </a:pPr>
            <a:r>
              <a:rPr lang="en"/>
              <a:t>Class Components</a:t>
            </a:r>
            <a:endParaRPr/>
          </a:p>
        </p:txBody>
      </p:sp>
      <p:pic>
        <p:nvPicPr>
          <p:cNvPr id="168" name="Google Shape;168;p24"/>
          <p:cNvPicPr preferRelativeResize="0"/>
          <p:nvPr/>
        </p:nvPicPr>
        <p:blipFill>
          <a:blip r:embed="rId3">
            <a:alphaModFix/>
          </a:blip>
          <a:stretch>
            <a:fillRect/>
          </a:stretch>
        </p:blipFill>
        <p:spPr>
          <a:xfrm>
            <a:off x="600875" y="2571750"/>
            <a:ext cx="3327600" cy="798625"/>
          </a:xfrm>
          <a:prstGeom prst="rect">
            <a:avLst/>
          </a:prstGeom>
          <a:noFill/>
          <a:ln>
            <a:noFill/>
          </a:ln>
        </p:spPr>
      </p:pic>
      <p:pic>
        <p:nvPicPr>
          <p:cNvPr id="169" name="Google Shape;169;p24"/>
          <p:cNvPicPr preferRelativeResize="0"/>
          <p:nvPr/>
        </p:nvPicPr>
        <p:blipFill>
          <a:blip r:embed="rId4">
            <a:alphaModFix/>
          </a:blip>
          <a:stretch>
            <a:fillRect/>
          </a:stretch>
        </p:blipFill>
        <p:spPr>
          <a:xfrm>
            <a:off x="4461950" y="2546613"/>
            <a:ext cx="3831465" cy="1158900"/>
          </a:xfrm>
          <a:prstGeom prst="rect">
            <a:avLst/>
          </a:prstGeom>
          <a:noFill/>
          <a:ln>
            <a:noFill/>
          </a:ln>
        </p:spPr>
      </p:pic>
      <p:sp>
        <p:nvSpPr>
          <p:cNvPr id="170" name="Google Shape;170;p24"/>
          <p:cNvSpPr txBox="1"/>
          <p:nvPr/>
        </p:nvSpPr>
        <p:spPr>
          <a:xfrm>
            <a:off x="697625" y="4141375"/>
            <a:ext cx="617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The above two components are equivalent from React’s point of 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b="1" lang="en" sz="2650">
                <a:latin typeface="Roboto"/>
                <a:ea typeface="Roboto"/>
                <a:cs typeface="Roboto"/>
                <a:sym typeface="Roboto"/>
              </a:rPr>
              <a:t>Composing Components</a:t>
            </a:r>
            <a:endParaRPr/>
          </a:p>
        </p:txBody>
      </p:sp>
      <p:sp>
        <p:nvSpPr>
          <p:cNvPr id="176" name="Google Shape;17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Components can refer to other components in their output. This lets us use the same component abstraction for any level of detail. </a:t>
            </a:r>
            <a:endParaRPr sz="1300">
              <a:solidFill>
                <a:schemeClr val="dk1"/>
              </a:solidFill>
              <a:latin typeface="Roboto"/>
              <a:ea typeface="Roboto"/>
              <a:cs typeface="Roboto"/>
              <a:sym typeface="Roboto"/>
            </a:endParaRPr>
          </a:p>
          <a:p>
            <a:pPr indent="0" lvl="0" marL="0" rtl="0" algn="l">
              <a:spcBef>
                <a:spcPts val="1200"/>
              </a:spcBef>
              <a:spcAft>
                <a:spcPts val="1200"/>
              </a:spcAft>
              <a:buNone/>
            </a:pPr>
            <a:r>
              <a:rPr lang="en" sz="1300">
                <a:solidFill>
                  <a:schemeClr val="dk1"/>
                </a:solidFill>
                <a:latin typeface="Roboto"/>
                <a:ea typeface="Roboto"/>
                <a:cs typeface="Roboto"/>
                <a:sym typeface="Roboto"/>
              </a:rPr>
              <a:t>For example, we can create an </a:t>
            </a:r>
            <a:r>
              <a:rPr lang="en" sz="1050">
                <a:solidFill>
                  <a:srgbClr val="1A1A1A"/>
                </a:solidFill>
                <a:latin typeface="Courier New"/>
                <a:ea typeface="Courier New"/>
                <a:cs typeface="Courier New"/>
                <a:sym typeface="Courier New"/>
              </a:rPr>
              <a:t>App</a:t>
            </a:r>
            <a:r>
              <a:rPr lang="en" sz="1300">
                <a:solidFill>
                  <a:schemeClr val="dk1"/>
                </a:solidFill>
                <a:latin typeface="Roboto"/>
                <a:ea typeface="Roboto"/>
                <a:cs typeface="Roboto"/>
                <a:sym typeface="Roboto"/>
              </a:rPr>
              <a:t> component that renders </a:t>
            </a:r>
            <a:r>
              <a:rPr lang="en" sz="1050">
                <a:solidFill>
                  <a:srgbClr val="1A1A1A"/>
                </a:solidFill>
                <a:latin typeface="Courier New"/>
                <a:ea typeface="Courier New"/>
                <a:cs typeface="Courier New"/>
                <a:sym typeface="Courier New"/>
              </a:rPr>
              <a:t>Welcome</a:t>
            </a:r>
            <a:r>
              <a:rPr lang="en" sz="1300">
                <a:solidFill>
                  <a:schemeClr val="dk1"/>
                </a:solidFill>
                <a:latin typeface="Roboto"/>
                <a:ea typeface="Roboto"/>
                <a:cs typeface="Roboto"/>
                <a:sym typeface="Roboto"/>
              </a:rPr>
              <a:t> many times:</a:t>
            </a:r>
            <a:endParaRPr sz="1300">
              <a:solidFill>
                <a:schemeClr val="dk1"/>
              </a:solidFill>
              <a:latin typeface="Roboto"/>
              <a:ea typeface="Roboto"/>
              <a:cs typeface="Roboto"/>
              <a:sym typeface="Roboto"/>
            </a:endParaRPr>
          </a:p>
        </p:txBody>
      </p:sp>
      <p:pic>
        <p:nvPicPr>
          <p:cNvPr id="177" name="Google Shape;177;p25"/>
          <p:cNvPicPr preferRelativeResize="0"/>
          <p:nvPr/>
        </p:nvPicPr>
        <p:blipFill>
          <a:blip r:embed="rId3">
            <a:alphaModFix/>
          </a:blip>
          <a:stretch>
            <a:fillRect/>
          </a:stretch>
        </p:blipFill>
        <p:spPr>
          <a:xfrm>
            <a:off x="387199" y="2171399"/>
            <a:ext cx="3613126" cy="2167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b="1" lang="en" sz="2650">
                <a:latin typeface="Roboto"/>
                <a:ea typeface="Roboto"/>
                <a:cs typeface="Roboto"/>
                <a:sym typeface="Roboto"/>
              </a:rPr>
              <a:t>Extracting Components</a:t>
            </a:r>
            <a:endParaRPr/>
          </a:p>
        </p:txBody>
      </p:sp>
      <p:sp>
        <p:nvSpPr>
          <p:cNvPr id="183" name="Google Shape;183;p26"/>
          <p:cNvSpPr txBox="1"/>
          <p:nvPr>
            <p:ph idx="1" type="body"/>
          </p:nvPr>
        </p:nvSpPr>
        <p:spPr>
          <a:xfrm>
            <a:off x="311700" y="1152475"/>
            <a:ext cx="8520600" cy="42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chemeClr val="dk1"/>
                </a:solidFill>
                <a:latin typeface="Roboto"/>
                <a:ea typeface="Roboto"/>
                <a:cs typeface="Roboto"/>
                <a:sym typeface="Roboto"/>
              </a:rPr>
              <a:t>Don’t be afraid to split components into smaller components.</a:t>
            </a:r>
            <a:endParaRPr/>
          </a:p>
        </p:txBody>
      </p:sp>
      <p:pic>
        <p:nvPicPr>
          <p:cNvPr id="184" name="Google Shape;184;p26"/>
          <p:cNvPicPr preferRelativeResize="0"/>
          <p:nvPr/>
        </p:nvPicPr>
        <p:blipFill>
          <a:blip r:embed="rId3">
            <a:alphaModFix/>
          </a:blip>
          <a:stretch>
            <a:fillRect/>
          </a:stretch>
        </p:blipFill>
        <p:spPr>
          <a:xfrm>
            <a:off x="311700" y="1582075"/>
            <a:ext cx="3054962" cy="3256624"/>
          </a:xfrm>
          <a:prstGeom prst="rect">
            <a:avLst/>
          </a:prstGeom>
          <a:noFill/>
          <a:ln>
            <a:noFill/>
          </a:ln>
        </p:spPr>
      </p:pic>
      <p:pic>
        <p:nvPicPr>
          <p:cNvPr id="185" name="Google Shape;185;p26"/>
          <p:cNvPicPr preferRelativeResize="0"/>
          <p:nvPr/>
        </p:nvPicPr>
        <p:blipFill>
          <a:blip r:embed="rId4">
            <a:alphaModFix/>
          </a:blip>
          <a:stretch>
            <a:fillRect/>
          </a:stretch>
        </p:blipFill>
        <p:spPr>
          <a:xfrm>
            <a:off x="3823850" y="1582075"/>
            <a:ext cx="1997449" cy="1243900"/>
          </a:xfrm>
          <a:prstGeom prst="rect">
            <a:avLst/>
          </a:prstGeom>
          <a:noFill/>
          <a:ln>
            <a:noFill/>
          </a:ln>
        </p:spPr>
      </p:pic>
      <p:pic>
        <p:nvPicPr>
          <p:cNvPr id="186" name="Google Shape;186;p26"/>
          <p:cNvPicPr preferRelativeResize="0"/>
          <p:nvPr/>
        </p:nvPicPr>
        <p:blipFill>
          <a:blip r:embed="rId5">
            <a:alphaModFix/>
          </a:blip>
          <a:stretch>
            <a:fillRect/>
          </a:stretch>
        </p:blipFill>
        <p:spPr>
          <a:xfrm>
            <a:off x="3823850" y="3290500"/>
            <a:ext cx="1958700" cy="1407475"/>
          </a:xfrm>
          <a:prstGeom prst="rect">
            <a:avLst/>
          </a:prstGeom>
          <a:noFill/>
          <a:ln>
            <a:noFill/>
          </a:ln>
        </p:spPr>
      </p:pic>
      <p:pic>
        <p:nvPicPr>
          <p:cNvPr id="187" name="Google Shape;187;p26"/>
          <p:cNvPicPr preferRelativeResize="0"/>
          <p:nvPr/>
        </p:nvPicPr>
        <p:blipFill>
          <a:blip r:embed="rId6">
            <a:alphaModFix/>
          </a:blip>
          <a:stretch>
            <a:fillRect/>
          </a:stretch>
        </p:blipFill>
        <p:spPr>
          <a:xfrm>
            <a:off x="6477225" y="2944075"/>
            <a:ext cx="2219925" cy="1838125"/>
          </a:xfrm>
          <a:prstGeom prst="rect">
            <a:avLst/>
          </a:prstGeom>
          <a:noFill/>
          <a:ln>
            <a:noFill/>
          </a:ln>
        </p:spPr>
      </p:pic>
      <p:sp>
        <p:nvSpPr>
          <p:cNvPr id="188" name="Google Shape;188;p26"/>
          <p:cNvSpPr/>
          <p:nvPr/>
        </p:nvSpPr>
        <p:spPr>
          <a:xfrm>
            <a:off x="3495650" y="2108025"/>
            <a:ext cx="204900" cy="1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6"/>
          <p:cNvSpPr/>
          <p:nvPr/>
        </p:nvSpPr>
        <p:spPr>
          <a:xfrm>
            <a:off x="4652800" y="2899750"/>
            <a:ext cx="204900" cy="238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6"/>
          <p:cNvSpPr/>
          <p:nvPr/>
        </p:nvSpPr>
        <p:spPr>
          <a:xfrm>
            <a:off x="5913825" y="3835450"/>
            <a:ext cx="348900" cy="18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Props in React</a:t>
            </a:r>
            <a:endParaRPr/>
          </a:p>
        </p:txBody>
      </p:sp>
      <p:sp>
        <p:nvSpPr>
          <p:cNvPr id="196" name="Google Shape;196;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React components use props to communicate with each other.</a:t>
            </a:r>
            <a:endParaRPr/>
          </a:p>
          <a:p>
            <a:pPr indent="0" lvl="0" marL="0" rtl="0" algn="l">
              <a:spcBef>
                <a:spcPts val="1200"/>
              </a:spcBef>
              <a:spcAft>
                <a:spcPts val="0"/>
              </a:spcAft>
              <a:buNone/>
            </a:pPr>
            <a:r>
              <a:rPr lang="en"/>
              <a:t>Every parent component can pass some information to its child components by giving them props. </a:t>
            </a:r>
            <a:endParaRPr/>
          </a:p>
          <a:p>
            <a:pPr indent="0" lvl="0" marL="0" rtl="0" algn="l">
              <a:spcBef>
                <a:spcPts val="1200"/>
              </a:spcBef>
              <a:spcAft>
                <a:spcPts val="1200"/>
              </a:spcAft>
              <a:buNone/>
            </a:pPr>
            <a:r>
              <a:rPr lang="en"/>
              <a:t>Props might remind you of HTML attributes, but you can pass any JavaScript value through them, including objects, arrays, and functions.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 props to the child component and Read props  </a:t>
            </a:r>
            <a:endParaRPr/>
          </a:p>
        </p:txBody>
      </p:sp>
      <p:pic>
        <p:nvPicPr>
          <p:cNvPr id="202" name="Google Shape;202;p28"/>
          <p:cNvPicPr preferRelativeResize="0"/>
          <p:nvPr/>
        </p:nvPicPr>
        <p:blipFill>
          <a:blip r:embed="rId3">
            <a:alphaModFix/>
          </a:blip>
          <a:stretch>
            <a:fillRect/>
          </a:stretch>
        </p:blipFill>
        <p:spPr>
          <a:xfrm>
            <a:off x="368869" y="1206494"/>
            <a:ext cx="2706000" cy="2467075"/>
          </a:xfrm>
          <a:prstGeom prst="rect">
            <a:avLst/>
          </a:prstGeom>
          <a:noFill/>
          <a:ln>
            <a:noFill/>
          </a:ln>
        </p:spPr>
      </p:pic>
      <p:pic>
        <p:nvPicPr>
          <p:cNvPr id="203" name="Google Shape;203;p28"/>
          <p:cNvPicPr preferRelativeResize="0"/>
          <p:nvPr/>
        </p:nvPicPr>
        <p:blipFill>
          <a:blip r:embed="rId4">
            <a:alphaModFix/>
          </a:blip>
          <a:stretch>
            <a:fillRect/>
          </a:stretch>
        </p:blipFill>
        <p:spPr>
          <a:xfrm>
            <a:off x="4174024" y="1206500"/>
            <a:ext cx="4361851" cy="1759700"/>
          </a:xfrm>
          <a:prstGeom prst="rect">
            <a:avLst/>
          </a:prstGeom>
          <a:noFill/>
          <a:ln>
            <a:noFill/>
          </a:ln>
        </p:spPr>
      </p:pic>
      <p:pic>
        <p:nvPicPr>
          <p:cNvPr id="204" name="Google Shape;204;p28"/>
          <p:cNvPicPr preferRelativeResize="0"/>
          <p:nvPr/>
        </p:nvPicPr>
        <p:blipFill>
          <a:blip r:embed="rId5">
            <a:alphaModFix/>
          </a:blip>
          <a:stretch>
            <a:fillRect/>
          </a:stretch>
        </p:blipFill>
        <p:spPr>
          <a:xfrm>
            <a:off x="4201723" y="3154975"/>
            <a:ext cx="2416600" cy="1232625"/>
          </a:xfrm>
          <a:prstGeom prst="rect">
            <a:avLst/>
          </a:prstGeom>
          <a:noFill/>
          <a:ln>
            <a:noFill/>
          </a:ln>
        </p:spPr>
      </p:pic>
      <p:sp>
        <p:nvSpPr>
          <p:cNvPr id="205" name="Google Shape;205;p28"/>
          <p:cNvSpPr txBox="1"/>
          <p:nvPr/>
        </p:nvSpPr>
        <p:spPr>
          <a:xfrm>
            <a:off x="6823150" y="3475575"/>
            <a:ext cx="2164800" cy="6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This syntax is called “Destructuring”</a:t>
            </a:r>
            <a:endParaRPr sz="1500">
              <a:solidFill>
                <a:schemeClr val="dk2"/>
              </a:solidFill>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 a default value for a prop </a:t>
            </a:r>
            <a:endParaRPr/>
          </a:p>
        </p:txBody>
      </p:sp>
      <p:sp>
        <p:nvSpPr>
          <p:cNvPr id="211" name="Google Shape;211;p29"/>
          <p:cNvSpPr txBox="1"/>
          <p:nvPr>
            <p:ph idx="1" type="body"/>
          </p:nvPr>
        </p:nvSpPr>
        <p:spPr>
          <a:xfrm>
            <a:off x="311700" y="1152475"/>
            <a:ext cx="8520600" cy="225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t>If you want to give a prop a default value to fall back on when no value is specified, you can do it with the destructuring by putting = and the default value right after the parameter</a:t>
            </a:r>
            <a:endParaRPr sz="1200"/>
          </a:p>
          <a:p>
            <a:pPr indent="0" lvl="0" marL="0" rtl="0" algn="l">
              <a:spcBef>
                <a:spcPts val="1200"/>
              </a:spcBef>
              <a:spcAft>
                <a:spcPts val="0"/>
              </a:spcAft>
              <a:buNone/>
            </a:pPr>
            <a:r>
              <a:rPr lang="en" sz="1200"/>
              <a:t>Now, if &lt;Avatar person={...} /&gt; is rendered with no size prop, the size will be set to 100.</a:t>
            </a:r>
            <a:endParaRPr sz="1200"/>
          </a:p>
          <a:p>
            <a:pPr indent="0" lvl="0" marL="0" rtl="0" algn="l">
              <a:spcBef>
                <a:spcPts val="1200"/>
              </a:spcBef>
              <a:spcAft>
                <a:spcPts val="0"/>
              </a:spcAft>
              <a:buNone/>
            </a:pPr>
            <a:r>
              <a:rPr lang="en" sz="1200"/>
              <a:t>The default value is only used if the size prop is missing or if you pass size={undefined}. But if you pass size={null} or size={0}, the default value will not be used.</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1200"/>
              </a:spcAft>
              <a:buNone/>
            </a:pPr>
            <a:r>
              <a:t/>
            </a:r>
            <a:endParaRPr sz="1200"/>
          </a:p>
        </p:txBody>
      </p:sp>
      <p:pic>
        <p:nvPicPr>
          <p:cNvPr id="212" name="Google Shape;212;p29"/>
          <p:cNvPicPr preferRelativeResize="0"/>
          <p:nvPr/>
        </p:nvPicPr>
        <p:blipFill>
          <a:blip r:embed="rId3">
            <a:alphaModFix/>
          </a:blip>
          <a:stretch>
            <a:fillRect/>
          </a:stretch>
        </p:blipFill>
        <p:spPr>
          <a:xfrm>
            <a:off x="396025" y="2874700"/>
            <a:ext cx="3653300" cy="821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Forwarding props with the JSX spread syntax</a:t>
            </a:r>
            <a:endParaRPr/>
          </a:p>
        </p:txBody>
      </p:sp>
      <p:sp>
        <p:nvSpPr>
          <p:cNvPr id="218" name="Google Shape;218;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0"/>
          <p:cNvPicPr preferRelativeResize="0"/>
          <p:nvPr/>
        </p:nvPicPr>
        <p:blipFill>
          <a:blip r:embed="rId3">
            <a:alphaModFix/>
          </a:blip>
          <a:stretch>
            <a:fillRect/>
          </a:stretch>
        </p:blipFill>
        <p:spPr>
          <a:xfrm>
            <a:off x="386125" y="1249443"/>
            <a:ext cx="3818224" cy="2265100"/>
          </a:xfrm>
          <a:prstGeom prst="rect">
            <a:avLst/>
          </a:prstGeom>
          <a:noFill/>
          <a:ln>
            <a:noFill/>
          </a:ln>
        </p:spPr>
      </p:pic>
      <p:pic>
        <p:nvPicPr>
          <p:cNvPr id="220" name="Google Shape;220;p30"/>
          <p:cNvPicPr preferRelativeResize="0"/>
          <p:nvPr/>
        </p:nvPicPr>
        <p:blipFill>
          <a:blip r:embed="rId4">
            <a:alphaModFix/>
          </a:blip>
          <a:stretch>
            <a:fillRect/>
          </a:stretch>
        </p:blipFill>
        <p:spPr>
          <a:xfrm>
            <a:off x="5340750" y="1207324"/>
            <a:ext cx="2146775" cy="1649350"/>
          </a:xfrm>
          <a:prstGeom prst="rect">
            <a:avLst/>
          </a:prstGeom>
          <a:noFill/>
          <a:ln>
            <a:noFill/>
          </a:ln>
        </p:spPr>
      </p:pic>
      <p:sp>
        <p:nvSpPr>
          <p:cNvPr id="221" name="Google Shape;221;p30"/>
          <p:cNvSpPr/>
          <p:nvPr/>
        </p:nvSpPr>
        <p:spPr>
          <a:xfrm>
            <a:off x="4519925" y="1842275"/>
            <a:ext cx="586800" cy="4596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Passing JSX as children </a:t>
            </a:r>
            <a:endParaRPr b="1"/>
          </a:p>
        </p:txBody>
      </p:sp>
      <p:pic>
        <p:nvPicPr>
          <p:cNvPr id="227" name="Google Shape;227;p31"/>
          <p:cNvPicPr preferRelativeResize="0"/>
          <p:nvPr/>
        </p:nvPicPr>
        <p:blipFill>
          <a:blip r:embed="rId3">
            <a:alphaModFix/>
          </a:blip>
          <a:stretch>
            <a:fillRect/>
          </a:stretch>
        </p:blipFill>
        <p:spPr>
          <a:xfrm>
            <a:off x="354099" y="1279274"/>
            <a:ext cx="2470226" cy="1792125"/>
          </a:xfrm>
          <a:prstGeom prst="rect">
            <a:avLst/>
          </a:prstGeom>
          <a:noFill/>
          <a:ln>
            <a:noFill/>
          </a:ln>
        </p:spPr>
      </p:pic>
      <p:pic>
        <p:nvPicPr>
          <p:cNvPr id="228" name="Google Shape;228;p31"/>
          <p:cNvPicPr preferRelativeResize="0"/>
          <p:nvPr/>
        </p:nvPicPr>
        <p:blipFill>
          <a:blip r:embed="rId4">
            <a:alphaModFix/>
          </a:blip>
          <a:stretch>
            <a:fillRect/>
          </a:stretch>
        </p:blipFill>
        <p:spPr>
          <a:xfrm>
            <a:off x="4298496" y="1246338"/>
            <a:ext cx="2841800" cy="2750475"/>
          </a:xfrm>
          <a:prstGeom prst="rect">
            <a:avLst/>
          </a:prstGeom>
          <a:noFill/>
          <a:ln>
            <a:noFill/>
          </a:ln>
        </p:spPr>
      </p:pic>
      <p:sp>
        <p:nvSpPr>
          <p:cNvPr id="229" name="Google Shape;229;p31"/>
          <p:cNvSpPr/>
          <p:nvPr/>
        </p:nvSpPr>
        <p:spPr>
          <a:xfrm>
            <a:off x="3312950" y="1991750"/>
            <a:ext cx="681000" cy="7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React.js?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React is a JavaScript library for building user interfaces.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React is used to build single-page applications.</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React allows us to create reusable UI components.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000">
                <a:solidFill>
                  <a:schemeClr val="dk1"/>
                </a:solidFill>
              </a:rPr>
              <a:t>Required environment: Node.js must be installed</a:t>
            </a:r>
            <a:endParaRPr sz="2000">
              <a:solidFill>
                <a:schemeClr val="dk1"/>
              </a:solidFill>
            </a:endParaRPr>
          </a:p>
          <a:p>
            <a:pPr indent="0" lvl="0" marL="457200" rtl="0" algn="l">
              <a:spcBef>
                <a:spcPts val="0"/>
              </a:spcBef>
              <a:spcAft>
                <a:spcPts val="1200"/>
              </a:spcAft>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b="1" lang="en" sz="2650">
                <a:latin typeface="Roboto"/>
                <a:ea typeface="Roboto"/>
                <a:cs typeface="Roboto"/>
                <a:sym typeface="Roboto"/>
              </a:rPr>
              <a:t>Props are Read-Only</a:t>
            </a:r>
            <a:endParaRPr/>
          </a:p>
        </p:txBody>
      </p:sp>
      <p:sp>
        <p:nvSpPr>
          <p:cNvPr id="235" name="Google Shape;235;p32"/>
          <p:cNvSpPr txBox="1"/>
          <p:nvPr>
            <p:ph idx="1" type="body"/>
          </p:nvPr>
        </p:nvSpPr>
        <p:spPr>
          <a:xfrm>
            <a:off x="311700" y="1152475"/>
            <a:ext cx="8520600" cy="8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Whether you declare a component </a:t>
            </a:r>
            <a:r>
              <a:rPr lang="en" sz="1300">
                <a:solidFill>
                  <a:srgbClr val="1A1A1A"/>
                </a:solidFill>
                <a:uFill>
                  <a:noFill/>
                </a:uFill>
                <a:latin typeface="Roboto"/>
                <a:ea typeface="Roboto"/>
                <a:cs typeface="Roboto"/>
                <a:sym typeface="Roboto"/>
                <a:hlinkClick r:id="rId3">
                  <a:extLst>
                    <a:ext uri="{A12FA001-AC4F-418D-AE19-62706E023703}">
                      <ahyp:hlinkClr val="tx"/>
                    </a:ext>
                  </a:extLst>
                </a:hlinkClick>
              </a:rPr>
              <a:t>as a function or a class</a:t>
            </a:r>
            <a:r>
              <a:rPr lang="en" sz="1300">
                <a:solidFill>
                  <a:schemeClr val="dk1"/>
                </a:solidFill>
                <a:latin typeface="Roboto"/>
                <a:ea typeface="Roboto"/>
                <a:cs typeface="Roboto"/>
                <a:sym typeface="Roboto"/>
              </a:rPr>
              <a:t>, it must never modify its own props.</a:t>
            </a:r>
            <a:endParaRPr sz="1300">
              <a:solidFill>
                <a:schemeClr val="dk1"/>
              </a:solidFill>
              <a:latin typeface="Roboto"/>
              <a:ea typeface="Roboto"/>
              <a:cs typeface="Roboto"/>
              <a:sym typeface="Roboto"/>
            </a:endParaRPr>
          </a:p>
          <a:p>
            <a:pPr indent="0" lvl="0" marL="0" rtl="0" algn="l">
              <a:spcBef>
                <a:spcPts val="1200"/>
              </a:spcBef>
              <a:spcAft>
                <a:spcPts val="1200"/>
              </a:spcAft>
              <a:buNone/>
            </a:pPr>
            <a:r>
              <a:rPr b="1" lang="en" sz="1300">
                <a:solidFill>
                  <a:schemeClr val="dk1"/>
                </a:solidFill>
                <a:latin typeface="Roboto"/>
                <a:ea typeface="Roboto"/>
                <a:cs typeface="Roboto"/>
                <a:sym typeface="Roboto"/>
              </a:rPr>
              <a:t>All React components must act like pure functions with respect to their props.</a:t>
            </a:r>
            <a:endParaRPr b="1" sz="1300">
              <a:solidFill>
                <a:schemeClr val="dk1"/>
              </a:solidFill>
              <a:latin typeface="Roboto"/>
              <a:ea typeface="Roboto"/>
              <a:cs typeface="Roboto"/>
              <a:sym typeface="Roboto"/>
            </a:endParaRPr>
          </a:p>
        </p:txBody>
      </p:sp>
      <p:pic>
        <p:nvPicPr>
          <p:cNvPr id="236" name="Google Shape;236;p32"/>
          <p:cNvPicPr preferRelativeResize="0"/>
          <p:nvPr/>
        </p:nvPicPr>
        <p:blipFill>
          <a:blip r:embed="rId4">
            <a:alphaModFix/>
          </a:blip>
          <a:stretch>
            <a:fillRect/>
          </a:stretch>
        </p:blipFill>
        <p:spPr>
          <a:xfrm>
            <a:off x="456925" y="2216350"/>
            <a:ext cx="2653725" cy="866400"/>
          </a:xfrm>
          <a:prstGeom prst="rect">
            <a:avLst/>
          </a:prstGeom>
          <a:noFill/>
          <a:ln>
            <a:noFill/>
          </a:ln>
        </p:spPr>
      </p:pic>
      <p:pic>
        <p:nvPicPr>
          <p:cNvPr id="237" name="Google Shape;237;p32"/>
          <p:cNvPicPr preferRelativeResize="0"/>
          <p:nvPr/>
        </p:nvPicPr>
        <p:blipFill>
          <a:blip r:embed="rId5">
            <a:alphaModFix/>
          </a:blip>
          <a:stretch>
            <a:fillRect/>
          </a:stretch>
        </p:blipFill>
        <p:spPr>
          <a:xfrm>
            <a:off x="4049250" y="2216350"/>
            <a:ext cx="3435776" cy="811500"/>
          </a:xfrm>
          <a:prstGeom prst="rect">
            <a:avLst/>
          </a:prstGeom>
          <a:noFill/>
          <a:ln>
            <a:noFill/>
          </a:ln>
        </p:spPr>
      </p:pic>
      <p:sp>
        <p:nvSpPr>
          <p:cNvPr id="238" name="Google Shape;238;p32"/>
          <p:cNvSpPr txBox="1"/>
          <p:nvPr/>
        </p:nvSpPr>
        <p:spPr>
          <a:xfrm>
            <a:off x="456925" y="3132300"/>
            <a:ext cx="2653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1"/>
                </a:solidFill>
                <a:latin typeface="Roboto"/>
                <a:ea typeface="Roboto"/>
                <a:cs typeface="Roboto"/>
                <a:sym typeface="Roboto"/>
              </a:rPr>
              <a:t>This function is called </a:t>
            </a:r>
            <a:r>
              <a:rPr i="1" lang="en" sz="700">
                <a:solidFill>
                  <a:srgbClr val="1A1A1A"/>
                </a:solidFill>
                <a:uFill>
                  <a:noFill/>
                </a:uFill>
                <a:latin typeface="Roboto"/>
                <a:ea typeface="Roboto"/>
                <a:cs typeface="Roboto"/>
                <a:sym typeface="Roboto"/>
                <a:hlinkClick r:id="rId6">
                  <a:extLst>
                    <a:ext uri="{A12FA001-AC4F-418D-AE19-62706E023703}">
                      <ahyp:hlinkClr val="tx"/>
                    </a:ext>
                  </a:extLst>
                </a:hlinkClick>
              </a:rPr>
              <a:t>“pure”</a:t>
            </a:r>
            <a:r>
              <a:rPr i="1" lang="en" sz="700">
                <a:solidFill>
                  <a:schemeClr val="dk1"/>
                </a:solidFill>
                <a:latin typeface="Roboto"/>
                <a:ea typeface="Roboto"/>
                <a:cs typeface="Roboto"/>
                <a:sym typeface="Roboto"/>
              </a:rPr>
              <a:t> because they do not attempt to change their inputs, and always return the same result for the same inputs</a:t>
            </a:r>
            <a:r>
              <a:rPr i="1" lang="en" sz="1200">
                <a:solidFill>
                  <a:schemeClr val="dk2"/>
                </a:solidFill>
              </a:rPr>
              <a:t> </a:t>
            </a:r>
            <a:endParaRPr i="1" sz="1200">
              <a:solidFill>
                <a:schemeClr val="dk2"/>
              </a:solidFill>
            </a:endParaRPr>
          </a:p>
        </p:txBody>
      </p:sp>
      <p:cxnSp>
        <p:nvCxnSpPr>
          <p:cNvPr id="239" name="Google Shape;239;p32"/>
          <p:cNvCxnSpPr/>
          <p:nvPr/>
        </p:nvCxnSpPr>
        <p:spPr>
          <a:xfrm>
            <a:off x="4137900" y="1912125"/>
            <a:ext cx="3333000" cy="1644300"/>
          </a:xfrm>
          <a:prstGeom prst="straightConnector1">
            <a:avLst/>
          </a:prstGeom>
          <a:noFill/>
          <a:ln cap="flat" cmpd="sng" w="9525">
            <a:solidFill>
              <a:srgbClr val="FF0000"/>
            </a:solidFill>
            <a:prstDash val="solid"/>
            <a:round/>
            <a:headEnd len="med" w="med" type="none"/>
            <a:tailEnd len="med" w="med" type="none"/>
          </a:ln>
        </p:spPr>
      </p:cxnSp>
      <p:cxnSp>
        <p:nvCxnSpPr>
          <p:cNvPr id="240" name="Google Shape;240;p32"/>
          <p:cNvCxnSpPr/>
          <p:nvPr/>
        </p:nvCxnSpPr>
        <p:spPr>
          <a:xfrm flipH="1" rot="10800000">
            <a:off x="4160050" y="1867925"/>
            <a:ext cx="3089400" cy="16443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 React Lifecycle Methods (Class Components)</a:t>
            </a:r>
            <a:endParaRPr/>
          </a:p>
        </p:txBody>
      </p:sp>
      <p:sp>
        <p:nvSpPr>
          <p:cNvPr id="246" name="Google Shape;246;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Your home 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 State in React - </a:t>
            </a:r>
            <a:r>
              <a:rPr lang="en" sz="1800">
                <a:solidFill>
                  <a:schemeClr val="dk2"/>
                </a:solidFill>
              </a:rPr>
              <a:t>A component’s memory</a:t>
            </a:r>
            <a:endParaRPr/>
          </a:p>
        </p:txBody>
      </p:sp>
      <p:sp>
        <p:nvSpPr>
          <p:cNvPr id="252" name="Google Shape;252;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Examples:</a:t>
            </a:r>
            <a:endParaRPr/>
          </a:p>
          <a:p>
            <a:pPr indent="-342900" lvl="0" marL="457200" rtl="0" algn="l">
              <a:spcBef>
                <a:spcPts val="1200"/>
              </a:spcBef>
              <a:spcAft>
                <a:spcPts val="0"/>
              </a:spcAft>
              <a:buSzPts val="1800"/>
              <a:buChar char="-"/>
            </a:pPr>
            <a:r>
              <a:rPr lang="en"/>
              <a:t>Type in to the form =&gt; remember the current input value</a:t>
            </a:r>
            <a:endParaRPr/>
          </a:p>
          <a:p>
            <a:pPr indent="-342900" lvl="0" marL="457200" rtl="0" algn="l">
              <a:spcBef>
                <a:spcPts val="0"/>
              </a:spcBef>
              <a:spcAft>
                <a:spcPts val="0"/>
              </a:spcAft>
              <a:buSzPts val="1800"/>
              <a:buChar char="-"/>
            </a:pPr>
            <a:r>
              <a:rPr lang="en"/>
              <a:t>Click next on the image </a:t>
            </a:r>
            <a:r>
              <a:rPr lang="en"/>
              <a:t>carousel</a:t>
            </a:r>
            <a:r>
              <a:rPr lang="en"/>
              <a:t> =&gt; remember current image</a:t>
            </a:r>
            <a:endParaRPr/>
          </a:p>
          <a:p>
            <a:pPr indent="-342900" lvl="0" marL="457200" rtl="0" algn="l">
              <a:spcBef>
                <a:spcPts val="0"/>
              </a:spcBef>
              <a:spcAft>
                <a:spcPts val="0"/>
              </a:spcAft>
              <a:buSzPts val="1800"/>
              <a:buChar char="-"/>
            </a:pPr>
            <a:r>
              <a:rPr lang="en"/>
              <a:t>Click add product to cart =&gt; the shopping cart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pic>
        <p:nvPicPr>
          <p:cNvPr id="258" name="Google Shape;258;p35"/>
          <p:cNvPicPr preferRelativeResize="0"/>
          <p:nvPr/>
        </p:nvPicPr>
        <p:blipFill>
          <a:blip r:embed="rId3">
            <a:alphaModFix/>
          </a:blip>
          <a:stretch>
            <a:fillRect/>
          </a:stretch>
        </p:blipFill>
        <p:spPr>
          <a:xfrm>
            <a:off x="311700" y="920975"/>
            <a:ext cx="2087700" cy="4169301"/>
          </a:xfrm>
          <a:prstGeom prst="rect">
            <a:avLst/>
          </a:prstGeom>
          <a:noFill/>
          <a:ln>
            <a:noFill/>
          </a:ln>
        </p:spPr>
      </p:pic>
      <p:pic>
        <p:nvPicPr>
          <p:cNvPr id="259" name="Google Shape;259;p35"/>
          <p:cNvPicPr preferRelativeResize="0"/>
          <p:nvPr/>
        </p:nvPicPr>
        <p:blipFill>
          <a:blip r:embed="rId4">
            <a:alphaModFix/>
          </a:blip>
          <a:stretch>
            <a:fillRect/>
          </a:stretch>
        </p:blipFill>
        <p:spPr>
          <a:xfrm>
            <a:off x="2884000" y="920975"/>
            <a:ext cx="6380422"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nothing happen when click the Next button?</a:t>
            </a:r>
            <a:endParaRPr/>
          </a:p>
        </p:txBody>
      </p:sp>
      <p:sp>
        <p:nvSpPr>
          <p:cNvPr id="265" name="Google Shape;265;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Local variables don’t persist between renders.</a:t>
            </a:r>
            <a:r>
              <a:rPr lang="en"/>
              <a:t> When React renders this component a second time, it renders it from scratch—it doesn’t consider any changes to the local variables.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Changes to local variables won’t trigger renders.</a:t>
            </a:r>
            <a:r>
              <a:rPr lang="en"/>
              <a:t> React doesn’t realize it needs to render the component again with the new data.</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update component with new data?</a:t>
            </a:r>
            <a:endParaRPr/>
          </a:p>
        </p:txBody>
      </p:sp>
      <p:sp>
        <p:nvSpPr>
          <p:cNvPr id="271" name="Google Shape;271;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Retain the data between renders.</a:t>
            </a:r>
            <a:endParaRPr/>
          </a:p>
          <a:p>
            <a:pPr indent="-342900" lvl="0" marL="457200" rtl="0" algn="l">
              <a:spcBef>
                <a:spcPts val="0"/>
              </a:spcBef>
              <a:spcAft>
                <a:spcPts val="0"/>
              </a:spcAft>
              <a:buSzPts val="1800"/>
              <a:buChar char="-"/>
            </a:pPr>
            <a:r>
              <a:rPr lang="en"/>
              <a:t>Trigger React to render the component with new data (re-rendering).</a:t>
            </a:r>
            <a:endParaRPr/>
          </a:p>
          <a:p>
            <a:pPr indent="0" lvl="0" marL="0" rtl="0" algn="l">
              <a:spcBef>
                <a:spcPts val="1200"/>
              </a:spcBef>
              <a:spcAft>
                <a:spcPts val="0"/>
              </a:spcAft>
              <a:buNone/>
            </a:pPr>
            <a:r>
              <a:rPr lang="en"/>
              <a:t>The </a:t>
            </a:r>
            <a:r>
              <a:rPr lang="en">
                <a:solidFill>
                  <a:srgbClr val="FF0000"/>
                </a:solidFill>
              </a:rPr>
              <a:t>useState </a:t>
            </a:r>
            <a:r>
              <a:rPr lang="en"/>
              <a:t>Hook</a:t>
            </a:r>
            <a:endParaRPr/>
          </a:p>
          <a:p>
            <a:pPr indent="-342900" lvl="0" marL="457200" rtl="0" algn="l">
              <a:spcBef>
                <a:spcPts val="1200"/>
              </a:spcBef>
              <a:spcAft>
                <a:spcPts val="0"/>
              </a:spcAft>
              <a:buSzPts val="1800"/>
              <a:buChar char="-"/>
            </a:pPr>
            <a:r>
              <a:rPr lang="en"/>
              <a:t>A state variable to retain the data between renders.</a:t>
            </a:r>
            <a:endParaRPr/>
          </a:p>
          <a:p>
            <a:pPr indent="-342900" lvl="0" marL="457200" rtl="0" algn="l">
              <a:spcBef>
                <a:spcPts val="0"/>
              </a:spcBef>
              <a:spcAft>
                <a:spcPts val="0"/>
              </a:spcAft>
              <a:buSzPts val="1800"/>
              <a:buChar char="-"/>
            </a:pPr>
            <a:r>
              <a:rPr lang="en"/>
              <a:t>A state setter function to </a:t>
            </a:r>
            <a:r>
              <a:rPr lang="en">
                <a:solidFill>
                  <a:srgbClr val="188038"/>
                </a:solidFill>
              </a:rPr>
              <a:t>update the variable</a:t>
            </a:r>
            <a:r>
              <a:rPr lang="en"/>
              <a:t> and </a:t>
            </a:r>
            <a:r>
              <a:rPr lang="en">
                <a:solidFill>
                  <a:srgbClr val="188038"/>
                </a:solidFill>
              </a:rPr>
              <a:t>trigger</a:t>
            </a:r>
            <a:r>
              <a:rPr lang="en"/>
              <a:t> React to render the component again.</a:t>
            </a:r>
            <a:endParaRPr/>
          </a:p>
          <a:p>
            <a:pPr indent="0" lvl="0" marL="0" rtl="0" algn="l">
              <a:spcBef>
                <a:spcPts val="1200"/>
              </a:spcBef>
              <a:spcAft>
                <a:spcPts val="1200"/>
              </a:spcAft>
              <a:buNone/>
            </a:pPr>
            <a:r>
              <a:t/>
            </a:r>
            <a:endParaRPr/>
          </a:p>
        </p:txBody>
      </p:sp>
      <p:pic>
        <p:nvPicPr>
          <p:cNvPr id="272" name="Google Shape;272;p37"/>
          <p:cNvPicPr preferRelativeResize="0"/>
          <p:nvPr/>
        </p:nvPicPr>
        <p:blipFill>
          <a:blip r:embed="rId3">
            <a:alphaModFix/>
          </a:blip>
          <a:stretch>
            <a:fillRect/>
          </a:stretch>
        </p:blipFill>
        <p:spPr>
          <a:xfrm>
            <a:off x="454997" y="3680272"/>
            <a:ext cx="3727174" cy="504050"/>
          </a:xfrm>
          <a:prstGeom prst="rect">
            <a:avLst/>
          </a:prstGeom>
          <a:noFill/>
          <a:ln>
            <a:noFill/>
          </a:ln>
        </p:spPr>
      </p:pic>
      <p:pic>
        <p:nvPicPr>
          <p:cNvPr id="273" name="Google Shape;273;p37"/>
          <p:cNvPicPr preferRelativeResize="0"/>
          <p:nvPr/>
        </p:nvPicPr>
        <p:blipFill>
          <a:blip r:embed="rId4">
            <a:alphaModFix/>
          </a:blip>
          <a:stretch>
            <a:fillRect/>
          </a:stretch>
        </p:blipFill>
        <p:spPr>
          <a:xfrm>
            <a:off x="454996" y="4406921"/>
            <a:ext cx="3832375" cy="463100"/>
          </a:xfrm>
          <a:prstGeom prst="rect">
            <a:avLst/>
          </a:prstGeom>
          <a:noFill/>
          <a:ln>
            <a:noFill/>
          </a:ln>
        </p:spPr>
      </p:pic>
      <p:pic>
        <p:nvPicPr>
          <p:cNvPr id="274" name="Google Shape;274;p37"/>
          <p:cNvPicPr preferRelativeResize="0"/>
          <p:nvPr/>
        </p:nvPicPr>
        <p:blipFill>
          <a:blip r:embed="rId5">
            <a:alphaModFix/>
          </a:blip>
          <a:stretch>
            <a:fillRect/>
          </a:stretch>
        </p:blipFill>
        <p:spPr>
          <a:xfrm>
            <a:off x="5103272" y="3651525"/>
            <a:ext cx="2902575" cy="1069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useState is a Hook</a:t>
            </a:r>
            <a:endParaRPr/>
          </a:p>
        </p:txBody>
      </p:sp>
      <p:sp>
        <p:nvSpPr>
          <p:cNvPr id="280" name="Google Shape;280;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React, useState, as well as any other function starting with “</a:t>
            </a:r>
            <a:r>
              <a:rPr lang="en">
                <a:solidFill>
                  <a:srgbClr val="188038"/>
                </a:solidFill>
              </a:rPr>
              <a:t>use</a:t>
            </a:r>
            <a:r>
              <a:rPr lang="en"/>
              <a:t>”, is called a </a:t>
            </a:r>
            <a:r>
              <a:rPr lang="en">
                <a:solidFill>
                  <a:srgbClr val="188038"/>
                </a:solidFill>
              </a:rPr>
              <a:t>Hook</a:t>
            </a:r>
            <a:r>
              <a:rPr lang="en"/>
              <a: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rPr lang="en"/>
              <a:t>Hooks are special functions that are only available while React is rendering.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State is just one of those features, but you will meet the other Hooks later.</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a:t>
            </a:r>
            <a:endParaRPr/>
          </a:p>
        </p:txBody>
      </p:sp>
      <p:sp>
        <p:nvSpPr>
          <p:cNvPr id="286" name="Google Shape;286;p39"/>
          <p:cNvSpPr txBox="1"/>
          <p:nvPr>
            <p:ph idx="1" type="body"/>
          </p:nvPr>
        </p:nvSpPr>
        <p:spPr>
          <a:xfrm>
            <a:off x="311700" y="1648500"/>
            <a:ext cx="8520600" cy="146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state</a:t>
            </a:r>
            <a:r>
              <a:rPr lang="en" sz="1100">
                <a:solidFill>
                  <a:schemeClr val="dk1"/>
                </a:solidFill>
              </a:rPr>
              <a:t>: The current state value.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setState</a:t>
            </a:r>
            <a:r>
              <a:rPr lang="en" sz="1100">
                <a:solidFill>
                  <a:schemeClr val="dk1"/>
                </a:solidFill>
              </a:rPr>
              <a:t>: A function to update the state.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initialValue</a:t>
            </a:r>
            <a:r>
              <a:rPr lang="en" sz="1100">
                <a:solidFill>
                  <a:schemeClr val="dk1"/>
                </a:solidFill>
              </a:rPr>
              <a:t>: The starting value of the state.</a:t>
            </a:r>
            <a:endParaRPr sz="1100">
              <a:solidFill>
                <a:schemeClr val="dk1"/>
              </a:solidFill>
            </a:endParaRPr>
          </a:p>
          <a:p>
            <a:pPr indent="0" lvl="0" marL="0" rtl="0" algn="l">
              <a:spcBef>
                <a:spcPts val="1200"/>
              </a:spcBef>
              <a:spcAft>
                <a:spcPts val="1200"/>
              </a:spcAft>
              <a:buNone/>
            </a:pPr>
            <a:r>
              <a:t/>
            </a:r>
            <a:endParaRPr/>
          </a:p>
        </p:txBody>
      </p:sp>
      <p:pic>
        <p:nvPicPr>
          <p:cNvPr id="287" name="Google Shape;287;p39"/>
          <p:cNvPicPr preferRelativeResize="0"/>
          <p:nvPr/>
        </p:nvPicPr>
        <p:blipFill>
          <a:blip r:embed="rId3">
            <a:alphaModFix/>
          </a:blip>
          <a:stretch>
            <a:fillRect/>
          </a:stretch>
        </p:blipFill>
        <p:spPr>
          <a:xfrm>
            <a:off x="401525" y="1017725"/>
            <a:ext cx="3824924" cy="431050"/>
          </a:xfrm>
          <a:prstGeom prst="rect">
            <a:avLst/>
          </a:prstGeom>
          <a:noFill/>
          <a:ln>
            <a:noFill/>
          </a:ln>
        </p:spPr>
      </p:pic>
      <p:pic>
        <p:nvPicPr>
          <p:cNvPr id="288" name="Google Shape;288;p39"/>
          <p:cNvPicPr preferRelativeResize="0"/>
          <p:nvPr/>
        </p:nvPicPr>
        <p:blipFill>
          <a:blip r:embed="rId4">
            <a:alphaModFix/>
          </a:blip>
          <a:stretch>
            <a:fillRect/>
          </a:stretch>
        </p:blipFill>
        <p:spPr>
          <a:xfrm>
            <a:off x="4631525" y="2288200"/>
            <a:ext cx="4339800" cy="2663650"/>
          </a:xfrm>
          <a:prstGeom prst="rect">
            <a:avLst/>
          </a:prstGeom>
          <a:noFill/>
          <a:ln>
            <a:noFill/>
          </a:ln>
        </p:spPr>
      </p:pic>
      <p:sp>
        <p:nvSpPr>
          <p:cNvPr id="289" name="Google Shape;289;p39"/>
          <p:cNvSpPr txBox="1"/>
          <p:nvPr/>
        </p:nvSpPr>
        <p:spPr>
          <a:xfrm>
            <a:off x="461575" y="3110150"/>
            <a:ext cx="3377400" cy="16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Example:</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useState(0)</a:t>
            </a:r>
            <a:r>
              <a:rPr lang="en" sz="1100">
                <a:solidFill>
                  <a:schemeClr val="dk1"/>
                </a:solidFill>
              </a:rPr>
              <a:t> initializes </a:t>
            </a:r>
            <a:r>
              <a:rPr lang="en" sz="1100">
                <a:solidFill>
                  <a:srgbClr val="188038"/>
                </a:solidFill>
                <a:latin typeface="Roboto Mono"/>
                <a:ea typeface="Roboto Mono"/>
                <a:cs typeface="Roboto Mono"/>
                <a:sym typeface="Roboto Mono"/>
              </a:rPr>
              <a:t>count</a:t>
            </a:r>
            <a:r>
              <a:rPr lang="en" sz="1100">
                <a:solidFill>
                  <a:schemeClr val="dk1"/>
                </a:solidFill>
              </a:rPr>
              <a:t> with </a:t>
            </a:r>
            <a:r>
              <a:rPr lang="en" sz="1100">
                <a:solidFill>
                  <a:srgbClr val="188038"/>
                </a:solidFill>
                <a:latin typeface="Roboto Mono"/>
                <a:ea typeface="Roboto Mono"/>
                <a:cs typeface="Roboto Mono"/>
                <a:sym typeface="Roboto Mono"/>
              </a:rPr>
              <a:t>0</a:t>
            </a:r>
            <a:r>
              <a:rPr lang="en" sz="1100">
                <a:solidFill>
                  <a:schemeClr val="dk1"/>
                </a:solidFill>
              </a:rPr>
              <a:t>.</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setCount(count + 1)</a:t>
            </a:r>
            <a:r>
              <a:rPr lang="en" sz="1100">
                <a:solidFill>
                  <a:schemeClr val="dk1"/>
                </a:solidFill>
              </a:rPr>
              <a:t> updates the state when the button is clicked.</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The component re-renders whenever the state updates.</a:t>
            </a:r>
            <a:endParaRPr sz="11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State</a:t>
            </a:r>
            <a:endParaRPr/>
          </a:p>
        </p:txBody>
      </p:sp>
      <p:sp>
        <p:nvSpPr>
          <p:cNvPr id="295" name="Google Shape;295;p40"/>
          <p:cNvSpPr txBox="1"/>
          <p:nvPr>
            <p:ph idx="1" type="body"/>
          </p:nvPr>
        </p:nvSpPr>
        <p:spPr>
          <a:xfrm>
            <a:off x="311700" y="1152475"/>
            <a:ext cx="8520600" cy="1459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Using a Function (Best Practice for Previous State)</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If your new state depends on the previous state, use a function inside </a:t>
            </a:r>
            <a:r>
              <a:rPr lang="en" sz="1100">
                <a:solidFill>
                  <a:srgbClr val="188038"/>
                </a:solidFill>
                <a:latin typeface="Roboto Mono"/>
                <a:ea typeface="Roboto Mono"/>
                <a:cs typeface="Roboto Mono"/>
                <a:sym typeface="Roboto Mono"/>
              </a:rPr>
              <a:t>setState</a:t>
            </a:r>
            <a:r>
              <a:rPr lang="en" sz="1100">
                <a:solidFill>
                  <a:schemeClr val="dk1"/>
                </a:solidFill>
              </a:rPr>
              <a:t>. This ensures you get the latest state, especially in asynchronous updates.</a:t>
            </a:r>
            <a:endParaRPr sz="1100">
              <a:solidFill>
                <a:schemeClr val="dk1"/>
              </a:solidFill>
            </a:endParaRPr>
          </a:p>
          <a:p>
            <a:pPr indent="0" lvl="0" marL="0" rtl="0" algn="l">
              <a:spcBef>
                <a:spcPts val="1200"/>
              </a:spcBef>
              <a:spcAft>
                <a:spcPts val="1200"/>
              </a:spcAft>
              <a:buNone/>
            </a:pPr>
            <a:r>
              <a:t/>
            </a:r>
            <a:endParaRPr/>
          </a:p>
        </p:txBody>
      </p:sp>
      <p:pic>
        <p:nvPicPr>
          <p:cNvPr id="296" name="Google Shape;296;p40"/>
          <p:cNvPicPr preferRelativeResize="0"/>
          <p:nvPr/>
        </p:nvPicPr>
        <p:blipFill>
          <a:blip r:embed="rId3">
            <a:alphaModFix/>
          </a:blip>
          <a:stretch>
            <a:fillRect/>
          </a:stretch>
        </p:blipFill>
        <p:spPr>
          <a:xfrm>
            <a:off x="407050" y="2053575"/>
            <a:ext cx="3603450" cy="454500"/>
          </a:xfrm>
          <a:prstGeom prst="rect">
            <a:avLst/>
          </a:prstGeom>
          <a:noFill/>
          <a:ln>
            <a:noFill/>
          </a:ln>
        </p:spPr>
      </p:pic>
      <p:sp>
        <p:nvSpPr>
          <p:cNvPr id="297" name="Google Shape;297;p40"/>
          <p:cNvSpPr txBox="1"/>
          <p:nvPr/>
        </p:nvSpPr>
        <p:spPr>
          <a:xfrm>
            <a:off x="359900" y="2746725"/>
            <a:ext cx="5311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Updating an Object in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00">
                <a:solidFill>
                  <a:schemeClr val="dk1"/>
                </a:solidFill>
              </a:rPr>
              <a:t>Using </a:t>
            </a:r>
            <a:r>
              <a:rPr lang="en" sz="1100">
                <a:solidFill>
                  <a:srgbClr val="188038"/>
                </a:solidFill>
                <a:latin typeface="Roboto Mono"/>
                <a:ea typeface="Roboto Mono"/>
                <a:cs typeface="Roboto Mono"/>
                <a:sym typeface="Roboto Mono"/>
              </a:rPr>
              <a:t>{ ...prevUser }</a:t>
            </a:r>
            <a:r>
              <a:rPr lang="en" sz="1100">
                <a:solidFill>
                  <a:schemeClr val="dk1"/>
                </a:solidFill>
              </a:rPr>
              <a:t> keeps other properties intact while updating </a:t>
            </a:r>
            <a:r>
              <a:rPr lang="en" sz="1100">
                <a:solidFill>
                  <a:srgbClr val="188038"/>
                </a:solidFill>
                <a:latin typeface="Roboto Mono"/>
                <a:ea typeface="Roboto Mono"/>
                <a:cs typeface="Roboto Mono"/>
                <a:sym typeface="Roboto Mono"/>
              </a:rPr>
              <a:t>age</a:t>
            </a:r>
            <a:r>
              <a:rPr lang="en" sz="1100">
                <a:solidFill>
                  <a:schemeClr val="dk1"/>
                </a:solidFill>
              </a:rPr>
              <a:t>.</a:t>
            </a:r>
            <a:endParaRPr/>
          </a:p>
        </p:txBody>
      </p:sp>
      <p:pic>
        <p:nvPicPr>
          <p:cNvPr id="298" name="Google Shape;298;p40"/>
          <p:cNvPicPr preferRelativeResize="0"/>
          <p:nvPr/>
        </p:nvPicPr>
        <p:blipFill>
          <a:blip r:embed="rId4">
            <a:alphaModFix/>
          </a:blip>
          <a:stretch>
            <a:fillRect/>
          </a:stretch>
        </p:blipFill>
        <p:spPr>
          <a:xfrm>
            <a:off x="407050" y="3573675"/>
            <a:ext cx="4555726" cy="113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with Arrays</a:t>
            </a:r>
            <a:endParaRPr/>
          </a:p>
        </p:txBody>
      </p:sp>
      <p:sp>
        <p:nvSpPr>
          <p:cNvPr id="304" name="Google Shape;304;p41"/>
          <p:cNvSpPr txBox="1"/>
          <p:nvPr>
            <p:ph idx="1" type="body"/>
          </p:nvPr>
        </p:nvSpPr>
        <p:spPr>
          <a:xfrm>
            <a:off x="311700" y="1152475"/>
            <a:ext cx="8520600" cy="106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Spread operator (</a:t>
            </a:r>
            <a:r>
              <a:rPr lang="en" sz="1100">
                <a:solidFill>
                  <a:srgbClr val="188038"/>
                </a:solidFill>
                <a:latin typeface="Roboto Mono"/>
                <a:ea typeface="Roboto Mono"/>
                <a:cs typeface="Roboto Mono"/>
                <a:sym typeface="Roboto Mono"/>
              </a:rPr>
              <a:t>...prevItems</a:t>
            </a:r>
            <a:r>
              <a:rPr lang="en" sz="1100">
                <a:solidFill>
                  <a:schemeClr val="dk1"/>
                </a:solidFill>
              </a:rPr>
              <a:t>) ensures the array is not mutated directly.</a:t>
            </a:r>
            <a:endParaRPr/>
          </a:p>
        </p:txBody>
      </p:sp>
      <p:pic>
        <p:nvPicPr>
          <p:cNvPr id="305" name="Google Shape;305;p41"/>
          <p:cNvPicPr preferRelativeResize="0"/>
          <p:nvPr/>
        </p:nvPicPr>
        <p:blipFill>
          <a:blip r:embed="rId3">
            <a:alphaModFix/>
          </a:blip>
          <a:stretch>
            <a:fillRect/>
          </a:stretch>
        </p:blipFill>
        <p:spPr>
          <a:xfrm>
            <a:off x="407100" y="1723300"/>
            <a:ext cx="5624300" cy="116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Why Use React.js?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Component-based architecture.</a:t>
            </a:r>
            <a:endParaRPr/>
          </a:p>
          <a:p>
            <a:pPr indent="-298450" lvl="0" marL="457200" rtl="0" algn="l">
              <a:spcBef>
                <a:spcPts val="0"/>
              </a:spcBef>
              <a:spcAft>
                <a:spcPts val="0"/>
              </a:spcAft>
              <a:buClr>
                <a:schemeClr val="dk1"/>
              </a:buClr>
              <a:buSzPts val="1100"/>
              <a:buChar char="●"/>
            </a:pPr>
            <a:r>
              <a:rPr lang="en"/>
              <a:t>Virtual DOM improves performance.</a:t>
            </a:r>
            <a:endParaRPr/>
          </a:p>
          <a:p>
            <a:pPr indent="-298450" lvl="0" marL="457200" rtl="0" algn="l">
              <a:spcBef>
                <a:spcPts val="0"/>
              </a:spcBef>
              <a:spcAft>
                <a:spcPts val="0"/>
              </a:spcAft>
              <a:buClr>
                <a:schemeClr val="dk1"/>
              </a:buClr>
              <a:buSzPts val="1100"/>
              <a:buChar char="●"/>
            </a:pPr>
            <a:r>
              <a:rPr lang="en"/>
              <a:t>Reusable components save development time.</a:t>
            </a:r>
            <a:endParaRPr/>
          </a:p>
          <a:p>
            <a:pPr indent="-298450" lvl="0" marL="457200" rtl="0" algn="l">
              <a:spcBef>
                <a:spcPts val="0"/>
              </a:spcBef>
              <a:spcAft>
                <a:spcPts val="0"/>
              </a:spcAft>
              <a:buClr>
                <a:schemeClr val="dk1"/>
              </a:buClr>
              <a:buSzPts val="1100"/>
              <a:buChar char="●"/>
            </a:pPr>
            <a:r>
              <a:rPr lang="en"/>
              <a:t>Strong community support and ecosystem.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Lazy Initialization</a:t>
            </a:r>
            <a:endParaRPr/>
          </a:p>
        </p:txBody>
      </p:sp>
      <p:sp>
        <p:nvSpPr>
          <p:cNvPr id="311" name="Google Shape;311;p42"/>
          <p:cNvSpPr txBox="1"/>
          <p:nvPr>
            <p:ph idx="1" type="body"/>
          </p:nvPr>
        </p:nvSpPr>
        <p:spPr>
          <a:xfrm>
            <a:off x="311700" y="1152475"/>
            <a:ext cx="8520600" cy="9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You can pass a function to </a:t>
            </a:r>
            <a:r>
              <a:rPr lang="en" sz="1100">
                <a:solidFill>
                  <a:srgbClr val="188038"/>
                </a:solidFill>
                <a:latin typeface="Roboto Mono"/>
                <a:ea typeface="Roboto Mono"/>
                <a:cs typeface="Roboto Mono"/>
                <a:sym typeface="Roboto Mono"/>
              </a:rPr>
              <a:t>useState</a:t>
            </a:r>
            <a:r>
              <a:rPr lang="en" sz="1100">
                <a:solidFill>
                  <a:schemeClr val="dk1"/>
                </a:solidFill>
              </a:rPr>
              <a:t> to compute the initial state only once:</a:t>
            </a:r>
            <a:endParaRPr sz="1100">
              <a:solidFill>
                <a:schemeClr val="dk1"/>
              </a:solidFill>
            </a:endParaRPr>
          </a:p>
          <a:p>
            <a:pPr indent="0" lvl="0" marL="0" rtl="0" algn="l">
              <a:spcBef>
                <a:spcPts val="1200"/>
              </a:spcBef>
              <a:spcAft>
                <a:spcPts val="1200"/>
              </a:spcAft>
              <a:buNone/>
            </a:pPr>
            <a:r>
              <a:rPr lang="en" sz="1100">
                <a:solidFill>
                  <a:schemeClr val="dk1"/>
                </a:solidFill>
              </a:rPr>
              <a:t>This prevents unnecessary calculations on every render.</a:t>
            </a:r>
            <a:endParaRPr sz="1100">
              <a:solidFill>
                <a:schemeClr val="dk1"/>
              </a:solidFill>
            </a:endParaRPr>
          </a:p>
        </p:txBody>
      </p:sp>
      <p:pic>
        <p:nvPicPr>
          <p:cNvPr id="312" name="Google Shape;312;p42"/>
          <p:cNvPicPr preferRelativeResize="0"/>
          <p:nvPr/>
        </p:nvPicPr>
        <p:blipFill>
          <a:blip r:embed="rId3">
            <a:alphaModFix/>
          </a:blip>
          <a:stretch>
            <a:fillRect/>
          </a:stretch>
        </p:blipFill>
        <p:spPr>
          <a:xfrm>
            <a:off x="368325" y="1883900"/>
            <a:ext cx="7141275" cy="687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 of useState</a:t>
            </a:r>
            <a:endParaRPr/>
          </a:p>
        </p:txBody>
      </p:sp>
      <p:sp>
        <p:nvSpPr>
          <p:cNvPr id="318" name="Google Shape;318;p4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AutoNum type="arabicPeriod"/>
            </a:pPr>
            <a:r>
              <a:rPr b="1" lang="en" sz="1100">
                <a:solidFill>
                  <a:schemeClr val="dk1"/>
                </a:solidFill>
              </a:rPr>
              <a:t>Must be inside a function component</a:t>
            </a:r>
            <a:r>
              <a:rPr lang="en" sz="1100">
                <a:solidFill>
                  <a:schemeClr val="dk1"/>
                </a:solidFill>
              </a:rPr>
              <a:t> – Hooks cannot be used in class components or outside component functions.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Cannot be used conditionally</a:t>
            </a:r>
            <a:r>
              <a:rPr lang="en" sz="1100">
                <a:solidFill>
                  <a:schemeClr val="dk1"/>
                </a:solidFill>
              </a:rPr>
              <a:t> – Hooks should always be called in the same order.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r>
              <a:rPr lang="en" sz="1100">
                <a:solidFill>
                  <a:schemeClr val="dk1"/>
                </a:solidFill>
              </a:rPr>
              <a:t>Instead, declare hooks at the top level.</a:t>
            </a:r>
            <a:br>
              <a:rPr lang="en" sz="1100">
                <a:solidFill>
                  <a:schemeClr val="dk1"/>
                </a:solidFill>
              </a:rPr>
            </a:b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pic>
        <p:nvPicPr>
          <p:cNvPr id="319" name="Google Shape;319;p43"/>
          <p:cNvPicPr preferRelativeResize="0"/>
          <p:nvPr/>
        </p:nvPicPr>
        <p:blipFill>
          <a:blip r:embed="rId3">
            <a:alphaModFix/>
          </a:blip>
          <a:stretch>
            <a:fillRect/>
          </a:stretch>
        </p:blipFill>
        <p:spPr>
          <a:xfrm>
            <a:off x="832675" y="1819396"/>
            <a:ext cx="5005601" cy="964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Use useState</a:t>
            </a:r>
            <a:endParaRPr/>
          </a:p>
        </p:txBody>
      </p:sp>
      <p:sp>
        <p:nvSpPr>
          <p:cNvPr id="325" name="Google Shape;325;p4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When you need to store and update local state in a component.</a:t>
            </a:r>
            <a:endParaRPr/>
          </a:p>
          <a:p>
            <a:pPr indent="0" lvl="0" marL="0" rtl="0" algn="l">
              <a:spcBef>
                <a:spcPts val="1200"/>
              </a:spcBef>
              <a:spcAft>
                <a:spcPts val="0"/>
              </a:spcAft>
              <a:buClr>
                <a:schemeClr val="dk1"/>
              </a:buClr>
              <a:buSzPts val="1100"/>
              <a:buFont typeface="Arial"/>
              <a:buNone/>
            </a:pPr>
            <a:r>
              <a:rPr lang="en"/>
              <a:t>When you want reactive UI updates.</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useState - </a:t>
            </a:r>
            <a:r>
              <a:rPr lang="en"/>
              <a:t>Conclusion</a:t>
            </a:r>
            <a:endParaRPr/>
          </a:p>
        </p:txBody>
      </p:sp>
      <p:sp>
        <p:nvSpPr>
          <p:cNvPr id="331" name="Google Shape;331;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useState</a:t>
            </a:r>
            <a:r>
              <a:rPr lang="en" sz="1100">
                <a:solidFill>
                  <a:schemeClr val="dk1"/>
                </a:solidFill>
              </a:rPr>
              <a:t> is a powerful and easy-to-use hook for managing state in React functional components. </a:t>
            </a:r>
            <a:endParaRPr sz="1100">
              <a:solidFill>
                <a:schemeClr val="dk1"/>
              </a:solidFill>
            </a:endParaRPr>
          </a:p>
          <a:p>
            <a:pPr indent="0" lvl="0" marL="0" rtl="0" algn="l">
              <a:spcBef>
                <a:spcPts val="1200"/>
              </a:spcBef>
              <a:spcAft>
                <a:spcPts val="1200"/>
              </a:spcAft>
              <a:buNone/>
            </a:pPr>
            <a:r>
              <a:rPr lang="en" sz="1100">
                <a:solidFill>
                  <a:schemeClr val="dk1"/>
                </a:solidFill>
              </a:rPr>
              <a:t>Understanding how it works helps in building interactive and dynamic applications.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Hooks</a:t>
            </a:r>
            <a:endParaRPr/>
          </a:p>
        </p:txBody>
      </p:sp>
      <p:sp>
        <p:nvSpPr>
          <p:cNvPr id="337" name="Google Shape;337;p4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sz="1100">
                <a:solidFill>
                  <a:schemeClr val="dk1"/>
                </a:solidFill>
              </a:rPr>
              <a:t>Introduced in React 16.8.</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Allows functional components to use state and lifecycle features.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Common hooks: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useState</a:t>
            </a:r>
            <a:endParaRPr sz="1100">
              <a:solidFill>
                <a:srgbClr val="188038"/>
              </a:solidFill>
              <a:latin typeface="Roboto Mono"/>
              <a:ea typeface="Roboto Mono"/>
              <a:cs typeface="Roboto Mono"/>
              <a:sym typeface="Roboto Mono"/>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useEffect</a:t>
            </a:r>
            <a:endParaRPr sz="1100">
              <a:solidFill>
                <a:srgbClr val="188038"/>
              </a:solidFill>
              <a:latin typeface="Roboto Mono"/>
              <a:ea typeface="Roboto Mono"/>
              <a:cs typeface="Roboto Mono"/>
              <a:sym typeface="Roboto Mono"/>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useContext</a:t>
            </a:r>
            <a:endParaRPr sz="1100">
              <a:solidFill>
                <a:srgbClr val="188038"/>
              </a:solidFill>
              <a:latin typeface="Roboto Mono"/>
              <a:ea typeface="Roboto Mono"/>
              <a:cs typeface="Roboto Mono"/>
              <a:sym typeface="Roboto Mono"/>
            </a:endParaRPr>
          </a:p>
          <a:p>
            <a:pPr indent="-298450" lvl="1" marL="9144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useRef</a:t>
            </a:r>
            <a:endParaRPr sz="1100">
              <a:solidFill>
                <a:srgbClr val="188038"/>
              </a:solidFill>
              <a:latin typeface="Roboto Mono"/>
              <a:ea typeface="Roboto Mono"/>
              <a:cs typeface="Roboto Mono"/>
              <a:sym typeface="Roboto Mono"/>
            </a:endParaRPr>
          </a:p>
          <a:p>
            <a:pPr indent="-298450" lvl="1" marL="9144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useCallback</a:t>
            </a:r>
            <a:endParaRPr sz="1100">
              <a:solidFill>
                <a:srgbClr val="188038"/>
              </a:solidFill>
              <a:latin typeface="Roboto Mono"/>
              <a:ea typeface="Roboto Mono"/>
              <a:cs typeface="Roboto Mono"/>
              <a:sym typeface="Roboto Mono"/>
            </a:endParaRPr>
          </a:p>
          <a:p>
            <a:pPr indent="-298450" lvl="1" marL="914400" rtl="0" algn="l">
              <a:spcBef>
                <a:spcPts val="0"/>
              </a:spcBef>
              <a:spcAft>
                <a:spcPts val="0"/>
              </a:spcAft>
              <a:buClr>
                <a:srgbClr val="188038"/>
              </a:buClr>
              <a:buSzPts val="1100"/>
              <a:buFont typeface="Roboto Mono"/>
              <a:buChar char="○"/>
            </a:pPr>
            <a:r>
              <a:rPr lang="en" sz="1100">
                <a:solidFill>
                  <a:srgbClr val="188038"/>
                </a:solidFill>
                <a:latin typeface="Roboto Mono"/>
                <a:ea typeface="Roboto Mono"/>
                <a:cs typeface="Roboto Mono"/>
                <a:sym typeface="Roboto Mono"/>
              </a:rPr>
              <a:t>useMemo</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 - </a:t>
            </a:r>
            <a:r>
              <a:rPr lang="en"/>
              <a:t>Effect hook</a:t>
            </a:r>
            <a:endParaRPr/>
          </a:p>
        </p:txBody>
      </p:sp>
      <p:sp>
        <p:nvSpPr>
          <p:cNvPr id="343" name="Google Shape;343;p4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Effects let a component connect to and synchronize with external systems. This includes dealing with network, browser DOM, animations, widgets written using a different UI library, and other non-React code.</a:t>
            </a:r>
            <a:endParaRPr/>
          </a:p>
          <a:p>
            <a:pPr indent="-342900" lvl="0" marL="457200" rtl="0" algn="l">
              <a:spcBef>
                <a:spcPts val="1200"/>
              </a:spcBef>
              <a:spcAft>
                <a:spcPts val="0"/>
              </a:spcAft>
              <a:buSzPts val="1800"/>
              <a:buChar char="-"/>
            </a:pPr>
            <a:r>
              <a:rPr lang="en">
                <a:solidFill>
                  <a:srgbClr val="188038"/>
                </a:solidFill>
              </a:rPr>
              <a:t>useEffect </a:t>
            </a:r>
            <a:r>
              <a:rPr lang="en"/>
              <a:t>connects a component to an external system.</a:t>
            </a:r>
            <a:endParaRPr/>
          </a:p>
          <a:p>
            <a:pPr indent="0" lvl="0" marL="0" rtl="0" algn="l">
              <a:spcBef>
                <a:spcPts val="1200"/>
              </a:spcBef>
              <a:spcAft>
                <a:spcPts val="0"/>
              </a:spcAft>
              <a:buNone/>
            </a:pPr>
            <a:r>
              <a:rPr lang="en"/>
              <a:t>There are two rarely used variations of useEffect with differences in timing:</a:t>
            </a:r>
            <a:endParaRPr/>
          </a:p>
          <a:p>
            <a:pPr indent="-342900" lvl="0" marL="457200" rtl="0" algn="l">
              <a:spcBef>
                <a:spcPts val="1200"/>
              </a:spcBef>
              <a:spcAft>
                <a:spcPts val="0"/>
              </a:spcAft>
              <a:buSzPts val="1800"/>
              <a:buChar char="●"/>
            </a:pPr>
            <a:r>
              <a:rPr lang="en">
                <a:solidFill>
                  <a:srgbClr val="188038"/>
                </a:solidFill>
              </a:rPr>
              <a:t>useLayoutEffect </a:t>
            </a:r>
            <a:r>
              <a:rPr lang="en"/>
              <a:t>fires before the browser repaints the screen. </a:t>
            </a:r>
            <a:endParaRPr/>
          </a:p>
          <a:p>
            <a:pPr indent="-342900" lvl="0" marL="457200" rtl="0" algn="l">
              <a:spcBef>
                <a:spcPts val="0"/>
              </a:spcBef>
              <a:spcAft>
                <a:spcPts val="0"/>
              </a:spcAft>
              <a:buSzPts val="1800"/>
              <a:buChar char="●"/>
            </a:pPr>
            <a:r>
              <a:rPr lang="en">
                <a:solidFill>
                  <a:srgbClr val="188038"/>
                </a:solidFill>
              </a:rPr>
              <a:t>useInsertionEffect </a:t>
            </a:r>
            <a:r>
              <a:rPr lang="en"/>
              <a:t>fires before React makes changes to the DOM.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Hook - useEffect</a:t>
            </a:r>
            <a:endParaRPr/>
          </a:p>
        </p:txBody>
      </p:sp>
      <p:sp>
        <p:nvSpPr>
          <p:cNvPr id="349" name="Google Shape;349;p48"/>
          <p:cNvSpPr txBox="1"/>
          <p:nvPr>
            <p:ph idx="1" type="body"/>
          </p:nvPr>
        </p:nvSpPr>
        <p:spPr>
          <a:xfrm>
            <a:off x="311700" y="1152475"/>
            <a:ext cx="4147200" cy="2987400"/>
          </a:xfrm>
          <a:prstGeom prst="rect">
            <a:avLst/>
          </a:prstGeom>
        </p:spPr>
        <p:txBody>
          <a:bodyPr anchorCtr="0" anchor="t" bIns="91425" lIns="91425" spcFirstLastPara="1" rIns="91425" wrap="square" tIns="91425">
            <a:normAutofit lnSpcReduction="10000"/>
          </a:bodyPr>
          <a:lstStyle/>
          <a:p>
            <a:pPr indent="-311150" lvl="0" marL="457200" rtl="0" algn="l">
              <a:lnSpc>
                <a:spcPct val="115000"/>
              </a:lnSpc>
              <a:spcBef>
                <a:spcPts val="0"/>
              </a:spcBef>
              <a:spcAft>
                <a:spcPts val="0"/>
              </a:spcAft>
              <a:buSzPts val="1300"/>
              <a:buChar char="●"/>
            </a:pPr>
            <a:r>
              <a:rPr lang="en" sz="1300">
                <a:solidFill>
                  <a:srgbClr val="188038"/>
                </a:solidFill>
              </a:rPr>
              <a:t>useEffect </a:t>
            </a:r>
            <a:r>
              <a:rPr lang="en" sz="1300"/>
              <a:t>is a React Hook that lets you synchronize a component with an external system.</a:t>
            </a:r>
            <a:endParaRPr sz="1300"/>
          </a:p>
          <a:p>
            <a:pPr indent="0" lvl="0" marL="457200" rtl="0" algn="l">
              <a:lnSpc>
                <a:spcPct val="115000"/>
              </a:lnSpc>
              <a:spcBef>
                <a:spcPts val="1200"/>
              </a:spcBef>
              <a:spcAft>
                <a:spcPts val="0"/>
              </a:spcAft>
              <a:buNone/>
            </a:pPr>
            <a:r>
              <a:t/>
            </a:r>
            <a:endParaRPr sz="1300"/>
          </a:p>
          <a:p>
            <a:pPr indent="-311150" lvl="0" marL="457200" rtl="0" algn="l">
              <a:lnSpc>
                <a:spcPct val="115000"/>
              </a:lnSpc>
              <a:spcBef>
                <a:spcPts val="1200"/>
              </a:spcBef>
              <a:spcAft>
                <a:spcPts val="0"/>
              </a:spcAft>
              <a:buSzPts val="1300"/>
              <a:buChar char="●"/>
            </a:pPr>
            <a:r>
              <a:rPr lang="en" sz="1300"/>
              <a:t>Call </a:t>
            </a:r>
            <a:r>
              <a:rPr lang="en" sz="1300">
                <a:solidFill>
                  <a:srgbClr val="188038"/>
                </a:solidFill>
              </a:rPr>
              <a:t>useEffect </a:t>
            </a:r>
            <a:r>
              <a:rPr lang="en" sz="1300"/>
              <a:t>at the </a:t>
            </a:r>
            <a:r>
              <a:rPr lang="en" sz="1300">
                <a:solidFill>
                  <a:srgbClr val="188038"/>
                </a:solidFill>
              </a:rPr>
              <a:t>top level</a:t>
            </a:r>
            <a:r>
              <a:rPr lang="en" sz="1300"/>
              <a:t> of your component to declare an Effect</a:t>
            </a:r>
            <a:endParaRPr sz="1300"/>
          </a:p>
          <a:p>
            <a:pPr indent="0" lvl="0" marL="457200" rtl="0" algn="l">
              <a:lnSpc>
                <a:spcPct val="115000"/>
              </a:lnSpc>
              <a:spcBef>
                <a:spcPts val="1200"/>
              </a:spcBef>
              <a:spcAft>
                <a:spcPts val="0"/>
              </a:spcAft>
              <a:buNone/>
            </a:pPr>
            <a:r>
              <a:t/>
            </a:r>
            <a:endParaRPr sz="1300"/>
          </a:p>
          <a:p>
            <a:pPr indent="-311150" lvl="0" marL="457200" rtl="0" algn="l">
              <a:lnSpc>
                <a:spcPct val="115000"/>
              </a:lnSpc>
              <a:spcBef>
                <a:spcPts val="1200"/>
              </a:spcBef>
              <a:spcAft>
                <a:spcPts val="0"/>
              </a:spcAft>
              <a:buSzPts val="1300"/>
              <a:buChar char="●"/>
            </a:pPr>
            <a:r>
              <a:rPr lang="en" sz="1300">
                <a:solidFill>
                  <a:srgbClr val="188038"/>
                </a:solidFill>
              </a:rPr>
              <a:t>setup</a:t>
            </a:r>
            <a:r>
              <a:rPr lang="en" sz="1300"/>
              <a:t>: The function with your Effect’s logic. Your setup function may also optionally return a cleanup function. </a:t>
            </a:r>
            <a:endParaRPr sz="1300"/>
          </a:p>
        </p:txBody>
      </p:sp>
      <p:pic>
        <p:nvPicPr>
          <p:cNvPr id="350" name="Google Shape;350;p48"/>
          <p:cNvPicPr preferRelativeResize="0"/>
          <p:nvPr/>
        </p:nvPicPr>
        <p:blipFill>
          <a:blip r:embed="rId3">
            <a:alphaModFix/>
          </a:blip>
          <a:stretch>
            <a:fillRect/>
          </a:stretch>
        </p:blipFill>
        <p:spPr>
          <a:xfrm>
            <a:off x="4571995" y="981045"/>
            <a:ext cx="3248600" cy="511075"/>
          </a:xfrm>
          <a:prstGeom prst="rect">
            <a:avLst/>
          </a:prstGeom>
          <a:noFill/>
          <a:ln>
            <a:noFill/>
          </a:ln>
        </p:spPr>
      </p:pic>
      <p:pic>
        <p:nvPicPr>
          <p:cNvPr id="351" name="Google Shape;351;p48"/>
          <p:cNvPicPr preferRelativeResize="0"/>
          <p:nvPr/>
        </p:nvPicPr>
        <p:blipFill>
          <a:blip r:embed="rId4">
            <a:alphaModFix/>
          </a:blip>
          <a:stretch>
            <a:fillRect/>
          </a:stretch>
        </p:blipFill>
        <p:spPr>
          <a:xfrm>
            <a:off x="4572000" y="1644520"/>
            <a:ext cx="4380301" cy="2094927"/>
          </a:xfrm>
          <a:prstGeom prst="rect">
            <a:avLst/>
          </a:prstGeom>
          <a:noFill/>
          <a:ln>
            <a:noFill/>
          </a:ln>
        </p:spPr>
      </p:pic>
      <p:sp>
        <p:nvSpPr>
          <p:cNvPr id="352" name="Google Shape;352;p48"/>
          <p:cNvSpPr txBox="1"/>
          <p:nvPr/>
        </p:nvSpPr>
        <p:spPr>
          <a:xfrm>
            <a:off x="311700" y="3984925"/>
            <a:ext cx="7258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solidFill>
                  <a:schemeClr val="dk2"/>
                </a:solidFill>
              </a:rPr>
              <a:t>optional </a:t>
            </a:r>
            <a:r>
              <a:rPr lang="en">
                <a:solidFill>
                  <a:srgbClr val="188038"/>
                </a:solidFill>
              </a:rPr>
              <a:t>dependencies</a:t>
            </a:r>
            <a:r>
              <a:rPr lang="en">
                <a:solidFill>
                  <a:schemeClr val="dk2"/>
                </a:solidFill>
              </a:rPr>
              <a:t>: The list of all reactive values referenced inside of the setup code.</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SzPts val="1400"/>
              <a:buChar char="●"/>
            </a:pPr>
            <a:r>
              <a:rPr lang="en">
                <a:solidFill>
                  <a:srgbClr val="188038"/>
                </a:solidFill>
              </a:rPr>
              <a:t>useEffect</a:t>
            </a:r>
            <a:r>
              <a:rPr lang="en">
                <a:solidFill>
                  <a:schemeClr val="dk2"/>
                </a:solidFill>
              </a:rPr>
              <a:t> returns undefined.</a:t>
            </a:r>
            <a:endParaRPr>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useEffect</a:t>
            </a:r>
            <a:endParaRPr/>
          </a:p>
        </p:txBody>
      </p:sp>
      <p:sp>
        <p:nvSpPr>
          <p:cNvPr id="358" name="Google Shape;358;p49"/>
          <p:cNvSpPr txBox="1"/>
          <p:nvPr>
            <p:ph idx="1" type="body"/>
          </p:nvPr>
        </p:nvSpPr>
        <p:spPr>
          <a:xfrm>
            <a:off x="311700" y="1229875"/>
            <a:ext cx="3887100" cy="20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on Every Render</a:t>
            </a:r>
            <a:endParaRPr/>
          </a:p>
          <a:p>
            <a:pPr indent="0" lvl="0" marL="0" rtl="0" algn="l">
              <a:spcBef>
                <a:spcPts val="1200"/>
              </a:spcBef>
              <a:spcAft>
                <a:spcPts val="1200"/>
              </a:spcAft>
              <a:buNone/>
            </a:pPr>
            <a:r>
              <a:rPr lang="en" sz="1100">
                <a:solidFill>
                  <a:srgbClr val="000000"/>
                </a:solidFill>
                <a:latin typeface="Arial"/>
                <a:ea typeface="Arial"/>
                <a:cs typeface="Arial"/>
                <a:sym typeface="Arial"/>
              </a:rPr>
              <a:t>If no dependency array is provided, </a:t>
            </a:r>
            <a:r>
              <a:rPr lang="en" sz="1100">
                <a:solidFill>
                  <a:srgbClr val="188038"/>
                </a:solidFill>
                <a:latin typeface="Roboto Mono"/>
                <a:ea typeface="Roboto Mono"/>
                <a:cs typeface="Roboto Mono"/>
                <a:sym typeface="Roboto Mono"/>
              </a:rPr>
              <a:t>useEffect</a:t>
            </a:r>
            <a:r>
              <a:rPr lang="en" sz="1100">
                <a:solidFill>
                  <a:srgbClr val="000000"/>
                </a:solidFill>
                <a:latin typeface="Arial"/>
                <a:ea typeface="Arial"/>
                <a:cs typeface="Arial"/>
                <a:sym typeface="Arial"/>
              </a:rPr>
              <a:t> runs after every render.</a:t>
            </a:r>
            <a:endParaRPr/>
          </a:p>
        </p:txBody>
      </p:sp>
      <p:pic>
        <p:nvPicPr>
          <p:cNvPr id="359" name="Google Shape;359;p49"/>
          <p:cNvPicPr preferRelativeResize="0"/>
          <p:nvPr/>
        </p:nvPicPr>
        <p:blipFill>
          <a:blip r:embed="rId3">
            <a:alphaModFix/>
          </a:blip>
          <a:stretch>
            <a:fillRect/>
          </a:stretch>
        </p:blipFill>
        <p:spPr>
          <a:xfrm>
            <a:off x="4354350" y="931825"/>
            <a:ext cx="4477961" cy="31402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useEffect</a:t>
            </a:r>
            <a:endParaRPr/>
          </a:p>
        </p:txBody>
      </p:sp>
      <p:sp>
        <p:nvSpPr>
          <p:cNvPr id="365" name="Google Shape;365;p50"/>
          <p:cNvSpPr txBox="1"/>
          <p:nvPr>
            <p:ph idx="1" type="body"/>
          </p:nvPr>
        </p:nvSpPr>
        <p:spPr>
          <a:xfrm>
            <a:off x="311700" y="1229875"/>
            <a:ext cx="516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Only Once (on Mount)</a:t>
            </a:r>
            <a:endParaRPr/>
          </a:p>
          <a:p>
            <a:pPr indent="0" lvl="0" marL="0" rtl="0" algn="l">
              <a:spcBef>
                <a:spcPts val="1200"/>
              </a:spcBef>
              <a:spcAft>
                <a:spcPts val="1200"/>
              </a:spcAft>
              <a:buNone/>
            </a:pPr>
            <a:r>
              <a:rPr lang="en" sz="1100">
                <a:solidFill>
                  <a:srgbClr val="000000"/>
                </a:solidFill>
                <a:latin typeface="Arial"/>
                <a:ea typeface="Arial"/>
                <a:cs typeface="Arial"/>
                <a:sym typeface="Arial"/>
              </a:rPr>
              <a:t>Adding an empty dependency array (</a:t>
            </a:r>
            <a:r>
              <a:rPr lang="en" sz="1100">
                <a:solidFill>
                  <a:srgbClr val="188038"/>
                </a:solidFill>
                <a:latin typeface="Roboto Mono"/>
                <a:ea typeface="Roboto Mono"/>
                <a:cs typeface="Roboto Mono"/>
                <a:sym typeface="Roboto Mono"/>
              </a:rPr>
              <a:t>[]</a:t>
            </a:r>
            <a:r>
              <a:rPr lang="en" sz="1100">
                <a:solidFill>
                  <a:srgbClr val="000000"/>
                </a:solidFill>
                <a:latin typeface="Arial"/>
                <a:ea typeface="Arial"/>
                <a:cs typeface="Arial"/>
                <a:sym typeface="Arial"/>
              </a:rPr>
              <a:t>) ensures the effect runs only once when the component mounts.</a:t>
            </a:r>
            <a:endParaRPr/>
          </a:p>
        </p:txBody>
      </p:sp>
      <p:pic>
        <p:nvPicPr>
          <p:cNvPr id="366" name="Google Shape;366;p50"/>
          <p:cNvPicPr preferRelativeResize="0"/>
          <p:nvPr/>
        </p:nvPicPr>
        <p:blipFill>
          <a:blip r:embed="rId3">
            <a:alphaModFix/>
          </a:blip>
          <a:stretch>
            <a:fillRect/>
          </a:stretch>
        </p:blipFill>
        <p:spPr>
          <a:xfrm>
            <a:off x="5472300" y="705125"/>
            <a:ext cx="3366901" cy="359388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useEffect</a:t>
            </a:r>
            <a:endParaRPr/>
          </a:p>
        </p:txBody>
      </p:sp>
      <p:sp>
        <p:nvSpPr>
          <p:cNvPr id="372" name="Google Shape;372;p51"/>
          <p:cNvSpPr txBox="1"/>
          <p:nvPr>
            <p:ph idx="1" type="body"/>
          </p:nvPr>
        </p:nvSpPr>
        <p:spPr>
          <a:xfrm>
            <a:off x="311700" y="1229875"/>
            <a:ext cx="4352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When a Specific Value Changes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100">
                <a:solidFill>
                  <a:srgbClr val="000000"/>
                </a:solidFill>
                <a:latin typeface="Arial"/>
                <a:ea typeface="Arial"/>
                <a:cs typeface="Arial"/>
                <a:sym typeface="Arial"/>
              </a:rPr>
              <a:t>Provide dependencies in the array to run </a:t>
            </a:r>
            <a:r>
              <a:rPr lang="en" sz="1100">
                <a:solidFill>
                  <a:srgbClr val="188038"/>
                </a:solidFill>
                <a:latin typeface="Roboto Mono"/>
                <a:ea typeface="Roboto Mono"/>
                <a:cs typeface="Roboto Mono"/>
                <a:sym typeface="Roboto Mono"/>
              </a:rPr>
              <a:t>useEffect</a:t>
            </a:r>
            <a:r>
              <a:rPr lang="en" sz="1100">
                <a:solidFill>
                  <a:srgbClr val="000000"/>
                </a:solidFill>
                <a:latin typeface="Arial"/>
                <a:ea typeface="Arial"/>
                <a:cs typeface="Arial"/>
                <a:sym typeface="Arial"/>
              </a:rPr>
              <a:t> only when specific values change</a:t>
            </a:r>
            <a:endParaRPr/>
          </a:p>
        </p:txBody>
      </p:sp>
      <p:pic>
        <p:nvPicPr>
          <p:cNvPr id="373" name="Google Shape;373;p51"/>
          <p:cNvPicPr preferRelativeResize="0"/>
          <p:nvPr/>
        </p:nvPicPr>
        <p:blipFill>
          <a:blip r:embed="rId3">
            <a:alphaModFix/>
          </a:blip>
          <a:stretch>
            <a:fillRect/>
          </a:stretch>
        </p:blipFill>
        <p:spPr>
          <a:xfrm>
            <a:off x="4782975" y="893375"/>
            <a:ext cx="4175401" cy="3216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Companies Using React.js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Facebook</a:t>
            </a:r>
            <a:endParaRPr/>
          </a:p>
          <a:p>
            <a:pPr indent="-298450" lvl="0" marL="457200" rtl="0" algn="l">
              <a:spcBef>
                <a:spcPts val="0"/>
              </a:spcBef>
              <a:spcAft>
                <a:spcPts val="0"/>
              </a:spcAft>
              <a:buClr>
                <a:schemeClr val="dk1"/>
              </a:buClr>
              <a:buSzPts val="1100"/>
              <a:buChar char="●"/>
            </a:pPr>
            <a:r>
              <a:rPr lang="en"/>
              <a:t>Instagram</a:t>
            </a:r>
            <a:endParaRPr/>
          </a:p>
          <a:p>
            <a:pPr indent="-298450" lvl="0" marL="457200" rtl="0" algn="l">
              <a:spcBef>
                <a:spcPts val="0"/>
              </a:spcBef>
              <a:spcAft>
                <a:spcPts val="0"/>
              </a:spcAft>
              <a:buClr>
                <a:schemeClr val="dk1"/>
              </a:buClr>
              <a:buSzPts val="1100"/>
              <a:buChar char="●"/>
            </a:pPr>
            <a:r>
              <a:rPr lang="en"/>
              <a:t>WhatsApp</a:t>
            </a:r>
            <a:endParaRPr/>
          </a:p>
          <a:p>
            <a:pPr indent="-298450" lvl="0" marL="457200" rtl="0" algn="l">
              <a:spcBef>
                <a:spcPts val="0"/>
              </a:spcBef>
              <a:spcAft>
                <a:spcPts val="0"/>
              </a:spcAft>
              <a:buClr>
                <a:schemeClr val="dk1"/>
              </a:buClr>
              <a:buSzPts val="1100"/>
              <a:buChar char="●"/>
            </a:pPr>
            <a:r>
              <a:rPr lang="en"/>
              <a:t>Airbnb</a:t>
            </a:r>
            <a:endParaRPr/>
          </a:p>
          <a:p>
            <a:pPr indent="-298450" lvl="0" marL="457200" rtl="0" algn="l">
              <a:spcBef>
                <a:spcPts val="0"/>
              </a:spcBef>
              <a:spcAft>
                <a:spcPts val="0"/>
              </a:spcAft>
              <a:buClr>
                <a:schemeClr val="dk1"/>
              </a:buClr>
              <a:buSzPts val="1100"/>
              <a:buChar char="●"/>
            </a:pPr>
            <a:r>
              <a:rPr lang="en"/>
              <a:t>Netflix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useEffect</a:t>
            </a:r>
            <a:endParaRPr/>
          </a:p>
        </p:txBody>
      </p:sp>
      <p:sp>
        <p:nvSpPr>
          <p:cNvPr id="379" name="Google Shape;379;p52"/>
          <p:cNvSpPr txBox="1"/>
          <p:nvPr>
            <p:ph idx="1" type="body"/>
          </p:nvPr>
        </p:nvSpPr>
        <p:spPr>
          <a:xfrm>
            <a:off x="311700" y="1229875"/>
            <a:ext cx="41640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Fetching Data Inside useEffect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Useful for making API calls when the component mounts.</a:t>
            </a:r>
            <a:endParaRPr/>
          </a:p>
        </p:txBody>
      </p:sp>
      <p:pic>
        <p:nvPicPr>
          <p:cNvPr id="380" name="Google Shape;380;p52"/>
          <p:cNvPicPr preferRelativeResize="0"/>
          <p:nvPr/>
        </p:nvPicPr>
        <p:blipFill>
          <a:blip r:embed="rId3">
            <a:alphaModFix/>
          </a:blip>
          <a:stretch>
            <a:fillRect/>
          </a:stretch>
        </p:blipFill>
        <p:spPr>
          <a:xfrm>
            <a:off x="4572000" y="743875"/>
            <a:ext cx="4363499" cy="327141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 - useContext</a:t>
            </a:r>
            <a:endParaRPr/>
          </a:p>
        </p:txBody>
      </p:sp>
      <p:sp>
        <p:nvSpPr>
          <p:cNvPr id="386" name="Google Shape;386;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What is useContext?</a:t>
            </a:r>
            <a:endParaRPr b="1"/>
          </a:p>
          <a:p>
            <a:pPr indent="0" lvl="0" marL="0" rtl="0" algn="l">
              <a:spcBef>
                <a:spcPts val="1200"/>
              </a:spcBef>
              <a:spcAft>
                <a:spcPts val="0"/>
              </a:spcAft>
              <a:buNone/>
            </a:pPr>
            <a:r>
              <a:rPr lang="en"/>
              <a:t>=&gt; </a:t>
            </a:r>
            <a:r>
              <a:rPr lang="en">
                <a:solidFill>
                  <a:srgbClr val="188038"/>
                </a:solidFill>
              </a:rPr>
              <a:t>useContext </a:t>
            </a:r>
            <a:r>
              <a:rPr lang="en"/>
              <a:t>is a React Hook that lets you </a:t>
            </a:r>
            <a:r>
              <a:rPr lang="en">
                <a:solidFill>
                  <a:srgbClr val="188038"/>
                </a:solidFill>
              </a:rPr>
              <a:t>read and subscribe to context</a:t>
            </a:r>
            <a:r>
              <a:rPr lang="en"/>
              <a:t> from your component.</a:t>
            </a:r>
            <a:endParaRPr/>
          </a:p>
          <a:p>
            <a:pPr indent="0" lvl="0" marL="0" rtl="0" algn="l">
              <a:spcBef>
                <a:spcPts val="1200"/>
              </a:spcBef>
              <a:spcAft>
                <a:spcPts val="0"/>
              </a:spcAft>
              <a:buNone/>
            </a:pPr>
            <a:r>
              <a:rPr b="1" lang="en"/>
              <a:t>When do we use useContext?</a:t>
            </a:r>
            <a:endParaRPr b="1"/>
          </a:p>
          <a:p>
            <a:pPr indent="-325755" lvl="0" marL="457200" rtl="0" algn="l">
              <a:lnSpc>
                <a:spcPct val="150000"/>
              </a:lnSpc>
              <a:spcBef>
                <a:spcPts val="1200"/>
              </a:spcBef>
              <a:spcAft>
                <a:spcPts val="0"/>
              </a:spcAft>
              <a:buSzPct val="100000"/>
              <a:buChar char="●"/>
            </a:pPr>
            <a:r>
              <a:rPr lang="en"/>
              <a:t>Passing data deeply into the tree</a:t>
            </a:r>
            <a:endParaRPr/>
          </a:p>
          <a:p>
            <a:pPr indent="-325755" lvl="0" marL="457200" rtl="0" algn="l">
              <a:lnSpc>
                <a:spcPct val="150000"/>
              </a:lnSpc>
              <a:spcBef>
                <a:spcPts val="0"/>
              </a:spcBef>
              <a:spcAft>
                <a:spcPts val="0"/>
              </a:spcAft>
              <a:buSzPct val="100000"/>
              <a:buChar char="●"/>
            </a:pPr>
            <a:r>
              <a:rPr lang="en"/>
              <a:t>Updating data passed via context</a:t>
            </a:r>
            <a:endParaRPr/>
          </a:p>
          <a:p>
            <a:pPr indent="-325755" lvl="0" marL="457200" rtl="0" algn="l">
              <a:lnSpc>
                <a:spcPct val="150000"/>
              </a:lnSpc>
              <a:spcBef>
                <a:spcPts val="0"/>
              </a:spcBef>
              <a:spcAft>
                <a:spcPts val="0"/>
              </a:spcAft>
              <a:buSzPct val="100000"/>
              <a:buChar char="●"/>
            </a:pPr>
            <a:r>
              <a:rPr lang="en"/>
              <a:t>Specifying a fallback default value</a:t>
            </a:r>
            <a:endParaRPr/>
          </a:p>
          <a:p>
            <a:pPr indent="-325755" lvl="0" marL="457200" rtl="0" algn="l">
              <a:lnSpc>
                <a:spcPct val="150000"/>
              </a:lnSpc>
              <a:spcBef>
                <a:spcPts val="0"/>
              </a:spcBef>
              <a:spcAft>
                <a:spcPts val="0"/>
              </a:spcAft>
              <a:buSzPct val="100000"/>
              <a:buChar char="●"/>
            </a:pPr>
            <a:r>
              <a:rPr lang="en"/>
              <a:t>Overriding context for a part of the tree</a:t>
            </a:r>
            <a:endParaRPr/>
          </a:p>
          <a:p>
            <a:pPr indent="-325755" lvl="0" marL="457200" rtl="0" algn="l">
              <a:lnSpc>
                <a:spcPct val="150000"/>
              </a:lnSpc>
              <a:spcBef>
                <a:spcPts val="0"/>
              </a:spcBef>
              <a:spcAft>
                <a:spcPts val="0"/>
              </a:spcAft>
              <a:buSzPct val="100000"/>
              <a:buChar char="●"/>
            </a:pPr>
            <a:r>
              <a:rPr lang="en"/>
              <a:t>Optimizing re-renders when passing objects and functions</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Passing data deeply into the tree </a:t>
            </a:r>
            <a:endParaRPr/>
          </a:p>
        </p:txBody>
      </p:sp>
      <p:sp>
        <p:nvSpPr>
          <p:cNvPr id="392" name="Google Shape;392;p54"/>
          <p:cNvSpPr txBox="1"/>
          <p:nvPr>
            <p:ph idx="1" type="body"/>
          </p:nvPr>
        </p:nvSpPr>
        <p:spPr>
          <a:xfrm>
            <a:off x="311700" y="1229875"/>
            <a:ext cx="561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Call </a:t>
            </a:r>
            <a:r>
              <a:rPr lang="en">
                <a:solidFill>
                  <a:srgbClr val="188038"/>
                </a:solidFill>
              </a:rPr>
              <a:t>useContext </a:t>
            </a:r>
            <a:r>
              <a:rPr lang="en"/>
              <a:t>at the top level of your component to read and subscribe to context.</a:t>
            </a:r>
            <a:endParaRPr/>
          </a:p>
          <a:p>
            <a:pPr indent="0" lvl="0" marL="0" rtl="0" algn="l">
              <a:spcBef>
                <a:spcPts val="1200"/>
              </a:spcBef>
              <a:spcAft>
                <a:spcPts val="0"/>
              </a:spcAft>
              <a:buNone/>
            </a:pPr>
            <a:r>
              <a:rPr lang="en">
                <a:solidFill>
                  <a:srgbClr val="188038"/>
                </a:solidFill>
              </a:rPr>
              <a:t>useContext </a:t>
            </a:r>
            <a:r>
              <a:rPr lang="en"/>
              <a:t>returns the context value for the context you passed.</a:t>
            </a:r>
            <a:endParaRPr/>
          </a:p>
          <a:p>
            <a:pPr indent="0" lvl="0" marL="0" rtl="0" algn="l">
              <a:spcBef>
                <a:spcPts val="1200"/>
              </a:spcBef>
              <a:spcAft>
                <a:spcPts val="1200"/>
              </a:spcAft>
              <a:buNone/>
            </a:pPr>
            <a:r>
              <a:rPr lang="en"/>
              <a:t>To pass context to a Button, wrap it or one of its parent components into the corresponding context provider</a:t>
            </a:r>
            <a:endParaRPr/>
          </a:p>
        </p:txBody>
      </p:sp>
      <p:pic>
        <p:nvPicPr>
          <p:cNvPr id="393" name="Google Shape;393;p54"/>
          <p:cNvPicPr preferRelativeResize="0"/>
          <p:nvPr/>
        </p:nvPicPr>
        <p:blipFill>
          <a:blip r:embed="rId3">
            <a:alphaModFix/>
          </a:blip>
          <a:stretch>
            <a:fillRect/>
          </a:stretch>
        </p:blipFill>
        <p:spPr>
          <a:xfrm>
            <a:off x="6139350" y="249850"/>
            <a:ext cx="2728375" cy="464379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Updating data passed via context</a:t>
            </a:r>
            <a:endParaRPr/>
          </a:p>
        </p:txBody>
      </p:sp>
      <p:sp>
        <p:nvSpPr>
          <p:cNvPr id="399" name="Google Shape;399;p55"/>
          <p:cNvSpPr txBox="1"/>
          <p:nvPr>
            <p:ph idx="1" type="body"/>
          </p:nvPr>
        </p:nvSpPr>
        <p:spPr>
          <a:xfrm>
            <a:off x="311700" y="1229875"/>
            <a:ext cx="5321100" cy="33390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To update context, combine it with </a:t>
            </a:r>
            <a:r>
              <a:rPr lang="en">
                <a:solidFill>
                  <a:srgbClr val="188038"/>
                </a:solidFill>
              </a:rPr>
              <a:t>state </a:t>
            </a:r>
            <a:endParaRPr>
              <a:solidFill>
                <a:srgbClr val="188038"/>
              </a:solidFill>
            </a:endParaRPr>
          </a:p>
          <a:p>
            <a:pPr indent="0" lvl="0" marL="457200" rtl="0" algn="l">
              <a:lnSpc>
                <a:spcPct val="100000"/>
              </a:lnSpc>
              <a:spcBef>
                <a:spcPts val="1200"/>
              </a:spcBef>
              <a:spcAft>
                <a:spcPts val="0"/>
              </a:spcAft>
              <a:buNone/>
            </a:pPr>
            <a:r>
              <a:t/>
            </a:r>
            <a:endParaRPr>
              <a:solidFill>
                <a:srgbClr val="188038"/>
              </a:solidFill>
            </a:endParaRPr>
          </a:p>
          <a:p>
            <a:pPr indent="-342900" lvl="0" marL="457200" rtl="0" algn="l">
              <a:lnSpc>
                <a:spcPct val="100000"/>
              </a:lnSpc>
              <a:spcBef>
                <a:spcPts val="1200"/>
              </a:spcBef>
              <a:spcAft>
                <a:spcPts val="0"/>
              </a:spcAft>
              <a:buSzPts val="1800"/>
              <a:buChar char="●"/>
            </a:pPr>
            <a:r>
              <a:rPr lang="en"/>
              <a:t>Declare a state variable in the parent component, and pass the current state down as the context value to the provider.</a:t>
            </a:r>
            <a:endParaRPr/>
          </a:p>
        </p:txBody>
      </p:sp>
      <p:pic>
        <p:nvPicPr>
          <p:cNvPr id="400" name="Google Shape;400;p55"/>
          <p:cNvPicPr preferRelativeResize="0"/>
          <p:nvPr/>
        </p:nvPicPr>
        <p:blipFill>
          <a:blip r:embed="rId3">
            <a:alphaModFix/>
          </a:blip>
          <a:stretch>
            <a:fillRect/>
          </a:stretch>
        </p:blipFill>
        <p:spPr>
          <a:xfrm>
            <a:off x="5734350" y="1229875"/>
            <a:ext cx="3073326" cy="2595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 a fallback default value </a:t>
            </a:r>
            <a:endParaRPr/>
          </a:p>
        </p:txBody>
      </p:sp>
      <p:sp>
        <p:nvSpPr>
          <p:cNvPr id="406" name="Google Shape;406;p56"/>
          <p:cNvSpPr txBox="1"/>
          <p:nvPr>
            <p:ph idx="1" type="body"/>
          </p:nvPr>
        </p:nvSpPr>
        <p:spPr>
          <a:xfrm>
            <a:off x="311700" y="1229875"/>
            <a:ext cx="8520600" cy="1276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If React can’t find any providers of that particular context in the parent tree, the context value returned by useContext() will be equal to the default value that you specified when you created that context</a:t>
            </a:r>
            <a:endParaRPr/>
          </a:p>
          <a:p>
            <a:pPr indent="0" lvl="0" marL="0" rtl="0" algn="l">
              <a:spcBef>
                <a:spcPts val="1200"/>
              </a:spcBef>
              <a:spcAft>
                <a:spcPts val="1200"/>
              </a:spcAft>
              <a:buNone/>
            </a:pPr>
            <a:r>
              <a:rPr lang="en"/>
              <a:t>This way, if you accidentally render some component without a corresponding provider, it won’t break.</a:t>
            </a:r>
            <a:endParaRPr/>
          </a:p>
        </p:txBody>
      </p:sp>
      <p:pic>
        <p:nvPicPr>
          <p:cNvPr id="407" name="Google Shape;407;p56"/>
          <p:cNvPicPr preferRelativeResize="0"/>
          <p:nvPr/>
        </p:nvPicPr>
        <p:blipFill>
          <a:blip r:embed="rId3">
            <a:alphaModFix/>
          </a:blip>
          <a:stretch>
            <a:fillRect/>
          </a:stretch>
        </p:blipFill>
        <p:spPr>
          <a:xfrm>
            <a:off x="473525" y="2932250"/>
            <a:ext cx="3071924" cy="466575"/>
          </a:xfrm>
          <a:prstGeom prst="rect">
            <a:avLst/>
          </a:prstGeom>
          <a:noFill/>
          <a:ln>
            <a:noFill/>
          </a:ln>
        </p:spPr>
      </p:pic>
      <p:pic>
        <p:nvPicPr>
          <p:cNvPr id="408" name="Google Shape;408;p56"/>
          <p:cNvPicPr preferRelativeResize="0"/>
          <p:nvPr/>
        </p:nvPicPr>
        <p:blipFill>
          <a:blip r:embed="rId4">
            <a:alphaModFix/>
          </a:blip>
          <a:stretch>
            <a:fillRect/>
          </a:stretch>
        </p:blipFill>
        <p:spPr>
          <a:xfrm>
            <a:off x="4349150" y="2964900"/>
            <a:ext cx="3686500" cy="401275"/>
          </a:xfrm>
          <a:prstGeom prst="rect">
            <a:avLst/>
          </a:prstGeom>
          <a:noFill/>
          <a:ln>
            <a:noFill/>
          </a:ln>
        </p:spPr>
      </p:pic>
      <p:sp>
        <p:nvSpPr>
          <p:cNvPr id="409" name="Google Shape;409;p56"/>
          <p:cNvSpPr/>
          <p:nvPr/>
        </p:nvSpPr>
        <p:spPr>
          <a:xfrm>
            <a:off x="3733700" y="3076925"/>
            <a:ext cx="407400" cy="23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Overriding context for a part of the tree</a:t>
            </a:r>
            <a:endParaRPr/>
          </a:p>
        </p:txBody>
      </p:sp>
      <p:sp>
        <p:nvSpPr>
          <p:cNvPr id="415" name="Google Shape;415;p57"/>
          <p:cNvSpPr txBox="1"/>
          <p:nvPr>
            <p:ph idx="1" type="body"/>
          </p:nvPr>
        </p:nvSpPr>
        <p:spPr>
          <a:xfrm>
            <a:off x="311700" y="1229875"/>
            <a:ext cx="52047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can override the context for a part of the tree by wrapping that part in a provider with a different value.</a:t>
            </a:r>
            <a:endParaRPr/>
          </a:p>
        </p:txBody>
      </p:sp>
      <p:pic>
        <p:nvPicPr>
          <p:cNvPr id="416" name="Google Shape;416;p57"/>
          <p:cNvPicPr preferRelativeResize="0"/>
          <p:nvPr/>
        </p:nvPicPr>
        <p:blipFill>
          <a:blip r:embed="rId3">
            <a:alphaModFix/>
          </a:blip>
          <a:stretch>
            <a:fillRect/>
          </a:stretch>
        </p:blipFill>
        <p:spPr>
          <a:xfrm>
            <a:off x="5414125" y="2166775"/>
            <a:ext cx="3322800" cy="192168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Optimizing re-renders when passing objects and functions</a:t>
            </a:r>
            <a:endParaRPr sz="2500"/>
          </a:p>
        </p:txBody>
      </p:sp>
      <p:sp>
        <p:nvSpPr>
          <p:cNvPr id="422" name="Google Shape;422;p58"/>
          <p:cNvSpPr txBox="1"/>
          <p:nvPr>
            <p:ph idx="1" type="body"/>
          </p:nvPr>
        </p:nvSpPr>
        <p:spPr>
          <a:xfrm>
            <a:off x="311700" y="1229875"/>
            <a:ext cx="8520600" cy="60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When MyApp need to re-render, </a:t>
            </a:r>
            <a:r>
              <a:rPr lang="en"/>
              <a:t>this will be a different object pointing at a different function, so React will also have to re-render all components deep in the tree that call </a:t>
            </a:r>
            <a:r>
              <a:rPr lang="en">
                <a:solidFill>
                  <a:srgbClr val="188038"/>
                </a:solidFill>
              </a:rPr>
              <a:t>useContext</a:t>
            </a:r>
            <a:r>
              <a:rPr lang="en"/>
              <a:t>(AuthContext)</a:t>
            </a:r>
            <a:endParaRPr/>
          </a:p>
        </p:txBody>
      </p:sp>
      <p:pic>
        <p:nvPicPr>
          <p:cNvPr id="423" name="Google Shape;423;p58"/>
          <p:cNvPicPr preferRelativeResize="0"/>
          <p:nvPr/>
        </p:nvPicPr>
        <p:blipFill>
          <a:blip r:embed="rId3">
            <a:alphaModFix/>
          </a:blip>
          <a:stretch>
            <a:fillRect/>
          </a:stretch>
        </p:blipFill>
        <p:spPr>
          <a:xfrm>
            <a:off x="311700" y="1859825"/>
            <a:ext cx="4201434" cy="3001024"/>
          </a:xfrm>
          <a:prstGeom prst="rect">
            <a:avLst/>
          </a:prstGeom>
          <a:noFill/>
          <a:ln>
            <a:noFill/>
          </a:ln>
        </p:spPr>
      </p:pic>
      <p:pic>
        <p:nvPicPr>
          <p:cNvPr id="424" name="Google Shape;424;p58"/>
          <p:cNvPicPr preferRelativeResize="0"/>
          <p:nvPr/>
        </p:nvPicPr>
        <p:blipFill>
          <a:blip r:embed="rId4">
            <a:alphaModFix/>
          </a:blip>
          <a:stretch>
            <a:fillRect/>
          </a:stretch>
        </p:blipFill>
        <p:spPr>
          <a:xfrm>
            <a:off x="5894634" y="1826600"/>
            <a:ext cx="2793033" cy="3001025"/>
          </a:xfrm>
          <a:prstGeom prst="rect">
            <a:avLst/>
          </a:prstGeom>
          <a:noFill/>
          <a:ln>
            <a:noFill/>
          </a:ln>
        </p:spPr>
      </p:pic>
      <p:sp>
        <p:nvSpPr>
          <p:cNvPr id="425" name="Google Shape;425;p58"/>
          <p:cNvSpPr/>
          <p:nvPr/>
        </p:nvSpPr>
        <p:spPr>
          <a:xfrm>
            <a:off x="4874250" y="3027100"/>
            <a:ext cx="492900" cy="44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 - useCallback</a:t>
            </a:r>
            <a:endParaRPr/>
          </a:p>
        </p:txBody>
      </p:sp>
      <p:sp>
        <p:nvSpPr>
          <p:cNvPr id="431" name="Google Shape;431;p59"/>
          <p:cNvSpPr txBox="1"/>
          <p:nvPr>
            <p:ph idx="1" type="body"/>
          </p:nvPr>
        </p:nvSpPr>
        <p:spPr>
          <a:xfrm>
            <a:off x="311700" y="1229875"/>
            <a:ext cx="6040800" cy="32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useCallback is a React Hook that lets you cache a function definition between re-renders.</a:t>
            </a:r>
            <a:endParaRPr/>
          </a:p>
          <a:p>
            <a:pPr indent="0" lvl="0" marL="0" rtl="0" algn="l">
              <a:spcBef>
                <a:spcPts val="1200"/>
              </a:spcBef>
              <a:spcAft>
                <a:spcPts val="0"/>
              </a:spcAft>
              <a:buNone/>
            </a:pPr>
            <a:r>
              <a:rPr b="1" lang="en"/>
              <a:t>Usage</a:t>
            </a:r>
            <a:endParaRPr b="1"/>
          </a:p>
          <a:p>
            <a:pPr indent="-342900" lvl="0" marL="457200" rtl="0" algn="l">
              <a:spcBef>
                <a:spcPts val="1200"/>
              </a:spcBef>
              <a:spcAft>
                <a:spcPts val="0"/>
              </a:spcAft>
              <a:buSzPts val="1800"/>
              <a:buChar char="●"/>
            </a:pPr>
            <a:r>
              <a:rPr lang="en"/>
              <a:t>Skipping re-rendering of components</a:t>
            </a:r>
            <a:endParaRPr/>
          </a:p>
          <a:p>
            <a:pPr indent="-342900" lvl="0" marL="457200" rtl="0" algn="l">
              <a:spcBef>
                <a:spcPts val="0"/>
              </a:spcBef>
              <a:spcAft>
                <a:spcPts val="0"/>
              </a:spcAft>
              <a:buSzPts val="1800"/>
              <a:buChar char="●"/>
            </a:pPr>
            <a:r>
              <a:rPr lang="en"/>
              <a:t>Updating state from a memoized callback</a:t>
            </a:r>
            <a:endParaRPr/>
          </a:p>
          <a:p>
            <a:pPr indent="-342900" lvl="0" marL="457200" rtl="0" algn="l">
              <a:spcBef>
                <a:spcPts val="0"/>
              </a:spcBef>
              <a:spcAft>
                <a:spcPts val="0"/>
              </a:spcAft>
              <a:buSzPts val="1800"/>
              <a:buChar char="●"/>
            </a:pPr>
            <a:r>
              <a:rPr lang="en"/>
              <a:t>Preventing an Effect from firing too often</a:t>
            </a:r>
            <a:endParaRPr/>
          </a:p>
          <a:p>
            <a:pPr indent="-342900" lvl="0" marL="457200" rtl="0" algn="l">
              <a:spcBef>
                <a:spcPts val="0"/>
              </a:spcBef>
              <a:spcAft>
                <a:spcPts val="0"/>
              </a:spcAft>
              <a:buSzPts val="1800"/>
              <a:buChar char="●"/>
            </a:pPr>
            <a:r>
              <a:rPr lang="en"/>
              <a:t>Optimizing a custom Hook</a:t>
            </a:r>
            <a:endParaRPr/>
          </a:p>
          <a:p>
            <a:pPr indent="0" lvl="0" marL="0" rtl="0" algn="l">
              <a:spcBef>
                <a:spcPts val="1200"/>
              </a:spcBef>
              <a:spcAft>
                <a:spcPts val="1200"/>
              </a:spcAft>
              <a:buNone/>
            </a:pPr>
            <a:r>
              <a:t/>
            </a:r>
            <a:endParaRPr/>
          </a:p>
        </p:txBody>
      </p:sp>
      <p:pic>
        <p:nvPicPr>
          <p:cNvPr id="432" name="Google Shape;432;p59"/>
          <p:cNvPicPr preferRelativeResize="0"/>
          <p:nvPr/>
        </p:nvPicPr>
        <p:blipFill>
          <a:blip r:embed="rId3">
            <a:alphaModFix/>
          </a:blip>
          <a:stretch>
            <a:fillRect/>
          </a:stretch>
        </p:blipFill>
        <p:spPr>
          <a:xfrm>
            <a:off x="4153401" y="410000"/>
            <a:ext cx="4650315" cy="607800"/>
          </a:xfrm>
          <a:prstGeom prst="rect">
            <a:avLst/>
          </a:prstGeom>
          <a:noFill/>
          <a:ln>
            <a:noFill/>
          </a:ln>
        </p:spPr>
      </p:pic>
      <p:pic>
        <p:nvPicPr>
          <p:cNvPr id="433" name="Google Shape;433;p59"/>
          <p:cNvPicPr preferRelativeResize="0"/>
          <p:nvPr/>
        </p:nvPicPr>
        <p:blipFill>
          <a:blip r:embed="rId4">
            <a:alphaModFix/>
          </a:blip>
          <a:stretch>
            <a:fillRect/>
          </a:stretch>
        </p:blipFill>
        <p:spPr>
          <a:xfrm>
            <a:off x="5275900" y="1740450"/>
            <a:ext cx="3789444" cy="27039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useCallback</a:t>
            </a:r>
            <a:endParaRPr/>
          </a:p>
        </p:txBody>
      </p:sp>
      <p:sp>
        <p:nvSpPr>
          <p:cNvPr id="439" name="Google Shape;439;p60"/>
          <p:cNvSpPr txBox="1"/>
          <p:nvPr>
            <p:ph idx="1" type="body"/>
          </p:nvPr>
        </p:nvSpPr>
        <p:spPr>
          <a:xfrm>
            <a:off x="311700" y="1229875"/>
            <a:ext cx="36102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Skipping re-rendering of components </a:t>
            </a:r>
            <a:endParaRPr b="1"/>
          </a:p>
          <a:p>
            <a:pPr indent="0" lvl="0" marL="0" rtl="0" algn="l">
              <a:spcBef>
                <a:spcPts val="1200"/>
              </a:spcBef>
              <a:spcAft>
                <a:spcPts val="0"/>
              </a:spcAft>
              <a:buNone/>
            </a:pPr>
            <a:r>
              <a:rPr lang="en" sz="1500"/>
              <a:t>When you optimize rendering performance, you will sometimes need to cache the functions that you pass to child components. </a:t>
            </a:r>
            <a:endParaRPr sz="1500"/>
          </a:p>
          <a:p>
            <a:pPr indent="0" lvl="0" marL="0" rtl="0" algn="l">
              <a:spcBef>
                <a:spcPts val="1200"/>
              </a:spcBef>
              <a:spcAft>
                <a:spcPts val="1200"/>
              </a:spcAft>
              <a:buNone/>
            </a:pPr>
            <a:r>
              <a:t/>
            </a:r>
            <a:endParaRPr/>
          </a:p>
        </p:txBody>
      </p:sp>
      <p:pic>
        <p:nvPicPr>
          <p:cNvPr id="440" name="Google Shape;440;p60"/>
          <p:cNvPicPr preferRelativeResize="0"/>
          <p:nvPr/>
        </p:nvPicPr>
        <p:blipFill>
          <a:blip r:embed="rId3">
            <a:alphaModFix/>
          </a:blip>
          <a:stretch>
            <a:fillRect/>
          </a:stretch>
        </p:blipFill>
        <p:spPr>
          <a:xfrm>
            <a:off x="4102575" y="68275"/>
            <a:ext cx="4911299" cy="2356208"/>
          </a:xfrm>
          <a:prstGeom prst="rect">
            <a:avLst/>
          </a:prstGeom>
          <a:noFill/>
          <a:ln>
            <a:noFill/>
          </a:ln>
        </p:spPr>
      </p:pic>
      <p:pic>
        <p:nvPicPr>
          <p:cNvPr id="441" name="Google Shape;441;p60"/>
          <p:cNvPicPr preferRelativeResize="0"/>
          <p:nvPr/>
        </p:nvPicPr>
        <p:blipFill>
          <a:blip r:embed="rId4">
            <a:alphaModFix/>
          </a:blip>
          <a:stretch>
            <a:fillRect/>
          </a:stretch>
        </p:blipFill>
        <p:spPr>
          <a:xfrm>
            <a:off x="4102575" y="2493833"/>
            <a:ext cx="4378205" cy="241421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useCallback</a:t>
            </a:r>
            <a:endParaRPr/>
          </a:p>
        </p:txBody>
      </p:sp>
      <p:sp>
        <p:nvSpPr>
          <p:cNvPr id="447" name="Google Shape;447;p61"/>
          <p:cNvSpPr txBox="1"/>
          <p:nvPr>
            <p:ph idx="1" type="body"/>
          </p:nvPr>
        </p:nvSpPr>
        <p:spPr>
          <a:xfrm>
            <a:off x="311700" y="1229875"/>
            <a:ext cx="45405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Updating state from a memoized callback </a:t>
            </a:r>
            <a:endParaRPr/>
          </a:p>
          <a:p>
            <a:pPr indent="0" lvl="0" marL="0" rtl="0" algn="l">
              <a:spcBef>
                <a:spcPts val="1200"/>
              </a:spcBef>
              <a:spcAft>
                <a:spcPts val="1200"/>
              </a:spcAft>
              <a:buNone/>
            </a:pPr>
            <a:r>
              <a:rPr lang="en" sz="1300"/>
              <a:t>Sometimes, you might need to update state based on previous state from a memoized callback.</a:t>
            </a:r>
            <a:endParaRPr sz="1300"/>
          </a:p>
        </p:txBody>
      </p:sp>
      <p:pic>
        <p:nvPicPr>
          <p:cNvPr id="448" name="Google Shape;448;p61"/>
          <p:cNvPicPr preferRelativeResize="0"/>
          <p:nvPr/>
        </p:nvPicPr>
        <p:blipFill>
          <a:blip r:embed="rId3">
            <a:alphaModFix/>
          </a:blip>
          <a:stretch>
            <a:fillRect/>
          </a:stretch>
        </p:blipFill>
        <p:spPr>
          <a:xfrm>
            <a:off x="4932625" y="1017800"/>
            <a:ext cx="3987000" cy="19530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Clr>
                <a:schemeClr val="dk1"/>
              </a:buClr>
              <a:buSzPct val="36666"/>
              <a:buFont typeface="Arial"/>
              <a:buNone/>
            </a:pPr>
            <a:r>
              <a:rPr b="1" lang="en" sz="3000">
                <a:solidFill>
                  <a:srgbClr val="23272F"/>
                </a:solidFill>
                <a:highlight>
                  <a:srgbClr val="FFFFFF"/>
                </a:highlight>
              </a:rPr>
              <a:t>Start a New React Project</a:t>
            </a:r>
            <a:endParaRPr b="1" sz="3000">
              <a:solidFill>
                <a:srgbClr val="23272F"/>
              </a:solidFill>
              <a:highlight>
                <a:srgbClr val="FFFFFF"/>
              </a:highlight>
            </a:endParaRPr>
          </a:p>
          <a:p>
            <a:pPr indent="0" lvl="0" marL="0" rtl="0" algn="l">
              <a:spcBef>
                <a:spcPts val="0"/>
              </a:spcBef>
              <a:spcAft>
                <a:spcPts val="0"/>
              </a:spcAft>
              <a:buNone/>
            </a:pPr>
            <a:r>
              <a:t/>
            </a:r>
            <a:endParaRPr/>
          </a:p>
        </p:txBody>
      </p:sp>
      <p:sp>
        <p:nvSpPr>
          <p:cNvPr id="110" name="Google Shape;110;p17"/>
          <p:cNvSpPr txBox="1"/>
          <p:nvPr>
            <p:ph idx="1" type="body"/>
          </p:nvPr>
        </p:nvSpPr>
        <p:spPr>
          <a:xfrm>
            <a:off x="311700" y="1152475"/>
            <a:ext cx="8520600" cy="141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 new react project using Next.js.</a:t>
            </a:r>
            <a:endParaRPr/>
          </a:p>
          <a:p>
            <a:pPr indent="0" lvl="0" marL="0" rtl="0" algn="l">
              <a:spcBef>
                <a:spcPts val="1200"/>
              </a:spcBef>
              <a:spcAft>
                <a:spcPts val="1200"/>
              </a:spcAft>
              <a:buNone/>
            </a:pPr>
            <a:r>
              <a:rPr lang="en"/>
              <a:t>Next.js </a:t>
            </a:r>
            <a:r>
              <a:rPr b="1" lang="en" sz="1300">
                <a:solidFill>
                  <a:srgbClr val="23272F"/>
                </a:solidFill>
                <a:highlight>
                  <a:srgbClr val="FFFFFF"/>
                </a:highlight>
              </a:rPr>
              <a:t>is a full-stack React framework.</a:t>
            </a:r>
            <a:r>
              <a:rPr lang="en" sz="1300">
                <a:solidFill>
                  <a:srgbClr val="23272F"/>
                </a:solidFill>
                <a:highlight>
                  <a:srgbClr val="FFFFFF"/>
                </a:highlight>
              </a:rPr>
              <a:t> </a:t>
            </a:r>
            <a:r>
              <a:rPr lang="en" sz="1500">
                <a:solidFill>
                  <a:srgbClr val="23272F"/>
                </a:solidFill>
                <a:highlight>
                  <a:srgbClr val="FFFFFF"/>
                </a:highlight>
              </a:rPr>
              <a:t>It’s versatile and lets you create React apps of any size—from a mostly static blog to a complex dynamic application. To create a new Next.js project, run in your terminal:</a:t>
            </a:r>
            <a:endParaRPr sz="2000"/>
          </a:p>
        </p:txBody>
      </p:sp>
      <p:pic>
        <p:nvPicPr>
          <p:cNvPr id="111" name="Google Shape;111;p17"/>
          <p:cNvPicPr preferRelativeResize="0"/>
          <p:nvPr/>
        </p:nvPicPr>
        <p:blipFill>
          <a:blip r:embed="rId3">
            <a:alphaModFix/>
          </a:blip>
          <a:stretch>
            <a:fillRect/>
          </a:stretch>
        </p:blipFill>
        <p:spPr>
          <a:xfrm>
            <a:off x="401250" y="2792138"/>
            <a:ext cx="2698250" cy="269825"/>
          </a:xfrm>
          <a:prstGeom prst="rect">
            <a:avLst/>
          </a:prstGeom>
          <a:noFill/>
          <a:ln>
            <a:noFill/>
          </a:ln>
        </p:spPr>
      </p:pic>
      <p:pic>
        <p:nvPicPr>
          <p:cNvPr id="112" name="Google Shape;112;p17"/>
          <p:cNvPicPr preferRelativeResize="0"/>
          <p:nvPr/>
        </p:nvPicPr>
        <p:blipFill>
          <a:blip r:embed="rId4">
            <a:alphaModFix/>
          </a:blip>
          <a:stretch>
            <a:fillRect/>
          </a:stretch>
        </p:blipFill>
        <p:spPr>
          <a:xfrm>
            <a:off x="4218950" y="2706525"/>
            <a:ext cx="4438650" cy="1123950"/>
          </a:xfrm>
          <a:prstGeom prst="rect">
            <a:avLst/>
          </a:prstGeom>
          <a:noFill/>
          <a:ln>
            <a:noFill/>
          </a:ln>
        </p:spPr>
      </p:pic>
      <p:sp>
        <p:nvSpPr>
          <p:cNvPr id="113" name="Google Shape;113;p17"/>
          <p:cNvSpPr txBox="1"/>
          <p:nvPr/>
        </p:nvSpPr>
        <p:spPr>
          <a:xfrm>
            <a:off x="359200" y="4217950"/>
            <a:ext cx="65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https://nextjs.org/docs/app/getting-started/installation</a:t>
            </a:r>
            <a:endParaRPr/>
          </a:p>
        </p:txBody>
      </p:sp>
      <p:sp>
        <p:nvSpPr>
          <p:cNvPr id="114" name="Google Shape;114;p17"/>
          <p:cNvSpPr txBox="1"/>
          <p:nvPr/>
        </p:nvSpPr>
        <p:spPr>
          <a:xfrm>
            <a:off x="3421250" y="2901625"/>
            <a:ext cx="494700" cy="44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OR</a:t>
            </a:r>
            <a:endParaRPr sz="150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useCallback</a:t>
            </a:r>
            <a:endParaRPr/>
          </a:p>
        </p:txBody>
      </p:sp>
      <p:sp>
        <p:nvSpPr>
          <p:cNvPr id="454" name="Google Shape;454;p62"/>
          <p:cNvSpPr txBox="1"/>
          <p:nvPr>
            <p:ph idx="1" type="body"/>
          </p:nvPr>
        </p:nvSpPr>
        <p:spPr>
          <a:xfrm>
            <a:off x="311700" y="1229875"/>
            <a:ext cx="4446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Preventing an Effect from firing too often</a:t>
            </a:r>
            <a:endParaRPr/>
          </a:p>
          <a:p>
            <a:pPr indent="0" lvl="0" marL="0" rtl="0" algn="l">
              <a:spcBef>
                <a:spcPts val="1200"/>
              </a:spcBef>
              <a:spcAft>
                <a:spcPts val="0"/>
              </a:spcAft>
              <a:buNone/>
            </a:pPr>
            <a:r>
              <a:rPr lang="en" sz="1300"/>
              <a:t>Sometimes, you might want to call a function from inside an Effect: </a:t>
            </a:r>
            <a:endParaRPr sz="1300"/>
          </a:p>
          <a:p>
            <a:pPr indent="0" lvl="0" marL="0" rtl="0" algn="l">
              <a:spcBef>
                <a:spcPts val="1200"/>
              </a:spcBef>
              <a:spcAft>
                <a:spcPts val="1200"/>
              </a:spcAft>
              <a:buNone/>
            </a:pPr>
            <a:r>
              <a:rPr lang="en" sz="1300"/>
              <a:t>This creates a problem. Every reactive value must be declared as a dependency of your Effect. However, if you declare createOptions as a dependency, it will cause your Effect to constantly reconnect to the chat room</a:t>
            </a:r>
            <a:endParaRPr sz="1300"/>
          </a:p>
        </p:txBody>
      </p:sp>
      <p:pic>
        <p:nvPicPr>
          <p:cNvPr id="455" name="Google Shape;455;p62"/>
          <p:cNvPicPr preferRelativeResize="0"/>
          <p:nvPr/>
        </p:nvPicPr>
        <p:blipFill>
          <a:blip r:embed="rId3">
            <a:alphaModFix/>
          </a:blip>
          <a:stretch>
            <a:fillRect/>
          </a:stretch>
        </p:blipFill>
        <p:spPr>
          <a:xfrm>
            <a:off x="5964950" y="65900"/>
            <a:ext cx="3089400" cy="2533525"/>
          </a:xfrm>
          <a:prstGeom prst="rect">
            <a:avLst/>
          </a:prstGeom>
          <a:noFill/>
          <a:ln>
            <a:noFill/>
          </a:ln>
        </p:spPr>
      </p:pic>
      <p:pic>
        <p:nvPicPr>
          <p:cNvPr id="456" name="Google Shape;456;p62"/>
          <p:cNvPicPr preferRelativeResize="0"/>
          <p:nvPr/>
        </p:nvPicPr>
        <p:blipFill>
          <a:blip r:embed="rId4">
            <a:alphaModFix/>
          </a:blip>
          <a:stretch>
            <a:fillRect/>
          </a:stretch>
        </p:blipFill>
        <p:spPr>
          <a:xfrm>
            <a:off x="5957737" y="2674300"/>
            <a:ext cx="3103824" cy="2239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useCallback</a:t>
            </a:r>
            <a:endParaRPr/>
          </a:p>
        </p:txBody>
      </p:sp>
      <p:sp>
        <p:nvSpPr>
          <p:cNvPr id="462" name="Google Shape;462;p6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It’s even better to remove the need for a function dependency. Move your function inside the Effect.</a:t>
            </a:r>
            <a:endParaRPr/>
          </a:p>
          <a:p>
            <a:pPr indent="0" lvl="0" marL="0" rtl="0" algn="l">
              <a:spcBef>
                <a:spcPts val="1200"/>
              </a:spcBef>
              <a:spcAft>
                <a:spcPts val="1200"/>
              </a:spcAft>
              <a:buNone/>
            </a:pPr>
            <a:r>
              <a:rPr lang="en" sz="1300">
                <a:solidFill>
                  <a:srgbClr val="F6F7F9"/>
                </a:solidFill>
                <a:highlight>
                  <a:srgbClr val="23272F"/>
                </a:highlight>
                <a:latin typeface="Arial"/>
                <a:ea typeface="Arial"/>
                <a:cs typeface="Arial"/>
                <a:sym typeface="Arial"/>
              </a:rPr>
              <a:t>Now your code is simpler and doesn’t need </a:t>
            </a:r>
            <a:r>
              <a:rPr lang="en" sz="1100">
                <a:solidFill>
                  <a:srgbClr val="EBECF0"/>
                </a:solidFill>
                <a:latin typeface="Courier New"/>
                <a:ea typeface="Courier New"/>
                <a:cs typeface="Courier New"/>
                <a:sym typeface="Courier New"/>
              </a:rPr>
              <a:t>useCallback</a:t>
            </a:r>
            <a:endParaRPr/>
          </a:p>
        </p:txBody>
      </p:sp>
      <p:pic>
        <p:nvPicPr>
          <p:cNvPr id="463" name="Google Shape;463;p63"/>
          <p:cNvPicPr preferRelativeResize="0"/>
          <p:nvPr/>
        </p:nvPicPr>
        <p:blipFill>
          <a:blip r:embed="rId3">
            <a:alphaModFix/>
          </a:blip>
          <a:stretch>
            <a:fillRect/>
          </a:stretch>
        </p:blipFill>
        <p:spPr>
          <a:xfrm>
            <a:off x="4088025" y="2053975"/>
            <a:ext cx="4953365" cy="28304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useCallback</a:t>
            </a:r>
            <a:endParaRPr/>
          </a:p>
        </p:txBody>
      </p:sp>
      <p:sp>
        <p:nvSpPr>
          <p:cNvPr id="469" name="Google Shape;469;p6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Optimizing a custom Hook</a:t>
            </a:r>
            <a:endParaRPr/>
          </a:p>
          <a:p>
            <a:pPr indent="0" lvl="0" marL="0" rtl="0" algn="l">
              <a:spcBef>
                <a:spcPts val="1200"/>
              </a:spcBef>
              <a:spcAft>
                <a:spcPts val="0"/>
              </a:spcAft>
              <a:buNone/>
            </a:pPr>
            <a:r>
              <a:rPr lang="en" sz="1400"/>
              <a:t>If you’re writing a custom Hook, it’s </a:t>
            </a:r>
            <a:endParaRPr sz="1400"/>
          </a:p>
          <a:p>
            <a:pPr indent="0" lvl="0" marL="0" rtl="0" algn="l">
              <a:spcBef>
                <a:spcPts val="1200"/>
              </a:spcBef>
              <a:spcAft>
                <a:spcPts val="0"/>
              </a:spcAft>
              <a:buNone/>
            </a:pPr>
            <a:r>
              <a:rPr lang="en" sz="1400"/>
              <a:t>recommended to wrap any functions </a:t>
            </a:r>
            <a:endParaRPr sz="1400"/>
          </a:p>
          <a:p>
            <a:pPr indent="0" lvl="0" marL="0" rtl="0" algn="l">
              <a:spcBef>
                <a:spcPts val="1200"/>
              </a:spcBef>
              <a:spcAft>
                <a:spcPts val="0"/>
              </a:spcAft>
              <a:buNone/>
            </a:pPr>
            <a:r>
              <a:rPr lang="en" sz="1400"/>
              <a:t>that it returns into useCallback</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en" sz="1300">
                <a:solidFill>
                  <a:srgbClr val="F6F7F9"/>
                </a:solidFill>
                <a:highlight>
                  <a:srgbClr val="23272F"/>
                </a:highlight>
                <a:latin typeface="Arial"/>
                <a:ea typeface="Arial"/>
                <a:cs typeface="Arial"/>
                <a:sym typeface="Arial"/>
              </a:rPr>
              <a:t>This ensures that the consumers of your Hook can optimize their own code when needed.</a:t>
            </a:r>
            <a:endParaRPr sz="1400"/>
          </a:p>
        </p:txBody>
      </p:sp>
      <p:pic>
        <p:nvPicPr>
          <p:cNvPr id="470" name="Google Shape;470;p64"/>
          <p:cNvPicPr preferRelativeResize="0"/>
          <p:nvPr/>
        </p:nvPicPr>
        <p:blipFill>
          <a:blip r:embed="rId3">
            <a:alphaModFix/>
          </a:blip>
          <a:stretch>
            <a:fillRect/>
          </a:stretch>
        </p:blipFill>
        <p:spPr>
          <a:xfrm>
            <a:off x="4228373" y="410000"/>
            <a:ext cx="3873724" cy="343342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Hooks - useMemo</a:t>
            </a:r>
            <a:endParaRPr/>
          </a:p>
        </p:txBody>
      </p:sp>
      <p:sp>
        <p:nvSpPr>
          <p:cNvPr id="476" name="Google Shape;476;p6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useMemo is a React Hook that lets you cache the result of a calculation between re-renders. </a:t>
            </a:r>
            <a:endParaRPr/>
          </a:p>
          <a:p>
            <a:pPr indent="0" lvl="0" marL="0" rtl="0" algn="l">
              <a:spcBef>
                <a:spcPts val="1200"/>
              </a:spcBef>
              <a:spcAft>
                <a:spcPts val="1200"/>
              </a:spcAft>
              <a:buNone/>
            </a:pPr>
            <a:r>
              <a:rPr lang="en" sz="1100"/>
              <a:t>Call useMemo at the top level of your component to cache a calculation between re-renders:</a:t>
            </a:r>
            <a:endParaRPr sz="1100"/>
          </a:p>
        </p:txBody>
      </p:sp>
      <p:pic>
        <p:nvPicPr>
          <p:cNvPr id="477" name="Google Shape;477;p65"/>
          <p:cNvPicPr preferRelativeResize="0"/>
          <p:nvPr/>
        </p:nvPicPr>
        <p:blipFill>
          <a:blip r:embed="rId3">
            <a:alphaModFix/>
          </a:blip>
          <a:stretch>
            <a:fillRect/>
          </a:stretch>
        </p:blipFill>
        <p:spPr>
          <a:xfrm>
            <a:off x="3488050" y="526512"/>
            <a:ext cx="5295024" cy="374775"/>
          </a:xfrm>
          <a:prstGeom prst="rect">
            <a:avLst/>
          </a:prstGeom>
          <a:noFill/>
          <a:ln>
            <a:noFill/>
          </a:ln>
        </p:spPr>
      </p:pic>
      <p:pic>
        <p:nvPicPr>
          <p:cNvPr id="478" name="Google Shape;478;p65"/>
          <p:cNvPicPr preferRelativeResize="0"/>
          <p:nvPr/>
        </p:nvPicPr>
        <p:blipFill>
          <a:blip r:embed="rId4">
            <a:alphaModFix/>
          </a:blip>
          <a:stretch>
            <a:fillRect/>
          </a:stretch>
        </p:blipFill>
        <p:spPr>
          <a:xfrm>
            <a:off x="153275" y="2452525"/>
            <a:ext cx="3334775" cy="2379500"/>
          </a:xfrm>
          <a:prstGeom prst="rect">
            <a:avLst/>
          </a:prstGeom>
          <a:noFill/>
          <a:ln>
            <a:noFill/>
          </a:ln>
        </p:spPr>
      </p:pic>
      <p:pic>
        <p:nvPicPr>
          <p:cNvPr id="479" name="Google Shape;479;p65"/>
          <p:cNvPicPr preferRelativeResize="0"/>
          <p:nvPr/>
        </p:nvPicPr>
        <p:blipFill>
          <a:blip r:embed="rId5">
            <a:alphaModFix/>
          </a:blip>
          <a:stretch>
            <a:fillRect/>
          </a:stretch>
        </p:blipFill>
        <p:spPr>
          <a:xfrm>
            <a:off x="3751200" y="2452527"/>
            <a:ext cx="5336399" cy="7962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useMemo</a:t>
            </a:r>
            <a:endParaRPr/>
          </a:p>
        </p:txBody>
      </p:sp>
      <p:sp>
        <p:nvSpPr>
          <p:cNvPr id="485" name="Google Shape;485;p6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Skipping expensive recalculations </a:t>
            </a:r>
            <a:endParaRPr/>
          </a:p>
          <a:p>
            <a:pPr indent="0" lvl="0" marL="0" rtl="0" algn="l">
              <a:spcBef>
                <a:spcPts val="1200"/>
              </a:spcBef>
              <a:spcAft>
                <a:spcPts val="1200"/>
              </a:spcAft>
              <a:buNone/>
            </a:pPr>
            <a:r>
              <a:rPr lang="en">
                <a:solidFill>
                  <a:srgbClr val="188038"/>
                </a:solidFill>
              </a:rPr>
              <a:t>useMemo </a:t>
            </a:r>
            <a:r>
              <a:rPr lang="en"/>
              <a:t>caches a calculation result between re-renders until its dependencies change</a:t>
            </a:r>
            <a:endParaRPr/>
          </a:p>
        </p:txBody>
      </p:sp>
      <p:pic>
        <p:nvPicPr>
          <p:cNvPr id="486" name="Google Shape;486;p66"/>
          <p:cNvPicPr preferRelativeResize="0"/>
          <p:nvPr/>
        </p:nvPicPr>
        <p:blipFill>
          <a:blip r:embed="rId3">
            <a:alphaModFix/>
          </a:blip>
          <a:stretch>
            <a:fillRect/>
          </a:stretch>
        </p:blipFill>
        <p:spPr>
          <a:xfrm>
            <a:off x="3050675" y="2506925"/>
            <a:ext cx="5383601" cy="11911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useMemo</a:t>
            </a:r>
            <a:endParaRPr/>
          </a:p>
        </p:txBody>
      </p:sp>
      <p:sp>
        <p:nvSpPr>
          <p:cNvPr id="492" name="Google Shape;492;p6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Skipping re-rendering of components</a:t>
            </a:r>
            <a:endParaRPr/>
          </a:p>
        </p:txBody>
      </p:sp>
      <p:pic>
        <p:nvPicPr>
          <p:cNvPr id="493" name="Google Shape;493;p67"/>
          <p:cNvPicPr preferRelativeResize="0"/>
          <p:nvPr/>
        </p:nvPicPr>
        <p:blipFill>
          <a:blip r:embed="rId3">
            <a:alphaModFix/>
          </a:blip>
          <a:stretch>
            <a:fillRect/>
          </a:stretch>
        </p:blipFill>
        <p:spPr>
          <a:xfrm>
            <a:off x="397296" y="1778246"/>
            <a:ext cx="5362774" cy="2148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useMemo</a:t>
            </a:r>
            <a:endParaRPr/>
          </a:p>
        </p:txBody>
      </p:sp>
      <p:sp>
        <p:nvSpPr>
          <p:cNvPr id="499" name="Google Shape;499;p6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Preventing an Effect from firing too often</a:t>
            </a:r>
            <a:endParaRPr/>
          </a:p>
        </p:txBody>
      </p:sp>
      <p:pic>
        <p:nvPicPr>
          <p:cNvPr id="500" name="Google Shape;500;p68"/>
          <p:cNvPicPr preferRelativeResize="0"/>
          <p:nvPr/>
        </p:nvPicPr>
        <p:blipFill>
          <a:blip r:embed="rId3">
            <a:alphaModFix/>
          </a:blip>
          <a:stretch>
            <a:fillRect/>
          </a:stretch>
        </p:blipFill>
        <p:spPr>
          <a:xfrm>
            <a:off x="371099" y="1662322"/>
            <a:ext cx="3539776" cy="2429875"/>
          </a:xfrm>
          <a:prstGeom prst="rect">
            <a:avLst/>
          </a:prstGeom>
          <a:noFill/>
          <a:ln>
            <a:noFill/>
          </a:ln>
        </p:spPr>
      </p:pic>
      <p:pic>
        <p:nvPicPr>
          <p:cNvPr id="501" name="Google Shape;501;p68"/>
          <p:cNvPicPr preferRelativeResize="0"/>
          <p:nvPr/>
        </p:nvPicPr>
        <p:blipFill>
          <a:blip r:embed="rId4">
            <a:alphaModFix/>
          </a:blip>
          <a:stretch>
            <a:fillRect/>
          </a:stretch>
        </p:blipFill>
        <p:spPr>
          <a:xfrm>
            <a:off x="4479275" y="1662326"/>
            <a:ext cx="4206899" cy="1071350"/>
          </a:xfrm>
          <a:prstGeom prst="rect">
            <a:avLst/>
          </a:prstGeom>
          <a:noFill/>
          <a:ln>
            <a:noFill/>
          </a:ln>
        </p:spPr>
      </p:pic>
      <p:sp>
        <p:nvSpPr>
          <p:cNvPr id="502" name="Google Shape;502;p68"/>
          <p:cNvSpPr/>
          <p:nvPr/>
        </p:nvSpPr>
        <p:spPr>
          <a:xfrm>
            <a:off x="4060350" y="2013900"/>
            <a:ext cx="262200" cy="25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503" name="Google Shape;503;p68"/>
          <p:cNvPicPr preferRelativeResize="0"/>
          <p:nvPr/>
        </p:nvPicPr>
        <p:blipFill>
          <a:blip r:embed="rId5">
            <a:alphaModFix/>
          </a:blip>
          <a:stretch>
            <a:fillRect/>
          </a:stretch>
        </p:blipFill>
        <p:spPr>
          <a:xfrm>
            <a:off x="5561251" y="2847500"/>
            <a:ext cx="3124925" cy="229599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useMemo</a:t>
            </a:r>
            <a:endParaRPr/>
          </a:p>
        </p:txBody>
      </p:sp>
      <p:sp>
        <p:nvSpPr>
          <p:cNvPr id="509" name="Google Shape;509;p69"/>
          <p:cNvSpPr txBox="1"/>
          <p:nvPr>
            <p:ph idx="1" type="body"/>
          </p:nvPr>
        </p:nvSpPr>
        <p:spPr>
          <a:xfrm>
            <a:off x="284000" y="10804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Memoizing a dependency of another Hook  </a:t>
            </a:r>
            <a:endParaRPr/>
          </a:p>
        </p:txBody>
      </p:sp>
      <p:sp>
        <p:nvSpPr>
          <p:cNvPr id="510" name="Google Shape;510;p6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useMemo</a:t>
            </a:r>
            <a:endParaRPr/>
          </a:p>
        </p:txBody>
      </p:sp>
      <p:pic>
        <p:nvPicPr>
          <p:cNvPr id="511" name="Google Shape;511;p69"/>
          <p:cNvPicPr preferRelativeResize="0"/>
          <p:nvPr/>
        </p:nvPicPr>
        <p:blipFill>
          <a:blip r:embed="rId3">
            <a:alphaModFix/>
          </a:blip>
          <a:stretch>
            <a:fillRect/>
          </a:stretch>
        </p:blipFill>
        <p:spPr>
          <a:xfrm>
            <a:off x="373875" y="1525497"/>
            <a:ext cx="5513226" cy="1158325"/>
          </a:xfrm>
          <a:prstGeom prst="rect">
            <a:avLst/>
          </a:prstGeom>
          <a:noFill/>
          <a:ln>
            <a:noFill/>
          </a:ln>
        </p:spPr>
      </p:pic>
      <p:sp>
        <p:nvSpPr>
          <p:cNvPr id="512" name="Google Shape;512;p69"/>
          <p:cNvSpPr txBox="1"/>
          <p:nvPr/>
        </p:nvSpPr>
        <p:spPr>
          <a:xfrm>
            <a:off x="6399050" y="1702650"/>
            <a:ext cx="1752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Depending on an object like this defeats the point of memoization</a:t>
            </a:r>
            <a:endParaRPr sz="900"/>
          </a:p>
        </p:txBody>
      </p:sp>
      <p:pic>
        <p:nvPicPr>
          <p:cNvPr id="513" name="Google Shape;513;p69"/>
          <p:cNvPicPr preferRelativeResize="0"/>
          <p:nvPr/>
        </p:nvPicPr>
        <p:blipFill>
          <a:blip r:embed="rId4">
            <a:alphaModFix/>
          </a:blip>
          <a:stretch>
            <a:fillRect/>
          </a:stretch>
        </p:blipFill>
        <p:spPr>
          <a:xfrm>
            <a:off x="3313825" y="3102475"/>
            <a:ext cx="5640873" cy="1727825"/>
          </a:xfrm>
          <a:prstGeom prst="rect">
            <a:avLst/>
          </a:prstGeom>
          <a:noFill/>
          <a:ln>
            <a:noFill/>
          </a:ln>
        </p:spPr>
      </p:pic>
      <p:sp>
        <p:nvSpPr>
          <p:cNvPr id="514" name="Google Shape;514;p69"/>
          <p:cNvSpPr/>
          <p:nvPr/>
        </p:nvSpPr>
        <p:spPr>
          <a:xfrm>
            <a:off x="6048000" y="1892100"/>
            <a:ext cx="293400" cy="221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useMemo</a:t>
            </a:r>
            <a:endParaRPr/>
          </a:p>
        </p:txBody>
      </p:sp>
      <p:sp>
        <p:nvSpPr>
          <p:cNvPr id="520" name="Google Shape;520;p7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Memoizing a function</a:t>
            </a:r>
            <a:endParaRPr/>
          </a:p>
          <a:p>
            <a:pPr indent="0" lvl="0" marL="0" rtl="0" algn="l">
              <a:spcBef>
                <a:spcPts val="1200"/>
              </a:spcBef>
              <a:spcAft>
                <a:spcPts val="1200"/>
              </a:spcAft>
              <a:buNone/>
            </a:pPr>
            <a:r>
              <a:rPr lang="en" sz="1000"/>
              <a:t>Suppose the Form component is wrapped in memo. You want to pass a function to it as a prop: </a:t>
            </a:r>
            <a:endParaRPr sz="1000"/>
          </a:p>
        </p:txBody>
      </p:sp>
      <p:pic>
        <p:nvPicPr>
          <p:cNvPr id="521" name="Google Shape;521;p70"/>
          <p:cNvPicPr preferRelativeResize="0"/>
          <p:nvPr/>
        </p:nvPicPr>
        <p:blipFill>
          <a:blip r:embed="rId3">
            <a:alphaModFix/>
          </a:blip>
          <a:stretch>
            <a:fillRect/>
          </a:stretch>
        </p:blipFill>
        <p:spPr>
          <a:xfrm>
            <a:off x="188851" y="2116650"/>
            <a:ext cx="4315400" cy="2062075"/>
          </a:xfrm>
          <a:prstGeom prst="rect">
            <a:avLst/>
          </a:prstGeom>
          <a:noFill/>
          <a:ln>
            <a:noFill/>
          </a:ln>
        </p:spPr>
      </p:pic>
      <p:pic>
        <p:nvPicPr>
          <p:cNvPr id="522" name="Google Shape;522;p70"/>
          <p:cNvPicPr preferRelativeResize="0"/>
          <p:nvPr/>
        </p:nvPicPr>
        <p:blipFill>
          <a:blip r:embed="rId4">
            <a:alphaModFix/>
          </a:blip>
          <a:stretch>
            <a:fillRect/>
          </a:stretch>
        </p:blipFill>
        <p:spPr>
          <a:xfrm>
            <a:off x="5278575" y="2084550"/>
            <a:ext cx="3706270" cy="2062075"/>
          </a:xfrm>
          <a:prstGeom prst="rect">
            <a:avLst/>
          </a:prstGeom>
          <a:noFill/>
          <a:ln>
            <a:noFill/>
          </a:ln>
        </p:spPr>
      </p:pic>
      <p:sp>
        <p:nvSpPr>
          <p:cNvPr id="523" name="Google Shape;523;p70"/>
          <p:cNvSpPr/>
          <p:nvPr/>
        </p:nvSpPr>
        <p:spPr>
          <a:xfrm>
            <a:off x="4746900" y="2844400"/>
            <a:ext cx="371100" cy="42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524" name="Google Shape;524;p70"/>
          <p:cNvSpPr txBox="1"/>
          <p:nvPr/>
        </p:nvSpPr>
        <p:spPr>
          <a:xfrm>
            <a:off x="188850" y="4407125"/>
            <a:ext cx="7282500" cy="3387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F6F7F9"/>
                </a:solidFill>
                <a:highlight>
                  <a:srgbClr val="23272F"/>
                </a:highlight>
              </a:rPr>
              <a:t>Wrap your functions into</a:t>
            </a:r>
            <a:r>
              <a:rPr b="1" lang="en" sz="1000">
                <a:solidFill>
                  <a:srgbClr val="F6F7F9"/>
                </a:solidFill>
                <a:highlight>
                  <a:srgbClr val="23272F"/>
                </a:highlight>
                <a:uFill>
                  <a:noFill/>
                </a:uFill>
                <a:hlinkClick r:id="rId5">
                  <a:extLst>
                    <a:ext uri="{A12FA001-AC4F-418D-AE19-62706E023703}">
                      <ahyp:hlinkClr val="tx"/>
                    </a:ext>
                  </a:extLst>
                </a:hlinkClick>
              </a:rPr>
              <a:t> </a:t>
            </a:r>
            <a:r>
              <a:rPr b="1" lang="en" sz="1000" u="sng">
                <a:solidFill>
                  <a:srgbClr val="EBECF0"/>
                </a:solidFill>
                <a:highlight>
                  <a:srgbClr val="23272F"/>
                </a:highlight>
                <a:latin typeface="Courier New"/>
                <a:ea typeface="Courier New"/>
                <a:cs typeface="Courier New"/>
                <a:sym typeface="Courier New"/>
                <a:hlinkClick r:id="rId6">
                  <a:extLst>
                    <a:ext uri="{A12FA001-AC4F-418D-AE19-62706E023703}">
                      <ahyp:hlinkClr val="tx"/>
                    </a:ext>
                  </a:extLst>
                </a:hlinkClick>
              </a:rPr>
              <a:t>useCallback</a:t>
            </a:r>
            <a:r>
              <a:rPr b="1" lang="en" sz="1000">
                <a:solidFill>
                  <a:srgbClr val="F6F7F9"/>
                </a:solidFill>
                <a:highlight>
                  <a:srgbClr val="23272F"/>
                </a:highlight>
              </a:rPr>
              <a:t> instead of </a:t>
            </a:r>
            <a:r>
              <a:rPr b="1" lang="en" sz="1000">
                <a:solidFill>
                  <a:srgbClr val="EBECF0"/>
                </a:solidFill>
                <a:highlight>
                  <a:srgbClr val="23272F"/>
                </a:highlight>
                <a:latin typeface="Courier New"/>
                <a:ea typeface="Courier New"/>
                <a:cs typeface="Courier New"/>
                <a:sym typeface="Courier New"/>
              </a:rPr>
              <a:t>useMemo</a:t>
            </a:r>
            <a:r>
              <a:rPr lang="en" sz="1000">
                <a:solidFill>
                  <a:srgbClr val="F6F7F9"/>
                </a:solidFill>
                <a:highlight>
                  <a:srgbClr val="23272F"/>
                </a:highlight>
              </a:rPr>
              <a:t> to avoid having to write an extra nested function</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Key Features of React.js</a:t>
            </a:r>
            <a:endParaRPr/>
          </a:p>
        </p:txBody>
      </p:sp>
      <p:sp>
        <p:nvSpPr>
          <p:cNvPr id="120" name="Google Shape;120;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t>JSX (JavaScript XML)</a:t>
            </a:r>
            <a:endParaRPr/>
          </a:p>
          <a:p>
            <a:pPr indent="-298450" lvl="0" marL="457200" rtl="0" algn="l">
              <a:spcBef>
                <a:spcPts val="0"/>
              </a:spcBef>
              <a:spcAft>
                <a:spcPts val="0"/>
              </a:spcAft>
              <a:buClr>
                <a:schemeClr val="dk1"/>
              </a:buClr>
              <a:buSzPts val="1100"/>
              <a:buChar char="●"/>
            </a:pPr>
            <a:r>
              <a:rPr lang="en"/>
              <a:t>Virtual DOM</a:t>
            </a:r>
            <a:endParaRPr/>
          </a:p>
          <a:p>
            <a:pPr indent="-298450" lvl="0" marL="457200" rtl="0" algn="l">
              <a:spcBef>
                <a:spcPts val="0"/>
              </a:spcBef>
              <a:spcAft>
                <a:spcPts val="0"/>
              </a:spcAft>
              <a:buClr>
                <a:schemeClr val="dk1"/>
              </a:buClr>
              <a:buSzPts val="1100"/>
              <a:buChar char="●"/>
            </a:pPr>
            <a:r>
              <a:rPr lang="en"/>
              <a:t>Components and Props</a:t>
            </a:r>
            <a:endParaRPr/>
          </a:p>
          <a:p>
            <a:pPr indent="-298450" lvl="0" marL="457200" rtl="0" algn="l">
              <a:spcBef>
                <a:spcPts val="0"/>
              </a:spcBef>
              <a:spcAft>
                <a:spcPts val="0"/>
              </a:spcAft>
              <a:buClr>
                <a:schemeClr val="dk1"/>
              </a:buClr>
              <a:buSzPts val="1100"/>
              <a:buChar char="●"/>
            </a:pPr>
            <a:r>
              <a:rPr lang="en"/>
              <a:t>State Management</a:t>
            </a:r>
            <a:endParaRPr/>
          </a:p>
          <a:p>
            <a:pPr indent="-298450" lvl="0" marL="457200" rtl="0" algn="l">
              <a:spcBef>
                <a:spcPts val="0"/>
              </a:spcBef>
              <a:spcAft>
                <a:spcPts val="0"/>
              </a:spcAft>
              <a:buClr>
                <a:schemeClr val="dk1"/>
              </a:buClr>
              <a:buSzPts val="1100"/>
              <a:buChar char="●"/>
            </a:pPr>
            <a:r>
              <a:rPr lang="en"/>
              <a:t>Hooks</a:t>
            </a:r>
            <a:endParaRPr/>
          </a:p>
          <a:p>
            <a:pPr indent="-298450" lvl="0" marL="457200" rtl="0" algn="l">
              <a:spcBef>
                <a:spcPts val="0"/>
              </a:spcBef>
              <a:spcAft>
                <a:spcPts val="0"/>
              </a:spcAft>
              <a:buClr>
                <a:schemeClr val="dk1"/>
              </a:buClr>
              <a:buSzPts val="1100"/>
              <a:buChar char="●"/>
            </a:pPr>
            <a:r>
              <a:rPr lang="en"/>
              <a:t>React Router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Understanding JSX</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1200"/>
              </a:spcBef>
              <a:spcAft>
                <a:spcPts val="0"/>
              </a:spcAft>
              <a:buClr>
                <a:schemeClr val="dk1"/>
              </a:buClr>
              <a:buSzPts val="1500"/>
              <a:buChar char="●"/>
            </a:pPr>
            <a:r>
              <a:rPr lang="en" sz="1500">
                <a:solidFill>
                  <a:schemeClr val="dk1"/>
                </a:solidFill>
              </a:rPr>
              <a:t>J</a:t>
            </a:r>
            <a:r>
              <a:rPr lang="en" sz="1500">
                <a:solidFill>
                  <a:schemeClr val="dk1"/>
                </a:solidFill>
                <a:latin typeface="Roboto"/>
                <a:ea typeface="Roboto"/>
                <a:cs typeface="Roboto"/>
                <a:sym typeface="Roboto"/>
              </a:rPr>
              <a:t>SX is a syntax extension for JavaScript.</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Allows writing HTML-like code inside JavaScript.</a:t>
            </a:r>
            <a:endParaRPr sz="1500">
              <a:solidFill>
                <a:schemeClr val="dk1"/>
              </a:solidFill>
              <a:latin typeface="Roboto"/>
              <a:ea typeface="Roboto"/>
              <a:cs typeface="Roboto"/>
              <a:sym typeface="Roboto"/>
            </a:endParaRPr>
          </a:p>
          <a:p>
            <a:pPr indent="-323850" lvl="0" marL="457200" rtl="0" algn="l">
              <a:lnSpc>
                <a:spcPct val="150000"/>
              </a:lnSpc>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Instead of artificially separating </a:t>
            </a:r>
            <a:r>
              <a:rPr i="1" lang="en" sz="1500">
                <a:solidFill>
                  <a:schemeClr val="dk1"/>
                </a:solidFill>
                <a:latin typeface="Roboto"/>
                <a:ea typeface="Roboto"/>
                <a:cs typeface="Roboto"/>
                <a:sym typeface="Roboto"/>
              </a:rPr>
              <a:t>technologies</a:t>
            </a:r>
            <a:r>
              <a:rPr lang="en" sz="1500">
                <a:solidFill>
                  <a:schemeClr val="dk1"/>
                </a:solidFill>
                <a:latin typeface="Roboto"/>
                <a:ea typeface="Roboto"/>
                <a:cs typeface="Roboto"/>
                <a:sym typeface="Roboto"/>
              </a:rPr>
              <a:t> by putting markup and logic in separate files, React </a:t>
            </a:r>
            <a:r>
              <a:rPr lang="en" sz="1500">
                <a:solidFill>
                  <a:schemeClr val="dk1"/>
                </a:solidFill>
                <a:uFill>
                  <a:noFill/>
                </a:uFill>
                <a:latin typeface="Roboto"/>
                <a:ea typeface="Roboto"/>
                <a:cs typeface="Roboto"/>
                <a:sym typeface="Roboto"/>
                <a:hlinkClick r:id="rId3">
                  <a:extLst>
                    <a:ext uri="{A12FA001-AC4F-418D-AE19-62706E023703}">
                      <ahyp:hlinkClr val="tx"/>
                    </a:ext>
                  </a:extLst>
                </a:hlinkClick>
              </a:rPr>
              <a:t>separates </a:t>
            </a:r>
            <a:r>
              <a:rPr i="1" lang="en" sz="1500">
                <a:solidFill>
                  <a:schemeClr val="dk1"/>
                </a:solidFill>
                <a:uFill>
                  <a:noFill/>
                </a:uFill>
                <a:latin typeface="Roboto"/>
                <a:ea typeface="Roboto"/>
                <a:cs typeface="Roboto"/>
                <a:sym typeface="Roboto"/>
                <a:hlinkClick r:id="rId4">
                  <a:extLst>
                    <a:ext uri="{A12FA001-AC4F-418D-AE19-62706E023703}">
                      <ahyp:hlinkClr val="tx"/>
                    </a:ext>
                  </a:extLst>
                </a:hlinkClick>
              </a:rPr>
              <a:t>concerns</a:t>
            </a:r>
            <a:r>
              <a:rPr lang="en" sz="1500">
                <a:solidFill>
                  <a:schemeClr val="dk1"/>
                </a:solidFill>
                <a:latin typeface="Roboto"/>
                <a:ea typeface="Roboto"/>
                <a:cs typeface="Roboto"/>
                <a:sym typeface="Roboto"/>
              </a:rPr>
              <a:t> with loosely coupled units called “components” that contain both.</a:t>
            </a:r>
            <a:endParaRPr sz="1500">
              <a:solidFill>
                <a:schemeClr val="dk1"/>
              </a:solidFill>
              <a:latin typeface="Roboto"/>
              <a:ea typeface="Roboto"/>
              <a:cs typeface="Roboto"/>
              <a:sym typeface="Roboto"/>
            </a:endParaRPr>
          </a:p>
        </p:txBody>
      </p:sp>
      <p:pic>
        <p:nvPicPr>
          <p:cNvPr id="127" name="Google Shape;127;p19"/>
          <p:cNvPicPr preferRelativeResize="0"/>
          <p:nvPr/>
        </p:nvPicPr>
        <p:blipFill>
          <a:blip r:embed="rId5">
            <a:alphaModFix/>
          </a:blip>
          <a:stretch>
            <a:fillRect/>
          </a:stretch>
        </p:blipFill>
        <p:spPr>
          <a:xfrm>
            <a:off x="581625" y="2534250"/>
            <a:ext cx="3329250" cy="250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1900">
                <a:latin typeface="Roboto"/>
                <a:ea typeface="Roboto"/>
                <a:cs typeface="Roboto"/>
                <a:sym typeface="Roboto"/>
              </a:rPr>
              <a:t>Embedding Expressions in JSX</a:t>
            </a:r>
            <a:endParaRPr/>
          </a:p>
        </p:txBody>
      </p:sp>
      <p:sp>
        <p:nvSpPr>
          <p:cNvPr id="133" name="Google Shape;133;p20"/>
          <p:cNvSpPr txBox="1"/>
          <p:nvPr>
            <p:ph idx="1" type="body"/>
          </p:nvPr>
        </p:nvSpPr>
        <p:spPr>
          <a:xfrm>
            <a:off x="378150" y="1017725"/>
            <a:ext cx="4285800" cy="3133200"/>
          </a:xfrm>
          <a:prstGeom prst="rect">
            <a:avLst/>
          </a:prstGeom>
        </p:spPr>
        <p:txBody>
          <a:bodyPr anchorCtr="0" anchor="t" bIns="91425" lIns="91425" spcFirstLastPara="1" rIns="91425" wrap="square" tIns="91425">
            <a:normAutofit fontScale="32500"/>
          </a:bodyPr>
          <a:lstStyle/>
          <a:p>
            <a:pPr indent="0" lvl="0" marL="0" rtl="0" algn="l">
              <a:lnSpc>
                <a:spcPct val="170000"/>
              </a:lnSpc>
              <a:spcBef>
                <a:spcPts val="2300"/>
              </a:spcBef>
              <a:spcAft>
                <a:spcPts val="0"/>
              </a:spcAft>
              <a:buNone/>
            </a:pPr>
            <a:r>
              <a:rPr lang="en" sz="3150">
                <a:solidFill>
                  <a:schemeClr val="dk1"/>
                </a:solidFill>
                <a:latin typeface="Roboto"/>
                <a:ea typeface="Roboto"/>
                <a:cs typeface="Roboto"/>
                <a:sym typeface="Roboto"/>
              </a:rPr>
              <a:t>You can put any valid </a:t>
            </a:r>
            <a:r>
              <a:rPr lang="en" sz="3150">
                <a:solidFill>
                  <a:srgbClr val="1A1A1A"/>
                </a:solidFill>
                <a:uFill>
                  <a:noFill/>
                </a:uFill>
                <a:latin typeface="Roboto"/>
                <a:ea typeface="Roboto"/>
                <a:cs typeface="Roboto"/>
                <a:sym typeface="Roboto"/>
                <a:hlinkClick r:id="rId3">
                  <a:extLst>
                    <a:ext uri="{A12FA001-AC4F-418D-AE19-62706E023703}">
                      <ahyp:hlinkClr val="tx"/>
                    </a:ext>
                  </a:extLst>
                </a:hlinkClick>
              </a:rPr>
              <a:t>JavaScript expression</a:t>
            </a:r>
            <a:r>
              <a:rPr lang="en" sz="3150">
                <a:solidFill>
                  <a:schemeClr val="dk1"/>
                </a:solidFill>
                <a:latin typeface="Roboto"/>
                <a:ea typeface="Roboto"/>
                <a:cs typeface="Roboto"/>
                <a:sym typeface="Roboto"/>
              </a:rPr>
              <a:t> inside the curly braces in JSX. </a:t>
            </a:r>
            <a:endParaRPr sz="3150">
              <a:solidFill>
                <a:schemeClr val="dk1"/>
              </a:solidFill>
              <a:latin typeface="Roboto"/>
              <a:ea typeface="Roboto"/>
              <a:cs typeface="Roboto"/>
              <a:sym typeface="Roboto"/>
            </a:endParaRPr>
          </a:p>
          <a:p>
            <a:pPr indent="0" lvl="0" marL="0" rtl="0" algn="l">
              <a:lnSpc>
                <a:spcPct val="170000"/>
              </a:lnSpc>
              <a:spcBef>
                <a:spcPts val="2300"/>
              </a:spcBef>
              <a:spcAft>
                <a:spcPts val="0"/>
              </a:spcAft>
              <a:buClr>
                <a:schemeClr val="dk1"/>
              </a:buClr>
              <a:buSzPct val="34920"/>
              <a:buFont typeface="Arial"/>
              <a:buNone/>
            </a:pPr>
            <a:r>
              <a:rPr lang="en" sz="3150">
                <a:solidFill>
                  <a:schemeClr val="dk1"/>
                </a:solidFill>
                <a:latin typeface="Roboto"/>
                <a:ea typeface="Roboto"/>
                <a:cs typeface="Roboto"/>
                <a:sym typeface="Roboto"/>
              </a:rPr>
              <a:t>For example, </a:t>
            </a:r>
            <a:r>
              <a:rPr lang="en" sz="3150">
                <a:solidFill>
                  <a:srgbClr val="1A1A1A"/>
                </a:solidFill>
                <a:latin typeface="Courier New"/>
                <a:ea typeface="Courier New"/>
                <a:cs typeface="Courier New"/>
                <a:sym typeface="Courier New"/>
              </a:rPr>
              <a:t>2 + 2</a:t>
            </a:r>
            <a:r>
              <a:rPr lang="en" sz="3150">
                <a:solidFill>
                  <a:schemeClr val="dk1"/>
                </a:solidFill>
                <a:latin typeface="Roboto"/>
                <a:ea typeface="Roboto"/>
                <a:cs typeface="Roboto"/>
                <a:sym typeface="Roboto"/>
              </a:rPr>
              <a:t>, </a:t>
            </a:r>
            <a:r>
              <a:rPr lang="en" sz="3150">
                <a:solidFill>
                  <a:srgbClr val="1A1A1A"/>
                </a:solidFill>
                <a:latin typeface="Courier New"/>
                <a:ea typeface="Courier New"/>
                <a:cs typeface="Courier New"/>
                <a:sym typeface="Courier New"/>
              </a:rPr>
              <a:t>user.firstName</a:t>
            </a:r>
            <a:r>
              <a:rPr lang="en" sz="3150">
                <a:solidFill>
                  <a:schemeClr val="dk1"/>
                </a:solidFill>
                <a:latin typeface="Roboto"/>
                <a:ea typeface="Roboto"/>
                <a:cs typeface="Roboto"/>
                <a:sym typeface="Roboto"/>
              </a:rPr>
              <a:t>, or </a:t>
            </a:r>
            <a:r>
              <a:rPr lang="en" sz="3150">
                <a:solidFill>
                  <a:srgbClr val="1A1A1A"/>
                </a:solidFill>
                <a:latin typeface="Courier New"/>
                <a:ea typeface="Courier New"/>
                <a:cs typeface="Courier New"/>
                <a:sym typeface="Courier New"/>
              </a:rPr>
              <a:t>formatName(user)</a:t>
            </a:r>
            <a:r>
              <a:rPr lang="en" sz="3150">
                <a:solidFill>
                  <a:schemeClr val="dk1"/>
                </a:solidFill>
                <a:latin typeface="Roboto"/>
                <a:ea typeface="Roboto"/>
                <a:cs typeface="Roboto"/>
                <a:sym typeface="Roboto"/>
              </a:rPr>
              <a:t> are all valid JavaScript expressions.</a:t>
            </a:r>
            <a:endParaRPr sz="3150">
              <a:solidFill>
                <a:schemeClr val="dk1"/>
              </a:solidFill>
              <a:latin typeface="Roboto"/>
              <a:ea typeface="Roboto"/>
              <a:cs typeface="Roboto"/>
              <a:sym typeface="Roboto"/>
            </a:endParaRPr>
          </a:p>
          <a:p>
            <a:pPr indent="0" lvl="0" marL="0" rtl="0" algn="l">
              <a:lnSpc>
                <a:spcPct val="170000"/>
              </a:lnSpc>
              <a:spcBef>
                <a:spcPts val="2300"/>
              </a:spcBef>
              <a:spcAft>
                <a:spcPts val="0"/>
              </a:spcAft>
              <a:buNone/>
            </a:pPr>
            <a:r>
              <a:rPr lang="en" sz="3150">
                <a:solidFill>
                  <a:schemeClr val="dk1"/>
                </a:solidFill>
                <a:latin typeface="Roboto"/>
                <a:ea typeface="Roboto"/>
                <a:cs typeface="Roboto"/>
                <a:sym typeface="Roboto"/>
              </a:rPr>
              <a:t>In the example below, we embed the result of calling a JavaScript function, </a:t>
            </a:r>
            <a:r>
              <a:rPr lang="en" sz="3150">
                <a:solidFill>
                  <a:srgbClr val="1A1A1A"/>
                </a:solidFill>
                <a:latin typeface="Courier New"/>
                <a:ea typeface="Courier New"/>
                <a:cs typeface="Courier New"/>
                <a:sym typeface="Courier New"/>
              </a:rPr>
              <a:t>formatName(user)</a:t>
            </a:r>
            <a:r>
              <a:rPr lang="en" sz="3150">
                <a:solidFill>
                  <a:schemeClr val="dk1"/>
                </a:solidFill>
                <a:latin typeface="Roboto"/>
                <a:ea typeface="Roboto"/>
                <a:cs typeface="Roboto"/>
                <a:sym typeface="Roboto"/>
              </a:rPr>
              <a:t>, into an </a:t>
            </a:r>
            <a:r>
              <a:rPr lang="en" sz="3150">
                <a:solidFill>
                  <a:srgbClr val="1A1A1A"/>
                </a:solidFill>
                <a:latin typeface="Courier New"/>
                <a:ea typeface="Courier New"/>
                <a:cs typeface="Courier New"/>
                <a:sym typeface="Courier New"/>
              </a:rPr>
              <a:t>&lt;h1&gt;</a:t>
            </a:r>
            <a:r>
              <a:rPr lang="en" sz="3150">
                <a:solidFill>
                  <a:schemeClr val="dk1"/>
                </a:solidFill>
                <a:latin typeface="Roboto"/>
                <a:ea typeface="Roboto"/>
                <a:cs typeface="Roboto"/>
                <a:sym typeface="Roboto"/>
              </a:rPr>
              <a:t> element.</a:t>
            </a:r>
            <a:endParaRPr sz="3150">
              <a:solidFill>
                <a:schemeClr val="dk1"/>
              </a:solidFill>
              <a:latin typeface="Roboto"/>
              <a:ea typeface="Roboto"/>
              <a:cs typeface="Roboto"/>
              <a:sym typeface="Roboto"/>
            </a:endParaRPr>
          </a:p>
          <a:p>
            <a:pPr indent="0" lvl="0" marL="0" rtl="0" algn="l">
              <a:spcBef>
                <a:spcPts val="0"/>
              </a:spcBef>
              <a:spcAft>
                <a:spcPts val="1200"/>
              </a:spcAft>
              <a:buNone/>
            </a:pPr>
            <a:r>
              <a:t/>
            </a:r>
            <a:endParaRPr/>
          </a:p>
        </p:txBody>
      </p:sp>
      <p:pic>
        <p:nvPicPr>
          <p:cNvPr id="134" name="Google Shape;134;p20"/>
          <p:cNvPicPr preferRelativeResize="0"/>
          <p:nvPr/>
        </p:nvPicPr>
        <p:blipFill>
          <a:blip r:embed="rId4">
            <a:alphaModFix/>
          </a:blip>
          <a:stretch>
            <a:fillRect/>
          </a:stretch>
        </p:blipFill>
        <p:spPr>
          <a:xfrm>
            <a:off x="4820025" y="1017725"/>
            <a:ext cx="3653025" cy="543250"/>
          </a:xfrm>
          <a:prstGeom prst="rect">
            <a:avLst/>
          </a:prstGeom>
          <a:noFill/>
          <a:ln>
            <a:noFill/>
          </a:ln>
        </p:spPr>
      </p:pic>
      <p:pic>
        <p:nvPicPr>
          <p:cNvPr id="135" name="Google Shape;135;p20"/>
          <p:cNvPicPr preferRelativeResize="0"/>
          <p:nvPr/>
        </p:nvPicPr>
        <p:blipFill>
          <a:blip r:embed="rId5">
            <a:alphaModFix/>
          </a:blip>
          <a:stretch>
            <a:fillRect/>
          </a:stretch>
        </p:blipFill>
        <p:spPr>
          <a:xfrm>
            <a:off x="4816350" y="1867500"/>
            <a:ext cx="3620501" cy="281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b="1" lang="en" sz="1900">
                <a:latin typeface="Roboto"/>
                <a:ea typeface="Roboto"/>
                <a:cs typeface="Roboto"/>
                <a:sym typeface="Roboto"/>
              </a:rPr>
              <a:t>JSX is an Expression Too</a:t>
            </a:r>
            <a:endParaRPr/>
          </a:p>
        </p:txBody>
      </p:sp>
      <p:sp>
        <p:nvSpPr>
          <p:cNvPr id="141" name="Google Shape;141;p21"/>
          <p:cNvSpPr txBox="1"/>
          <p:nvPr>
            <p:ph idx="1" type="body"/>
          </p:nvPr>
        </p:nvSpPr>
        <p:spPr>
          <a:xfrm>
            <a:off x="311700" y="1152475"/>
            <a:ext cx="8520600" cy="1448400"/>
          </a:xfrm>
          <a:prstGeom prst="rect">
            <a:avLst/>
          </a:prstGeom>
        </p:spPr>
        <p:txBody>
          <a:bodyPr anchorCtr="0" anchor="t" bIns="91425" lIns="91425" spcFirstLastPara="1" rIns="91425" wrap="square" tIns="91425">
            <a:normAutofit fontScale="92500" lnSpcReduction="20000"/>
          </a:bodyPr>
          <a:lstStyle/>
          <a:p>
            <a:pPr indent="0" lvl="0" marL="0" rtl="0" algn="l">
              <a:lnSpc>
                <a:spcPct val="170000"/>
              </a:lnSpc>
              <a:spcBef>
                <a:spcPts val="1500"/>
              </a:spcBef>
              <a:spcAft>
                <a:spcPts val="0"/>
              </a:spcAft>
              <a:buNone/>
            </a:pPr>
            <a:r>
              <a:rPr lang="en" sz="1300">
                <a:solidFill>
                  <a:schemeClr val="dk1"/>
                </a:solidFill>
                <a:latin typeface="Roboto"/>
                <a:ea typeface="Roboto"/>
                <a:cs typeface="Roboto"/>
                <a:sym typeface="Roboto"/>
              </a:rPr>
              <a:t>After compilation, JSX expressions become regular JavaScript function calls and evaluate to JavaScript objects.</a:t>
            </a:r>
            <a:endParaRPr sz="1300">
              <a:solidFill>
                <a:schemeClr val="dk1"/>
              </a:solidFill>
              <a:latin typeface="Roboto"/>
              <a:ea typeface="Roboto"/>
              <a:cs typeface="Roboto"/>
              <a:sym typeface="Roboto"/>
            </a:endParaRPr>
          </a:p>
          <a:p>
            <a:pPr indent="0" lvl="0" marL="0" rtl="0" algn="l">
              <a:lnSpc>
                <a:spcPct val="170000"/>
              </a:lnSpc>
              <a:spcBef>
                <a:spcPts val="1500"/>
              </a:spcBef>
              <a:spcAft>
                <a:spcPts val="0"/>
              </a:spcAft>
              <a:buClr>
                <a:schemeClr val="dk1"/>
              </a:buClr>
              <a:buSzPct val="84615"/>
              <a:buFont typeface="Arial"/>
              <a:buNone/>
            </a:pPr>
            <a:r>
              <a:rPr lang="en" sz="1300">
                <a:solidFill>
                  <a:schemeClr val="dk1"/>
                </a:solidFill>
                <a:latin typeface="Roboto"/>
                <a:ea typeface="Roboto"/>
                <a:cs typeface="Roboto"/>
                <a:sym typeface="Roboto"/>
              </a:rPr>
              <a:t>This means that you can use JSX inside of </a:t>
            </a:r>
            <a:r>
              <a:rPr lang="en" sz="1200">
                <a:solidFill>
                  <a:srgbClr val="1A1A1A"/>
                </a:solidFill>
                <a:latin typeface="Courier New"/>
                <a:ea typeface="Courier New"/>
                <a:cs typeface="Courier New"/>
                <a:sym typeface="Courier New"/>
              </a:rPr>
              <a:t>if</a:t>
            </a:r>
            <a:r>
              <a:rPr lang="en" sz="1300">
                <a:solidFill>
                  <a:schemeClr val="dk1"/>
                </a:solidFill>
                <a:latin typeface="Roboto"/>
                <a:ea typeface="Roboto"/>
                <a:cs typeface="Roboto"/>
                <a:sym typeface="Roboto"/>
              </a:rPr>
              <a:t> statements and </a:t>
            </a:r>
            <a:r>
              <a:rPr lang="en" sz="1200">
                <a:solidFill>
                  <a:srgbClr val="1A1A1A"/>
                </a:solidFill>
                <a:latin typeface="Courier New"/>
                <a:ea typeface="Courier New"/>
                <a:cs typeface="Courier New"/>
                <a:sym typeface="Courier New"/>
              </a:rPr>
              <a:t>for</a:t>
            </a:r>
            <a:r>
              <a:rPr lang="en" sz="1300">
                <a:solidFill>
                  <a:schemeClr val="dk1"/>
                </a:solidFill>
                <a:latin typeface="Roboto"/>
                <a:ea typeface="Roboto"/>
                <a:cs typeface="Roboto"/>
                <a:sym typeface="Roboto"/>
              </a:rPr>
              <a:t> loops, assign it to variables, accept it as arguments, and return it from functions:</a:t>
            </a:r>
            <a:endParaRPr sz="1300">
              <a:solidFill>
                <a:schemeClr val="dk1"/>
              </a:solidFill>
              <a:latin typeface="Roboto"/>
              <a:ea typeface="Roboto"/>
              <a:cs typeface="Roboto"/>
              <a:sym typeface="Roboto"/>
            </a:endParaRPr>
          </a:p>
          <a:p>
            <a:pPr indent="0" lvl="0" marL="0" rtl="0" algn="l">
              <a:spcBef>
                <a:spcPts val="0"/>
              </a:spcBef>
              <a:spcAft>
                <a:spcPts val="1200"/>
              </a:spcAft>
              <a:buNone/>
            </a:pPr>
            <a:r>
              <a:t/>
            </a:r>
            <a:endParaRPr/>
          </a:p>
        </p:txBody>
      </p:sp>
      <p:pic>
        <p:nvPicPr>
          <p:cNvPr id="142" name="Google Shape;142;p21"/>
          <p:cNvPicPr preferRelativeResize="0"/>
          <p:nvPr/>
        </p:nvPicPr>
        <p:blipFill>
          <a:blip r:embed="rId3">
            <a:alphaModFix/>
          </a:blip>
          <a:stretch>
            <a:fillRect/>
          </a:stretch>
        </p:blipFill>
        <p:spPr>
          <a:xfrm>
            <a:off x="396000" y="2371250"/>
            <a:ext cx="4494876" cy="152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