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PT Sans Narrow"/>
      <p:regular r:id="rId47"/>
      <p:bold r:id="rId48"/>
    </p:embeddedFont>
    <p:embeddedFont>
      <p:font typeface="Roboto Mon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TSansNarrow-bold.fntdata"/><Relationship Id="rId47" Type="http://schemas.openxmlformats.org/officeDocument/2006/relationships/font" Target="fonts/PTSansNarrow-regular.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3" Type="http://schemas.openxmlformats.org/officeDocument/2006/relationships/font" Target="fonts/OpenSans-regular.fntdata"/><Relationship Id="rId52" Type="http://schemas.openxmlformats.org/officeDocument/2006/relationships/font" Target="fonts/RobotoMon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30e84f8c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30e84f8c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30e84f8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30e84f8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30e84f8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30e84f8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30e84f8c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30e84f8c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fb07cb0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fb07cb0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fb07cb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fb07cb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fb07cb0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fb07cb0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085a0b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085a0b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085a0b9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085a0b9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085a0b9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085a0b9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3091433c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3091433c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085a0b93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085a0b93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085a0b93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4085a0b93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085a0b93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085a0b9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085a0b9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085a0b9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085a0b93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085a0b93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085a0b93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085a0b93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085a0b93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085a0b93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fb07cb0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fb07cb0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fb07cb0b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fb07cb0b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fb07cb0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fb07cb0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30e84f8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30e84f8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fb07cb0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fb07cb0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fb07cb0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fb07cb0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fb07cb0b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fb07cb0b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fb07cb0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fb07cb0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fb07cb0b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fb07cb0b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fb07cb0b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fb07cb0b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fb07cb0b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fb07cb0b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fb07cb0b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fb07cb0b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fb07cb0b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fb07cb0b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fb07cb0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fb07cb0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30e84f8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30e84f8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fb07cb0b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fb07cb0b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fb07cb0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fb07cb0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3091433c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3091433c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30e84f8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30e84f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30e84f8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30e84f8c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30e84f8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30e84f8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30e84f8c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30e84f8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vercel.com/blog/how-vercel-adopted-microfronten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nextjs.org/blog/building-apis-with-nextjs#41-directly-using-request--response" TargetMode="External"/><Relationship Id="rId4" Type="http://schemas.openxmlformats.org/officeDocument/2006/relationships/hyperlink" Target="https://nextjs.org/blog/building-apis-with-nextjs#42-query-parameters" TargetMode="External"/><Relationship Id="rId5" Type="http://schemas.openxmlformats.org/officeDocument/2006/relationships/hyperlink" Target="https://nextjs.org/blog/building-apis-with-nextjs#43-headers-and-cook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extjs.org/blog/building-apis-with-nextjs#41-directly-using-request--response" TargetMode="External"/><Relationship Id="rId4" Type="http://schemas.openxmlformats.org/officeDocument/2006/relationships/hyperlink" Target="https://developer.mozilla.org/docs/Web/API/Request" TargetMode="External"/><Relationship Id="rId5" Type="http://schemas.openxmlformats.org/officeDocument/2006/relationships/hyperlink" Target="https://developer.mozilla.org/docs/Web/API/Response" TargetMode="External"/><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Back-end programing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Authentication</a:t>
            </a:r>
            <a:r>
              <a:rPr lang="en" sz="1400">
                <a:solidFill>
                  <a:srgbClr val="000000"/>
                </a:solidFill>
                <a:latin typeface="Arial"/>
                <a:ea typeface="Arial"/>
                <a:cs typeface="Arial"/>
                <a:sym typeface="Arial"/>
              </a:rPr>
              <a:t> – APIs may require authentication (e.g., API keys, OAuth, JWT) to ensure security.</a:t>
            </a:r>
            <a:endParaRPr sz="2100"/>
          </a:p>
        </p:txBody>
      </p:sp>
      <p:pic>
        <p:nvPicPr>
          <p:cNvPr id="121" name="Google Shape;121;p22"/>
          <p:cNvPicPr preferRelativeResize="0"/>
          <p:nvPr/>
        </p:nvPicPr>
        <p:blipFill>
          <a:blip r:embed="rId3">
            <a:alphaModFix/>
          </a:blip>
          <a:stretch>
            <a:fillRect/>
          </a:stretch>
        </p:blipFill>
        <p:spPr>
          <a:xfrm>
            <a:off x="2245050" y="1752550"/>
            <a:ext cx="4550050" cy="323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latin typeface="Arial"/>
                <a:ea typeface="Arial"/>
                <a:cs typeface="Arial"/>
                <a:sym typeface="Arial"/>
              </a:rPr>
              <a:t>Data Formats</a:t>
            </a:r>
            <a:r>
              <a:rPr lang="en" sz="1100">
                <a:solidFill>
                  <a:srgbClr val="000000"/>
                </a:solidFill>
                <a:latin typeface="Arial"/>
                <a:ea typeface="Arial"/>
                <a:cs typeface="Arial"/>
                <a:sym typeface="Arial"/>
              </a:rPr>
              <a:t> – APIs commonly exchange data using </a:t>
            </a:r>
            <a:r>
              <a:rPr b="1" lang="en" sz="1100">
                <a:solidFill>
                  <a:srgbClr val="000000"/>
                </a:solidFill>
                <a:latin typeface="Arial"/>
                <a:ea typeface="Arial"/>
                <a:cs typeface="Arial"/>
                <a:sym typeface="Arial"/>
              </a:rPr>
              <a:t>JSON</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XML</a:t>
            </a:r>
            <a:r>
              <a:rPr lang="en" sz="1100">
                <a:solidFill>
                  <a:srgbClr val="000000"/>
                </a:solidFill>
                <a:latin typeface="Arial"/>
                <a:ea typeface="Arial"/>
                <a:cs typeface="Arial"/>
                <a:sym typeface="Arial"/>
              </a:rPr>
              <a:t>.</a:t>
            </a:r>
            <a:endParaRPr/>
          </a:p>
        </p:txBody>
      </p:sp>
      <p:pic>
        <p:nvPicPr>
          <p:cNvPr id="128" name="Google Shape;128;p23"/>
          <p:cNvPicPr preferRelativeResize="0"/>
          <p:nvPr/>
        </p:nvPicPr>
        <p:blipFill>
          <a:blip r:embed="rId3">
            <a:alphaModFix/>
          </a:blip>
          <a:stretch>
            <a:fillRect/>
          </a:stretch>
        </p:blipFill>
        <p:spPr>
          <a:xfrm>
            <a:off x="402650" y="1566300"/>
            <a:ext cx="4268975" cy="34451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969150" y="1614825"/>
            <a:ext cx="3729175" cy="334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APIs</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rgbClr val="000000"/>
                </a:solidFill>
                <a:latin typeface="Arial"/>
                <a:ea typeface="Arial"/>
                <a:cs typeface="Arial"/>
                <a:sym typeface="Arial"/>
              </a:rPr>
              <a:t>REST API</a:t>
            </a:r>
            <a:r>
              <a:rPr lang="en" sz="1400">
                <a:solidFill>
                  <a:srgbClr val="000000"/>
                </a:solidFill>
                <a:latin typeface="Arial"/>
                <a:ea typeface="Arial"/>
                <a:cs typeface="Arial"/>
                <a:sym typeface="Arial"/>
              </a:rPr>
              <a:t> (Representational State Transfer) – The most common type, using standard HTTP methods.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GraphQL</a:t>
            </a:r>
            <a:r>
              <a:rPr lang="en" sz="1400">
                <a:solidFill>
                  <a:srgbClr val="000000"/>
                </a:solidFill>
                <a:latin typeface="Arial"/>
                <a:ea typeface="Arial"/>
                <a:cs typeface="Arial"/>
                <a:sym typeface="Arial"/>
              </a:rPr>
              <a:t> – A flexible query language that allows clients to request specific data.</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SOAP API</a:t>
            </a:r>
            <a:r>
              <a:rPr lang="en" sz="1400">
                <a:solidFill>
                  <a:srgbClr val="000000"/>
                </a:solidFill>
                <a:latin typeface="Arial"/>
                <a:ea typeface="Arial"/>
                <a:cs typeface="Arial"/>
                <a:sym typeface="Arial"/>
              </a:rPr>
              <a:t> – Uses XML-based messaging (older but still in use for enterprise applications).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WebSockets API</a:t>
            </a:r>
            <a:r>
              <a:rPr lang="en" sz="1400">
                <a:solidFill>
                  <a:srgbClr val="000000"/>
                </a:solidFill>
                <a:latin typeface="Arial"/>
                <a:ea typeface="Arial"/>
                <a:cs typeface="Arial"/>
                <a:sym typeface="Arial"/>
              </a:rPr>
              <a:t> – Enables real-time, two-way communication (used for chat apps, live notifications, etc.).</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41" name="Google Shape;141;p25"/>
          <p:cNvSpPr txBox="1"/>
          <p:nvPr>
            <p:ph idx="1" type="body"/>
          </p:nvPr>
        </p:nvSpPr>
        <p:spPr>
          <a:xfrm>
            <a:off x="311700" y="1266325"/>
            <a:ext cx="8520600" cy="9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a Simple API Request (REST API in JSON format)</a:t>
            </a:r>
            <a:endParaRPr/>
          </a:p>
          <a:p>
            <a:pPr indent="0" lvl="0" marL="0" rtl="0" algn="l">
              <a:spcBef>
                <a:spcPts val="1200"/>
              </a:spcBef>
              <a:spcAft>
                <a:spcPts val="1200"/>
              </a:spcAft>
              <a:buNone/>
            </a:pPr>
            <a:r>
              <a:rPr lang="en" sz="1500"/>
              <a:t>A request to get user data:</a:t>
            </a:r>
            <a:endParaRPr sz="1500"/>
          </a:p>
        </p:txBody>
      </p:sp>
      <p:pic>
        <p:nvPicPr>
          <p:cNvPr id="142" name="Google Shape;142;p25"/>
          <p:cNvPicPr preferRelativeResize="0"/>
          <p:nvPr/>
        </p:nvPicPr>
        <p:blipFill>
          <a:blip r:embed="rId3">
            <a:alphaModFix/>
          </a:blip>
          <a:stretch>
            <a:fillRect/>
          </a:stretch>
        </p:blipFill>
        <p:spPr>
          <a:xfrm>
            <a:off x="3078075" y="1733825"/>
            <a:ext cx="4819650" cy="504825"/>
          </a:xfrm>
          <a:prstGeom prst="rect">
            <a:avLst/>
          </a:prstGeom>
          <a:noFill/>
          <a:ln>
            <a:noFill/>
          </a:ln>
        </p:spPr>
      </p:pic>
      <p:pic>
        <p:nvPicPr>
          <p:cNvPr id="143" name="Google Shape;143;p25"/>
          <p:cNvPicPr preferRelativeResize="0"/>
          <p:nvPr/>
        </p:nvPicPr>
        <p:blipFill>
          <a:blip r:embed="rId4">
            <a:alphaModFix/>
          </a:blip>
          <a:stretch>
            <a:fillRect/>
          </a:stretch>
        </p:blipFill>
        <p:spPr>
          <a:xfrm>
            <a:off x="2385975" y="2820050"/>
            <a:ext cx="3846923" cy="2108150"/>
          </a:xfrm>
          <a:prstGeom prst="rect">
            <a:avLst/>
          </a:prstGeom>
          <a:noFill/>
          <a:ln>
            <a:noFill/>
          </a:ln>
        </p:spPr>
      </p:pic>
      <p:sp>
        <p:nvSpPr>
          <p:cNvPr id="144" name="Google Shape;144;p25"/>
          <p:cNvSpPr txBox="1"/>
          <p:nvPr/>
        </p:nvSpPr>
        <p:spPr>
          <a:xfrm>
            <a:off x="747150" y="3539100"/>
            <a:ext cx="14706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Response:</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(and when) to build API</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71717"/>
                </a:solidFill>
                <a:highlight>
                  <a:srgbClr val="FFFFFF"/>
                </a:highlight>
                <a:latin typeface="Arial"/>
                <a:ea typeface="Arial"/>
                <a:cs typeface="Arial"/>
                <a:sym typeface="Arial"/>
              </a:rPr>
              <a:t>Public API for Multiple Clients</a:t>
            </a:r>
            <a:r>
              <a:rPr lang="en" sz="1500">
                <a:solidFill>
                  <a:srgbClr val="171717"/>
                </a:solidFill>
                <a:highlight>
                  <a:srgbClr val="FFFFFF"/>
                </a:highlight>
                <a:latin typeface="Arial"/>
                <a:ea typeface="Arial"/>
                <a:cs typeface="Arial"/>
                <a:sym typeface="Arial"/>
              </a:rPr>
              <a:t>: You can build a public API that’s consumed by your web app, a separate mobile app, or any third-party service. </a:t>
            </a:r>
            <a:endParaRPr sz="15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b="1" lang="en" sz="1500">
                <a:solidFill>
                  <a:srgbClr val="171717"/>
                </a:solidFill>
                <a:highlight>
                  <a:srgbClr val="FFFFFF"/>
                </a:highlight>
                <a:latin typeface="Arial"/>
                <a:ea typeface="Arial"/>
                <a:cs typeface="Arial"/>
                <a:sym typeface="Arial"/>
              </a:rPr>
              <a:t>Proxy to an Existing Backend</a:t>
            </a:r>
            <a:r>
              <a:rPr lang="en" sz="1500">
                <a:solidFill>
                  <a:srgbClr val="171717"/>
                </a:solidFill>
                <a:highlight>
                  <a:srgbClr val="FFFFFF"/>
                </a:highlight>
                <a:latin typeface="Arial"/>
                <a:ea typeface="Arial"/>
                <a:cs typeface="Arial"/>
                <a:sym typeface="Arial"/>
              </a:rPr>
              <a:t>: Sometimes you want to hide or consolidate external </a:t>
            </a:r>
            <a:r>
              <a:rPr lang="en" sz="1500">
                <a:solidFill>
                  <a:schemeClr val="hlink"/>
                </a:solidFill>
                <a:highlight>
                  <a:srgbClr val="FFFFFF"/>
                </a:highlight>
                <a:uFill>
                  <a:noFill/>
                </a:uFill>
                <a:latin typeface="Arial"/>
                <a:ea typeface="Arial"/>
                <a:cs typeface="Arial"/>
                <a:sym typeface="Arial"/>
                <a:hlinkClick r:id="rId3"/>
              </a:rPr>
              <a:t>microservices</a:t>
            </a:r>
            <a:r>
              <a:rPr lang="en" sz="1500">
                <a:solidFill>
                  <a:srgbClr val="171717"/>
                </a:solidFill>
                <a:highlight>
                  <a:srgbClr val="FFFFFF"/>
                </a:highlight>
                <a:latin typeface="Arial"/>
                <a:ea typeface="Arial"/>
                <a:cs typeface="Arial"/>
                <a:sym typeface="Arial"/>
              </a:rPr>
              <a:t> behind a single endpoint. API can act as a proxy or middle layer to another existing backend. For instance, you might intercept requests, handle authentication, transform data, and then pass the request along to an upstream API.</a:t>
            </a:r>
            <a:endParaRPr sz="15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b="1" lang="en" sz="1500">
                <a:solidFill>
                  <a:srgbClr val="171717"/>
                </a:solidFill>
                <a:highlight>
                  <a:srgbClr val="FFFFFF"/>
                </a:highlight>
                <a:latin typeface="Arial"/>
                <a:ea typeface="Arial"/>
                <a:cs typeface="Arial"/>
                <a:sym typeface="Arial"/>
              </a:rPr>
              <a:t>Webhooks and Integrations</a:t>
            </a:r>
            <a:r>
              <a:rPr lang="en" sz="1500">
                <a:solidFill>
                  <a:srgbClr val="171717"/>
                </a:solidFill>
                <a:highlight>
                  <a:srgbClr val="FFFFFF"/>
                </a:highlight>
                <a:latin typeface="Arial"/>
                <a:ea typeface="Arial"/>
                <a:cs typeface="Arial"/>
                <a:sym typeface="Arial"/>
              </a:rPr>
              <a:t>: If you receive external callbacks or webhooks (e.g., from Stripe, GitHub, Twilio), you can handle them with API.</a:t>
            </a:r>
            <a:endParaRPr sz="1600">
              <a:solidFill>
                <a:srgbClr val="171717"/>
              </a:solidFill>
              <a:highlight>
                <a:srgbClr val="FFFFFF"/>
              </a:highlight>
              <a:latin typeface="Arial"/>
              <a:ea typeface="Arial"/>
              <a:cs typeface="Arial"/>
              <a:sym typeface="Arial"/>
            </a:endParaRPr>
          </a:p>
          <a:p>
            <a:pPr indent="0" lvl="0" marL="0" rtl="0" algn="l">
              <a:spcBef>
                <a:spcPts val="1200"/>
              </a:spcBef>
              <a:spcAft>
                <a:spcPts val="1200"/>
              </a:spcAft>
              <a:buNone/>
            </a:pPr>
            <a:r>
              <a:rPr b="1" lang="en" sz="1500">
                <a:solidFill>
                  <a:srgbClr val="171717"/>
                </a:solidFill>
                <a:highlight>
                  <a:srgbClr val="FFFFFF"/>
                </a:highlight>
                <a:latin typeface="Arial"/>
                <a:ea typeface="Arial"/>
                <a:cs typeface="Arial"/>
                <a:sym typeface="Arial"/>
              </a:rPr>
              <a:t>Custom Authentication</a:t>
            </a:r>
            <a:r>
              <a:rPr lang="en" sz="1500">
                <a:solidFill>
                  <a:srgbClr val="171717"/>
                </a:solidFill>
                <a:highlight>
                  <a:srgbClr val="FFFFFF"/>
                </a:highlight>
                <a:latin typeface="Arial"/>
                <a:ea typeface="Arial"/>
                <a:cs typeface="Arial"/>
                <a:sym typeface="Arial"/>
              </a:rPr>
              <a:t>: If you need sessions, tokens, or other auth logic, you can store cookies, read headers, and respond with the appropriate data.</a:t>
            </a:r>
            <a:endParaRPr sz="1500">
              <a:solidFill>
                <a:srgbClr val="171717"/>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Create an API</a:t>
            </a:r>
            <a:endParaRPr/>
          </a:p>
        </p:txBody>
      </p:sp>
      <p:sp>
        <p:nvSpPr>
          <p:cNvPr id="156" name="Google Shape;156;p27"/>
          <p:cNvSpPr txBox="1"/>
          <p:nvPr/>
        </p:nvSpPr>
        <p:spPr>
          <a:xfrm>
            <a:off x="237050" y="1220700"/>
            <a:ext cx="85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71717"/>
                </a:solidFill>
                <a:highlight>
                  <a:srgbClr val="FFFFFF"/>
                </a:highlight>
              </a:rPr>
              <a:t>In the App Router (</a:t>
            </a:r>
            <a:r>
              <a:rPr lang="en" sz="1250">
                <a:solidFill>
                  <a:srgbClr val="171717"/>
                </a:solidFill>
                <a:latin typeface="Roboto Mono"/>
                <a:ea typeface="Roboto Mono"/>
                <a:cs typeface="Roboto Mono"/>
                <a:sym typeface="Roboto Mono"/>
              </a:rPr>
              <a:t>app/</a:t>
            </a:r>
            <a:r>
              <a:rPr lang="en" sz="1500">
                <a:solidFill>
                  <a:srgbClr val="171717"/>
                </a:solidFill>
                <a:highlight>
                  <a:srgbClr val="FFFFFF"/>
                </a:highlight>
              </a:rPr>
              <a:t>), create a folder that represents your route, and inside it, a </a:t>
            </a:r>
            <a:r>
              <a:rPr lang="en" sz="1250">
                <a:solidFill>
                  <a:srgbClr val="171717"/>
                </a:solidFill>
                <a:latin typeface="Roboto Mono"/>
                <a:ea typeface="Roboto Mono"/>
                <a:cs typeface="Roboto Mono"/>
                <a:sym typeface="Roboto Mono"/>
              </a:rPr>
              <a:t>route.ts</a:t>
            </a:r>
            <a:r>
              <a:rPr lang="en" sz="1500">
                <a:solidFill>
                  <a:srgbClr val="171717"/>
                </a:solidFill>
                <a:highlight>
                  <a:srgbClr val="FFFFFF"/>
                </a:highlight>
              </a:rPr>
              <a:t> file.</a:t>
            </a:r>
            <a:endParaRPr sz="1700"/>
          </a:p>
        </p:txBody>
      </p:sp>
      <p:pic>
        <p:nvPicPr>
          <p:cNvPr id="157" name="Google Shape;157;p27"/>
          <p:cNvPicPr preferRelativeResize="0"/>
          <p:nvPr/>
        </p:nvPicPr>
        <p:blipFill>
          <a:blip r:embed="rId3">
            <a:alphaModFix/>
          </a:blip>
          <a:stretch>
            <a:fillRect/>
          </a:stretch>
        </p:blipFill>
        <p:spPr>
          <a:xfrm>
            <a:off x="311700" y="2037475"/>
            <a:ext cx="3505200" cy="1885950"/>
          </a:xfrm>
          <a:prstGeom prst="rect">
            <a:avLst/>
          </a:prstGeom>
          <a:noFill/>
          <a:ln>
            <a:noFill/>
          </a:ln>
        </p:spPr>
      </p:pic>
      <p:pic>
        <p:nvPicPr>
          <p:cNvPr id="158" name="Google Shape;158;p27"/>
          <p:cNvPicPr preferRelativeResize="0"/>
          <p:nvPr/>
        </p:nvPicPr>
        <p:blipFill>
          <a:blip r:embed="rId4">
            <a:alphaModFix/>
          </a:blip>
          <a:stretch>
            <a:fillRect/>
          </a:stretch>
        </p:blipFill>
        <p:spPr>
          <a:xfrm>
            <a:off x="5960325" y="2665600"/>
            <a:ext cx="1733550" cy="476250"/>
          </a:xfrm>
          <a:prstGeom prst="rect">
            <a:avLst/>
          </a:prstGeom>
          <a:noFill/>
          <a:ln>
            <a:noFill/>
          </a:ln>
        </p:spPr>
      </p:pic>
      <p:sp>
        <p:nvSpPr>
          <p:cNvPr id="159" name="Google Shape;159;p27"/>
          <p:cNvSpPr/>
          <p:nvPr/>
        </p:nvSpPr>
        <p:spPr>
          <a:xfrm>
            <a:off x="4622050" y="2713975"/>
            <a:ext cx="865200" cy="2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(code example)</a:t>
            </a:r>
            <a:endParaRPr/>
          </a:p>
        </p:txBody>
      </p:sp>
      <p:sp>
        <p:nvSpPr>
          <p:cNvPr id="165" name="Google Shape;165;p28"/>
          <p:cNvSpPr txBox="1"/>
          <p:nvPr>
            <p:ph idx="1" type="body"/>
          </p:nvPr>
        </p:nvSpPr>
        <p:spPr>
          <a:xfrm>
            <a:off x="311700" y="1266325"/>
            <a:ext cx="8520600" cy="2064000"/>
          </a:xfrm>
          <a:prstGeom prst="rect">
            <a:avLst/>
          </a:prstGeom>
        </p:spPr>
        <p:txBody>
          <a:bodyPr anchorCtr="0" anchor="t" bIns="91425" lIns="91425" spcFirstLastPara="1" rIns="91425" wrap="square" tIns="91425">
            <a:normAutofit fontScale="77500" lnSpcReduction="10000"/>
          </a:bodyPr>
          <a:lstStyle/>
          <a:p>
            <a:pPr indent="0" lvl="0" marL="0" rtl="0" algn="l">
              <a:lnSpc>
                <a:spcPct val="160000"/>
              </a:lnSpc>
              <a:spcBef>
                <a:spcPts val="0"/>
              </a:spcBef>
              <a:spcAft>
                <a:spcPts val="0"/>
              </a:spcAft>
              <a:buNone/>
            </a:pPr>
            <a:r>
              <a:rPr b="1" lang="en" sz="1650">
                <a:solidFill>
                  <a:srgbClr val="68B5FB"/>
                </a:solidFill>
                <a:highlight>
                  <a:srgbClr val="FFFFFF"/>
                </a:highlight>
                <a:uFill>
                  <a:noFill/>
                </a:uFill>
                <a:latin typeface="Arial"/>
                <a:ea typeface="Arial"/>
                <a:cs typeface="Arial"/>
                <a:sym typeface="Arial"/>
                <a:hlinkClick r:id="rId3">
                  <a:extLst>
                    <a:ext uri="{A12FA001-AC4F-418D-AE19-62706E023703}">
                      <ahyp:hlinkClr val="tx"/>
                    </a:ext>
                  </a:extLst>
                </a:hlinkClick>
              </a:rPr>
              <a:t>Directly using Request &amp; Response</a:t>
            </a:r>
            <a:endParaRPr b="1" sz="1650">
              <a:solidFill>
                <a:srgbClr val="68B5FB"/>
              </a:solidFill>
              <a:highlight>
                <a:srgbClr val="FFFFFF"/>
              </a:highlight>
              <a:latin typeface="Arial"/>
              <a:ea typeface="Arial"/>
              <a:cs typeface="Arial"/>
              <a:sym typeface="Arial"/>
            </a:endParaRPr>
          </a:p>
          <a:p>
            <a:pPr indent="0" lvl="0" marL="0" rtl="0" algn="l">
              <a:lnSpc>
                <a:spcPct val="160000"/>
              </a:lnSpc>
              <a:spcBef>
                <a:spcPts val="2600"/>
              </a:spcBef>
              <a:spcAft>
                <a:spcPts val="0"/>
              </a:spcAft>
              <a:buNone/>
            </a:pPr>
            <a:r>
              <a:rPr b="1" lang="en" sz="1650">
                <a:solidFill>
                  <a:srgbClr val="68B5FB"/>
                </a:solidFill>
                <a:highlight>
                  <a:srgbClr val="FFFFFF"/>
                </a:highlight>
                <a:uFill>
                  <a:noFill/>
                </a:uFill>
                <a:latin typeface="Arial"/>
                <a:ea typeface="Arial"/>
                <a:cs typeface="Arial"/>
                <a:sym typeface="Arial"/>
                <a:hlinkClick r:id="rId4">
                  <a:extLst>
                    <a:ext uri="{A12FA001-AC4F-418D-AE19-62706E023703}">
                      <ahyp:hlinkClr val="tx"/>
                    </a:ext>
                  </a:extLst>
                </a:hlinkClick>
              </a:rPr>
              <a:t>Query parameters</a:t>
            </a:r>
            <a:endParaRPr b="1" sz="1650">
              <a:solidFill>
                <a:srgbClr val="68B5FB"/>
              </a:solidFill>
              <a:highlight>
                <a:srgbClr val="FFFFFF"/>
              </a:highlight>
              <a:latin typeface="Arial"/>
              <a:ea typeface="Arial"/>
              <a:cs typeface="Arial"/>
              <a:sym typeface="Arial"/>
            </a:endParaRPr>
          </a:p>
          <a:p>
            <a:pPr indent="0" lvl="0" marL="0" rtl="0" algn="l">
              <a:lnSpc>
                <a:spcPct val="160000"/>
              </a:lnSpc>
              <a:spcBef>
                <a:spcPts val="2600"/>
              </a:spcBef>
              <a:spcAft>
                <a:spcPts val="0"/>
              </a:spcAft>
              <a:buNone/>
            </a:pPr>
            <a:r>
              <a:rPr b="1" lang="en" sz="1650">
                <a:solidFill>
                  <a:srgbClr val="68B5FB"/>
                </a:solidFill>
                <a:highlight>
                  <a:srgbClr val="FFFFFF"/>
                </a:highlight>
                <a:uFill>
                  <a:noFill/>
                </a:uFill>
                <a:latin typeface="Arial"/>
                <a:ea typeface="Arial"/>
                <a:cs typeface="Arial"/>
                <a:sym typeface="Arial"/>
                <a:hlinkClick r:id="rId5">
                  <a:extLst>
                    <a:ext uri="{A12FA001-AC4F-418D-AE19-62706E023703}">
                      <ahyp:hlinkClr val="tx"/>
                    </a:ext>
                  </a:extLst>
                </a:hlinkClick>
              </a:rPr>
              <a:t>Headers and cookies</a:t>
            </a:r>
            <a:endParaRPr b="1" sz="1700">
              <a:solidFill>
                <a:srgbClr val="68B5FB"/>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a:p>
        </p:txBody>
      </p:sp>
      <p:sp>
        <p:nvSpPr>
          <p:cNvPr id="166" name="Google Shape;166;p28"/>
          <p:cNvSpPr txBox="1"/>
          <p:nvPr/>
        </p:nvSpPr>
        <p:spPr>
          <a:xfrm>
            <a:off x="426650" y="3330325"/>
            <a:ext cx="82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https://nextjs.org/blog/building-apis-with-nextjs#4-working-with-web-apis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(code example)</a:t>
            </a:r>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264525" y="1266325"/>
            <a:ext cx="8520600" cy="33027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None/>
            </a:pPr>
            <a:r>
              <a:rPr b="1" lang="en" sz="1650">
                <a:solidFill>
                  <a:srgbClr val="68B5FB"/>
                </a:solidFill>
                <a:highlight>
                  <a:schemeClr val="lt1"/>
                </a:highlight>
                <a:uFill>
                  <a:noFill/>
                </a:uFill>
                <a:latin typeface="Arial"/>
                <a:ea typeface="Arial"/>
                <a:cs typeface="Arial"/>
                <a:sym typeface="Arial"/>
                <a:hlinkClick r:id="rId3">
                  <a:extLst>
                    <a:ext uri="{A12FA001-AC4F-418D-AE19-62706E023703}">
                      <ahyp:hlinkClr val="tx"/>
                    </a:ext>
                  </a:extLst>
                </a:hlinkClick>
              </a:rPr>
              <a:t>Directly using Request &amp; Response</a:t>
            </a:r>
            <a:endParaRPr b="1" sz="1650">
              <a:solidFill>
                <a:srgbClr val="68B5FB"/>
              </a:solidFill>
              <a:highlight>
                <a:schemeClr val="lt1"/>
              </a:highlight>
              <a:latin typeface="Arial"/>
              <a:ea typeface="Arial"/>
              <a:cs typeface="Arial"/>
              <a:sym typeface="Arial"/>
            </a:endParaRPr>
          </a:p>
          <a:p>
            <a:pPr indent="0" lvl="0" marL="0" rtl="0" algn="l">
              <a:lnSpc>
                <a:spcPct val="160000"/>
              </a:lnSpc>
              <a:spcBef>
                <a:spcPts val="1000"/>
              </a:spcBef>
              <a:spcAft>
                <a:spcPts val="0"/>
              </a:spcAft>
              <a:buNone/>
            </a:pPr>
            <a:r>
              <a:rPr lang="en" sz="1200">
                <a:solidFill>
                  <a:srgbClr val="171717"/>
                </a:solidFill>
                <a:highlight>
                  <a:srgbClr val="FFFFFF"/>
                </a:highlight>
                <a:latin typeface="Arial"/>
                <a:ea typeface="Arial"/>
                <a:cs typeface="Arial"/>
                <a:sym typeface="Arial"/>
              </a:rPr>
              <a:t>By default, your Route Handler methods (</a:t>
            </a:r>
            <a:r>
              <a:rPr lang="en" sz="950">
                <a:solidFill>
                  <a:srgbClr val="171717"/>
                </a:solidFill>
                <a:latin typeface="Roboto Mono"/>
                <a:ea typeface="Roboto Mono"/>
                <a:cs typeface="Roboto Mono"/>
                <a:sym typeface="Roboto Mono"/>
              </a:rPr>
              <a:t>GET</a:t>
            </a:r>
            <a:r>
              <a:rPr lang="en" sz="1200">
                <a:solidFill>
                  <a:srgbClr val="171717"/>
                </a:solidFill>
                <a:highlight>
                  <a:srgbClr val="FFFFFF"/>
                </a:highlight>
                <a:latin typeface="Arial"/>
                <a:ea typeface="Arial"/>
                <a:cs typeface="Arial"/>
                <a:sym typeface="Arial"/>
              </a:rPr>
              <a:t>, </a:t>
            </a:r>
            <a:r>
              <a:rPr lang="en" sz="950">
                <a:solidFill>
                  <a:srgbClr val="171717"/>
                </a:solidFill>
                <a:latin typeface="Roboto Mono"/>
                <a:ea typeface="Roboto Mono"/>
                <a:cs typeface="Roboto Mono"/>
                <a:sym typeface="Roboto Mono"/>
              </a:rPr>
              <a:t>POST</a:t>
            </a:r>
            <a:r>
              <a:rPr lang="en" sz="1200">
                <a:solidFill>
                  <a:srgbClr val="171717"/>
                </a:solidFill>
                <a:highlight>
                  <a:srgbClr val="FFFFFF"/>
                </a:highlight>
                <a:latin typeface="Arial"/>
                <a:ea typeface="Arial"/>
                <a:cs typeface="Arial"/>
                <a:sym typeface="Arial"/>
              </a:rPr>
              <a:t>, etc.) receive a standard </a:t>
            </a:r>
            <a:r>
              <a:rPr lang="en" sz="1200">
                <a:solidFill>
                  <a:schemeClr val="hlink"/>
                </a:solidFill>
                <a:highlight>
                  <a:srgbClr val="FFFFFF"/>
                </a:highlight>
                <a:uFill>
                  <a:noFill/>
                </a:uFill>
                <a:latin typeface="Arial"/>
                <a:ea typeface="Arial"/>
                <a:cs typeface="Arial"/>
                <a:sym typeface="Arial"/>
                <a:hlinkClick r:id="rId4"/>
              </a:rPr>
              <a:t>Request</a:t>
            </a:r>
            <a:r>
              <a:rPr lang="en" sz="1200">
                <a:solidFill>
                  <a:srgbClr val="171717"/>
                </a:solidFill>
                <a:highlight>
                  <a:srgbClr val="FFFFFF"/>
                </a:highlight>
                <a:latin typeface="Arial"/>
                <a:ea typeface="Arial"/>
                <a:cs typeface="Arial"/>
                <a:sym typeface="Arial"/>
              </a:rPr>
              <a:t> object, and you must return a standard </a:t>
            </a:r>
            <a:r>
              <a:rPr lang="en" sz="1200">
                <a:solidFill>
                  <a:schemeClr val="hlink"/>
                </a:solidFill>
                <a:highlight>
                  <a:srgbClr val="FFFFFF"/>
                </a:highlight>
                <a:uFill>
                  <a:noFill/>
                </a:uFill>
                <a:latin typeface="Arial"/>
                <a:ea typeface="Arial"/>
                <a:cs typeface="Arial"/>
                <a:sym typeface="Arial"/>
                <a:hlinkClick r:id="rId5"/>
              </a:rPr>
              <a:t>Response</a:t>
            </a:r>
            <a:r>
              <a:rPr lang="en" sz="1200">
                <a:solidFill>
                  <a:srgbClr val="171717"/>
                </a:solidFill>
                <a:highlight>
                  <a:srgbClr val="FFFFFF"/>
                </a:highlight>
                <a:latin typeface="Arial"/>
                <a:ea typeface="Arial"/>
                <a:cs typeface="Arial"/>
                <a:sym typeface="Arial"/>
              </a:rPr>
              <a:t> object.</a:t>
            </a:r>
            <a:endParaRPr sz="1200">
              <a:solidFill>
                <a:srgbClr val="171717"/>
              </a:solidFill>
              <a:highlight>
                <a:srgbClr val="FFFFFF"/>
              </a:highlight>
              <a:latin typeface="Arial"/>
              <a:ea typeface="Arial"/>
              <a:cs typeface="Arial"/>
              <a:sym typeface="Arial"/>
            </a:endParaRPr>
          </a:p>
          <a:p>
            <a:pPr indent="0" lvl="0" marL="0" rtl="0" algn="l">
              <a:lnSpc>
                <a:spcPct val="160000"/>
              </a:lnSpc>
              <a:spcBef>
                <a:spcPts val="1000"/>
              </a:spcBef>
              <a:spcAft>
                <a:spcPts val="0"/>
              </a:spcAft>
              <a:buNone/>
            </a:pPr>
            <a:r>
              <a:t/>
            </a:r>
            <a:endParaRPr sz="1200">
              <a:solidFill>
                <a:srgbClr val="171717"/>
              </a:solidFill>
              <a:highlight>
                <a:srgbClr val="FFFFFF"/>
              </a:highlight>
              <a:latin typeface="Arial"/>
              <a:ea typeface="Arial"/>
              <a:cs typeface="Arial"/>
              <a:sym typeface="Arial"/>
            </a:endParaRPr>
          </a:p>
          <a:p>
            <a:pPr indent="0" lvl="0" marL="0" rtl="0" algn="l">
              <a:lnSpc>
                <a:spcPct val="160000"/>
              </a:lnSpc>
              <a:spcBef>
                <a:spcPts val="1000"/>
              </a:spcBef>
              <a:spcAft>
                <a:spcPts val="0"/>
              </a:spcAft>
              <a:buNone/>
            </a:pPr>
            <a:r>
              <a:rPr lang="en" sz="1200">
                <a:solidFill>
                  <a:srgbClr val="171717"/>
                </a:solidFill>
                <a:highlight>
                  <a:srgbClr val="FFFFFF"/>
                </a:highlight>
                <a:latin typeface="Arial"/>
                <a:ea typeface="Arial"/>
                <a:cs typeface="Arial"/>
                <a:sym typeface="Arial"/>
              </a:rPr>
              <a:t>Example: react-demo/api/users/route.ts</a:t>
            </a:r>
            <a:endParaRPr sz="1200">
              <a:solidFill>
                <a:srgbClr val="171717"/>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a:p>
        </p:txBody>
      </p:sp>
      <p:pic>
        <p:nvPicPr>
          <p:cNvPr id="173" name="Google Shape;173;p29"/>
          <p:cNvPicPr preferRelativeResize="0"/>
          <p:nvPr/>
        </p:nvPicPr>
        <p:blipFill>
          <a:blip r:embed="rId6">
            <a:alphaModFix/>
          </a:blip>
          <a:stretch>
            <a:fillRect/>
          </a:stretch>
        </p:blipFill>
        <p:spPr>
          <a:xfrm>
            <a:off x="3491920" y="2262175"/>
            <a:ext cx="4824949" cy="250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(Query parameters)</a:t>
            </a:r>
            <a:endParaRPr/>
          </a:p>
          <a:p>
            <a:pPr indent="0" lvl="0" marL="0" rtl="0" algn="l">
              <a:spcBef>
                <a:spcPts val="0"/>
              </a:spcBef>
              <a:spcAft>
                <a:spcPts val="0"/>
              </a:spcAft>
              <a:buNone/>
            </a:pPr>
            <a:r>
              <a:t/>
            </a:r>
            <a:endParaRPr/>
          </a:p>
        </p:txBody>
      </p:sp>
      <p:sp>
        <p:nvSpPr>
          <p:cNvPr id="179" name="Google Shape;17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60000"/>
              </a:lnSpc>
              <a:spcBef>
                <a:spcPts val="2600"/>
              </a:spcBef>
              <a:spcAft>
                <a:spcPts val="0"/>
              </a:spcAft>
              <a:buNone/>
            </a:pPr>
            <a:r>
              <a:rPr b="1" lang="en" sz="1350">
                <a:solidFill>
                  <a:srgbClr val="171717"/>
                </a:solidFill>
                <a:highlight>
                  <a:schemeClr val="lt1"/>
                </a:highlight>
                <a:latin typeface="Arial"/>
                <a:ea typeface="Arial"/>
                <a:cs typeface="Arial"/>
                <a:sym typeface="Arial"/>
              </a:rPr>
              <a:t>What is Query parameters?</a:t>
            </a:r>
            <a:br>
              <a:rPr b="1" lang="en" sz="1350">
                <a:solidFill>
                  <a:srgbClr val="171717"/>
                </a:solidFill>
                <a:highlight>
                  <a:schemeClr val="lt1"/>
                </a:highlight>
                <a:latin typeface="Arial"/>
                <a:ea typeface="Arial"/>
                <a:cs typeface="Arial"/>
                <a:sym typeface="Arial"/>
              </a:rPr>
            </a:br>
            <a:r>
              <a:rPr lang="en" sz="1350">
                <a:solidFill>
                  <a:srgbClr val="001D35"/>
                </a:solidFill>
                <a:highlight>
                  <a:srgbClr val="FFFFFF"/>
                </a:highlight>
                <a:latin typeface="Arial"/>
                <a:ea typeface="Arial"/>
                <a:cs typeface="Arial"/>
                <a:sym typeface="Arial"/>
              </a:rPr>
              <a:t>Also known as </a:t>
            </a:r>
            <a:r>
              <a:rPr lang="en" sz="1350">
                <a:solidFill>
                  <a:srgbClr val="188038"/>
                </a:solidFill>
                <a:highlight>
                  <a:srgbClr val="FFFFFF"/>
                </a:highlight>
                <a:latin typeface="Arial"/>
                <a:ea typeface="Arial"/>
                <a:cs typeface="Arial"/>
                <a:sym typeface="Arial"/>
              </a:rPr>
              <a:t>URL parameters</a:t>
            </a:r>
            <a:r>
              <a:rPr lang="en" sz="1350">
                <a:solidFill>
                  <a:srgbClr val="001D35"/>
                </a:solidFill>
                <a:highlight>
                  <a:srgbClr val="FFFFFF"/>
                </a:highlight>
                <a:latin typeface="Arial"/>
                <a:ea typeface="Arial"/>
                <a:cs typeface="Arial"/>
                <a:sym typeface="Arial"/>
              </a:rPr>
              <a:t> or </a:t>
            </a:r>
            <a:r>
              <a:rPr lang="en" sz="1350">
                <a:solidFill>
                  <a:srgbClr val="188038"/>
                </a:solidFill>
                <a:highlight>
                  <a:srgbClr val="FFFFFF"/>
                </a:highlight>
                <a:latin typeface="Arial"/>
                <a:ea typeface="Arial"/>
                <a:cs typeface="Arial"/>
                <a:sym typeface="Arial"/>
              </a:rPr>
              <a:t>query strings</a:t>
            </a:r>
            <a:r>
              <a:rPr lang="en" sz="1350">
                <a:solidFill>
                  <a:srgbClr val="001D35"/>
                </a:solidFill>
                <a:highlight>
                  <a:srgbClr val="FFFFFF"/>
                </a:highlight>
                <a:latin typeface="Arial"/>
                <a:ea typeface="Arial"/>
                <a:cs typeface="Arial"/>
                <a:sym typeface="Arial"/>
              </a:rPr>
              <a:t>, are </a:t>
            </a:r>
            <a:r>
              <a:rPr lang="en" sz="1350">
                <a:solidFill>
                  <a:srgbClr val="000000"/>
                </a:solidFill>
                <a:latin typeface="Arial"/>
                <a:ea typeface="Arial"/>
                <a:cs typeface="Arial"/>
                <a:sym typeface="Arial"/>
              </a:rPr>
              <a:t>key-value pairs appended to a URL after a question mark (?), used to pass additional information to a web server, like filtering or sorting content</a:t>
            </a:r>
            <a:endParaRPr b="1" sz="1350">
              <a:solidFill>
                <a:srgbClr val="171717"/>
              </a:solidFill>
              <a:highlight>
                <a:schemeClr val="lt1"/>
              </a:highlight>
              <a:latin typeface="Arial"/>
              <a:ea typeface="Arial"/>
              <a:cs typeface="Arial"/>
              <a:sym typeface="Arial"/>
            </a:endParaRPr>
          </a:p>
          <a:p>
            <a:pPr indent="0" lvl="0" marL="0" rtl="0" algn="l">
              <a:spcBef>
                <a:spcPts val="1000"/>
              </a:spcBef>
              <a:spcAft>
                <a:spcPts val="1200"/>
              </a:spcAft>
              <a:buNone/>
            </a:pPr>
            <a:r>
              <a:t/>
            </a:r>
            <a:endParaRPr/>
          </a:p>
        </p:txBody>
      </p:sp>
      <p:pic>
        <p:nvPicPr>
          <p:cNvPr id="180" name="Google Shape;180;p30"/>
          <p:cNvPicPr preferRelativeResize="0"/>
          <p:nvPr/>
        </p:nvPicPr>
        <p:blipFill>
          <a:blip r:embed="rId3">
            <a:alphaModFix/>
          </a:blip>
          <a:stretch>
            <a:fillRect/>
          </a:stretch>
        </p:blipFill>
        <p:spPr>
          <a:xfrm>
            <a:off x="404013" y="2449325"/>
            <a:ext cx="6448425" cy="704850"/>
          </a:xfrm>
          <a:prstGeom prst="rect">
            <a:avLst/>
          </a:prstGeom>
          <a:noFill/>
          <a:ln>
            <a:noFill/>
          </a:ln>
        </p:spPr>
      </p:pic>
      <p:pic>
        <p:nvPicPr>
          <p:cNvPr id="181" name="Google Shape;181;p30"/>
          <p:cNvPicPr preferRelativeResize="0"/>
          <p:nvPr/>
        </p:nvPicPr>
        <p:blipFill>
          <a:blip r:embed="rId4">
            <a:alphaModFix/>
          </a:blip>
          <a:stretch>
            <a:fillRect/>
          </a:stretch>
        </p:blipFill>
        <p:spPr>
          <a:xfrm>
            <a:off x="404013" y="3307238"/>
            <a:ext cx="8562975" cy="866775"/>
          </a:xfrm>
          <a:prstGeom prst="rect">
            <a:avLst/>
          </a:prstGeom>
          <a:noFill/>
          <a:ln>
            <a:noFill/>
          </a:ln>
        </p:spPr>
      </p:pic>
      <p:sp>
        <p:nvSpPr>
          <p:cNvPr id="182" name="Google Shape;182;p30"/>
          <p:cNvSpPr txBox="1"/>
          <p:nvPr/>
        </p:nvSpPr>
        <p:spPr>
          <a:xfrm>
            <a:off x="346050" y="4624425"/>
            <a:ext cx="299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Ex: api/queryParam</a:t>
            </a:r>
            <a:endParaRPr sz="13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(Header)</a:t>
            </a:r>
            <a:endParaRPr/>
          </a:p>
        </p:txBody>
      </p:sp>
      <p:sp>
        <p:nvSpPr>
          <p:cNvPr id="188" name="Google Shape;188;p31"/>
          <p:cNvSpPr txBox="1"/>
          <p:nvPr/>
        </p:nvSpPr>
        <p:spPr>
          <a:xfrm>
            <a:off x="484400" y="1149125"/>
            <a:ext cx="85206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45D7E"/>
                </a:solidFill>
                <a:highlight>
                  <a:srgbClr val="FFFFFF"/>
                </a:highlight>
              </a:rPr>
              <a:t>A request header is a section of an HTTP request that </a:t>
            </a:r>
            <a:r>
              <a:rPr b="1" lang="en" sz="1100">
                <a:solidFill>
                  <a:srgbClr val="188038"/>
                </a:solidFill>
                <a:highlight>
                  <a:srgbClr val="FFFFFF"/>
                </a:highlight>
              </a:rPr>
              <a:t>provides metadata</a:t>
            </a:r>
            <a:r>
              <a:rPr b="1" lang="en" sz="1100">
                <a:solidFill>
                  <a:srgbClr val="545D7E"/>
                </a:solidFill>
                <a:highlight>
                  <a:srgbClr val="FFFFFF"/>
                </a:highlight>
              </a:rPr>
              <a:t> about the request, allowing the server to understand the context and tailor its response accordingly</a:t>
            </a:r>
            <a:endParaRPr b="1" sz="1100">
              <a:solidFill>
                <a:srgbClr val="545D7E"/>
              </a:solidFill>
              <a:highlight>
                <a:srgbClr val="FFFFFF"/>
              </a:highlight>
            </a:endParaRPr>
          </a:p>
          <a:p>
            <a:pPr indent="0" lvl="0" marL="0" rtl="0" algn="l">
              <a:spcBef>
                <a:spcPts val="0"/>
              </a:spcBef>
              <a:spcAft>
                <a:spcPts val="0"/>
              </a:spcAft>
              <a:buNone/>
            </a:pPr>
            <a:r>
              <a:t/>
            </a:r>
            <a:endParaRPr b="1"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p:txBody>
      </p:sp>
      <p:pic>
        <p:nvPicPr>
          <p:cNvPr id="189" name="Google Shape;189;p31"/>
          <p:cNvPicPr preferRelativeResize="0"/>
          <p:nvPr/>
        </p:nvPicPr>
        <p:blipFill>
          <a:blip r:embed="rId3">
            <a:alphaModFix/>
          </a:blip>
          <a:stretch>
            <a:fillRect/>
          </a:stretch>
        </p:blipFill>
        <p:spPr>
          <a:xfrm>
            <a:off x="1518300" y="2326713"/>
            <a:ext cx="5695950" cy="2638425"/>
          </a:xfrm>
          <a:prstGeom prst="rect">
            <a:avLst/>
          </a:prstGeom>
          <a:noFill/>
          <a:ln>
            <a:noFill/>
          </a:ln>
        </p:spPr>
      </p:pic>
      <p:sp>
        <p:nvSpPr>
          <p:cNvPr id="190" name="Google Shape;190;p31"/>
          <p:cNvSpPr txBox="1"/>
          <p:nvPr/>
        </p:nvSpPr>
        <p:spPr>
          <a:xfrm>
            <a:off x="416850" y="1591025"/>
            <a:ext cx="891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1D35"/>
                </a:solidFill>
                <a:highlight>
                  <a:srgbClr val="FFFFFF"/>
                </a:highlight>
              </a:rPr>
              <a:t>Purpose:</a:t>
            </a:r>
            <a:endParaRPr b="1" sz="1200">
              <a:solidFill>
                <a:srgbClr val="001D35"/>
              </a:solidFill>
              <a:highlight>
                <a:srgbClr val="FFFFFF"/>
              </a:highlight>
            </a:endParaRPr>
          </a:p>
          <a:p>
            <a:pPr indent="0" lvl="0" marL="0" rtl="0" algn="l">
              <a:spcBef>
                <a:spcPts val="0"/>
              </a:spcBef>
              <a:spcAft>
                <a:spcPts val="0"/>
              </a:spcAft>
              <a:buNone/>
            </a:pPr>
            <a:r>
              <a:rPr lang="en" sz="1200">
                <a:highlight>
                  <a:srgbClr val="FFFFFF"/>
                </a:highlight>
              </a:rPr>
              <a:t>Request headers contain key-value pairs that provide additional information about the request, such as the client's browser, the type of data being sent, and the desired response format</a:t>
            </a:r>
            <a:endParaRPr sz="1200">
              <a:highlight>
                <a:srgbClr val="FFFFFF"/>
              </a:highlight>
            </a:endParaRPr>
          </a:p>
        </p:txBody>
      </p:sp>
      <p:sp>
        <p:nvSpPr>
          <p:cNvPr id="191" name="Google Shape;191;p31"/>
          <p:cNvSpPr txBox="1"/>
          <p:nvPr/>
        </p:nvSpPr>
        <p:spPr>
          <a:xfrm>
            <a:off x="5922100" y="688625"/>
            <a:ext cx="2949300" cy="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Open Sans"/>
                <a:ea typeface="Open Sans"/>
                <a:cs typeface="Open Sans"/>
                <a:sym typeface="Open Sans"/>
              </a:rPr>
              <a:t>Example: api/headerAndCookie</a:t>
            </a:r>
            <a:endParaRPr sz="11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926201" y="340175"/>
            <a:ext cx="7093647" cy="4569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(Cookies)</a:t>
            </a:r>
            <a:endParaRPr/>
          </a:p>
        </p:txBody>
      </p:sp>
      <p:sp>
        <p:nvSpPr>
          <p:cNvPr id="197" name="Google Shape;197;p32"/>
          <p:cNvSpPr txBox="1"/>
          <p:nvPr/>
        </p:nvSpPr>
        <p:spPr>
          <a:xfrm>
            <a:off x="432550" y="1549350"/>
            <a:ext cx="85206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545D7E"/>
                </a:solidFill>
                <a:highlight>
                  <a:srgbClr val="FFFFFF"/>
                </a:highlight>
              </a:rPr>
              <a:t>What is cookies:</a:t>
            </a:r>
            <a:r>
              <a:rPr lang="en" sz="1300">
                <a:solidFill>
                  <a:srgbClr val="545D7E"/>
                </a:solidFill>
                <a:highlight>
                  <a:srgbClr val="FFFFFF"/>
                </a:highlight>
              </a:rPr>
              <a:t>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rPr lang="en" sz="1300">
                <a:solidFill>
                  <a:srgbClr val="545D7E"/>
                </a:solidFill>
                <a:highlight>
                  <a:srgbClr val="FFFFFF"/>
                </a:highlight>
              </a:rPr>
              <a:t>Cookies are small files of data, typically containing letters and numbers, that a website stores on your device when you visit it.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p:txBody>
      </p:sp>
      <p:pic>
        <p:nvPicPr>
          <p:cNvPr id="198" name="Google Shape;198;p32"/>
          <p:cNvPicPr preferRelativeResize="0"/>
          <p:nvPr/>
        </p:nvPicPr>
        <p:blipFill>
          <a:blip r:embed="rId3">
            <a:alphaModFix/>
          </a:blip>
          <a:stretch>
            <a:fillRect/>
          </a:stretch>
        </p:blipFill>
        <p:spPr>
          <a:xfrm>
            <a:off x="152400" y="2881425"/>
            <a:ext cx="8839204" cy="14550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(Cookies)</a:t>
            </a:r>
            <a:endParaRPr/>
          </a:p>
        </p:txBody>
      </p:sp>
      <p:sp>
        <p:nvSpPr>
          <p:cNvPr id="204" name="Google Shape;204;p33"/>
          <p:cNvSpPr txBox="1"/>
          <p:nvPr/>
        </p:nvSpPr>
        <p:spPr>
          <a:xfrm>
            <a:off x="432550" y="1168350"/>
            <a:ext cx="8520600" cy="11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545D7E"/>
                </a:solidFill>
                <a:highlight>
                  <a:srgbClr val="FFFFFF"/>
                </a:highlight>
              </a:rPr>
              <a:t>How they work:</a:t>
            </a:r>
            <a:endParaRPr b="1" sz="1300">
              <a:solidFill>
                <a:srgbClr val="545D7E"/>
              </a:solidFill>
              <a:highlight>
                <a:srgbClr val="FFFFFF"/>
              </a:highlight>
            </a:endParaRPr>
          </a:p>
          <a:p>
            <a:pPr indent="0" lvl="0" marL="0" rtl="0" algn="l">
              <a:spcBef>
                <a:spcPts val="0"/>
              </a:spcBef>
              <a:spcAft>
                <a:spcPts val="0"/>
              </a:spcAft>
              <a:buNone/>
            </a:pPr>
            <a:r>
              <a:t/>
            </a:r>
            <a:endParaRPr b="1" sz="1300">
              <a:solidFill>
                <a:srgbClr val="545D7E"/>
              </a:solidFill>
              <a:highlight>
                <a:srgbClr val="FFFFFF"/>
              </a:highlight>
            </a:endParaRPr>
          </a:p>
          <a:p>
            <a:pPr indent="0" lvl="0" marL="0" rtl="0" algn="l">
              <a:spcBef>
                <a:spcPts val="0"/>
              </a:spcBef>
              <a:spcAft>
                <a:spcPts val="0"/>
              </a:spcAft>
              <a:buNone/>
            </a:pPr>
            <a:r>
              <a:rPr lang="en" sz="1300">
                <a:solidFill>
                  <a:srgbClr val="545D7E"/>
                </a:solidFill>
                <a:highlight>
                  <a:srgbClr val="FFFFFF"/>
                </a:highlight>
              </a:rPr>
              <a:t>When you visit a website, it can send a cookie to your browser, which then stores it on your device. When you revisit the website, your browser sends the cookie back to the server, allowing the website to recognize you and access the stored information.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p:txBody>
      </p:sp>
      <p:pic>
        <p:nvPicPr>
          <p:cNvPr id="205" name="Google Shape;205;p33"/>
          <p:cNvPicPr preferRelativeResize="0"/>
          <p:nvPr/>
        </p:nvPicPr>
        <p:blipFill>
          <a:blip r:embed="rId3">
            <a:alphaModFix/>
          </a:blip>
          <a:stretch>
            <a:fillRect/>
          </a:stretch>
        </p:blipFill>
        <p:spPr>
          <a:xfrm>
            <a:off x="2637625" y="2390375"/>
            <a:ext cx="3341801" cy="2506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5618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(Cookies)</a:t>
            </a:r>
            <a:endParaRPr/>
          </a:p>
        </p:txBody>
      </p:sp>
      <p:sp>
        <p:nvSpPr>
          <p:cNvPr id="211" name="Google Shape;211;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What they do:</a:t>
            </a:r>
            <a:endParaRPr b="1"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300">
                <a:solidFill>
                  <a:srgbClr val="545D7E"/>
                </a:solidFill>
                <a:highlight>
                  <a:srgbClr val="FFFFFF"/>
                </a:highlight>
                <a:latin typeface="Arial"/>
                <a:ea typeface="Arial"/>
                <a:cs typeface="Arial"/>
                <a:sym typeface="Arial"/>
              </a:rPr>
              <a:t>Remembering your preferences: Cookies can store information about your language, theme, or other settings, so the website can remember these preferences for future visits.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Keeping you logged in:</a:t>
            </a:r>
            <a:r>
              <a:rPr lang="en" sz="1300">
                <a:solidFill>
                  <a:srgbClr val="545D7E"/>
                </a:solidFill>
                <a:highlight>
                  <a:srgbClr val="FFFFFF"/>
                </a:highlight>
                <a:latin typeface="Arial"/>
                <a:ea typeface="Arial"/>
                <a:cs typeface="Arial"/>
                <a:sym typeface="Arial"/>
              </a:rPr>
              <a:t> They can store login information, so you don't have to log in every time you visit a website.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Tracking your activity:</a:t>
            </a:r>
            <a:r>
              <a:rPr lang="en" sz="1300">
                <a:solidFill>
                  <a:srgbClr val="545D7E"/>
                </a:solidFill>
                <a:highlight>
                  <a:srgbClr val="FFFFFF"/>
                </a:highlight>
                <a:latin typeface="Arial"/>
                <a:ea typeface="Arial"/>
                <a:cs typeface="Arial"/>
                <a:sym typeface="Arial"/>
              </a:rPr>
              <a:t> Some cookies track your browsing behavior to personalize content or display targeted ads.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Enabling shopping carts:</a:t>
            </a:r>
            <a:r>
              <a:rPr lang="en" sz="1300">
                <a:solidFill>
                  <a:srgbClr val="545D7E"/>
                </a:solidFill>
                <a:highlight>
                  <a:srgbClr val="FFFFFF"/>
                </a:highlight>
                <a:latin typeface="Arial"/>
                <a:ea typeface="Arial"/>
                <a:cs typeface="Arial"/>
                <a:sym typeface="Arial"/>
              </a:rPr>
              <a:t> They can store items in your online shopping cart, so you can complete your purchase later.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Types of cookies:</a:t>
            </a:r>
            <a:endParaRPr b="1"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300">
              <a:solidFill>
                <a:srgbClr val="545D7E"/>
              </a:solidFill>
              <a:highlight>
                <a:srgbClr val="FFFFFF"/>
              </a:highlight>
              <a:latin typeface="Arial"/>
              <a:ea typeface="Arial"/>
              <a:cs typeface="Arial"/>
              <a:sym typeface="Arial"/>
            </a:endParaRPr>
          </a:p>
          <a:p>
            <a:pPr indent="-298767" lvl="0" marL="457200" rtl="0" algn="l">
              <a:lnSpc>
                <a:spcPct val="100000"/>
              </a:lnSpc>
              <a:spcBef>
                <a:spcPts val="0"/>
              </a:spcBef>
              <a:spcAft>
                <a:spcPts val="0"/>
              </a:spcAft>
              <a:buClr>
                <a:srgbClr val="545D7E"/>
              </a:buClr>
              <a:buSzPct val="100000"/>
              <a:buFont typeface="Arial"/>
              <a:buAutoNum type="arabicPeriod"/>
            </a:pPr>
            <a:r>
              <a:rPr lang="en" sz="1300">
                <a:solidFill>
                  <a:srgbClr val="545D7E"/>
                </a:solidFill>
                <a:highlight>
                  <a:srgbClr val="FFFFFF"/>
                </a:highlight>
                <a:latin typeface="Arial"/>
                <a:ea typeface="Arial"/>
                <a:cs typeface="Arial"/>
                <a:sym typeface="Arial"/>
              </a:rPr>
              <a:t>First-party cookies: Set by the website you are visiting. </a:t>
            </a:r>
            <a:endParaRPr sz="1300">
              <a:solidFill>
                <a:srgbClr val="545D7E"/>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298767" lvl="0" marL="457200" rtl="0" algn="l">
              <a:lnSpc>
                <a:spcPct val="100000"/>
              </a:lnSpc>
              <a:spcBef>
                <a:spcPts val="0"/>
              </a:spcBef>
              <a:spcAft>
                <a:spcPts val="0"/>
              </a:spcAft>
              <a:buClr>
                <a:srgbClr val="545D7E"/>
              </a:buClr>
              <a:buSzPct val="100000"/>
              <a:buFont typeface="Arial"/>
              <a:buAutoNum type="arabicPeriod"/>
            </a:pPr>
            <a:r>
              <a:rPr lang="en" sz="1300">
                <a:solidFill>
                  <a:srgbClr val="545D7E"/>
                </a:solidFill>
                <a:highlight>
                  <a:srgbClr val="FFFFFF"/>
                </a:highlight>
                <a:latin typeface="Arial"/>
                <a:ea typeface="Arial"/>
                <a:cs typeface="Arial"/>
                <a:sym typeface="Arial"/>
              </a:rPr>
              <a:t>Third-party cookies: Set by a different domain than the one you are visiting, often used for advertising or tracking. </a:t>
            </a:r>
            <a:endParaRPr sz="1300">
              <a:solidFill>
                <a:srgbClr val="545D7E"/>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212" name="Google Shape;212;p34"/>
          <p:cNvSpPr txBox="1"/>
          <p:nvPr/>
        </p:nvSpPr>
        <p:spPr>
          <a:xfrm>
            <a:off x="5827725" y="634075"/>
            <a:ext cx="30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Example: headerAndCookie</a:t>
            </a:r>
            <a:endParaRPr>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(Dynamic routes)</a:t>
            </a:r>
            <a:endParaRPr/>
          </a:p>
          <a:p>
            <a:pPr indent="0" lvl="0" marL="0" rtl="0" algn="l">
              <a:spcBef>
                <a:spcPts val="0"/>
              </a:spcBef>
              <a:spcAft>
                <a:spcPts val="0"/>
              </a:spcAft>
              <a:buNone/>
            </a:pPr>
            <a:r>
              <a:t/>
            </a:r>
            <a:endParaRPr/>
          </a:p>
        </p:txBody>
      </p:sp>
      <p:pic>
        <p:nvPicPr>
          <p:cNvPr id="218" name="Google Shape;218;p35"/>
          <p:cNvPicPr preferRelativeResize="0"/>
          <p:nvPr/>
        </p:nvPicPr>
        <p:blipFill>
          <a:blip r:embed="rId3">
            <a:alphaModFix/>
          </a:blip>
          <a:stretch>
            <a:fillRect/>
          </a:stretch>
        </p:blipFill>
        <p:spPr>
          <a:xfrm>
            <a:off x="443375" y="1933975"/>
            <a:ext cx="4381500" cy="2314575"/>
          </a:xfrm>
          <a:prstGeom prst="rect">
            <a:avLst/>
          </a:prstGeom>
          <a:noFill/>
          <a:ln>
            <a:noFill/>
          </a:ln>
        </p:spPr>
      </p:pic>
      <p:pic>
        <p:nvPicPr>
          <p:cNvPr id="219" name="Google Shape;219;p35"/>
          <p:cNvPicPr preferRelativeResize="0"/>
          <p:nvPr/>
        </p:nvPicPr>
        <p:blipFill>
          <a:blip r:embed="rId4">
            <a:alphaModFix/>
          </a:blip>
          <a:stretch>
            <a:fillRect/>
          </a:stretch>
        </p:blipFill>
        <p:spPr>
          <a:xfrm>
            <a:off x="5279425" y="2184150"/>
            <a:ext cx="2419350" cy="504825"/>
          </a:xfrm>
          <a:prstGeom prst="rect">
            <a:avLst/>
          </a:prstGeom>
          <a:noFill/>
          <a:ln>
            <a:noFill/>
          </a:ln>
        </p:spPr>
      </p:pic>
      <p:pic>
        <p:nvPicPr>
          <p:cNvPr id="220" name="Google Shape;220;p35"/>
          <p:cNvPicPr preferRelativeResize="0"/>
          <p:nvPr/>
        </p:nvPicPr>
        <p:blipFill>
          <a:blip r:embed="rId5">
            <a:alphaModFix/>
          </a:blip>
          <a:stretch>
            <a:fillRect/>
          </a:stretch>
        </p:blipFill>
        <p:spPr>
          <a:xfrm>
            <a:off x="5205325" y="3030150"/>
            <a:ext cx="2457450" cy="571500"/>
          </a:xfrm>
          <a:prstGeom prst="rect">
            <a:avLst/>
          </a:prstGeom>
          <a:noFill/>
          <a:ln>
            <a:noFill/>
          </a:ln>
        </p:spPr>
      </p:pic>
      <p:sp>
        <p:nvSpPr>
          <p:cNvPr id="221" name="Google Shape;221;p35"/>
          <p:cNvSpPr/>
          <p:nvPr/>
        </p:nvSpPr>
        <p:spPr>
          <a:xfrm>
            <a:off x="4380625" y="2579625"/>
            <a:ext cx="444300" cy="5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2" name="Google Shape;222;p35"/>
          <p:cNvSpPr txBox="1"/>
          <p:nvPr/>
        </p:nvSpPr>
        <p:spPr>
          <a:xfrm>
            <a:off x="443375" y="4514325"/>
            <a:ext cx="3413400" cy="461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2"/>
                </a:solidFill>
                <a:latin typeface="Open Sans"/>
                <a:ea typeface="Open Sans"/>
                <a:cs typeface="Open Sans"/>
                <a:sym typeface="Open Sans"/>
              </a:rPr>
              <a:t>Example: api/user/[id]</a:t>
            </a:r>
            <a:endParaRPr sz="1500">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(Proxy or Forwarding layer)</a:t>
            </a:r>
            <a:endParaRPr/>
          </a:p>
        </p:txBody>
      </p:sp>
      <p:pic>
        <p:nvPicPr>
          <p:cNvPr id="228" name="Google Shape;228;p36"/>
          <p:cNvPicPr preferRelativeResize="0"/>
          <p:nvPr/>
        </p:nvPicPr>
        <p:blipFill>
          <a:blip r:embed="rId3">
            <a:alphaModFix/>
          </a:blip>
          <a:stretch>
            <a:fillRect/>
          </a:stretch>
        </p:blipFill>
        <p:spPr>
          <a:xfrm>
            <a:off x="160275" y="1092475"/>
            <a:ext cx="8717134" cy="3686275"/>
          </a:xfrm>
          <a:prstGeom prst="rect">
            <a:avLst/>
          </a:prstGeom>
          <a:noFill/>
          <a:ln>
            <a:noFill/>
          </a:ln>
        </p:spPr>
      </p:pic>
      <p:sp>
        <p:nvSpPr>
          <p:cNvPr id="229" name="Google Shape;229;p36"/>
          <p:cNvSpPr txBox="1"/>
          <p:nvPr/>
        </p:nvSpPr>
        <p:spPr>
          <a:xfrm>
            <a:off x="264300" y="4655875"/>
            <a:ext cx="47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example:api/proxy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(building middleware)</a:t>
            </a:r>
            <a:endParaRPr/>
          </a:p>
        </p:txBody>
      </p:sp>
      <p:pic>
        <p:nvPicPr>
          <p:cNvPr id="235" name="Google Shape;235;p37"/>
          <p:cNvPicPr preferRelativeResize="0"/>
          <p:nvPr/>
        </p:nvPicPr>
        <p:blipFill>
          <a:blip r:embed="rId3">
            <a:alphaModFix/>
          </a:blip>
          <a:stretch>
            <a:fillRect/>
          </a:stretch>
        </p:blipFill>
        <p:spPr>
          <a:xfrm>
            <a:off x="1686000" y="1352025"/>
            <a:ext cx="5290286" cy="3151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(building middleware)</a:t>
            </a:r>
            <a:endParaRPr/>
          </a:p>
        </p:txBody>
      </p:sp>
      <p:pic>
        <p:nvPicPr>
          <p:cNvPr id="241" name="Google Shape;241;p38"/>
          <p:cNvPicPr preferRelativeResize="0"/>
          <p:nvPr/>
        </p:nvPicPr>
        <p:blipFill>
          <a:blip r:embed="rId3">
            <a:alphaModFix/>
          </a:blip>
          <a:stretch>
            <a:fillRect/>
          </a:stretch>
        </p:blipFill>
        <p:spPr>
          <a:xfrm>
            <a:off x="1426475" y="1281225"/>
            <a:ext cx="6604413" cy="3686274"/>
          </a:xfrm>
          <a:prstGeom prst="rect">
            <a:avLst/>
          </a:prstGeom>
          <a:noFill/>
          <a:ln>
            <a:noFill/>
          </a:ln>
        </p:spPr>
      </p:pic>
      <p:sp>
        <p:nvSpPr>
          <p:cNvPr id="242" name="Google Shape;242;p38"/>
          <p:cNvSpPr txBox="1"/>
          <p:nvPr/>
        </p:nvSpPr>
        <p:spPr>
          <a:xfrm>
            <a:off x="0" y="4495600"/>
            <a:ext cx="45852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Example: react-demo/api/middleware</a:t>
            </a:r>
            <a:endParaRPr sz="1200">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Databases</a:t>
            </a:r>
            <a:endParaRPr/>
          </a:p>
        </p:txBody>
      </p:sp>
      <p:pic>
        <p:nvPicPr>
          <p:cNvPr id="248" name="Google Shape;248;p39"/>
          <p:cNvPicPr preferRelativeResize="0"/>
          <p:nvPr/>
        </p:nvPicPr>
        <p:blipFill>
          <a:blip r:embed="rId3">
            <a:alphaModFix/>
          </a:blip>
          <a:stretch>
            <a:fillRect/>
          </a:stretch>
        </p:blipFill>
        <p:spPr>
          <a:xfrm>
            <a:off x="1233488" y="1221850"/>
            <a:ext cx="6677025"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types</a:t>
            </a:r>
            <a:endParaRPr/>
          </a:p>
        </p:txBody>
      </p:sp>
      <p:sp>
        <p:nvSpPr>
          <p:cNvPr id="254" name="Google Shape;254;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Relational Databases (SQL)</a:t>
            </a:r>
            <a:r>
              <a:rPr lang="en" sz="1700">
                <a:solidFill>
                  <a:srgbClr val="000000"/>
                </a:solidFill>
                <a:latin typeface="Arial"/>
                <a:ea typeface="Arial"/>
                <a:cs typeface="Arial"/>
                <a:sym typeface="Arial"/>
              </a:rPr>
              <a:t>: Examples include MySQL, PostgreSQL, and SQLite. These databases store data in structured tables, and you query them using SQL (Structured Query Language).</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Non-relational Databases (NoSQL)</a:t>
            </a:r>
            <a:r>
              <a:rPr lang="en" sz="1700">
                <a:solidFill>
                  <a:srgbClr val="000000"/>
                </a:solidFill>
                <a:latin typeface="Arial"/>
                <a:ea typeface="Arial"/>
                <a:cs typeface="Arial"/>
                <a:sym typeface="Arial"/>
              </a:rPr>
              <a:t>: Examples include MongoDB, Azure Cosmos, Firebase, Cassandra, and Redis. These databases are often more flexible, handling unstructured or semi-structured data in formats like documents, key-value pairs, or graphs.</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to a Database</a:t>
            </a:r>
            <a:endParaRPr/>
          </a:p>
        </p:txBody>
      </p:sp>
      <p:sp>
        <p:nvSpPr>
          <p:cNvPr id="260" name="Google Shape;260;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Install Database Client/Driver</a:t>
            </a:r>
            <a:endParaRPr b="1"/>
          </a:p>
          <a:p>
            <a:pPr indent="0" lvl="0" marL="0" rtl="0" algn="l">
              <a:spcBef>
                <a:spcPts val="1200"/>
              </a:spcBef>
              <a:spcAft>
                <a:spcPts val="0"/>
              </a:spcAft>
              <a:buNone/>
            </a:pPr>
            <a:r>
              <a:rPr lang="en"/>
              <a:t>To interact with the database, you need a specific client or driver for your chosen database.</a:t>
            </a:r>
            <a:endParaRPr/>
          </a:p>
          <a:p>
            <a:pPr indent="0" lvl="0" marL="0" rtl="0" algn="l">
              <a:spcBef>
                <a:spcPts val="1200"/>
              </a:spcBef>
              <a:spcAft>
                <a:spcPts val="0"/>
              </a:spcAft>
              <a:buNone/>
            </a:pPr>
            <a:r>
              <a:rPr lang="en" sz="1100">
                <a:solidFill>
                  <a:srgbClr val="000000"/>
                </a:solidFill>
                <a:latin typeface="Arial"/>
                <a:ea typeface="Arial"/>
                <a:cs typeface="Arial"/>
                <a:sym typeface="Arial"/>
              </a:rPr>
              <a:t>For example: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In </a:t>
            </a:r>
            <a:r>
              <a:rPr b="1" lang="en" sz="1100">
                <a:solidFill>
                  <a:srgbClr val="000000"/>
                </a:solidFill>
                <a:latin typeface="Arial"/>
                <a:ea typeface="Arial"/>
                <a:cs typeface="Arial"/>
                <a:sym typeface="Arial"/>
              </a:rPr>
              <a:t>Node.js</a:t>
            </a:r>
            <a:r>
              <a:rPr lang="en" sz="1100">
                <a:solidFill>
                  <a:srgbClr val="000000"/>
                </a:solidFill>
                <a:latin typeface="Arial"/>
                <a:ea typeface="Arial"/>
                <a:cs typeface="Arial"/>
                <a:sym typeface="Arial"/>
              </a:rPr>
              <a:t>, you might use </a:t>
            </a:r>
            <a:r>
              <a:rPr lang="en" sz="1100">
                <a:solidFill>
                  <a:srgbClr val="188038"/>
                </a:solidFill>
                <a:latin typeface="Roboto Mono"/>
                <a:ea typeface="Roboto Mono"/>
                <a:cs typeface="Roboto Mono"/>
                <a:sym typeface="Roboto Mono"/>
              </a:rPr>
              <a:t>mysql2</a:t>
            </a:r>
            <a:r>
              <a:rPr lang="en" sz="1100">
                <a:solidFill>
                  <a:srgbClr val="000000"/>
                </a:solidFill>
                <a:latin typeface="Arial"/>
                <a:ea typeface="Arial"/>
                <a:cs typeface="Arial"/>
                <a:sym typeface="Arial"/>
              </a:rPr>
              <a:t> for MySQL or </a:t>
            </a:r>
            <a:r>
              <a:rPr lang="en" sz="1100">
                <a:solidFill>
                  <a:srgbClr val="188038"/>
                </a:solidFill>
                <a:latin typeface="Roboto Mono"/>
                <a:ea typeface="Roboto Mono"/>
                <a:cs typeface="Roboto Mono"/>
                <a:sym typeface="Roboto Mono"/>
              </a:rPr>
              <a:t>mongoose</a:t>
            </a:r>
            <a:r>
              <a:rPr lang="en" sz="1100">
                <a:solidFill>
                  <a:srgbClr val="000000"/>
                </a:solidFill>
                <a:latin typeface="Arial"/>
                <a:ea typeface="Arial"/>
                <a:cs typeface="Arial"/>
                <a:sym typeface="Arial"/>
              </a:rPr>
              <a:t> for MongoDB.</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t>
            </a:r>
            <a:r>
              <a:rPr b="1" lang="en" sz="1100">
                <a:solidFill>
                  <a:srgbClr val="000000"/>
                </a:solidFill>
                <a:latin typeface="Arial"/>
                <a:ea typeface="Arial"/>
                <a:cs typeface="Arial"/>
                <a:sym typeface="Arial"/>
              </a:rPr>
              <a:t>Python</a:t>
            </a:r>
            <a:r>
              <a:rPr lang="en" sz="1100">
                <a:solidFill>
                  <a:srgbClr val="000000"/>
                </a:solidFill>
                <a:latin typeface="Arial"/>
                <a:ea typeface="Arial"/>
                <a:cs typeface="Arial"/>
                <a:sym typeface="Arial"/>
              </a:rPr>
              <a:t>, you might use </a:t>
            </a:r>
            <a:r>
              <a:rPr lang="en" sz="1100">
                <a:solidFill>
                  <a:srgbClr val="188038"/>
                </a:solidFill>
                <a:latin typeface="Roboto Mono"/>
                <a:ea typeface="Roboto Mono"/>
                <a:cs typeface="Roboto Mono"/>
                <a:sym typeface="Roboto Mono"/>
              </a:rPr>
              <a:t>psycopg2</a:t>
            </a:r>
            <a:r>
              <a:rPr lang="en" sz="1100">
                <a:solidFill>
                  <a:srgbClr val="000000"/>
                </a:solidFill>
                <a:latin typeface="Arial"/>
                <a:ea typeface="Arial"/>
                <a:cs typeface="Arial"/>
                <a:sym typeface="Arial"/>
              </a:rPr>
              <a:t> for PostgreSQL or </a:t>
            </a:r>
            <a:r>
              <a:rPr lang="en" sz="1100">
                <a:solidFill>
                  <a:srgbClr val="188038"/>
                </a:solidFill>
                <a:latin typeface="Roboto Mono"/>
                <a:ea typeface="Roboto Mono"/>
                <a:cs typeface="Roboto Mono"/>
                <a:sym typeface="Roboto Mono"/>
              </a:rPr>
              <a:t>PyMongo</a:t>
            </a:r>
            <a:r>
              <a:rPr lang="en" sz="1100">
                <a:solidFill>
                  <a:srgbClr val="000000"/>
                </a:solidFill>
                <a:latin typeface="Arial"/>
                <a:ea typeface="Arial"/>
                <a:cs typeface="Arial"/>
                <a:sym typeface="Arial"/>
              </a:rPr>
              <a:t> for MongoDB.</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t>
            </a:r>
            <a:r>
              <a:rPr b="1" lang="en" sz="1100">
                <a:solidFill>
                  <a:srgbClr val="000000"/>
                </a:solidFill>
                <a:latin typeface="Arial"/>
                <a:ea typeface="Arial"/>
                <a:cs typeface="Arial"/>
                <a:sym typeface="Arial"/>
              </a:rPr>
              <a:t>Java</a:t>
            </a:r>
            <a:r>
              <a:rPr lang="en" sz="1100">
                <a:solidFill>
                  <a:srgbClr val="000000"/>
                </a:solidFill>
                <a:latin typeface="Arial"/>
                <a:ea typeface="Arial"/>
                <a:cs typeface="Arial"/>
                <a:sym typeface="Arial"/>
              </a:rPr>
              <a:t>, you'd use JDBC (Java Database Connectivity) for SQL-based databases.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569225" y="718650"/>
            <a:ext cx="7858125" cy="3143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to a Database (cont)</a:t>
            </a:r>
            <a:endParaRPr/>
          </a:p>
        </p:txBody>
      </p:sp>
      <p:sp>
        <p:nvSpPr>
          <p:cNvPr id="266" name="Google Shape;26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Database Configuration</a:t>
            </a:r>
            <a:endParaRPr/>
          </a:p>
          <a:p>
            <a:pPr indent="0" lvl="0" marL="0" rtl="0" algn="l">
              <a:spcBef>
                <a:spcPts val="1200"/>
              </a:spcBef>
              <a:spcAft>
                <a:spcPts val="0"/>
              </a:spcAft>
              <a:buNone/>
            </a:pPr>
            <a:r>
              <a:rPr lang="en" sz="1400"/>
              <a:t>You will need to configure your database connection settings, which typically include:</a:t>
            </a:r>
            <a:endParaRPr sz="1400"/>
          </a:p>
          <a:p>
            <a:pPr indent="0" lvl="0" marL="0" rtl="0" algn="l">
              <a:spcBef>
                <a:spcPts val="1200"/>
              </a:spcBef>
              <a:spcAft>
                <a:spcPts val="0"/>
              </a:spcAft>
              <a:buNone/>
            </a:pPr>
            <a:r>
              <a:rPr b="1" lang="en" sz="1500">
                <a:solidFill>
                  <a:srgbClr val="000000"/>
                </a:solidFill>
                <a:latin typeface="Arial"/>
                <a:ea typeface="Arial"/>
                <a:cs typeface="Arial"/>
                <a:sym typeface="Arial"/>
              </a:rPr>
              <a:t>Host</a:t>
            </a:r>
            <a:r>
              <a:rPr lang="en" sz="1500">
                <a:solidFill>
                  <a:srgbClr val="000000"/>
                </a:solidFill>
                <a:latin typeface="Arial"/>
                <a:ea typeface="Arial"/>
                <a:cs typeface="Arial"/>
                <a:sym typeface="Arial"/>
              </a:rPr>
              <a:t>: The database server’s address (could be a local address like </a:t>
            </a:r>
            <a:r>
              <a:rPr lang="en" sz="1500">
                <a:solidFill>
                  <a:srgbClr val="188038"/>
                </a:solidFill>
                <a:latin typeface="Roboto Mono"/>
                <a:ea typeface="Roboto Mono"/>
                <a:cs typeface="Roboto Mono"/>
                <a:sym typeface="Roboto Mono"/>
              </a:rPr>
              <a:t>localhost</a:t>
            </a:r>
            <a:r>
              <a:rPr lang="en" sz="1500">
                <a:solidFill>
                  <a:srgbClr val="000000"/>
                </a:solidFill>
                <a:latin typeface="Arial"/>
                <a:ea typeface="Arial"/>
                <a:cs typeface="Arial"/>
                <a:sym typeface="Arial"/>
              </a:rPr>
              <a:t> or a remote server).</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Port</a:t>
            </a:r>
            <a:r>
              <a:rPr lang="en" sz="1500">
                <a:solidFill>
                  <a:srgbClr val="000000"/>
                </a:solidFill>
                <a:latin typeface="Arial"/>
                <a:ea typeface="Arial"/>
                <a:cs typeface="Arial"/>
                <a:sym typeface="Arial"/>
              </a:rPr>
              <a:t>: The port the database is running on (e.g., MySQL commonly runs on port 3306).</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Username</a:t>
            </a:r>
            <a:r>
              <a:rPr lang="en" sz="1500">
                <a:solidFill>
                  <a:srgbClr val="000000"/>
                </a:solidFill>
                <a:latin typeface="Arial"/>
                <a:ea typeface="Arial"/>
                <a:cs typeface="Arial"/>
                <a:sym typeface="Arial"/>
              </a:rPr>
              <a:t>: The user account for accessing the database.</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Password</a:t>
            </a:r>
            <a:r>
              <a:rPr lang="en" sz="1500">
                <a:solidFill>
                  <a:srgbClr val="000000"/>
                </a:solidFill>
                <a:latin typeface="Arial"/>
                <a:ea typeface="Arial"/>
                <a:cs typeface="Arial"/>
                <a:sym typeface="Arial"/>
              </a:rPr>
              <a:t>: The password for the given user account.</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Database name</a:t>
            </a:r>
            <a:r>
              <a:rPr lang="en" sz="1500">
                <a:solidFill>
                  <a:srgbClr val="000000"/>
                </a:solidFill>
                <a:latin typeface="Arial"/>
                <a:ea typeface="Arial"/>
                <a:cs typeface="Arial"/>
                <a:sym typeface="Arial"/>
              </a:rPr>
              <a:t>: The specific database you want to connect to on the server.</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to a Database(cont)</a:t>
            </a:r>
            <a:endParaRPr/>
          </a:p>
        </p:txBody>
      </p:sp>
      <p:sp>
        <p:nvSpPr>
          <p:cNvPr id="272" name="Google Shape;27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Create Connection:</a:t>
            </a:r>
            <a:r>
              <a:rPr lang="en"/>
              <a:t> </a:t>
            </a:r>
            <a:r>
              <a:rPr lang="en" sz="1400"/>
              <a:t>Once the database client/driver is installed and configured, you can initiate a connection using code</a:t>
            </a:r>
            <a:endParaRPr sz="1400"/>
          </a:p>
          <a:p>
            <a:pPr indent="0" lvl="0" marL="0" rtl="0" algn="l">
              <a:spcBef>
                <a:spcPts val="1200"/>
              </a:spcBef>
              <a:spcAft>
                <a:spcPts val="0"/>
              </a:spcAft>
              <a:buNone/>
            </a:pPr>
            <a:r>
              <a:rPr b="1" lang="en"/>
              <a:t>Handle Queries</a:t>
            </a:r>
            <a:r>
              <a:rPr lang="en"/>
              <a:t>: </a:t>
            </a:r>
            <a:r>
              <a:rPr lang="en" sz="1400"/>
              <a:t>Once the connection is established, you can perform various SQL or NoSQL queries to interact with the data. (INSERT, UPDATE, DELETE, SELECT).</a:t>
            </a:r>
            <a:endParaRPr sz="1400"/>
          </a:p>
          <a:p>
            <a:pPr indent="0" lvl="0" marL="0" rtl="0" algn="l">
              <a:spcBef>
                <a:spcPts val="1200"/>
              </a:spcBef>
              <a:spcAft>
                <a:spcPts val="1200"/>
              </a:spcAft>
              <a:buNone/>
            </a:pPr>
            <a:r>
              <a:rPr b="1" lang="en"/>
              <a:t>Closing the Connection:</a:t>
            </a:r>
            <a:r>
              <a:rPr lang="en"/>
              <a:t> </a:t>
            </a:r>
            <a:r>
              <a:rPr lang="en" sz="1400"/>
              <a:t>After performing your operations, you should always properly close the connection to the database to prevent unnecessary resource usage.</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Database</a:t>
            </a:r>
            <a:endParaRPr/>
          </a:p>
        </p:txBody>
      </p:sp>
      <p:pic>
        <p:nvPicPr>
          <p:cNvPr id="278" name="Google Shape;278;p44"/>
          <p:cNvPicPr preferRelativeResize="0"/>
          <p:nvPr/>
        </p:nvPicPr>
        <p:blipFill>
          <a:blip r:embed="rId3">
            <a:alphaModFix/>
          </a:blip>
          <a:stretch>
            <a:fillRect/>
          </a:stretch>
        </p:blipFill>
        <p:spPr>
          <a:xfrm>
            <a:off x="1147900" y="1091500"/>
            <a:ext cx="6130859" cy="36862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a:t>
            </a:r>
            <a:endParaRPr/>
          </a:p>
        </p:txBody>
      </p:sp>
      <p:sp>
        <p:nvSpPr>
          <p:cNvPr id="284" name="Google Shape;284;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Connection Pools:</a:t>
            </a:r>
            <a:r>
              <a:rPr lang="en"/>
              <a:t> </a:t>
            </a:r>
            <a:r>
              <a:rPr lang="en" sz="1500">
                <a:solidFill>
                  <a:srgbClr val="000000"/>
                </a:solidFill>
                <a:latin typeface="Arial"/>
                <a:ea typeface="Arial"/>
                <a:cs typeface="Arial"/>
                <a:sym typeface="Arial"/>
              </a:rPr>
              <a:t>For production applications, it’s common to use a </a:t>
            </a:r>
            <a:r>
              <a:rPr b="1" lang="en" sz="1500">
                <a:solidFill>
                  <a:srgbClr val="000000"/>
                </a:solidFill>
                <a:latin typeface="Arial"/>
                <a:ea typeface="Arial"/>
                <a:cs typeface="Arial"/>
                <a:sym typeface="Arial"/>
              </a:rPr>
              <a:t>connection pool</a:t>
            </a:r>
            <a:r>
              <a:rPr lang="en" sz="1500">
                <a:solidFill>
                  <a:srgbClr val="000000"/>
                </a:solidFill>
                <a:latin typeface="Arial"/>
                <a:ea typeface="Arial"/>
                <a:cs typeface="Arial"/>
                <a:sym typeface="Arial"/>
              </a:rPr>
              <a:t> to manage database connections efficiently. A connection pool keeps a set of pre-established connections ready to be reused, improving performance by reducing the overhead of repeatedly opening and closing database connections.</a:t>
            </a:r>
            <a:endParaRPr sz="2200"/>
          </a:p>
        </p:txBody>
      </p:sp>
      <p:pic>
        <p:nvPicPr>
          <p:cNvPr id="285" name="Google Shape;285;p45"/>
          <p:cNvPicPr preferRelativeResize="0"/>
          <p:nvPr/>
        </p:nvPicPr>
        <p:blipFill>
          <a:blip r:embed="rId3">
            <a:alphaModFix/>
          </a:blip>
          <a:stretch>
            <a:fillRect/>
          </a:stretch>
        </p:blipFill>
        <p:spPr>
          <a:xfrm>
            <a:off x="4302050" y="2246950"/>
            <a:ext cx="4373151" cy="2793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a:t>
            </a:r>
            <a:endParaRPr/>
          </a:p>
        </p:txBody>
      </p:sp>
      <p:sp>
        <p:nvSpPr>
          <p:cNvPr id="291" name="Google Shape;29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000"/>
              <a:t>Security Considerations:</a:t>
            </a:r>
            <a:endParaRPr b="1" sz="2000"/>
          </a:p>
          <a:p>
            <a:pPr indent="0" lvl="0" marL="0" rtl="0" algn="l">
              <a:spcBef>
                <a:spcPts val="1200"/>
              </a:spcBef>
              <a:spcAft>
                <a:spcPts val="0"/>
              </a:spcAft>
              <a:buNone/>
            </a:pPr>
            <a:r>
              <a:rPr lang="en" sz="1100">
                <a:solidFill>
                  <a:srgbClr val="000000"/>
                </a:solidFill>
                <a:latin typeface="Arial"/>
                <a:ea typeface="Arial"/>
                <a:cs typeface="Arial"/>
                <a:sym typeface="Arial"/>
              </a:rPr>
              <a:t>When connecting to a database, always consider security:</a:t>
            </a:r>
            <a:endParaRPr sz="11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b="1" lang="en">
                <a:solidFill>
                  <a:srgbClr val="000000"/>
                </a:solidFill>
                <a:latin typeface="Arial"/>
                <a:ea typeface="Arial"/>
                <a:cs typeface="Arial"/>
                <a:sym typeface="Arial"/>
              </a:rPr>
              <a:t>Environment Variables</a:t>
            </a:r>
            <a:r>
              <a:rPr lang="en">
                <a:solidFill>
                  <a:srgbClr val="000000"/>
                </a:solidFill>
                <a:latin typeface="Arial"/>
                <a:ea typeface="Arial"/>
                <a:cs typeface="Arial"/>
                <a:sym typeface="Arial"/>
              </a:rPr>
              <a:t>: Store sensitive information (e.g., passwords, API keys) in environment variables, not hardcoded in your codebase.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Encryption</a:t>
            </a:r>
            <a:r>
              <a:rPr lang="en">
                <a:solidFill>
                  <a:srgbClr val="000000"/>
                </a:solidFill>
                <a:latin typeface="Arial"/>
                <a:ea typeface="Arial"/>
                <a:cs typeface="Arial"/>
                <a:sym typeface="Arial"/>
              </a:rPr>
              <a:t>: Ensure that sensitive data like passwords is encrypted, both in transit (via SSL/TLS) and at rest in the database.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SQL Injection</a:t>
            </a:r>
            <a:r>
              <a:rPr lang="en">
                <a:solidFill>
                  <a:srgbClr val="000000"/>
                </a:solidFill>
                <a:latin typeface="Arial"/>
                <a:ea typeface="Arial"/>
                <a:cs typeface="Arial"/>
                <a:sym typeface="Arial"/>
              </a:rPr>
              <a:t>: Prevent SQL injection attacks by using parameterized queries or prepared statements.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a:t>
            </a:r>
            <a:endParaRPr/>
          </a:p>
        </p:txBody>
      </p:sp>
      <p:sp>
        <p:nvSpPr>
          <p:cNvPr id="297" name="Google Shape;297;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Error Handling: </a:t>
            </a:r>
            <a:r>
              <a:rPr lang="en"/>
              <a:t>Always handle potential connection errors gracefully. Ensure that your application can recover from database connection issues, and log appropriate error messages to debug any issues.</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	</a:t>
            </a:r>
            <a:endParaRPr/>
          </a:p>
        </p:txBody>
      </p:sp>
      <p:sp>
        <p:nvSpPr>
          <p:cNvPr id="303" name="Google Shape;303;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 to MSSQL in Next.js</a:t>
            </a:r>
            <a:endParaRPr/>
          </a:p>
          <a:p>
            <a:pPr indent="0" lvl="0" marL="0" rtl="0" algn="l">
              <a:spcBef>
                <a:spcPts val="1200"/>
              </a:spcBef>
              <a:spcAft>
                <a:spcPts val="1200"/>
              </a:spcAft>
              <a:buNone/>
            </a:pPr>
            <a:r>
              <a:rPr lang="en"/>
              <a:t>Ex: api/connectDb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Authenticate Users</a:t>
            </a:r>
            <a:endParaRPr/>
          </a:p>
        </p:txBody>
      </p:sp>
      <p:sp>
        <p:nvSpPr>
          <p:cNvPr id="309" name="Google Shape;309;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SzPts val="1018"/>
              <a:buNone/>
            </a:pPr>
            <a:r>
              <a:rPr lang="en" sz="2029">
                <a:solidFill>
                  <a:srgbClr val="000000"/>
                </a:solidFill>
                <a:latin typeface="Arial"/>
                <a:ea typeface="Arial"/>
                <a:cs typeface="Arial"/>
                <a:sym typeface="Arial"/>
              </a:rPr>
              <a:t>T</a:t>
            </a:r>
            <a:r>
              <a:rPr lang="en" sz="2029">
                <a:solidFill>
                  <a:srgbClr val="000000"/>
                </a:solidFill>
                <a:latin typeface="Arial"/>
                <a:ea typeface="Arial"/>
                <a:cs typeface="Arial"/>
                <a:sym typeface="Arial"/>
              </a:rPr>
              <a:t>he process of verifying the identity of users before granting access to certain resources or actions in an application.</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SzPts val="1018"/>
              <a:buNone/>
            </a:pPr>
            <a:r>
              <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SzPts val="1018"/>
              <a:buNone/>
            </a:pPr>
            <a:r>
              <a:rPr lang="en" sz="2029">
                <a:solidFill>
                  <a:srgbClr val="000000"/>
                </a:solidFill>
                <a:latin typeface="Arial"/>
                <a:ea typeface="Arial"/>
                <a:cs typeface="Arial"/>
                <a:sym typeface="Arial"/>
              </a:rPr>
              <a:t>It ensures that only authorized users can interact with your application in ways that are permitted.</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SzPts val="1018"/>
              <a:buNone/>
            </a:pPr>
            <a:r>
              <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Clr>
                <a:srgbClr val="000000"/>
              </a:buClr>
              <a:buSzPts val="1018"/>
              <a:buFont typeface="Arial"/>
              <a:buNone/>
            </a:pPr>
            <a:r>
              <a:rPr lang="en" sz="2029">
                <a:solidFill>
                  <a:srgbClr val="000000"/>
                </a:solidFill>
                <a:latin typeface="Arial"/>
                <a:ea typeface="Arial"/>
                <a:cs typeface="Arial"/>
                <a:sym typeface="Arial"/>
              </a:rPr>
              <a:t>Authentication is typically done through a series of steps where the server validates a user's identity based on credentials (like a username and password) </a:t>
            </a:r>
            <a:endParaRPr sz="20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365"/>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15" name="Google Shape;315;p50"/>
          <p:cNvSpPr txBox="1"/>
          <p:nvPr>
            <p:ph idx="1" type="body"/>
          </p:nvPr>
        </p:nvSpPr>
        <p:spPr>
          <a:xfrm>
            <a:off x="311700" y="1266325"/>
            <a:ext cx="8520600" cy="14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1. </a:t>
            </a:r>
            <a:r>
              <a:rPr b="1" lang="en" sz="1400">
                <a:solidFill>
                  <a:srgbClr val="000000"/>
                </a:solidFill>
                <a:latin typeface="Arial"/>
                <a:ea typeface="Arial"/>
                <a:cs typeface="Arial"/>
                <a:sym typeface="Arial"/>
              </a:rPr>
              <a:t>Credentials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Username/Password</a:t>
            </a:r>
            <a:r>
              <a:rPr lang="en" sz="1400">
                <a:solidFill>
                  <a:srgbClr val="000000"/>
                </a:solidFill>
                <a:latin typeface="Arial"/>
                <a:ea typeface="Arial"/>
                <a:cs typeface="Arial"/>
                <a:sym typeface="Arial"/>
              </a:rPr>
              <a:t>: The most common form of authentication, where users provide a username and password to verify their identity.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Multi-factor Authentication (MFA)</a:t>
            </a:r>
            <a:r>
              <a:rPr lang="en" sz="1400">
                <a:solidFill>
                  <a:srgbClr val="000000"/>
                </a:solidFill>
                <a:latin typeface="Arial"/>
                <a:ea typeface="Arial"/>
                <a:cs typeface="Arial"/>
                <a:sym typeface="Arial"/>
              </a:rPr>
              <a:t>: Adds an extra layer of security by requiring additional forms of verification, such as a one-time passcode sent to a phone or generated by an authenticator app.</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2100"/>
          </a:p>
        </p:txBody>
      </p:sp>
      <p:pic>
        <p:nvPicPr>
          <p:cNvPr id="316" name="Google Shape;316;p50"/>
          <p:cNvPicPr preferRelativeResize="0"/>
          <p:nvPr/>
        </p:nvPicPr>
        <p:blipFill>
          <a:blip r:embed="rId3">
            <a:alphaModFix/>
          </a:blip>
          <a:stretch>
            <a:fillRect/>
          </a:stretch>
        </p:blipFill>
        <p:spPr>
          <a:xfrm>
            <a:off x="697650" y="2761525"/>
            <a:ext cx="2500966" cy="2077175"/>
          </a:xfrm>
          <a:prstGeom prst="rect">
            <a:avLst/>
          </a:prstGeom>
          <a:noFill/>
          <a:ln>
            <a:noFill/>
          </a:ln>
        </p:spPr>
      </p:pic>
      <p:pic>
        <p:nvPicPr>
          <p:cNvPr id="317" name="Google Shape;317;p50"/>
          <p:cNvPicPr preferRelativeResize="0"/>
          <p:nvPr/>
        </p:nvPicPr>
        <p:blipFill>
          <a:blip r:embed="rId4">
            <a:alphaModFix/>
          </a:blip>
          <a:stretch>
            <a:fillRect/>
          </a:stretch>
        </p:blipFill>
        <p:spPr>
          <a:xfrm>
            <a:off x="4476816" y="2875425"/>
            <a:ext cx="3265490" cy="2077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23" name="Google Shape;323;p51"/>
          <p:cNvSpPr txBox="1"/>
          <p:nvPr>
            <p:ph idx="1" type="body"/>
          </p:nvPr>
        </p:nvSpPr>
        <p:spPr>
          <a:xfrm>
            <a:off x="311700" y="1266325"/>
            <a:ext cx="85206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2.Sessions</a:t>
            </a:r>
            <a:r>
              <a:rPr lang="en" sz="1400">
                <a:solidFill>
                  <a:srgbClr val="000000"/>
                </a:solidFill>
                <a:latin typeface="Arial"/>
                <a:ea typeface="Arial"/>
                <a:cs typeface="Arial"/>
                <a:sym typeface="Arial"/>
              </a:rPr>
              <a:t>: After a user is authenticated, a session is typically created that allows them to interact with the application without needing to re-authenticate repeatedly. Sessions are usually managed using a </a:t>
            </a:r>
            <a:r>
              <a:rPr b="1" lang="en" sz="1400">
                <a:solidFill>
                  <a:srgbClr val="000000"/>
                </a:solidFill>
                <a:latin typeface="Arial"/>
                <a:ea typeface="Arial"/>
                <a:cs typeface="Arial"/>
                <a:sym typeface="Arial"/>
              </a:rPr>
              <a:t>session ID</a:t>
            </a:r>
            <a:r>
              <a:rPr lang="en" sz="1400">
                <a:solidFill>
                  <a:srgbClr val="000000"/>
                </a:solidFill>
                <a:latin typeface="Arial"/>
                <a:ea typeface="Arial"/>
                <a:cs typeface="Arial"/>
                <a:sym typeface="Arial"/>
              </a:rPr>
              <a:t> stored on the client side (often in cookies) and validated on the server side.</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2100"/>
          </a:p>
        </p:txBody>
      </p:sp>
      <p:pic>
        <p:nvPicPr>
          <p:cNvPr id="324" name="Google Shape;324;p51"/>
          <p:cNvPicPr preferRelativeResize="0"/>
          <p:nvPr/>
        </p:nvPicPr>
        <p:blipFill>
          <a:blip r:embed="rId3">
            <a:alphaModFix/>
          </a:blip>
          <a:stretch>
            <a:fillRect/>
          </a:stretch>
        </p:blipFill>
        <p:spPr>
          <a:xfrm>
            <a:off x="1930125" y="2261850"/>
            <a:ext cx="4497089" cy="252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backend programing</a:t>
            </a:r>
            <a:endParaRPr/>
          </a:p>
        </p:txBody>
      </p:sp>
      <p:sp>
        <p:nvSpPr>
          <p:cNvPr id="82" name="Google Shape;82;p16"/>
          <p:cNvSpPr txBox="1"/>
          <p:nvPr>
            <p:ph idx="1" type="body"/>
          </p:nvPr>
        </p:nvSpPr>
        <p:spPr>
          <a:xfrm>
            <a:off x="311700" y="1266325"/>
            <a:ext cx="8520600" cy="3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programming refers to the development of the server-side of an application</a:t>
            </a:r>
            <a:endParaRPr/>
          </a:p>
          <a:p>
            <a:pPr indent="-323850" lvl="0" marL="457200" rtl="0" algn="l">
              <a:lnSpc>
                <a:spcPct val="150000"/>
              </a:lnSpc>
              <a:spcBef>
                <a:spcPts val="1200"/>
              </a:spcBef>
              <a:spcAft>
                <a:spcPts val="0"/>
              </a:spcAft>
              <a:buClr>
                <a:srgbClr val="000000"/>
              </a:buClr>
              <a:buSzPts val="1500"/>
              <a:buFont typeface="Arial"/>
              <a:buChar char="●"/>
            </a:pPr>
            <a:r>
              <a:rPr b="1" lang="en" sz="1500">
                <a:solidFill>
                  <a:srgbClr val="000000"/>
                </a:solidFill>
                <a:latin typeface="Arial"/>
                <a:ea typeface="Arial"/>
                <a:cs typeface="Arial"/>
                <a:sym typeface="Arial"/>
              </a:rPr>
              <a:t>Server-side Logic</a:t>
            </a:r>
            <a:r>
              <a:rPr lang="en" sz="1500">
                <a:solidFill>
                  <a:srgbClr val="000000"/>
                </a:solidFill>
                <a:latin typeface="Arial"/>
                <a:ea typeface="Arial"/>
                <a:cs typeface="Arial"/>
                <a:sym typeface="Arial"/>
              </a:rPr>
              <a:t> – </a:t>
            </a:r>
            <a:r>
              <a:rPr lang="en" sz="1200">
                <a:solidFill>
                  <a:srgbClr val="000000"/>
                </a:solidFill>
                <a:latin typeface="Arial"/>
                <a:ea typeface="Arial"/>
                <a:cs typeface="Arial"/>
                <a:sym typeface="Arial"/>
              </a:rPr>
              <a:t>Handles requests from the front end, processes them, and sends appropriate responses.</a:t>
            </a:r>
            <a:endParaRPr sz="12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Database Management</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Stores, retrieves, and updates data efficiently.</a:t>
            </a:r>
            <a:endParaRPr sz="13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Authentication &amp; Security</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Manages user authentication, authorization, and data security.</a:t>
            </a:r>
            <a:endParaRPr sz="13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API Development</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Allows communication between the front end, backend, and other services.</a:t>
            </a:r>
            <a:endParaRPr sz="13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Performance Optimization</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Ensures scalability and efficient processing.</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30" name="Google Shape;330;p52"/>
          <p:cNvSpPr txBox="1"/>
          <p:nvPr>
            <p:ph idx="1" type="body"/>
          </p:nvPr>
        </p:nvSpPr>
        <p:spPr>
          <a:xfrm>
            <a:off x="311700" y="1266325"/>
            <a:ext cx="8520600" cy="140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a:solidFill>
                  <a:srgbClr val="000000"/>
                </a:solidFill>
                <a:latin typeface="Arial"/>
                <a:ea typeface="Arial"/>
                <a:cs typeface="Arial"/>
                <a:sym typeface="Arial"/>
              </a:rPr>
              <a:t>3.Tokens</a:t>
            </a:r>
            <a:r>
              <a:rPr lang="en">
                <a:solidFill>
                  <a:srgbClr val="000000"/>
                </a:solidFill>
                <a:latin typeface="Arial"/>
                <a:ea typeface="Arial"/>
                <a:cs typeface="Arial"/>
                <a:sym typeface="Arial"/>
              </a:rPr>
              <a:t>: Modern applications often use </a:t>
            </a:r>
            <a:r>
              <a:rPr b="1" lang="en">
                <a:solidFill>
                  <a:srgbClr val="000000"/>
                </a:solidFill>
                <a:latin typeface="Arial"/>
                <a:ea typeface="Arial"/>
                <a:cs typeface="Arial"/>
                <a:sym typeface="Arial"/>
              </a:rPr>
              <a:t>tokens</a:t>
            </a:r>
            <a:r>
              <a:rPr lang="en">
                <a:solidFill>
                  <a:srgbClr val="000000"/>
                </a:solidFill>
                <a:latin typeface="Arial"/>
                <a:ea typeface="Arial"/>
                <a:cs typeface="Arial"/>
                <a:sym typeface="Arial"/>
              </a:rPr>
              <a:t> for authentication, especially in APIs and distributed systems. Tokens like </a:t>
            </a:r>
            <a:r>
              <a:rPr b="1" lang="en">
                <a:solidFill>
                  <a:srgbClr val="000000"/>
                </a:solidFill>
                <a:latin typeface="Arial"/>
                <a:ea typeface="Arial"/>
                <a:cs typeface="Arial"/>
                <a:sym typeface="Arial"/>
              </a:rPr>
              <a:t>JWT (JSON Web Tokens)</a:t>
            </a:r>
            <a:r>
              <a:rPr lang="en">
                <a:solidFill>
                  <a:srgbClr val="000000"/>
                </a:solidFill>
                <a:latin typeface="Arial"/>
                <a:ea typeface="Arial"/>
                <a:cs typeface="Arial"/>
                <a:sym typeface="Arial"/>
              </a:rPr>
              <a:t> are a popular choice, where the server issues a token after user authentication, and the client sends it in subsequent requests for verification.</a:t>
            </a:r>
            <a:endParaRPr/>
          </a:p>
        </p:txBody>
      </p:sp>
      <p:pic>
        <p:nvPicPr>
          <p:cNvPr id="331" name="Google Shape;331;p52"/>
          <p:cNvPicPr preferRelativeResize="0"/>
          <p:nvPr/>
        </p:nvPicPr>
        <p:blipFill>
          <a:blip r:embed="rId3">
            <a:alphaModFix/>
          </a:blip>
          <a:stretch>
            <a:fillRect/>
          </a:stretch>
        </p:blipFill>
        <p:spPr>
          <a:xfrm>
            <a:off x="2155300" y="2571750"/>
            <a:ext cx="4478918" cy="2172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37" name="Google Shape;337;p53"/>
          <p:cNvSpPr txBox="1"/>
          <p:nvPr>
            <p:ph idx="1" type="body"/>
          </p:nvPr>
        </p:nvSpPr>
        <p:spPr>
          <a:xfrm>
            <a:off x="311700" y="1266325"/>
            <a:ext cx="8520600" cy="150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000000"/>
                </a:solidFill>
                <a:latin typeface="Arial"/>
                <a:ea typeface="Arial"/>
                <a:cs typeface="Arial"/>
                <a:sym typeface="Arial"/>
              </a:rPr>
              <a:t>4.OAuth &amp; OpenID Connect</a:t>
            </a:r>
            <a:r>
              <a:rPr lang="en" sz="1500">
                <a:solidFill>
                  <a:srgbClr val="000000"/>
                </a:solidFill>
                <a:latin typeface="Arial"/>
                <a:ea typeface="Arial"/>
                <a:cs typeface="Arial"/>
                <a:sym typeface="Arial"/>
              </a:rPr>
              <a:t>: These are common protocols for delegated authentication. Instead of creating a new login system, you can authenticate users via external providers (like Google, Facebook, or GitHub). These protocols allow the server to trust another entity (the third-party provider) to authenticate the user.</a:t>
            </a:r>
            <a:endParaRPr sz="1500"/>
          </a:p>
        </p:txBody>
      </p:sp>
      <p:pic>
        <p:nvPicPr>
          <p:cNvPr id="338" name="Google Shape;338;p53"/>
          <p:cNvPicPr preferRelativeResize="0"/>
          <p:nvPr/>
        </p:nvPicPr>
        <p:blipFill>
          <a:blip r:embed="rId3">
            <a:alphaModFix/>
          </a:blip>
          <a:stretch>
            <a:fillRect/>
          </a:stretch>
        </p:blipFill>
        <p:spPr>
          <a:xfrm>
            <a:off x="401275" y="2393975"/>
            <a:ext cx="4535600" cy="2676750"/>
          </a:xfrm>
          <a:prstGeom prst="rect">
            <a:avLst/>
          </a:prstGeom>
          <a:noFill/>
          <a:ln>
            <a:noFill/>
          </a:ln>
        </p:spPr>
      </p:pic>
      <p:pic>
        <p:nvPicPr>
          <p:cNvPr id="339" name="Google Shape;339;p53"/>
          <p:cNvPicPr preferRelativeResize="0"/>
          <p:nvPr/>
        </p:nvPicPr>
        <p:blipFill>
          <a:blip r:embed="rId4">
            <a:alphaModFix/>
          </a:blip>
          <a:stretch>
            <a:fillRect/>
          </a:stretch>
        </p:blipFill>
        <p:spPr>
          <a:xfrm>
            <a:off x="5622575" y="2092600"/>
            <a:ext cx="2801850" cy="290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do on the Back-end?</a:t>
            </a:r>
            <a:endParaRPr/>
          </a:p>
        </p:txBody>
      </p:sp>
      <p:sp>
        <p:nvSpPr>
          <p:cNvPr id="88" name="Google Shape;88;p17"/>
          <p:cNvSpPr txBox="1"/>
          <p:nvPr>
            <p:ph idx="1" type="body"/>
          </p:nvPr>
        </p:nvSpPr>
        <p:spPr>
          <a:xfrm>
            <a:off x="311700" y="1266325"/>
            <a:ext cx="8520600" cy="370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152">
                <a:solidFill>
                  <a:srgbClr val="000000"/>
                </a:solidFill>
                <a:latin typeface="Arial"/>
                <a:ea typeface="Arial"/>
                <a:cs typeface="Arial"/>
                <a:sym typeface="Arial"/>
              </a:rPr>
              <a:t>The </a:t>
            </a:r>
            <a:r>
              <a:rPr b="1" lang="en" sz="1152">
                <a:solidFill>
                  <a:srgbClr val="000000"/>
                </a:solidFill>
                <a:latin typeface="Arial"/>
                <a:ea typeface="Arial"/>
                <a:cs typeface="Arial"/>
                <a:sym typeface="Arial"/>
              </a:rPr>
              <a:t>back-end</a:t>
            </a:r>
            <a:r>
              <a:rPr lang="en" sz="1152">
                <a:solidFill>
                  <a:srgbClr val="000000"/>
                </a:solidFill>
                <a:latin typeface="Arial"/>
                <a:ea typeface="Arial"/>
                <a:cs typeface="Arial"/>
                <a:sym typeface="Arial"/>
              </a:rPr>
              <a:t> is responsible for handling data, processing requests, managing authentication, and serving content to the front-end. In Next.js (or any backend framework), you can perform a variety of tasks:</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Handle API requests</a:t>
            </a:r>
            <a:r>
              <a:rPr lang="en" sz="1152">
                <a:solidFill>
                  <a:srgbClr val="000000"/>
                </a:solidFill>
                <a:latin typeface="Arial"/>
                <a:ea typeface="Arial"/>
                <a:cs typeface="Arial"/>
                <a:sym typeface="Arial"/>
              </a:rPr>
              <a:t> (GET, POST, PUT, DELETE)</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Connect to databases</a:t>
            </a:r>
            <a:r>
              <a:rPr lang="en" sz="1152">
                <a:solidFill>
                  <a:srgbClr val="000000"/>
                </a:solidFill>
                <a:latin typeface="Arial"/>
                <a:ea typeface="Arial"/>
                <a:cs typeface="Arial"/>
                <a:sym typeface="Arial"/>
              </a:rPr>
              <a:t> (MongoDB, MySQL, Firebase)</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Authenticate users</a:t>
            </a:r>
            <a:r>
              <a:rPr lang="en" sz="1152">
                <a:solidFill>
                  <a:srgbClr val="000000"/>
                </a:solidFill>
                <a:latin typeface="Arial"/>
                <a:ea typeface="Arial"/>
                <a:cs typeface="Arial"/>
                <a:sym typeface="Arial"/>
              </a:rPr>
              <a:t> (JWT, NextAuth, OAuth)</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Upload and store files</a:t>
            </a:r>
            <a:r>
              <a:rPr lang="en" sz="1152">
                <a:solidFill>
                  <a:srgbClr val="000000"/>
                </a:solidFill>
                <a:latin typeface="Arial"/>
                <a:ea typeface="Arial"/>
                <a:cs typeface="Arial"/>
                <a:sym typeface="Arial"/>
              </a:rPr>
              <a:t> (Cloudinary, S3, Firebase)</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Enable real-time communication</a:t>
            </a:r>
            <a:r>
              <a:rPr lang="en" sz="1152">
                <a:solidFill>
                  <a:srgbClr val="000000"/>
                </a:solidFill>
                <a:latin typeface="Arial"/>
                <a:ea typeface="Arial"/>
                <a:cs typeface="Arial"/>
                <a:sym typeface="Arial"/>
              </a:rPr>
              <a:t> (WebSockets, Socket.io)</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Automate tasks</a:t>
            </a:r>
            <a:r>
              <a:rPr lang="en" sz="1152">
                <a:solidFill>
                  <a:srgbClr val="000000"/>
                </a:solidFill>
                <a:latin typeface="Arial"/>
                <a:ea typeface="Arial"/>
                <a:cs typeface="Arial"/>
                <a:sym typeface="Arial"/>
              </a:rPr>
              <a:t> (Cron jobs, background workers)</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Optimize performance</a:t>
            </a:r>
            <a:r>
              <a:rPr lang="en" sz="1152">
                <a:solidFill>
                  <a:srgbClr val="000000"/>
                </a:solidFill>
                <a:latin typeface="Arial"/>
                <a:ea typeface="Arial"/>
                <a:cs typeface="Arial"/>
                <a:sym typeface="Arial"/>
              </a:rPr>
              <a:t> (Redis caching, indexing)</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Secure data and prevent attacks</a:t>
            </a:r>
            <a:r>
              <a:rPr lang="en" sz="1152">
                <a:solidFill>
                  <a:srgbClr val="000000"/>
                </a:solidFill>
                <a:latin typeface="Arial"/>
                <a:ea typeface="Arial"/>
                <a:cs typeface="Arial"/>
                <a:sym typeface="Arial"/>
              </a:rPr>
              <a:t> (Rate limiting, CORS)</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Process payments</a:t>
            </a:r>
            <a:r>
              <a:rPr lang="en" sz="1152">
                <a:solidFill>
                  <a:srgbClr val="000000"/>
                </a:solidFill>
                <a:latin typeface="Arial"/>
                <a:ea typeface="Arial"/>
                <a:cs typeface="Arial"/>
                <a:sym typeface="Arial"/>
              </a:rPr>
              <a:t> (Stripe, PayPal)</a:t>
            </a:r>
            <a:endParaRPr sz="1152">
              <a:solidFill>
                <a:srgbClr val="000000"/>
              </a:solidFill>
              <a:latin typeface="Arial"/>
              <a:ea typeface="Arial"/>
              <a:cs typeface="Arial"/>
              <a:sym typeface="Arial"/>
            </a:endParaRPr>
          </a:p>
          <a:p>
            <a:pPr indent="0" lvl="0" marL="0" rtl="0" algn="l">
              <a:lnSpc>
                <a:spcPct val="95000"/>
              </a:lnSpc>
              <a:spcBef>
                <a:spcPts val="1200"/>
              </a:spcBef>
              <a:spcAft>
                <a:spcPts val="120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Log and monitor application activity</a:t>
            </a:r>
            <a:r>
              <a:rPr lang="en" sz="1152">
                <a:solidFill>
                  <a:srgbClr val="000000"/>
                </a:solidFill>
                <a:latin typeface="Arial"/>
                <a:ea typeface="Arial"/>
                <a:cs typeface="Arial"/>
                <a:sym typeface="Arial"/>
              </a:rPr>
              <a:t> (Sentry, LogRocket)</a:t>
            </a:r>
            <a:endParaRPr sz="1152">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API</a:t>
            </a:r>
            <a:endParaRPr/>
          </a:p>
        </p:txBody>
      </p:sp>
      <p:sp>
        <p:nvSpPr>
          <p:cNvPr id="94" name="Google Shape;94;p18"/>
          <p:cNvSpPr txBox="1"/>
          <p:nvPr/>
        </p:nvSpPr>
        <p:spPr>
          <a:xfrm>
            <a:off x="385375" y="1152425"/>
            <a:ext cx="7762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 </a:t>
            </a:r>
            <a:r>
              <a:rPr b="1" lang="en" sz="1100"/>
              <a:t>API (Application Programming Interface)</a:t>
            </a:r>
            <a:r>
              <a:rPr lang="en" sz="1100"/>
              <a:t> is a set of rules and protocols that allow different software applications to communicate with each other.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It defines how requests and responses should be formatted so that systems can exchange data seamlessly.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00" name="Google Shape;100;p19"/>
          <p:cNvSpPr txBox="1"/>
          <p:nvPr>
            <p:ph idx="1" type="body"/>
          </p:nvPr>
        </p:nvSpPr>
        <p:spPr>
          <a:xfrm>
            <a:off x="311700" y="1266325"/>
            <a:ext cx="3935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latin typeface="Arial"/>
                <a:ea typeface="Arial"/>
                <a:cs typeface="Arial"/>
                <a:sym typeface="Arial"/>
              </a:rPr>
              <a:t>Request &amp; Response</a:t>
            </a:r>
            <a:r>
              <a:rPr lang="en" sz="1100">
                <a:solidFill>
                  <a:srgbClr val="000000"/>
                </a:solidFill>
                <a:latin typeface="Arial"/>
                <a:ea typeface="Arial"/>
                <a:cs typeface="Arial"/>
                <a:sym typeface="Arial"/>
              </a:rPr>
              <a:t> – APIs take a request from a client (e.g., a website or mobile app), process it, and return a response.</a:t>
            </a:r>
            <a:endParaRPr/>
          </a:p>
        </p:txBody>
      </p:sp>
      <p:pic>
        <p:nvPicPr>
          <p:cNvPr id="101" name="Google Shape;101;p19"/>
          <p:cNvPicPr preferRelativeResize="0"/>
          <p:nvPr/>
        </p:nvPicPr>
        <p:blipFill>
          <a:blip r:embed="rId3">
            <a:alphaModFix/>
          </a:blip>
          <a:stretch>
            <a:fillRect/>
          </a:stretch>
        </p:blipFill>
        <p:spPr>
          <a:xfrm>
            <a:off x="4352025" y="1320575"/>
            <a:ext cx="4592399" cy="2178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pic>
        <p:nvPicPr>
          <p:cNvPr id="107" name="Google Shape;107;p20"/>
          <p:cNvPicPr preferRelativeResize="0"/>
          <p:nvPr/>
        </p:nvPicPr>
        <p:blipFill>
          <a:blip r:embed="rId3">
            <a:alphaModFix/>
          </a:blip>
          <a:stretch>
            <a:fillRect/>
          </a:stretch>
        </p:blipFill>
        <p:spPr>
          <a:xfrm>
            <a:off x="2287750" y="1363688"/>
            <a:ext cx="7620000" cy="3438525"/>
          </a:xfrm>
          <a:prstGeom prst="rect">
            <a:avLst/>
          </a:prstGeom>
          <a:noFill/>
          <a:ln>
            <a:noFill/>
          </a:ln>
        </p:spPr>
      </p:pic>
      <p:sp>
        <p:nvSpPr>
          <p:cNvPr id="108" name="Google Shape;108;p20"/>
          <p:cNvSpPr txBox="1"/>
          <p:nvPr>
            <p:ph idx="1" type="body"/>
          </p:nvPr>
        </p:nvSpPr>
        <p:spPr>
          <a:xfrm>
            <a:off x="311700" y="1266325"/>
            <a:ext cx="2724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Endpoints: Specific URLs that allow access to different functionalities of an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000000"/>
                </a:solidFill>
                <a:latin typeface="Arial"/>
                <a:ea typeface="Arial"/>
                <a:cs typeface="Arial"/>
                <a:sym typeface="Arial"/>
              </a:rPr>
              <a:t>Methods</a:t>
            </a:r>
            <a:r>
              <a:rPr lang="en" sz="2100">
                <a:solidFill>
                  <a:srgbClr val="000000"/>
                </a:solidFill>
                <a:latin typeface="Arial"/>
                <a:ea typeface="Arial"/>
                <a:cs typeface="Arial"/>
                <a:sym typeface="Arial"/>
              </a:rPr>
              <a:t> – Common HTTP methods used in APIs:</a:t>
            </a:r>
            <a:endParaRPr sz="2100">
              <a:solidFill>
                <a:srgbClr val="000000"/>
              </a:solidFill>
              <a:latin typeface="Arial"/>
              <a:ea typeface="Arial"/>
              <a:cs typeface="Arial"/>
              <a:sym typeface="Arial"/>
            </a:endParaRPr>
          </a:p>
          <a:p>
            <a:pPr indent="-361950" lvl="0" marL="457200" rtl="0" algn="l">
              <a:spcBef>
                <a:spcPts val="120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GET</a:t>
            </a:r>
            <a:r>
              <a:rPr lang="en" sz="2100">
                <a:solidFill>
                  <a:srgbClr val="000000"/>
                </a:solidFill>
                <a:latin typeface="Arial"/>
                <a:ea typeface="Arial"/>
                <a:cs typeface="Arial"/>
                <a:sym typeface="Arial"/>
              </a:rPr>
              <a:t> – Retrieve data</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POST</a:t>
            </a:r>
            <a:r>
              <a:rPr lang="en" sz="2100">
                <a:solidFill>
                  <a:srgbClr val="000000"/>
                </a:solidFill>
                <a:latin typeface="Arial"/>
                <a:ea typeface="Arial"/>
                <a:cs typeface="Arial"/>
                <a:sym typeface="Arial"/>
              </a:rPr>
              <a:t> – Send new data</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PUT/PATCH</a:t>
            </a:r>
            <a:r>
              <a:rPr lang="en" sz="2100">
                <a:solidFill>
                  <a:srgbClr val="000000"/>
                </a:solidFill>
                <a:latin typeface="Arial"/>
                <a:ea typeface="Arial"/>
                <a:cs typeface="Arial"/>
                <a:sym typeface="Arial"/>
              </a:rPr>
              <a:t> – Update existing data</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DELETE</a:t>
            </a:r>
            <a:r>
              <a:rPr lang="en" sz="2100">
                <a:solidFill>
                  <a:srgbClr val="000000"/>
                </a:solidFill>
                <a:latin typeface="Arial"/>
                <a:ea typeface="Arial"/>
                <a:cs typeface="Arial"/>
                <a:sym typeface="Arial"/>
              </a:rPr>
              <a:t> – Remove data</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