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embeddedFontLst>
    <p:embeddedFont>
      <p:font typeface="Old Standard TT"/>
      <p:regular r:id="rId36"/>
      <p:bold r:id="rId37"/>
      <p: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9" roundtripDataSignature="AMtx7mjwDSr4k+Jk4P5WbSGrbtJzo1rB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ldStandardTT-bold.fntdata"/><Relationship Id="rId14" Type="http://schemas.openxmlformats.org/officeDocument/2006/relationships/slide" Target="slides/slide9.xml"/><Relationship Id="rId36" Type="http://schemas.openxmlformats.org/officeDocument/2006/relationships/font" Target="fonts/OldStandardTT-regular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OldStandardT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8ecd65ab2_0_3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8ecd65ab2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8ecd65ab2_0_4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8ecd65ab2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8ef90c04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8ef90c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8ecd65ab2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338ecd65ab2_0_3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8ecd65ab2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38ecd65ab2_0_3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8ecd65ab2_0_3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8ecd65ab2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8ecd65ab2_0_3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8ecd65ab2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38ecd65ab2_0_238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g338ecd65ab2_0_238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g338ecd65ab2_0_238"/>
          <p:cNvSpPr txBox="1"/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g338ecd65ab2_0_238"/>
          <p:cNvSpPr txBox="1"/>
          <p:nvPr>
            <p:ph idx="1" type="subTitle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g338ecd65ab2_0_2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38ecd65ab2_0_278"/>
          <p:cNvSpPr txBox="1"/>
          <p:nvPr>
            <p:ph hasCustomPrompt="1" type="title"/>
          </p:nvPr>
        </p:nvSpPr>
        <p:spPr>
          <a:xfrm>
            <a:off x="311700" y="1386200"/>
            <a:ext cx="8520600" cy="28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g338ecd65ab2_0_278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338ecd65ab2_0_27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38ecd65ab2_0_28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8ecd65ab2_0_2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g338ecd65ab2_0_28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g338ecd65ab2_0_28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338ecd65ab2_0_28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338ecd65ab2_0_28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g338ecd65ab2_0_244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g338ecd65ab2_0_244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g338ecd65ab2_0_2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338ecd65ab2_0_24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338ecd65ab2_0_248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g338ecd65ab2_0_248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338ecd65ab2_0_2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38ecd65ab2_0_253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g338ecd65ab2_0_253"/>
          <p:cNvSpPr txBox="1"/>
          <p:nvPr>
            <p:ph idx="1" type="body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338ecd65ab2_0_253"/>
          <p:cNvSpPr txBox="1"/>
          <p:nvPr>
            <p:ph idx="2" type="body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338ecd65ab2_0_2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38ecd65ab2_0_258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g338ecd65ab2_0_25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38ecd65ab2_0_261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338ecd65ab2_0_261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338ecd65ab2_0_26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38ecd65ab2_0_265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g338ecd65ab2_0_26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38ecd65ab2_0_268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g338ecd65ab2_0_268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338ecd65ab2_0_268"/>
          <p:cNvSpPr txBox="1"/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g338ecd65ab2_0_268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338ecd65ab2_0_268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g338ecd65ab2_0_26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38ecd65ab2_0_275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338ecd65ab2_0_27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38ecd65ab2_0_234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g338ecd65ab2_0_234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g338ecd65ab2_0_2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title"/>
          </p:nvPr>
        </p:nvSpPr>
        <p:spPr>
          <a:xfrm>
            <a:off x="509650" y="7570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7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Caching</a:t>
            </a:r>
            <a:endParaRPr sz="6100"/>
          </a:p>
        </p:txBody>
      </p:sp>
      <p:sp>
        <p:nvSpPr>
          <p:cNvPr id="66" name="Google Shape;66;p1"/>
          <p:cNvSpPr txBox="1"/>
          <p:nvPr>
            <p:ph idx="1" type="body"/>
          </p:nvPr>
        </p:nvSpPr>
        <p:spPr>
          <a:xfrm>
            <a:off x="457200" y="2327920"/>
            <a:ext cx="82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 Basics of Caching</a:t>
            </a:r>
            <a:endParaRPr/>
          </a:p>
        </p:txBody>
      </p:sp>
      <p:pic>
        <p:nvPicPr>
          <p:cNvPr id="67" name="Google Shape;6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75" y="2981445"/>
            <a:ext cx="7280558" cy="364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Server-Side Caching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Reverse proxy (e.g., Varnish, Nginx)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Object caching (e.g., Redis, Memcached)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8ecd65ab2_0_3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Server-Side Caching (Reverse proxy)</a:t>
            </a:r>
            <a:endParaRPr/>
          </a:p>
        </p:txBody>
      </p:sp>
      <p:sp>
        <p:nvSpPr>
          <p:cNvPr id="132" name="Google Shape;132;g338ecd65ab2_0_395"/>
          <p:cNvSpPr txBox="1"/>
          <p:nvPr>
            <p:ph idx="1" type="body"/>
          </p:nvPr>
        </p:nvSpPr>
        <p:spPr>
          <a:xfrm>
            <a:off x="457200" y="1600200"/>
            <a:ext cx="8229600" cy="99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SzPts val="605"/>
              <a:buNone/>
            </a:pPr>
            <a:r>
              <a:rPr lang="en-US" sz="2190">
                <a:latin typeface="Calibri"/>
                <a:ea typeface="Calibri"/>
                <a:cs typeface="Calibri"/>
                <a:sym typeface="Calibri"/>
              </a:rPr>
              <a:t>A reverse proxy is a type of server that sits between clients (like your web browser) and one or more backend servers (like web servers). Storing frequently requested content to speed up delivery.</a:t>
            </a:r>
            <a:endParaRPr sz="219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219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219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338ecd65ab2_0_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25" y="2962825"/>
            <a:ext cx="7130175" cy="29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8ecd65ab2_0_4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Server-Side Caching (Object caching)</a:t>
            </a:r>
            <a:endParaRPr/>
          </a:p>
        </p:txBody>
      </p:sp>
      <p:sp>
        <p:nvSpPr>
          <p:cNvPr id="139" name="Google Shape;139;g338ecd65ab2_0_463"/>
          <p:cNvSpPr txBox="1"/>
          <p:nvPr>
            <p:ph idx="1" type="body"/>
          </p:nvPr>
        </p:nvSpPr>
        <p:spPr>
          <a:xfrm>
            <a:off x="457200" y="1600200"/>
            <a:ext cx="8229600" cy="133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rPr lang="en-US"/>
              <a:t>S</a:t>
            </a:r>
            <a:r>
              <a:rPr lang="en-US"/>
              <a:t>toring frequently accessed data objects—such as the results of database queries, API calls, or complex computations</a:t>
            </a:r>
            <a:endParaRPr/>
          </a:p>
        </p:txBody>
      </p:sp>
      <p:pic>
        <p:nvPicPr>
          <p:cNvPr id="140" name="Google Shape;140;g338ecd65ab2_0_4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000" y="3118650"/>
            <a:ext cx="6331904" cy="36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Caching</a:t>
            </a:r>
            <a:endParaRPr/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in large-scale applications to share cached data across multiple servers.</a:t>
            </a:r>
            <a:endParaRPr/>
          </a:p>
        </p:txBody>
      </p:sp>
      <p:pic>
        <p:nvPicPr>
          <p:cNvPr id="147" name="Google Shape;14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450" y="2744725"/>
            <a:ext cx="6569301" cy="38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8ef90c042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Caching</a:t>
            </a:r>
            <a:endParaRPr/>
          </a:p>
        </p:txBody>
      </p:sp>
      <p:sp>
        <p:nvSpPr>
          <p:cNvPr id="153" name="Google Shape;153;g338ef90c042_0_0"/>
          <p:cNvSpPr txBox="1"/>
          <p:nvPr>
            <p:ph idx="1" type="body"/>
          </p:nvPr>
        </p:nvSpPr>
        <p:spPr>
          <a:xfrm>
            <a:off x="457200" y="1247850"/>
            <a:ext cx="8229600" cy="528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Profits (Benefits):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Improved Performance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By storing frequently accessed data closer to the application (e.g., in memory across nodes), distributed caching reduces latency and speeds up data retrieval compared to fetching from a primary database.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Scalability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It allows systems to handle increased load by adding more nodes to the cache cluster, distributing the workload efficiently.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High Availability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Data is replicated or partitioned across multiple nodes, so if one node fails, the system can still function, enhancing fault tolerance.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Reduced Database Load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Caching offloads queries from the primary database, preventing bottlenecks and improving overall system efficiency.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Geographic Distribution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For global applications, data can be cached in nodes closer to users, reducing network latency and improving user experience.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Drawbacks: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Complexity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Setting up and managing a distributed cache is more complex than a single-node cache.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Consistency Challenges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Ensuring data consistency across nodes can be tricky, especially in scenarios with frequent updates, leading to potential cache staleness or race conditions.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Maintaining multiple nodes, whether in hardware or cloud infrastructure, increases operational costs.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Cache Miss Overhead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If data isn’t found in the cache (cache miss), the system must fetch it from the source, and in a distributed setup, this can involve additional network latency or coordination.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Data Eviction Risks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: With limited memory per node, less-used data may be evicted, potentially leading to more frequent misses if not properly tuned.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Hit vs. Cache Miss</a:t>
            </a:r>
            <a:endParaRPr/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Hit: Data found in cache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Miss: Data not found, needs to be fetched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Invalidation</a:t>
            </a:r>
            <a:endParaRPr/>
          </a:p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Time-based expiration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Manual invalidation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Event-based invalidation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vs. Disk Caching</a:t>
            </a:r>
            <a:endParaRPr/>
          </a:p>
        </p:txBody>
      </p:sp>
      <p:sp>
        <p:nvSpPr>
          <p:cNvPr id="171" name="Google Shape;17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Caching: Faster, uses RAM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 Caching: Slower, but persistent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 Caching Tools</a:t>
            </a:r>
            <a:endParaRPr/>
          </a:p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Redis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Memcached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Varnish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CDN services (Cloudflare, Akamai)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Redis for Caching</a:t>
            </a:r>
            <a:endParaRPr/>
          </a:p>
        </p:txBody>
      </p:sp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Redis is an in-memory data store often used for caching.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Caching?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Caching is a technique to store frequently accessed data in a temporary storage to improve performance.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Memcached for Caching</a:t>
            </a:r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Memcached is a high-performance distributed memory object caching system.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CDN Caching</a:t>
            </a:r>
            <a:endParaRPr/>
          </a:p>
        </p:txBody>
      </p:sp>
      <p:sp>
        <p:nvSpPr>
          <p:cNvPr id="195" name="Google Shape;195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Delivery Networks (CDNs) cache static files to improve load times globally.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Query Caching</a:t>
            </a:r>
            <a:endParaRPr/>
          </a:p>
        </p:txBody>
      </p:sp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 cache query results to speed up repeated queries.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Caching</a:t>
            </a:r>
            <a:endParaRPr/>
          </a:p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Stores full-page content to serve quickly without generating it dynamically.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Caching</a:t>
            </a:r>
            <a:endParaRPr/>
          </a:p>
        </p:txBody>
      </p:sp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Caches objects like API responses, computed results, and session data.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of Caching</a:t>
            </a:r>
            <a:endParaRPr/>
          </a:p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Stale data(old data)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Cache invalidation complexity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Memory limitations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Not to Use Caching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Highly dynamic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Security-sensitive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Limited memory resources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Real-World Use Cases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Web applications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APIs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AI/ML models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Practices for Caching</a:t>
            </a:r>
            <a:endParaRPr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Choose the right caching strategy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Monitor cache usage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Set appropriate expiration times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Caching in Cloud Computing</a:t>
            </a:r>
            <a:endParaRPr/>
          </a:p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providers offer managed caching solutions like AWS ElastiCache and Azure Cache for Redis.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 Caching?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Improves performance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Reduces database load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Enhances user experience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Saves bandwidth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Improves performance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Reduces database load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Enhances user experience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Saves bandwidth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Caching is a powerful technique to optimize application performance and user experience.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8ecd65ab2_0_3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 Caching?</a:t>
            </a:r>
            <a:endParaRPr/>
          </a:p>
        </p:txBody>
      </p:sp>
      <p:pic>
        <p:nvPicPr>
          <p:cNvPr id="86" name="Google Shape;86;g338ecd65ab2_0_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125" y="1417650"/>
            <a:ext cx="5694125" cy="51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8ecd65ab2_0_3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Caching Works</a:t>
            </a:r>
            <a:endParaRPr/>
          </a:p>
        </p:txBody>
      </p:sp>
      <p:sp>
        <p:nvSpPr>
          <p:cNvPr id="92" name="Google Shape;92;g338ecd65ab2_0_389"/>
          <p:cNvSpPr txBox="1"/>
          <p:nvPr>
            <p:ph idx="1" type="body"/>
          </p:nvPr>
        </p:nvSpPr>
        <p:spPr>
          <a:xfrm>
            <a:off x="457200" y="1600200"/>
            <a:ext cx="8229600" cy="28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Request is made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Check cache for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If found, return cached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If not, fetch from source and store in cache</a:t>
            </a:r>
            <a:endParaRPr/>
          </a:p>
        </p:txBody>
      </p:sp>
      <p:pic>
        <p:nvPicPr>
          <p:cNvPr id="93" name="Google Shape;93;g338ecd65ab2_0_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075" y="4189775"/>
            <a:ext cx="5652625" cy="25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Caching</a:t>
            </a:r>
            <a:endParaRPr/>
          </a:p>
        </p:txBody>
      </p: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Client-Side Caching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Server-Side Caching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Distributed Caching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Application Caching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Client-Side Caching</a:t>
            </a:r>
            <a:endParaRPr/>
          </a:p>
        </p:txBody>
      </p:sp>
      <p:sp>
        <p:nvSpPr>
          <p:cNvPr id="105" name="Google Shape;105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Browser caching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CDN caching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8ecd65ab2_0_3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Client-side Caching (Browser caching)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338ecd65ab2_0_36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Browser caching is a technique that allows web browsers to store copies of web pages, images, and other online content locally on your device.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When you visit a website, your browser downloads all the necessary files—like HTML, CSS, JavaScript, and media—to display the page.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Instead of downloading everything from the server again on your next visit, the browser can load these stored (or "cached") files from your device.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When you first visit a site, the server tells your browser which files it can cache and for how long (via something called "cache-control headers"). If you revisit the site before that time expires, the browser uses the local copies instead of fetching them anew.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338ecd65ab2_0_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50" y="4616875"/>
            <a:ext cx="8792349" cy="14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8ecd65ab2_0_3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Client-side Caching (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CDN caching)</a:t>
            </a:r>
            <a:endParaRPr/>
          </a:p>
        </p:txBody>
      </p:sp>
      <p:pic>
        <p:nvPicPr>
          <p:cNvPr id="118" name="Google Shape;118;g338ecd65ab2_0_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450" y="2891427"/>
            <a:ext cx="6149824" cy="34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338ecd65ab2_0_376"/>
          <p:cNvSpPr txBox="1"/>
          <p:nvPr/>
        </p:nvSpPr>
        <p:spPr>
          <a:xfrm>
            <a:off x="335575" y="1593900"/>
            <a:ext cx="8645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CDN caching refers to the process of storing copies of web content, such as HTML pages, images, videos, or other files, on a Content Delivery Network (CDN).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CDN is a distributed network of servers located in various geographic regions, designed to deliver content to users more quickly and efficiently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38ecd65ab2_0_376"/>
          <p:cNvSpPr txBox="1"/>
          <p:nvPr/>
        </p:nvSpPr>
        <p:spPr>
          <a:xfrm>
            <a:off x="94375" y="2891425"/>
            <a:ext cx="27372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Key Benefits: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Faster Load Times</a:t>
            </a:r>
            <a:r>
              <a:rPr lang="en-US" sz="1100">
                <a:solidFill>
                  <a:schemeClr val="dk1"/>
                </a:solidFill>
              </a:rPr>
              <a:t>: Content is served from a location closer to the user.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Reduced Server Load</a:t>
            </a:r>
            <a:r>
              <a:rPr lang="en-US" sz="1100">
                <a:solidFill>
                  <a:schemeClr val="dk1"/>
                </a:solidFill>
              </a:rPr>
              <a:t>: The origin server handles fewer direct requests.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Improved Reliability</a:t>
            </a:r>
            <a:r>
              <a:rPr lang="en-US" sz="1100">
                <a:solidFill>
                  <a:schemeClr val="dk1"/>
                </a:solidFill>
              </a:rPr>
              <a:t>: CDNs can handle traffic spikes and distribute load effectively.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Better User Experience</a:t>
            </a:r>
            <a:r>
              <a:rPr lang="en-US" sz="1100">
                <a:solidFill>
                  <a:schemeClr val="dk1"/>
                </a:solidFill>
              </a:rPr>
              <a:t>: Quicker access to content improves satisfaction.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