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Roboto"/>
      <p:regular r:id="rId12"/>
      <p:bold r:id="rId13"/>
      <p:italic r:id="rId14"/>
      <p:boldItalic r:id="rId15"/>
    </p:embeddedFont>
    <p:embeddedFont>
      <p:font typeface="Merriweather"/>
      <p:regular r:id="rId16"/>
      <p:bold r:id="rId17"/>
      <p:italic r:id="rId18"/>
      <p:boldItalic r:id="rId1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Roboto-bold.fntdata"/><Relationship Id="rId12" Type="http://schemas.openxmlformats.org/officeDocument/2006/relationships/font" Target="fonts/Roboto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oboto-boldItalic.fntdata"/><Relationship Id="rId14" Type="http://schemas.openxmlformats.org/officeDocument/2006/relationships/font" Target="fonts/Roboto-italic.fntdata"/><Relationship Id="rId17" Type="http://schemas.openxmlformats.org/officeDocument/2006/relationships/font" Target="fonts/Merriweather-bold.fntdata"/><Relationship Id="rId16" Type="http://schemas.openxmlformats.org/officeDocument/2006/relationships/font" Target="fonts/Merriweather-regular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Merriweather-boldItalic.fntdata"/><Relationship Id="rId6" Type="http://schemas.openxmlformats.org/officeDocument/2006/relationships/slide" Target="slides/slide1.xml"/><Relationship Id="rId18" Type="http://schemas.openxmlformats.org/officeDocument/2006/relationships/font" Target="fonts/Merriweather-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45f89f7e27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45f89f7e27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5f89f7e27_0_1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5f89f7e27_0_1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45f89f7e27_0_1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45f89f7e27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45f89f7e27_0_1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45f89f7e27_0_1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45f89f7e27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45f89f7e27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-125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1878560"/>
            <a:ext cx="4242600" cy="7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600"/>
              <a:buNone/>
              <a:defRPr sz="16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/>
          <p:nvPr>
            <p:ph hasCustomPrompt="1" type="title"/>
          </p:nvPr>
        </p:nvSpPr>
        <p:spPr>
          <a:xfrm>
            <a:off x="311750" y="831175"/>
            <a:ext cx="5334900" cy="124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sz="10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311700" y="2121425"/>
            <a:ext cx="5334900" cy="94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57" name="Google Shape;5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accent3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>
            <a:off x="0" y="48099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</p:sp>
      <p:sp>
        <p:nvSpPr>
          <p:cNvPr id="16" name="Google Shape;16;p3"/>
          <p:cNvSpPr/>
          <p:nvPr/>
        </p:nvSpPr>
        <p:spPr>
          <a:xfrm>
            <a:off x="0" y="0"/>
            <a:ext cx="9144250" cy="4398100"/>
          </a:xfrm>
          <a:custGeom>
            <a:rect b="b" l="l" r="r" t="t"/>
            <a:pathLst>
              <a:path extrusionOk="0" h="175924" w="365770">
                <a:moveTo>
                  <a:pt x="0" y="0"/>
                </a:moveTo>
                <a:lnTo>
                  <a:pt x="365770" y="0"/>
                </a:lnTo>
                <a:lnTo>
                  <a:pt x="365760" y="70914"/>
                </a:lnTo>
                <a:lnTo>
                  <a:pt x="0" y="175924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311700" y="539725"/>
            <a:ext cx="8520600" cy="128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0"/>
            <a:ext cx="4314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/>
          <p:nvPr/>
        </p:nvSpPr>
        <p:spPr>
          <a:xfrm>
            <a:off x="0" y="44125"/>
            <a:ext cx="4313625" cy="4399375"/>
          </a:xfrm>
          <a:custGeom>
            <a:rect b="b" l="l" r="r" t="t"/>
            <a:pathLst>
              <a:path extrusionOk="0" h="175975" w="172545">
                <a:moveTo>
                  <a:pt x="0" y="157"/>
                </a:moveTo>
                <a:lnTo>
                  <a:pt x="172419" y="0"/>
                </a:lnTo>
                <a:lnTo>
                  <a:pt x="172545" y="126541"/>
                </a:lnTo>
                <a:lnTo>
                  <a:pt x="0" y="175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</p:sp>
      <p:sp>
        <p:nvSpPr>
          <p:cNvPr id="22" name="Google Shape;22;p4"/>
          <p:cNvSpPr/>
          <p:nvPr/>
        </p:nvSpPr>
        <p:spPr>
          <a:xfrm>
            <a:off x="-125" y="0"/>
            <a:ext cx="4316900" cy="4395600"/>
          </a:xfrm>
          <a:custGeom>
            <a:rect b="b" l="l" r="r" t="t"/>
            <a:pathLst>
              <a:path extrusionOk="0" h="175824" w="172676">
                <a:moveTo>
                  <a:pt x="0" y="6"/>
                </a:moveTo>
                <a:lnTo>
                  <a:pt x="172676" y="0"/>
                </a:lnTo>
                <a:lnTo>
                  <a:pt x="172562" y="126442"/>
                </a:lnTo>
                <a:lnTo>
                  <a:pt x="0" y="175824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</p:sp>
      <p:sp>
        <p:nvSpPr>
          <p:cNvPr id="23" name="Google Shape;23;p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" name="Google Shape;28;p5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5"/>
          <p:cNvSpPr txBox="1"/>
          <p:nvPr>
            <p:ph idx="1" type="body"/>
          </p:nvPr>
        </p:nvSpPr>
        <p:spPr>
          <a:xfrm>
            <a:off x="3117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5"/>
          <p:cNvSpPr txBox="1"/>
          <p:nvPr>
            <p:ph idx="2" type="body"/>
          </p:nvPr>
        </p:nvSpPr>
        <p:spPr>
          <a:xfrm>
            <a:off x="4832400" y="1505700"/>
            <a:ext cx="3999900" cy="30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1" name="Google Shape;31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/>
          <p:nvPr/>
        </p:nvSpPr>
        <p:spPr>
          <a:xfrm>
            <a:off x="0" y="0"/>
            <a:ext cx="9144000" cy="12771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" name="Google Shape;34;p6"/>
          <p:cNvSpPr txBox="1"/>
          <p:nvPr>
            <p:ph type="title"/>
          </p:nvPr>
        </p:nvSpPr>
        <p:spPr>
          <a:xfrm>
            <a:off x="311725" y="500925"/>
            <a:ext cx="8520600" cy="6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7"/>
          <p:cNvSpPr/>
          <p:nvPr/>
        </p:nvSpPr>
        <p:spPr>
          <a:xfrm>
            <a:off x="0" y="0"/>
            <a:ext cx="37644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7"/>
          <p:cNvSpPr txBox="1"/>
          <p:nvPr>
            <p:ph type="title"/>
          </p:nvPr>
        </p:nvSpPr>
        <p:spPr>
          <a:xfrm>
            <a:off x="311725" y="500925"/>
            <a:ext cx="3127500" cy="182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9" name="Google Shape;39;p7"/>
          <p:cNvSpPr txBox="1"/>
          <p:nvPr>
            <p:ph idx="1" type="body"/>
          </p:nvPr>
        </p:nvSpPr>
        <p:spPr>
          <a:xfrm>
            <a:off x="311700" y="2390650"/>
            <a:ext cx="3127500" cy="229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300"/>
              <a:buChar char="●"/>
              <a:defRPr>
                <a:solidFill>
                  <a:schemeClr val="accent2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●"/>
              <a:defRPr>
                <a:solidFill>
                  <a:schemeClr val="accent2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○"/>
              <a:defRPr>
                <a:solidFill>
                  <a:schemeClr val="accent2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100"/>
              <a:buChar char="■"/>
              <a:defRPr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0" name="Google Shape;40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/>
          <p:nvPr>
            <p:ph type="title"/>
          </p:nvPr>
        </p:nvSpPr>
        <p:spPr>
          <a:xfrm>
            <a:off x="311675" y="798600"/>
            <a:ext cx="6247800" cy="3546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43" name="Google Shape;4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" name="Google Shape;46;p9"/>
          <p:cNvSpPr txBox="1"/>
          <p:nvPr>
            <p:ph type="title"/>
          </p:nvPr>
        </p:nvSpPr>
        <p:spPr>
          <a:xfrm>
            <a:off x="311300" y="500925"/>
            <a:ext cx="3704400" cy="2049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1" type="subTitle"/>
          </p:nvPr>
        </p:nvSpPr>
        <p:spPr>
          <a:xfrm>
            <a:off x="304800" y="2626725"/>
            <a:ext cx="3704400" cy="9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1600"/>
              <a:buNone/>
              <a:defRPr sz="16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4879025" y="500925"/>
            <a:ext cx="3954000" cy="411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/>
          <p:nvPr/>
        </p:nvSpPr>
        <p:spPr>
          <a:xfrm>
            <a:off x="0" y="4369000"/>
            <a:ext cx="9144000" cy="7743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311700" y="4521400"/>
            <a:ext cx="7979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Font typeface="Merriweather"/>
              <a:buNone/>
              <a:defRPr>
                <a:solidFill>
                  <a:schemeClr val="l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</a:lstStyle>
          <a:p/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radigm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Merriweather"/>
              <a:buNone/>
              <a:defRPr sz="2800">
                <a:solidFill>
                  <a:schemeClr val="accent1"/>
                </a:solidFill>
                <a:latin typeface="Merriweather"/>
                <a:ea typeface="Merriweather"/>
                <a:cs typeface="Merriweather"/>
                <a:sym typeface="Merriweather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Roboto"/>
              <a:buChar char="●"/>
              <a:defRPr sz="13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●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○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Roboto"/>
              <a:buChar char="■"/>
              <a:defRPr sz="11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3"/>
          <p:cNvSpPr txBox="1"/>
          <p:nvPr>
            <p:ph type="ctrTitle"/>
          </p:nvPr>
        </p:nvSpPr>
        <p:spPr>
          <a:xfrm>
            <a:off x="311700" y="744575"/>
            <a:ext cx="8520600" cy="89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Topics in website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Performance Optimization</a:t>
            </a:r>
            <a:endParaRPr/>
          </a:p>
        </p:txBody>
      </p:sp>
      <p:sp>
        <p:nvSpPr>
          <p:cNvPr id="70" name="Google Shape;70;p14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Optimizing Page Load Speed</a:t>
            </a:r>
            <a:r>
              <a:rPr lang="en">
                <a:solidFill>
                  <a:schemeClr val="dk1"/>
                </a:solidFill>
              </a:rPr>
              <a:t>: Reduce the number of HTTP requests, use lazy loading, optimize images, and minify CSS/JS files.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Caching</a:t>
            </a:r>
            <a:r>
              <a:rPr lang="en">
                <a:solidFill>
                  <a:schemeClr val="dk1"/>
                </a:solidFill>
              </a:rPr>
              <a:t>: Implement client-side (browser caching), server-side caching (Redis, Memcached), and CDN caching.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Database Query Optimization</a:t>
            </a:r>
            <a:r>
              <a:rPr lang="en">
                <a:solidFill>
                  <a:schemeClr val="dk1"/>
                </a:solidFill>
              </a:rPr>
              <a:t>: Use indexing, avoid redundant queries, and utilize ORM efficiently.</a:t>
            </a:r>
            <a:br>
              <a:rPr lang="en">
                <a:solidFill>
                  <a:schemeClr val="dk1"/>
                </a:solidFill>
              </a:rPr>
            </a:br>
            <a:endParaRPr>
              <a:solidFill>
                <a:schemeClr val="dk1"/>
              </a:solidFill>
            </a:endParaRPr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●"/>
            </a:pPr>
            <a:r>
              <a:rPr b="1" lang="en">
                <a:solidFill>
                  <a:schemeClr val="dk1"/>
                </a:solidFill>
              </a:rPr>
              <a:t>Using Web Workers and Async Programming</a:t>
            </a:r>
            <a:r>
              <a:rPr lang="en">
                <a:solidFill>
                  <a:schemeClr val="dk1"/>
                </a:solidFill>
              </a:rPr>
              <a:t> to handle heavy tasks without blocking the UI.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Security</a:t>
            </a:r>
            <a:endParaRPr/>
          </a:p>
        </p:txBody>
      </p:sp>
      <p:sp>
        <p:nvSpPr>
          <p:cNvPr id="76" name="Google Shape;76;p15"/>
          <p:cNvSpPr txBox="1"/>
          <p:nvPr>
            <p:ph idx="1" type="body"/>
          </p:nvPr>
        </p:nvSpPr>
        <p:spPr>
          <a:xfrm>
            <a:off x="4644675" y="180900"/>
            <a:ext cx="4166400" cy="496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SQL Injection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ORM or Prepared Statements instead of raw SQL queries.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Cross-Site Scripting (XSS)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Validate and escape user input, implement Content Security Policy (CSP).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Prevent Cross-Site Request Forgery (CSRF)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CSRF tokens for important forms.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Secure APIs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Implement strict authentication and authorization (OAuth, JWT), and always use HTTPS.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</a:t>
            </a: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ate Limiting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Limit request rates to prevent DDoS attacks.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Architecture &amp; Scalability</a:t>
            </a:r>
            <a:endParaRPr/>
          </a:p>
        </p:txBody>
      </p:sp>
      <p:sp>
        <p:nvSpPr>
          <p:cNvPr id="82" name="Google Shape;82;p16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Microservices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Break the application into smaller, independent services for better scalability and maintenance.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Serverless Architecture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AWS Lambda, Firebase Functions to optimize resources and costs.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GraphQL vs REST API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Choose between REST and GraphQL based on the project’s needs.</a:t>
            </a:r>
            <a:b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Char char="●"/>
            </a:pPr>
            <a:r>
              <a:rPr b="1"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Containerization with Docker and Kubernetes</a:t>
            </a:r>
            <a:r>
              <a:rPr lang="en" sz="14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to deploy applications flexibly.</a:t>
            </a:r>
            <a:endParaRPr sz="14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7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SEO &amp; Accessibility</a:t>
            </a:r>
            <a:endParaRPr/>
          </a:p>
        </p:txBody>
      </p:sp>
      <p:sp>
        <p:nvSpPr>
          <p:cNvPr id="88" name="Google Shape;88;p17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SEO Optimization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SEO-friendly URL structures, proper metadata, XML sitemaps, and lazy loading.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Web Accessibility (A11Y)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Support users with disabilities by implementing ARIA attributes, high-contrast UI design, and keyboard navigation.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25" y="500925"/>
            <a:ext cx="3706500" cy="250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User Experience (UX/UI Advanced)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4644675" y="500925"/>
            <a:ext cx="4166400" cy="409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Single Page Application (SPA) vs Multi Page Application (MPA)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Choose the right architecture for your project.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Progressive Web App (PWA)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Build web applications that can work offline like mobile apps.</a:t>
            </a:r>
            <a:b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</a:b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Animations &amp; Interactivity</a:t>
            </a:r>
            <a:r>
              <a:rPr lang="en" sz="15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Use CSS animations, GSAP, or Framer Motion to enhance user experience.</a:t>
            </a:r>
            <a:endParaRPr sz="15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7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radigm">
  <a:themeElements>
    <a:clrScheme name="Paradigm">
      <a:dk1>
        <a:srgbClr val="31394D"/>
      </a:dk1>
      <a:lt1>
        <a:srgbClr val="FFFFFF"/>
      </a:lt1>
      <a:dk2>
        <a:srgbClr val="666666"/>
      </a:dk2>
      <a:lt2>
        <a:srgbClr val="626B73"/>
      </a:lt2>
      <a:accent1>
        <a:srgbClr val="002F4A"/>
      </a:accent1>
      <a:accent2>
        <a:srgbClr val="D9C4B1"/>
      </a:accent2>
      <a:accent3>
        <a:srgbClr val="EDE3DA"/>
      </a:accent3>
      <a:accent4>
        <a:srgbClr val="B85741"/>
      </a:accent4>
      <a:accent5>
        <a:srgbClr val="009384"/>
      </a:accent5>
      <a:accent6>
        <a:srgbClr val="D0F6FF"/>
      </a:accent6>
      <a:hlink>
        <a:srgbClr val="009384"/>
      </a:hlink>
      <a:folHlink>
        <a:srgbClr val="00938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