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  <p:sldId id="282" r:id="rId27"/>
    <p:sldId id="280" r:id="rId28"/>
    <p:sldId id="284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41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2763 24575,'1'-40'0,"2"0"0,2 0 0,1 0 0,2 1 0,23-65 0,54-186 0,-23 70 0,68-109 0,-65 180 0,-50 116 0,2 0 0,1 1 0,1 1 0,2 0 0,31-34 0,135-125 0,-60 66 0,-54 53 0,3 3 0,4 3 0,91-57 0,277-133 0,-210 145 0,3-2 0,-210 97 0,0 2 0,1 2 0,45-11 0,101-12 0,-101 21 0,33 0 0,0 5 0,165 8 0,-128 2 0,-29-3 0,151 4 0,-205 1 0,0 3 0,74 18 0,234 67 0,-326-81 0,-1 2 0,0 1 0,-1 3 0,-1 2 0,44 26 0,-18-7 0,-3-2 0,119 87 0,168 147 0,-292-222 0,-3 4 0,-2 1 0,52 67 0,-34-32 0,58 80 0,-109-136 0,-14-20 0,0 0 0,-1 0 0,-1 1 0,0-1 0,0 2 0,-1-1 0,-1 1 0,6 24 0,15 70 0,6 44 0,-20-77 0,-2-17 0,3 80 0,-13-130-136,0-1-1,0 1 1,1 0-1,0-1 1,0 1-1,1-1 1,0 1-1,0-1 0,7 13 1,4-1-6690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24575,'-1'1'0,"0"-1"0,0 0 0,0 1 0,0-1 0,0 0 0,0 1 0,0 0 0,0-1 0,0 1 0,0-1 0,0 1 0,0 0 0,1 0 0,-1 0 0,0-1 0,0 1 0,1 0 0,-1 0 0,0 0 0,1 0 0,-1 0 0,1 0 0,0 0 0,-1 0 0,1 0 0,-1 3 0,-5 32 0,5-32 0,-4 77 0,5 104 0,2-73 0,-3-64 0,3 0 0,2-1 0,1 1 0,3-1 0,2 0 0,16 48 0,110 233 0,40 93 0,-144-346 0,4 8 0,-24-50 0,20 36 0,10 29 0,-17-35 0,40 73 0,-54-115 0,36 64 0,13 26 0,67 121 0,-123-225 0,36 54 0,3-2 0,2-2 0,102 99 0,-99-111 0,3-3 0,2-3 0,86 51 0,183 77 0,-245-129 0,-43-23 0,1-1 0,1-2 0,0-1 0,1-2 0,0-1 0,56 3 0,229-7 0,-176-7 0,-105 3 0,1-2 0,-1-2 0,1-2 0,72-20 0,28-22 0,143-73 0,-232 93 0,-1-2 0,76-60 0,-58 39 0,163-132 0,-133 101 0,171-167 0,-19-22 0,-120 126 0,164-157 0,-232 243 0,4-2 0,115-135 0,-125 122 0,88-121 0,-108 146 0,2 2 0,58-54 0,44-51 0,-81 78-1365,-44 53-5461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24575,'1'-17'0,"1"0"0,1 0 0,0 0 0,9-23 0,0-5 0,155-610 0,48 12 0,191-265 0,-358 819 0,3 3 0,116-151 0,-79 134 0,162-149 0,-191 201 0,3 3 0,1 2 0,2 3 0,3 4 0,106-48 0,-113 65 0,1 2 0,1 3 0,109-16 0,-67 22 0,1 5 0,154 11 0,-239-4 0,0 0 0,-1 1 0,1 2 0,-1 0 0,1 1 0,-1 1 0,-1 1 0,1 0 0,-1 2 0,-1 0 0,1 1 0,-2 1 0,32 25 0,446 423 0,-454-413 0,-2 2 0,40 64 0,-10-13 0,133 144 0,-124-156 0,106 158 0,-150-190 0,49 113 0,-34-64 0,-26-60 0,19 54 0,101 276 0,-118-307 0,27 117 0,3 9 0,24 13 0,9 27 0,-52-135 0,-15-42 0,-2 1 0,14 72 0,-27-100-1365,2-3-5461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24575,'100'2'0,"-1"3"0,165 32 0,-94-1 0,275 47 0,8-54 0,7-30 0,-186-2 0,50-13 0,18 0 0,163 17 0,-458 1 0,-1 2 0,1 1 0,57 16 0,129 46 0,-211-60 0,81 28 0,94 26 0,-167-53 0,0-2 0,1-2 0,-1 0 0,50-2 0,-46-1-14,-1 1 0,1 2 1,-1 1-1,53 16 0,-15-4-1282,8-1-5530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24575,'2'26'0,"1"1"0,1 0 0,2-1 0,10 30 0,2 16 0,79 257 0,-93-316 0,93 224 0,3 7 0,22 90 0,26 82 0,-101-265 0,8-3 0,6-2 0,102 178 0,-118-242 0,-22-37 0,2-1 0,1-1 0,41 49 0,-31-52 0,66 59 0,-78-80 0,1 0 0,0-2 0,2-1 0,38 18 0,231 96 0,-276-122 0,2-1 0,-1-1 0,1 0 0,0-2 0,30 3 0,110-6 0,-90-3 0,-28-1 0,-1-2 0,1-2 0,69-21 0,-25 5 0,89-4 0,-140 23 0,-24 2 0,0-1 0,-1 0 0,1-1 0,-1-1 0,0 0 0,0 0 0,0-1 0,-1-1 0,20-14 0,4-7 0,47-51 0,-37 35 0,146-169 0,-137 146 0,4 3 0,68-60 0,-101 102 0,-2 5 0,-1-2 0,-1 0 0,-1-2 0,-1 0 0,29-42 0,-11 2 0,3 0 0,2 3 0,91-97 0,-95 113 0,0-1 0,37-59 0,43-53 0,-40 69 0,109-114 0,-133 144 0,53-71 0,-11 10 0,-89 110-170,-1 0-1,-1 0 0,1-1 1,-1 0-1,-1 0 0,1 0 1,4-14-1,-3-1-6655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5.0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2763 24575,'1'-40'0,"2"0"0,2 0 0,1 0 0,2 1 0,23-65 0,54-186 0,-23 70 0,68-109 0,-65 180 0,-50 116 0,2 0 0,1 1 0,1 1 0,2 0 0,31-34 0,135-125 0,-60 66 0,-54 53 0,3 3 0,4 3 0,91-57 0,277-133 0,-210 145 0,3-2 0,-210 97 0,0 2 0,1 2 0,45-11 0,101-12 0,-101 21 0,33 0 0,0 5 0,165 8 0,-128 2 0,-29-3 0,151 4 0,-205 1 0,0 3 0,74 18 0,234 67 0,-326-81 0,-1 2 0,0 1 0,-1 3 0,-1 2 0,44 26 0,-18-7 0,-3-2 0,119 87 0,168 147 0,-292-222 0,-3 4 0,-2 1 0,52 67 0,-34-32 0,58 80 0,-109-136 0,-14-20 0,0 0 0,-1 0 0,-1 1 0,0-1 0,0 2 0,-1-1 0,-1 1 0,6 24 0,15 70 0,6 44 0,-20-77 0,-2-17 0,3 80 0,-13-130-136,0-1-1,0 1 1,1 0-1,0-1 1,0 1-1,1-1 1,0 1-1,0-1 0,7 13 1,4-1-6690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24575,'1'1'0,"-1"1"0,0-1 0,0 1 0,1-1 0,-1 1 0,1-1 0,-1 1 0,1-1 0,0 0 0,0 1 0,-1-1 0,1 0 0,0 0 0,0 0 0,0 1 0,0-1 0,0 0 0,1 0 0,1 1 0,28 15 0,-21-12 0,24 11 0,0-2 0,2-1 0,-1-2 0,2-1 0,45 6 0,194 11 0,-170-20 0,913 18 0,-1005-25 0,35-3 0,-1-2 0,1-3 0,75-20 0,-51 10 0,-7 5 0,1 3 0,77-2 0,135 10 0,-185 3 0,-25 0 0,18 1 0,120-14 0,-126 2 0,-1 4 0,1 3 0,0 4 0,0 4 0,0 3 0,-1 3 0,79 22 0,236 51 0,-198-47 0,-121-21 0,1-4 0,129 4 0,-87-12 50,184 29 1,111 48-1009,-352-68 450,6 1-6318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24575,'-1'1'0,"0"-1"0,0 0 0,0 1 0,0-1 0,0 0 0,0 1 0,0 0 0,0-1 0,0 1 0,0-1 0,0 1 0,0 0 0,1 0 0,-1 0 0,0-1 0,0 1 0,1 0 0,-1 0 0,0 0 0,1 0 0,-1 0 0,1 0 0,0 0 0,-1 0 0,1 0 0,-1 3 0,-5 32 0,5-32 0,-4 77 0,5 104 0,2-73 0,-3-64 0,3 0 0,2-1 0,1 1 0,3-1 0,2 0 0,16 48 0,110 233 0,40 93 0,-144-346 0,4 8 0,-24-50 0,20 36 0,10 29 0,-17-35 0,40 73 0,-54-115 0,36 64 0,13 26 0,67 121 0,-123-225 0,36 54 0,3-2 0,2-2 0,102 99 0,-99-111 0,3-3 0,2-3 0,86 51 0,183 77 0,-245-129 0,-43-23 0,1-1 0,1-2 0,0-1 0,1-2 0,0-1 0,56 3 0,229-7 0,-176-7 0,-105 3 0,1-2 0,-1-2 0,1-2 0,72-20 0,28-22 0,143-73 0,-232 93 0,-1-2 0,76-60 0,-58 39 0,163-132 0,-133 101 0,171-167 0,-19-22 0,-120 126 0,164-157 0,-232 243 0,4-2 0,115-135 0,-125 122 0,88-121 0,-108 146 0,2 2 0,58-54 0,44-51 0,-81 78-1365,-44 53-5461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24575,'1'-17'0,"1"0"0,1 0 0,0 0 0,9-23 0,0-5 0,155-610 0,48 12 0,191-265 0,-358 819 0,3 3 0,116-151 0,-79 134 0,162-149 0,-191 201 0,3 3 0,1 2 0,2 3 0,3 4 0,106-48 0,-113 65 0,1 2 0,1 3 0,109-16 0,-67 22 0,1 5 0,154 11 0,-239-4 0,0 0 0,-1 1 0,1 2 0,-1 0 0,1 1 0,-1 1 0,-1 1 0,1 0 0,-1 2 0,-1 0 0,1 1 0,-2 1 0,32 25 0,446 423 0,-454-413 0,-2 2 0,40 64 0,-10-13 0,133 144 0,-124-156 0,106 158 0,-150-190 0,49 113 0,-34-64 0,-26-60 0,19 54 0,101 276 0,-118-307 0,27 117 0,3 9 0,24 13 0,9 27 0,-52-135 0,-15-42 0,-2 1 0,14 72 0,-27-100-1365,2-3-5461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4.22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24575,'100'2'0,"-1"3"0,165 32 0,-94-1 0,275 47 0,8-54 0,7-30 0,-186-2 0,50-13 0,18 0 0,163 17 0,-458 1 0,-1 2 0,1 1 0,57 16 0,129 46 0,-211-60 0,81 28 0,94 26 0,-167-53 0,0-2 0,1-2 0,-1 0 0,50-2 0,-46-1-14,-1 1 0,1 2 1,-1 1-1,53 16 0,-15-4-1282,8-1-5530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24575,'1'1'0,"-1"1"0,0-1 0,0 1 0,1-1 0,-1 1 0,1-1 0,-1 1 0,1-1 0,0 0 0,0 1 0,-1-1 0,1 0 0,0 0 0,0 0 0,0 1 0,0-1 0,0 0 0,1 0 0,1 1 0,28 15 0,-21-12 0,24 11 0,0-2 0,2-1 0,-1-2 0,2-1 0,45 6 0,194 11 0,-170-20 0,913 18 0,-1005-25 0,35-3 0,-1-2 0,1-3 0,75-20 0,-51 10 0,-7 5 0,1 3 0,77-2 0,135 10 0,-185 3 0,-25 0 0,18 1 0,120-14 0,-126 2 0,-1 4 0,1 3 0,0 4 0,0 4 0,0 3 0,-1 3 0,79 22 0,236 51 0,-198-47 0,-121-21 0,1-4 0,129 4 0,-87-12 50,184 29 1,111 48-1009,-352-68 450,6 1-6318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24575,'2'26'0,"1"1"0,1 0 0,2-1 0,10 30 0,2 16 0,79 257 0,-93-316 0,93 224 0,3 7 0,22 90 0,26 82 0,-101-265 0,8-3 0,6-2 0,102 178 0,-118-242 0,-22-37 0,2-1 0,1-1 0,41 49 0,-31-52 0,66 59 0,-78-80 0,1 0 0,0-2 0,2-1 0,38 18 0,231 96 0,-276-122 0,2-1 0,-1-1 0,1 0 0,0-2 0,30 3 0,110-6 0,-90-3 0,-28-1 0,-1-2 0,1-2 0,69-21 0,-25 5 0,89-4 0,-140 23 0,-24 2 0,0-1 0,-1 0 0,1-1 0,-1-1 0,0 0 0,0 0 0,0-1 0,-1-1 0,20-14 0,4-7 0,47-51 0,-37 35 0,146-169 0,-137 146 0,4 3 0,68-60 0,-101 102 0,-2 5 0,-1-2 0,-1 0 0,-1-2 0,-1 0 0,29-42 0,-11 2 0,3 0 0,2 3 0,91-97 0,-95 113 0,0-1 0,37-59 0,43-53 0,-40 69 0,109-114 0,-133 144 0,53-71 0,-11 10 0,-89 110-170,-1 0-1,-1 0 0,1-1 1,-1 0-1,-1 0 0,1 0 1,4-14-1,-3-1-6655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24575,'-5'5'0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5.0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2763 24575,'1'-40'0,"2"0"0,2 0 0,1 0 0,2 1 0,23-65 0,54-186 0,-23 70 0,68-109 0,-65 180 0,-50 116 0,2 0 0,1 1 0,1 1 0,2 0 0,31-34 0,135-125 0,-60 66 0,-54 53 0,3 3 0,4 3 0,91-57 0,277-133 0,-210 145 0,3-2 0,-210 97 0,0 2 0,1 2 0,45-11 0,101-12 0,-101 21 0,33 0 0,0 5 0,165 8 0,-128 2 0,-29-3 0,151 4 0,-205 1 0,0 3 0,74 18 0,234 67 0,-326-81 0,-1 2 0,0 1 0,-1 3 0,-1 2 0,44 26 0,-18-7 0,-3-2 0,119 87 0,168 147 0,-292-222 0,-3 4 0,-2 1 0,52 67 0,-34-32 0,58 80 0,-109-136 0,-14-20 0,0 0 0,-1 0 0,-1 1 0,0-1 0,0 2 0,-1-1 0,-1 1 0,6 24 0,15 70 0,6 44 0,-20-77 0,-2-17 0,3 80 0,-13-130-136,0-1-1,0 1 1,1 0-1,0-1 1,0 1-1,1-1 1,0 1-1,0-1 0,7 13 1,4-1-6690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24575,'1'1'0,"-1"1"0,0-1 0,0 1 0,1-1 0,-1 1 0,1-1 0,-1 1 0,1-1 0,0 0 0,0 1 0,-1-1 0,1 0 0,0 0 0,0 0 0,0 1 0,0-1 0,0 0 0,1 0 0,1 1 0,28 15 0,-21-12 0,24 11 0,0-2 0,2-1 0,-1-2 0,2-1 0,45 6 0,194 11 0,-170-20 0,913 18 0,-1005-25 0,35-3 0,-1-2 0,1-3 0,75-20 0,-51 10 0,-7 5 0,1 3 0,77-2 0,135 10 0,-185 3 0,-25 0 0,18 1 0,120-14 0,-126 2 0,-1 4 0,1 3 0,0 4 0,0 4 0,0 3 0,-1 3 0,79 22 0,236 51 0,-198-47 0,-121-21 0,1-4 0,129 4 0,-87-12 50,184 29 1,111 48-1009,-352-68 450,6 1-6318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24575,'-1'1'0,"0"-1"0,0 0 0,0 1 0,0-1 0,0 0 0,0 1 0,0 0 0,0-1 0,0 1 0,0-1 0,0 1 0,0 0 0,1 0 0,-1 0 0,0-1 0,0 1 0,1 0 0,-1 0 0,0 0 0,1 0 0,-1 0 0,1 0 0,0 0 0,-1 0 0,1 0 0,-1 3 0,-5 32 0,5-32 0,-4 77 0,5 104 0,2-73 0,-3-64 0,3 0 0,2-1 0,1 1 0,3-1 0,2 0 0,16 48 0,110 233 0,40 93 0,-144-346 0,4 8 0,-24-50 0,20 36 0,10 29 0,-17-35 0,40 73 0,-54-115 0,36 64 0,13 26 0,67 121 0,-123-225 0,36 54 0,3-2 0,2-2 0,102 99 0,-99-111 0,3-3 0,2-3 0,86 51 0,183 77 0,-245-129 0,-43-23 0,1-1 0,1-2 0,0-1 0,1-2 0,0-1 0,56 3 0,229-7 0,-176-7 0,-105 3 0,1-2 0,-1-2 0,1-2 0,72-20 0,28-22 0,143-73 0,-232 93 0,-1-2 0,76-60 0,-58 39 0,163-132 0,-133 101 0,171-167 0,-19-22 0,-120 126 0,164-157 0,-232 243 0,4-2 0,115-135 0,-125 122 0,88-121 0,-108 146 0,2 2 0,58-54 0,44-51 0,-81 78-1365,-44 53-5461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24575,'1'-17'0,"1"0"0,1 0 0,0 0 0,9-23 0,0-5 0,155-610 0,48 12 0,191-265 0,-358 819 0,3 3 0,116-151 0,-79 134 0,162-149 0,-191 201 0,3 3 0,1 2 0,2 3 0,3 4 0,106-48 0,-113 65 0,1 2 0,1 3 0,109-16 0,-67 22 0,1 5 0,154 11 0,-239-4 0,0 0 0,-1 1 0,1 2 0,-1 0 0,1 1 0,-1 1 0,-1 1 0,1 0 0,-1 2 0,-1 0 0,1 1 0,-2 1 0,32 25 0,446 423 0,-454-413 0,-2 2 0,40 64 0,-10-13 0,133 144 0,-124-156 0,106 158 0,-150-190 0,49 113 0,-34-64 0,-26-60 0,19 54 0,101 276 0,-118-307 0,27 117 0,3 9 0,24 13 0,9 27 0,-52-135 0,-15-42 0,-2 1 0,14 72 0,-27-100-1365,2-3-5461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4.22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24575,'100'2'0,"-1"3"0,165 32 0,-94-1 0,275 47 0,8-54 0,7-30 0,-186-2 0,50-13 0,18 0 0,163 17 0,-458 1 0,-1 2 0,1 1 0,57 16 0,129 46 0,-211-60 0,81 28 0,94 26 0,-167-53 0,0-2 0,1-2 0,-1 0 0,50-2 0,-46-1-14,-1 1 0,1 2 1,-1 1-1,53 16 0,-15-4-1282,8-1-5530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24575,'2'26'0,"1"1"0,1 0 0,2-1 0,10 30 0,2 16 0,79 257 0,-93-316 0,93 224 0,3 7 0,22 90 0,26 82 0,-101-265 0,8-3 0,6-2 0,102 178 0,-118-242 0,-22-37 0,2-1 0,1-1 0,41 49 0,-31-52 0,66 59 0,-78-80 0,1 0 0,0-2 0,2-1 0,38 18 0,231 96 0,-276-122 0,2-1 0,-1-1 0,1 0 0,0-2 0,30 3 0,110-6 0,-90-3 0,-28-1 0,-1-2 0,1-2 0,69-21 0,-25 5 0,89-4 0,-140 23 0,-24 2 0,0-1 0,-1 0 0,1-1 0,-1-1 0,0 0 0,0 0 0,0-1 0,-1-1 0,20-14 0,4-7 0,47-51 0,-37 35 0,146-169 0,-137 146 0,4 3 0,68-60 0,-101 102 0,-2 5 0,-1-2 0,-1 0 0,-1-2 0,-1 0 0,29-42 0,-11 2 0,3 0 0,2 3 0,91-97 0,-95 113 0,0-1 0,37-59 0,43-53 0,-40 69 0,109-114 0,-133 144 0,53-71 0,-11 10 0,-89 110-170,-1 0-1,-1 0 0,1-1 1,-1 0-1,-1 0 0,1 0 1,4-14-1,-3-1-6655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24575,'-5'5'0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5.0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2763 24575,'1'-40'0,"2"0"0,2 0 0,1 0 0,2 1 0,23-65 0,54-186 0,-23 70 0,68-109 0,-65 180 0,-50 116 0,2 0 0,1 1 0,1 1 0,2 0 0,31-34 0,135-125 0,-60 66 0,-54 53 0,3 3 0,4 3 0,91-57 0,277-133 0,-210 145 0,3-2 0,-210 97 0,0 2 0,1 2 0,45-11 0,101-12 0,-101 21 0,33 0 0,0 5 0,165 8 0,-128 2 0,-29-3 0,151 4 0,-205 1 0,0 3 0,74 18 0,234 67 0,-326-81 0,-1 2 0,0 1 0,-1 3 0,-1 2 0,44 26 0,-18-7 0,-3-2 0,119 87 0,168 147 0,-292-222 0,-3 4 0,-2 1 0,52 67 0,-34-32 0,58 80 0,-109-136 0,-14-20 0,0 0 0,-1 0 0,-1 1 0,0-1 0,0 2 0,-1-1 0,-1 1 0,6 24 0,15 70 0,6 44 0,-20-77 0,-2-17 0,3 80 0,-13-130-136,0-1-1,0 1 1,1 0-1,0-1 1,0 1-1,1-1 1,0 1-1,0-1 0,7 13 1,4-1-6690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24575,'-1'1'0,"0"-1"0,0 0 0,0 1 0,0-1 0,0 0 0,0 1 0,0 0 0,0-1 0,0 1 0,0-1 0,0 1 0,0 0 0,1 0 0,-1 0 0,0-1 0,0 1 0,1 0 0,-1 0 0,0 0 0,1 0 0,-1 0 0,1 0 0,0 0 0,-1 0 0,1 0 0,-1 3 0,-5 32 0,5-32 0,-4 77 0,5 104 0,2-73 0,-3-64 0,3 0 0,2-1 0,1 1 0,3-1 0,2 0 0,16 48 0,110 233 0,40 93 0,-144-346 0,4 8 0,-24-50 0,20 36 0,10 29 0,-17-35 0,40 73 0,-54-115 0,36 64 0,13 26 0,67 121 0,-123-225 0,36 54 0,3-2 0,2-2 0,102 99 0,-99-111 0,3-3 0,2-3 0,86 51 0,183 77 0,-245-129 0,-43-23 0,1-1 0,1-2 0,0-1 0,1-2 0,0-1 0,56 3 0,229-7 0,-176-7 0,-105 3 0,1-2 0,-1-2 0,1-2 0,72-20 0,28-22 0,143-73 0,-232 93 0,-1-2 0,76-60 0,-58 39 0,163-132 0,-133 101 0,171-167 0,-19-22 0,-120 126 0,164-157 0,-232 243 0,4-2 0,115-135 0,-125 122 0,88-121 0,-108 146 0,2 2 0,58-54 0,44-51 0,-81 78-1365,-44 53-5461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24575,'1'1'0,"-1"1"0,0-1 0,0 1 0,1-1 0,-1 1 0,1-1 0,-1 1 0,1-1 0,0 0 0,0 1 0,-1-1 0,1 0 0,0 0 0,0 0 0,0 1 0,0-1 0,0 0 0,1 0 0,1 1 0,28 15 0,-21-12 0,24 11 0,0-2 0,2-1 0,-1-2 0,2-1 0,45 6 0,194 11 0,-170-20 0,913 18 0,-1005-25 0,35-3 0,-1-2 0,1-3 0,75-20 0,-51 10 0,-7 5 0,1 3 0,77-2 0,135 10 0,-185 3 0,-25 0 0,18 1 0,120-14 0,-126 2 0,-1 4 0,1 3 0,0 4 0,0 4 0,0 3 0,-1 3 0,79 22 0,236 51 0,-198-47 0,-121-21 0,1-4 0,129 4 0,-87-12 50,184 29 1,111 48-1009,-352-68 450,6 1-6318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24575,'-1'1'0,"0"-1"0,0 0 0,0 1 0,0-1 0,0 0 0,0 1 0,0 0 0,0-1 0,0 1 0,0-1 0,0 1 0,0 0 0,1 0 0,-1 0 0,0-1 0,0 1 0,1 0 0,-1 0 0,0 0 0,1 0 0,-1 0 0,1 0 0,0 0 0,-1 0 0,1 0 0,-1 3 0,-5 32 0,5-32 0,-4 77 0,5 104 0,2-73 0,-3-64 0,3 0 0,2-1 0,1 1 0,3-1 0,2 0 0,16 48 0,110 233 0,40 93 0,-144-346 0,4 8 0,-24-50 0,20 36 0,10 29 0,-17-35 0,40 73 0,-54-115 0,36 64 0,13 26 0,67 121 0,-123-225 0,36 54 0,3-2 0,2-2 0,102 99 0,-99-111 0,3-3 0,2-3 0,86 51 0,183 77 0,-245-129 0,-43-23 0,1-1 0,1-2 0,0-1 0,1-2 0,0-1 0,56 3 0,229-7 0,-176-7 0,-105 3 0,1-2 0,-1-2 0,1-2 0,72-20 0,28-22 0,143-73 0,-232 93 0,-1-2 0,76-60 0,-58 39 0,163-132 0,-133 101 0,171-167 0,-19-22 0,-120 126 0,164-157 0,-232 243 0,4-2 0,115-135 0,-125 122 0,88-121 0,-108 146 0,2 2 0,58-54 0,44-51 0,-81 78-1365,-44 53-5461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24575,'1'-17'0,"1"0"0,1 0 0,0 0 0,9-23 0,0-5 0,155-610 0,48 12 0,191-265 0,-358 819 0,3 3 0,116-151 0,-79 134 0,162-149 0,-191 201 0,3 3 0,1 2 0,2 3 0,3 4 0,106-48 0,-113 65 0,1 2 0,1 3 0,109-16 0,-67 22 0,1 5 0,154 11 0,-239-4 0,0 0 0,-1 1 0,1 2 0,-1 0 0,1 1 0,-1 1 0,-1 1 0,1 0 0,-1 2 0,-1 0 0,1 1 0,-2 1 0,32 25 0,446 423 0,-454-413 0,-2 2 0,40 64 0,-10-13 0,133 144 0,-124-156 0,106 158 0,-150-190 0,49 113 0,-34-64 0,-26-60 0,19 54 0,101 276 0,-118-307 0,27 117 0,3 9 0,24 13 0,9 27 0,-52-135 0,-15-42 0,-2 1 0,14 72 0,-27-100-1365,2-3-5461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4.229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24575,'100'2'0,"-1"3"0,165 32 0,-94-1 0,275 47 0,8-54 0,7-30 0,-186-2 0,50-13 0,18 0 0,163 17 0,-458 1 0,-1 2 0,1 1 0,57 16 0,129 46 0,-211-60 0,81 28 0,94 26 0,-167-53 0,0-2 0,1-2 0,-1 0 0,50-2 0,-46-1-14,-1 1 0,1 2 1,-1 1-1,53 16 0,-15-4-1282,8-1-5530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24575,'2'26'0,"1"1"0,1 0 0,2-1 0,10 30 0,2 16 0,79 257 0,-93-316 0,93 224 0,3 7 0,22 90 0,26 82 0,-101-265 0,8-3 0,6-2 0,102 178 0,-118-242 0,-22-37 0,2-1 0,1-1 0,41 49 0,-31-52 0,66 59 0,-78-80 0,1 0 0,0-2 0,2-1 0,38 18 0,231 96 0,-276-122 0,2-1 0,-1-1 0,1 0 0,0-2 0,30 3 0,110-6 0,-90-3 0,-28-1 0,-1-2 0,1-2 0,69-21 0,-25 5 0,89-4 0,-140 23 0,-24 2 0,0-1 0,-1 0 0,1-1 0,-1-1 0,0 0 0,0 0 0,0-1 0,-1-1 0,20-14 0,4-7 0,47-51 0,-37 35 0,146-169 0,-137 146 0,4 3 0,68-60 0,-101 102 0,-2 5 0,-1-2 0,-1 0 0,-1-2 0,-1 0 0,29-42 0,-11 2 0,3 0 0,2 3 0,91-97 0,-95 113 0,0-1 0,37-59 0,43-53 0,-40 69 0,109-114 0,-133 144 0,53-71 0,-11 10 0,-89 110-170,-1 0-1,-1 0 0,1-1 1,-1 0-1,-1 0 0,1 0 1,4-14-1,-3-1-6655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3549 24575,'1'-17'0,"1"0"0,1 0 0,0 0 0,9-23 0,0-5 0,155-610 0,48 12 0,191-265 0,-358 819 0,3 3 0,116-151 0,-79 134 0,162-149 0,-191 201 0,3 3 0,1 2 0,2 3 0,3 4 0,106-48 0,-113 65 0,1 2 0,1 3 0,109-16 0,-67 22 0,1 5 0,154 11 0,-239-4 0,0 0 0,-1 1 0,1 2 0,-1 0 0,1 1 0,-1 1 0,-1 1 0,1 0 0,-1 2 0,-1 0 0,1 1 0,-2 1 0,32 25 0,446 423 0,-454-413 0,-2 2 0,40 64 0,-10-13 0,133 144 0,-124-156 0,106 158 0,-150-190 0,49 113 0,-34-64 0,-26-60 0,19 54 0,101 276 0,-118-307 0,27 117 0,3 9 0,24 13 0,9 27 0,-52-135 0,-15-42 0,-2 1 0,14 72 0,-27-100-1365,2-3-5461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24575,'100'2'0,"-1"3"0,165 32 0,-94-1 0,275 47 0,8-54 0,7-30 0,-186-2 0,50-13 0,18 0 0,163 17 0,-458 1 0,-1 2 0,1 1 0,57 16 0,129 46 0,-211-60 0,81 28 0,94 26 0,-167-53 0,0-2 0,1-2 0,-1 0 0,50-2 0,-46-1-14,-1 1 0,1 2 1,-1 1-1,53 16 0,-15-4-1282,8-1-5530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4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24575,'2'26'0,"1"1"0,1 0 0,2-1 0,10 30 0,2 16 0,79 257 0,-93-316 0,93 224 0,3 7 0,22 90 0,26 82 0,-101-265 0,8-3 0,6-2 0,102 178 0,-118-242 0,-22-37 0,2-1 0,1-1 0,41 49 0,-31-52 0,66 59 0,-78-80 0,1 0 0,0-2 0,2-1 0,38 18 0,231 96 0,-276-122 0,2-1 0,-1-1 0,1 0 0,0-2 0,30 3 0,110-6 0,-90-3 0,-28-1 0,-1-2 0,1-2 0,69-21 0,-25 5 0,89-4 0,-140 23 0,-24 2 0,0-1 0,-1 0 0,1-1 0,-1-1 0,0 0 0,0 0 0,0-1 0,-1-1 0,20-14 0,4-7 0,47-51 0,-37 35 0,146-169 0,-137 146 0,4 3 0,68-60 0,-101 102 0,-2 5 0,-1-2 0,-1 0 0,-1-2 0,-1 0 0,29-42 0,-11 2 0,3 0 0,2 3 0,91-97 0,-95 113 0,0-1 0,37-59 0,43-53 0,-40 69 0,109-114 0,-133 144 0,53-71 0,-11 10 0,-89 110-170,-1 0-1,-1 0 0,1-1 1,-1 0-1,-1 0 0,1 0 1,4-14-1,-3-1-6655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5.057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2763 24575,'1'-40'0,"2"0"0,2 0 0,1 0 0,2 1 0,23-65 0,54-186 0,-23 70 0,68-109 0,-65 180 0,-50 116 0,2 0 0,1 1 0,1 1 0,2 0 0,31-34 0,135-125 0,-60 66 0,-54 53 0,3 3 0,4 3 0,91-57 0,277-133 0,-210 145 0,3-2 0,-210 97 0,0 2 0,1 2 0,45-11 0,101-12 0,-101 21 0,33 0 0,0 5 0,165 8 0,-128 2 0,-29-3 0,151 4 0,-205 1 0,0 3 0,74 18 0,234 67 0,-326-81 0,-1 2 0,0 1 0,-1 3 0,-1 2 0,44 26 0,-18-7 0,-3-2 0,119 87 0,168 147 0,-292-222 0,-3 4 0,-2 1 0,52 67 0,-34-32 0,58 80 0,-109-136 0,-14-20 0,0 0 0,-1 0 0,-1 1 0,0-1 0,0 2 0,-1-1 0,-1 1 0,6 24 0,15 70 0,6 44 0,-20-77 0,-2-17 0,3 80 0,-13-130-136,0-1-1,0 1 1,1 0-1,0-1 1,0 1-1,1-1 1,0 1-1,0-1 0,7 13 1,4-1-6690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9:5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24575,'1'1'0,"-1"1"0,0-1 0,0 1 0,1-1 0,-1 1 0,1-1 0,-1 1 0,1-1 0,0 0 0,0 1 0,-1-1 0,1 0 0,0 0 0,0 0 0,0 1 0,0-1 0,0 0 0,1 0 0,1 1 0,28 15 0,-21-12 0,24 11 0,0-2 0,2-1 0,-1-2 0,2-1 0,45 6 0,194 11 0,-170-20 0,913 18 0,-1005-25 0,35-3 0,-1-2 0,1-3 0,75-20 0,-51 10 0,-7 5 0,1 3 0,77-2 0,135 10 0,-185 3 0,-25 0 0,18 1 0,120-14 0,-126 2 0,-1 4 0,1 3 0,0 4 0,0 4 0,0 3 0,-1 3 0,79 22 0,236 51 0,-198-47 0,-121-21 0,1-4 0,129 4 0,-87-12 50,184 29 1,111 48-1009,-352-68 450,6 1-6318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5D09-9BAA-4D2B-9076-8E7CA5D4E823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B37E0-F25E-44B2-A544-2E4C19F43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2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37E0-F25E-44B2-A544-2E4C19F437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현재 내가 내린 선택이 나중에 어떤 결과를 낳을지는 고려하지 않고 무조건 지금 가장 저렴한 선택</a:t>
            </a:r>
            <a:r>
              <a:rPr lang="en-US" altLang="ko-KR" dirty="0"/>
              <a:t>, </a:t>
            </a:r>
            <a:r>
              <a:rPr lang="ko-KR" altLang="en-US" dirty="0"/>
              <a:t>가장 빠른 선택 혹은 가장 가치 있는 선택을 내리고 뒤도 돌아보지 않는 것을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37E0-F25E-44B2-A544-2E4C19F437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조건이 </a:t>
            </a:r>
            <a:r>
              <a:rPr lang="ko-KR" altLang="en-US" dirty="0" err="1"/>
              <a:t>성립되어야만</a:t>
            </a:r>
            <a:r>
              <a:rPr lang="ko-KR" altLang="en-US" dirty="0"/>
              <a:t>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알고리즘이 근사값이 아닌 최적의 값을 보장할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37E0-F25E-44B2-A544-2E4C19F4372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9682D-5135-4468-BFD0-5584F97E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36DA2-F032-44DC-86B6-B27DF58D6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6F6BC-5464-4F29-A365-66BE082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717F-C5C8-4205-9FD7-2C87461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C61AE-A49D-43E6-B07A-ACD9878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0E209-C901-44B5-BA0C-067D9826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AC8AB-A91D-45A9-A6B1-EE3CD0D9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03F88-FF06-422B-9546-9B3E9955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1E30E-CCE1-45E4-8604-549298D3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43C14-59CD-4F7B-9BB6-46E836B2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93A9B-4937-43C3-9F4A-C2AD55C5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ECDD2-447E-44B9-9D2A-615F40A75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A59B9-7315-4A93-A2DB-900B4D9E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EA008-772B-4DDD-ADD4-52E102F0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BAB3-6C43-4AB2-8224-0D359146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6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9099-7040-4F2A-817C-72877D9D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000C4-0A68-4F76-9115-DA08562B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3350E-C07A-4F33-85CB-92ACCBF0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4E91B-59EE-4620-B82D-B075AFD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85006-CCA3-4FE6-8D31-C53C1DBA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8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8C4B1-4016-4C23-A585-44CB4302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61352-E3A0-4F8E-BAB5-C6FAFAD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E1D9C-542D-4469-A958-718E685B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B7A57-0EE8-41FC-99CB-4777B003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66EE8-2108-4ABB-945C-5C2C37DE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B4B6-1524-439E-94F5-C0D932EE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3890F-2909-421C-9352-6F24B0792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9B9ED-F605-4E32-AFB3-DDD00CE1E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45BB9-3177-469B-8FA5-55A235C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92C20-E82C-44DB-8D12-616AF499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C3CAF-A588-43DB-A9F2-1A20800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650DE-03B8-4FBE-8FA2-D4F8AD22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D52B2-0B14-4BAB-BF41-F2F64DB7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31870-665B-4201-B233-CCD9FE8F2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1E870-77A4-4909-B59A-35FF8EAA5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462C3-32CF-48F7-9571-5D0D43DC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65F84E-0A5C-47E4-939C-DD7FE7BC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FC7B4-DF95-46DB-B4F5-64EE7DC3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B19E80-978C-4BE5-A256-E663CDC6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0304E-496D-461A-AA46-D67B5CBC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58250-7318-41EF-AE53-CA5B8B9F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5D9F9-44E0-49B3-909C-FC97E534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09FAE-4FCD-4C1E-8C64-4A14AB7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D2B73-02B2-44CE-8DA7-6B776AAA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5E57A-9BBF-4C82-B6AC-27FBF0E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78C47-263A-4B03-8124-DFF2D4C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DD7AC-A26E-47D8-983D-1BCE893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2E3D-27C7-4462-813A-F31413AB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39958-122B-44BF-8C73-865CA7301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B0263-B704-432E-93BA-DB138CD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9AF76-45FF-4494-B4FD-653A53CE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15BA6-5529-48C6-BC9E-272574BE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5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32EA-9C84-413E-BF1D-FD483ED1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AEEE4C-64D2-478A-B4ED-A24C9245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9B2A8-19CE-4A41-B970-B212015A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0312-D6A7-4742-9DC2-9E9B5264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8B023-6535-4B52-A931-FD072A7B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B3269-21D6-4916-B28B-509034B6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0974C-4D0F-4B31-A3F4-5126A25B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41E5A-5992-4AB1-94F0-BDBAC431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5CA00-95BD-4BD8-948B-2FF8C8D6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E88E-657F-43D6-AFA0-6824EE88AF8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CDDE3-59C1-4323-9131-81495E45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A9FB4-6169-4635-BD2E-5CD50D5B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A118-EF90-435C-B093-81E7FAABC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1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2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9.xml"/><Relationship Id="rId12" Type="http://schemas.openxmlformats.org/officeDocument/2006/relationships/image" Target="../media/image8.png"/><Relationship Id="rId17" Type="http://schemas.openxmlformats.org/officeDocument/2006/relationships/customXml" Target="../ink/ink14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customXml" Target="../ink/ink10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9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16.xml"/><Relationship Id="rId12" Type="http://schemas.openxmlformats.org/officeDocument/2006/relationships/image" Target="../media/image8.png"/><Relationship Id="rId17" Type="http://schemas.openxmlformats.org/officeDocument/2006/relationships/customXml" Target="../ink/ink2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customXml" Target="../ink/ink17.xml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6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3.xml"/><Relationship Id="rId12" Type="http://schemas.openxmlformats.org/officeDocument/2006/relationships/image" Target="../media/image8.png"/><Relationship Id="rId17" Type="http://schemas.openxmlformats.org/officeDocument/2006/relationships/customXml" Target="../ink/ink28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customXml" Target="../ink/ink24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8.png"/><Relationship Id="rId18" Type="http://schemas.openxmlformats.org/officeDocument/2006/relationships/customXml" Target="../ink/ink35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customXml" Target="../ink/ink32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customXml" Target="../ink/ink31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776B3-F560-434B-2BC7-66FC596F20D4}"/>
              </a:ext>
            </a:extLst>
          </p:cNvPr>
          <p:cNvSpPr txBox="1"/>
          <p:nvPr/>
        </p:nvSpPr>
        <p:spPr>
          <a:xfrm>
            <a:off x="3605643" y="2705725"/>
            <a:ext cx="4980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latin typeface="+mj-lt"/>
              </a:rPr>
              <a:t>그리디</a:t>
            </a:r>
            <a:r>
              <a:rPr lang="ko-KR" altLang="en-US" sz="4400" dirty="0">
                <a:latin typeface="+mj-lt"/>
              </a:rPr>
              <a:t> 알고리즘</a:t>
            </a:r>
            <a:endParaRPr lang="en-US" altLang="ko-KR" sz="4400" dirty="0">
              <a:latin typeface="+mj-lt"/>
            </a:endParaRPr>
          </a:p>
          <a:p>
            <a:pPr algn="ctr"/>
            <a:endParaRPr lang="en-US" altLang="ko-KR" sz="4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24B3-533F-1A57-6B51-17679AE5B2FD}"/>
              </a:ext>
            </a:extLst>
          </p:cNvPr>
          <p:cNvSpPr txBox="1"/>
          <p:nvPr/>
        </p:nvSpPr>
        <p:spPr>
          <a:xfrm>
            <a:off x="4096326" y="4029164"/>
            <a:ext cx="39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이공계 전문연수 </a:t>
            </a:r>
            <a:r>
              <a:rPr lang="en-US" altLang="ko-KR" dirty="0"/>
              <a:t>1</a:t>
            </a:r>
            <a:r>
              <a:rPr lang="ko-KR" altLang="en-US" dirty="0"/>
              <a:t>조 스터디 김남형</a:t>
            </a:r>
          </a:p>
        </p:txBody>
      </p:sp>
    </p:spTree>
    <p:extLst>
      <p:ext uri="{BB962C8B-B14F-4D97-AF65-F5344CB8AC3E}">
        <p14:creationId xmlns:p14="http://schemas.microsoft.com/office/powerpoint/2010/main" val="285174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CD73-E79A-9280-9CE2-8E45F83958DE}"/>
              </a:ext>
            </a:extLst>
          </p:cNvPr>
          <p:cNvSpPr txBox="1"/>
          <p:nvPr/>
        </p:nvSpPr>
        <p:spPr>
          <a:xfrm>
            <a:off x="1128890" y="1230489"/>
            <a:ext cx="9121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미래의 선택을 고려하지 않고 현재에만 충실한 게 최적의 해가 될 수 있을까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518C5-AE34-FFED-2DB4-1A83B25DD727}"/>
              </a:ext>
            </a:extLst>
          </p:cNvPr>
          <p:cNvSpPr txBox="1"/>
          <p:nvPr/>
        </p:nvSpPr>
        <p:spPr>
          <a:xfrm>
            <a:off x="1128890" y="3025422"/>
            <a:ext cx="7066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최적의 해를 항상 보장하지 못함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F04EB-EB12-E250-9646-B95567AE0CD0}"/>
              </a:ext>
            </a:extLst>
          </p:cNvPr>
          <p:cNvSpPr txBox="1"/>
          <p:nvPr/>
        </p:nvSpPr>
        <p:spPr>
          <a:xfrm>
            <a:off x="1128890" y="4435635"/>
            <a:ext cx="5339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ex) </a:t>
            </a:r>
            <a:r>
              <a:rPr lang="ko-KR" altLang="en-US" sz="2500" dirty="0" err="1"/>
              <a:t>마시멜로</a:t>
            </a:r>
            <a:r>
              <a:rPr lang="ko-KR" altLang="en-US" sz="2500" dirty="0"/>
              <a:t> 이야기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E6B3C-07AB-2C98-5228-E8F28E47E5B6}"/>
              </a:ext>
            </a:extLst>
          </p:cNvPr>
          <p:cNvSpPr txBox="1"/>
          <p:nvPr/>
        </p:nvSpPr>
        <p:spPr>
          <a:xfrm>
            <a:off x="6468535" y="3676668"/>
            <a:ext cx="690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근사 알고리즘</a:t>
            </a:r>
          </a:p>
        </p:txBody>
      </p:sp>
    </p:spTree>
    <p:extLst>
      <p:ext uri="{BB962C8B-B14F-4D97-AF65-F5344CB8AC3E}">
        <p14:creationId xmlns:p14="http://schemas.microsoft.com/office/powerpoint/2010/main" val="26872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5C754-C24D-8EA7-0C41-1825CB0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310"/>
            <a:ext cx="10515600" cy="10186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500" dirty="0"/>
              <a:t>코딩 테스트에서는 항상 최적 해를 찾아야 함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FDB91-5709-E1B1-8914-2574C5E6F987}"/>
              </a:ext>
            </a:extLst>
          </p:cNvPr>
          <p:cNvSpPr txBox="1"/>
          <p:nvPr/>
        </p:nvSpPr>
        <p:spPr>
          <a:xfrm>
            <a:off x="605366" y="4176889"/>
            <a:ext cx="109812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최적 해가 보장되는 조건에서만 </a:t>
            </a:r>
            <a:r>
              <a:rPr kumimoji="0" lang="ko-KR" alt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그리디</a:t>
            </a: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알고리즘 사용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37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66218"/>
            <a:ext cx="1046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현재의 선택이 미래의 선택에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영향을 주지 않는다</a:t>
            </a:r>
          </a:p>
        </p:txBody>
      </p:sp>
    </p:spTree>
    <p:extLst>
      <p:ext uri="{BB962C8B-B14F-4D97-AF65-F5344CB8AC3E}">
        <p14:creationId xmlns:p14="http://schemas.microsoft.com/office/powerpoint/2010/main" val="80970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🏢 빌딩 이모티콘 이미지 다운로드: HD, 애니메이션 이미지 및 ...">
            <a:extLst>
              <a:ext uri="{FF2B5EF4-FFF2-40B4-BE49-F238E27FC236}">
                <a16:creationId xmlns:a16="http://schemas.microsoft.com/office/drawing/2014/main" id="{0E9CCA8D-AD3F-E7FA-4CCC-B1BC3D1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2" y="688623"/>
            <a:ext cx="3383466" cy="33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DA187-EA80-97A2-35E5-78E783FD1313}"/>
              </a:ext>
            </a:extLst>
          </p:cNvPr>
          <p:cNvSpPr txBox="1"/>
          <p:nvPr/>
        </p:nvSpPr>
        <p:spPr>
          <a:xfrm>
            <a:off x="484540" y="442120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998EF-1441-B11C-CD2F-CD5B7254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96" y="1623282"/>
            <a:ext cx="2702232" cy="230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6BB2C-12FB-074F-9B73-1CC4D977F7C5}"/>
              </a:ext>
            </a:extLst>
          </p:cNvPr>
          <p:cNvSpPr txBox="1"/>
          <p:nvPr/>
        </p:nvSpPr>
        <p:spPr>
          <a:xfrm>
            <a:off x="5238045" y="442035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</a:p>
        </p:txBody>
      </p:sp>
      <p:pic>
        <p:nvPicPr>
          <p:cNvPr id="1028" name="Picture 4" descr="파라솔이 있는 해변 이모티콘 🏖️">
            <a:extLst>
              <a:ext uri="{FF2B5EF4-FFF2-40B4-BE49-F238E27FC236}">
                <a16:creationId xmlns:a16="http://schemas.microsoft.com/office/drawing/2014/main" id="{E34A2093-0788-E332-0684-AFAD0D6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59" y="1477409"/>
            <a:ext cx="2285119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74233-070B-DB7D-DB5F-A055E7D2A9C8}"/>
              </a:ext>
            </a:extLst>
          </p:cNvPr>
          <p:cNvSpPr txBox="1"/>
          <p:nvPr/>
        </p:nvSpPr>
        <p:spPr>
          <a:xfrm>
            <a:off x="9429484" y="4417156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F6E8E-5CB7-54AA-1FAA-98232DABAF2A}"/>
              </a:ext>
            </a:extLst>
          </p:cNvPr>
          <p:cNvGrpSpPr/>
          <p:nvPr/>
        </p:nvGrpSpPr>
        <p:grpSpPr>
          <a:xfrm>
            <a:off x="2301422" y="1409756"/>
            <a:ext cx="2203560" cy="2542320"/>
            <a:chOff x="2301422" y="1409756"/>
            <a:chExt cx="2203560" cy="25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14:cNvPr>
                <p14:cNvContentPartPr/>
                <p14:nvPr/>
              </p14:nvContentPartPr>
              <p14:xfrm>
                <a:off x="2359022" y="1409756"/>
                <a:ext cx="2145960" cy="995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0022" y="1401116"/>
                  <a:ext cx="216360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14:cNvPr>
                <p14:cNvContentPartPr/>
                <p14:nvPr/>
              </p14:nvContentPartPr>
              <p14:xfrm>
                <a:off x="2381342" y="2562116"/>
                <a:ext cx="2062440" cy="15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2342" y="2553476"/>
                  <a:ext cx="208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14:cNvPr>
                <p14:cNvContentPartPr/>
                <p14:nvPr/>
              </p14:nvContentPartPr>
              <p14:xfrm>
                <a:off x="2301422" y="2720156"/>
                <a:ext cx="2092680" cy="1231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2782" y="2711156"/>
                  <a:ext cx="2110320" cy="12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2BD14-6580-EDD0-9AB9-B0C396321653}"/>
              </a:ext>
            </a:extLst>
          </p:cNvPr>
          <p:cNvGrpSpPr/>
          <p:nvPr/>
        </p:nvGrpSpPr>
        <p:grpSpPr>
          <a:xfrm>
            <a:off x="7247102" y="1295996"/>
            <a:ext cx="1812240" cy="2746080"/>
            <a:chOff x="7247102" y="1295996"/>
            <a:chExt cx="1812240" cy="27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14:cNvPr>
                <p14:cNvContentPartPr/>
                <p14:nvPr/>
              </p14:nvContentPartPr>
              <p14:xfrm>
                <a:off x="7247102" y="1295996"/>
                <a:ext cx="1812240" cy="128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102" y="1286996"/>
                  <a:ext cx="18298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14:cNvPr>
                <p14:cNvContentPartPr/>
                <p14:nvPr/>
              </p14:nvContentPartPr>
              <p14:xfrm>
                <a:off x="7269782" y="2708996"/>
                <a:ext cx="1730520" cy="162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1142" y="2699996"/>
                  <a:ext cx="174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14:cNvPr>
                <p14:cNvContentPartPr/>
                <p14:nvPr/>
              </p14:nvContentPartPr>
              <p14:xfrm>
                <a:off x="7258262" y="2855516"/>
                <a:ext cx="1683000" cy="118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9262" y="2846876"/>
                  <a:ext cx="1700640" cy="12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E0E653-42FB-157A-C4ED-CBBF72D06F92}"/>
              </a:ext>
            </a:extLst>
          </p:cNvPr>
          <p:cNvSpPr txBox="1"/>
          <p:nvPr/>
        </p:nvSpPr>
        <p:spPr>
          <a:xfrm>
            <a:off x="2889958" y="88274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90Km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E6D4E-C970-305B-A19B-B0A2429C7D4C}"/>
              </a:ext>
            </a:extLst>
          </p:cNvPr>
          <p:cNvSpPr txBox="1"/>
          <p:nvPr/>
        </p:nvSpPr>
        <p:spPr>
          <a:xfrm>
            <a:off x="2731911" y="2190044"/>
            <a:ext cx="14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170Km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81174-5B2B-16D2-6BC0-68DBECD3ECEE}"/>
              </a:ext>
            </a:extLst>
          </p:cNvPr>
          <p:cNvSpPr txBox="1"/>
          <p:nvPr/>
        </p:nvSpPr>
        <p:spPr>
          <a:xfrm>
            <a:off x="2506133" y="4072089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130Km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D509A-BFF0-603B-AAB7-471258F3A76F}"/>
              </a:ext>
            </a:extLst>
          </p:cNvPr>
          <p:cNvSpPr txBox="1"/>
          <p:nvPr/>
        </p:nvSpPr>
        <p:spPr>
          <a:xfrm>
            <a:off x="7173205" y="835143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75Km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8650D-800A-4E82-8FA8-AA2C1B31868D}"/>
              </a:ext>
            </a:extLst>
          </p:cNvPr>
          <p:cNvSpPr txBox="1"/>
          <p:nvPr/>
        </p:nvSpPr>
        <p:spPr>
          <a:xfrm>
            <a:off x="7529689" y="2190044"/>
            <a:ext cx="11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55Km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F67E0-52C6-9168-E2D4-A7081FBF6D43}"/>
              </a:ext>
            </a:extLst>
          </p:cNvPr>
          <p:cNvSpPr txBox="1"/>
          <p:nvPr/>
        </p:nvSpPr>
        <p:spPr>
          <a:xfrm>
            <a:off x="7529689" y="419946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145Km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14:cNvPr>
              <p14:cNvContentPartPr/>
              <p14:nvPr/>
            </p14:nvContentPartPr>
            <p14:xfrm>
              <a:off x="6409742" y="6163196"/>
              <a:ext cx="2160" cy="21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1102" y="6154556"/>
                <a:ext cx="198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1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🏢 빌딩 이모티콘 이미지 다운로드: HD, 애니메이션 이미지 및 ...">
            <a:extLst>
              <a:ext uri="{FF2B5EF4-FFF2-40B4-BE49-F238E27FC236}">
                <a16:creationId xmlns:a16="http://schemas.microsoft.com/office/drawing/2014/main" id="{0E9CCA8D-AD3F-E7FA-4CCC-B1BC3D1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2" y="688623"/>
            <a:ext cx="3383466" cy="33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DA187-EA80-97A2-35E5-78E783FD1313}"/>
              </a:ext>
            </a:extLst>
          </p:cNvPr>
          <p:cNvSpPr txBox="1"/>
          <p:nvPr/>
        </p:nvSpPr>
        <p:spPr>
          <a:xfrm>
            <a:off x="484540" y="442120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998EF-1441-B11C-CD2F-CD5B7254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96" y="1623282"/>
            <a:ext cx="2702232" cy="230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6BB2C-12FB-074F-9B73-1CC4D977F7C5}"/>
              </a:ext>
            </a:extLst>
          </p:cNvPr>
          <p:cNvSpPr txBox="1"/>
          <p:nvPr/>
        </p:nvSpPr>
        <p:spPr>
          <a:xfrm>
            <a:off x="5238045" y="442035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</a:p>
        </p:txBody>
      </p:sp>
      <p:pic>
        <p:nvPicPr>
          <p:cNvPr id="1028" name="Picture 4" descr="파라솔이 있는 해변 이모티콘 🏖️">
            <a:extLst>
              <a:ext uri="{FF2B5EF4-FFF2-40B4-BE49-F238E27FC236}">
                <a16:creationId xmlns:a16="http://schemas.microsoft.com/office/drawing/2014/main" id="{E34A2093-0788-E332-0684-AFAD0D6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59" y="1477409"/>
            <a:ext cx="2285119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74233-070B-DB7D-DB5F-A055E7D2A9C8}"/>
              </a:ext>
            </a:extLst>
          </p:cNvPr>
          <p:cNvSpPr txBox="1"/>
          <p:nvPr/>
        </p:nvSpPr>
        <p:spPr>
          <a:xfrm>
            <a:off x="9429484" y="4417156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F6E8E-5CB7-54AA-1FAA-98232DABAF2A}"/>
              </a:ext>
            </a:extLst>
          </p:cNvPr>
          <p:cNvGrpSpPr/>
          <p:nvPr/>
        </p:nvGrpSpPr>
        <p:grpSpPr>
          <a:xfrm>
            <a:off x="2301422" y="1409756"/>
            <a:ext cx="2203560" cy="2542320"/>
            <a:chOff x="2301422" y="1409756"/>
            <a:chExt cx="2203560" cy="25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14:cNvPr>
                <p14:cNvContentPartPr/>
                <p14:nvPr/>
              </p14:nvContentPartPr>
              <p14:xfrm>
                <a:off x="2359022" y="1409756"/>
                <a:ext cx="2145960" cy="995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0022" y="1401116"/>
                  <a:ext cx="216360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14:cNvPr>
                <p14:cNvContentPartPr/>
                <p14:nvPr/>
              </p14:nvContentPartPr>
              <p14:xfrm>
                <a:off x="2381342" y="2562116"/>
                <a:ext cx="2062440" cy="15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2342" y="2553476"/>
                  <a:ext cx="208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14:cNvPr>
                <p14:cNvContentPartPr/>
                <p14:nvPr/>
              </p14:nvContentPartPr>
              <p14:xfrm>
                <a:off x="2301422" y="2720156"/>
                <a:ext cx="2092680" cy="1231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2782" y="2711156"/>
                  <a:ext cx="2110320" cy="12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2BD14-6580-EDD0-9AB9-B0C396321653}"/>
              </a:ext>
            </a:extLst>
          </p:cNvPr>
          <p:cNvGrpSpPr/>
          <p:nvPr/>
        </p:nvGrpSpPr>
        <p:grpSpPr>
          <a:xfrm>
            <a:off x="7247102" y="1295996"/>
            <a:ext cx="1812240" cy="2746080"/>
            <a:chOff x="7247102" y="1295996"/>
            <a:chExt cx="1812240" cy="27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14:cNvPr>
                <p14:cNvContentPartPr/>
                <p14:nvPr/>
              </p14:nvContentPartPr>
              <p14:xfrm>
                <a:off x="7247102" y="1295996"/>
                <a:ext cx="1812240" cy="128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102" y="1286996"/>
                  <a:ext cx="18298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14:cNvPr>
                <p14:cNvContentPartPr/>
                <p14:nvPr/>
              </p14:nvContentPartPr>
              <p14:xfrm>
                <a:off x="7269782" y="2708996"/>
                <a:ext cx="1730520" cy="162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1142" y="2699996"/>
                  <a:ext cx="174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14:cNvPr>
                <p14:cNvContentPartPr/>
                <p14:nvPr/>
              </p14:nvContentPartPr>
              <p14:xfrm>
                <a:off x="7258262" y="2855516"/>
                <a:ext cx="1683000" cy="118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9262" y="2846876"/>
                  <a:ext cx="1700640" cy="12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E0E653-42FB-157A-C4ED-CBBF72D06F92}"/>
              </a:ext>
            </a:extLst>
          </p:cNvPr>
          <p:cNvSpPr txBox="1"/>
          <p:nvPr/>
        </p:nvSpPr>
        <p:spPr>
          <a:xfrm>
            <a:off x="2889958" y="88274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90Km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E6D4E-C970-305B-A19B-B0A2429C7D4C}"/>
              </a:ext>
            </a:extLst>
          </p:cNvPr>
          <p:cNvSpPr txBox="1"/>
          <p:nvPr/>
        </p:nvSpPr>
        <p:spPr>
          <a:xfrm>
            <a:off x="2731911" y="2190044"/>
            <a:ext cx="14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170Km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81174-5B2B-16D2-6BC0-68DBECD3ECEE}"/>
              </a:ext>
            </a:extLst>
          </p:cNvPr>
          <p:cNvSpPr txBox="1"/>
          <p:nvPr/>
        </p:nvSpPr>
        <p:spPr>
          <a:xfrm>
            <a:off x="2506133" y="4072089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130Km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D509A-BFF0-603B-AAB7-471258F3A76F}"/>
              </a:ext>
            </a:extLst>
          </p:cNvPr>
          <p:cNvSpPr txBox="1"/>
          <p:nvPr/>
        </p:nvSpPr>
        <p:spPr>
          <a:xfrm>
            <a:off x="7173205" y="835143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75Km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8650D-800A-4E82-8FA8-AA2C1B31868D}"/>
              </a:ext>
            </a:extLst>
          </p:cNvPr>
          <p:cNvSpPr txBox="1"/>
          <p:nvPr/>
        </p:nvSpPr>
        <p:spPr>
          <a:xfrm>
            <a:off x="7529689" y="2190044"/>
            <a:ext cx="11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55Km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F67E0-52C6-9168-E2D4-A7081FBF6D43}"/>
              </a:ext>
            </a:extLst>
          </p:cNvPr>
          <p:cNvSpPr txBox="1"/>
          <p:nvPr/>
        </p:nvSpPr>
        <p:spPr>
          <a:xfrm>
            <a:off x="7529689" y="419946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145Km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14:cNvPr>
              <p14:cNvContentPartPr/>
              <p14:nvPr/>
            </p14:nvContentPartPr>
            <p14:xfrm>
              <a:off x="6409742" y="6163196"/>
              <a:ext cx="2160" cy="21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1102" y="6154556"/>
                <a:ext cx="198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59C2170-81FD-731C-9241-769992155EC7}"/>
              </a:ext>
            </a:extLst>
          </p:cNvPr>
          <p:cNvSpPr txBox="1"/>
          <p:nvPr/>
        </p:nvSpPr>
        <p:spPr>
          <a:xfrm>
            <a:off x="790221" y="5249338"/>
            <a:ext cx="673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서울에서 대전까지의 경로를 어떻게 선택하는 지가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대전에서 부산까지의 경로에 영향을 미치지 않음</a:t>
            </a:r>
          </a:p>
        </p:txBody>
      </p:sp>
    </p:spTree>
    <p:extLst>
      <p:ext uri="{BB962C8B-B14F-4D97-AF65-F5344CB8AC3E}">
        <p14:creationId xmlns:p14="http://schemas.microsoft.com/office/powerpoint/2010/main" val="104466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🏢 빌딩 이모티콘 이미지 다운로드: HD, 애니메이션 이미지 및 ...">
            <a:extLst>
              <a:ext uri="{FF2B5EF4-FFF2-40B4-BE49-F238E27FC236}">
                <a16:creationId xmlns:a16="http://schemas.microsoft.com/office/drawing/2014/main" id="{0E9CCA8D-AD3F-E7FA-4CCC-B1BC3D1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2" y="688623"/>
            <a:ext cx="3383466" cy="33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DA187-EA80-97A2-35E5-78E783FD1313}"/>
              </a:ext>
            </a:extLst>
          </p:cNvPr>
          <p:cNvSpPr txBox="1"/>
          <p:nvPr/>
        </p:nvSpPr>
        <p:spPr>
          <a:xfrm>
            <a:off x="484540" y="442120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998EF-1441-B11C-CD2F-CD5B7254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96" y="1623282"/>
            <a:ext cx="2702232" cy="230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6BB2C-12FB-074F-9B73-1CC4D977F7C5}"/>
              </a:ext>
            </a:extLst>
          </p:cNvPr>
          <p:cNvSpPr txBox="1"/>
          <p:nvPr/>
        </p:nvSpPr>
        <p:spPr>
          <a:xfrm>
            <a:off x="5238045" y="442035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</a:p>
        </p:txBody>
      </p:sp>
      <p:pic>
        <p:nvPicPr>
          <p:cNvPr id="1028" name="Picture 4" descr="파라솔이 있는 해변 이모티콘 🏖️">
            <a:extLst>
              <a:ext uri="{FF2B5EF4-FFF2-40B4-BE49-F238E27FC236}">
                <a16:creationId xmlns:a16="http://schemas.microsoft.com/office/drawing/2014/main" id="{E34A2093-0788-E332-0684-AFAD0D6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59" y="1477409"/>
            <a:ext cx="2285119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74233-070B-DB7D-DB5F-A055E7D2A9C8}"/>
              </a:ext>
            </a:extLst>
          </p:cNvPr>
          <p:cNvSpPr txBox="1"/>
          <p:nvPr/>
        </p:nvSpPr>
        <p:spPr>
          <a:xfrm>
            <a:off x="9429484" y="4417156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F6E8E-5CB7-54AA-1FAA-98232DABAF2A}"/>
              </a:ext>
            </a:extLst>
          </p:cNvPr>
          <p:cNvGrpSpPr/>
          <p:nvPr/>
        </p:nvGrpSpPr>
        <p:grpSpPr>
          <a:xfrm>
            <a:off x="2301422" y="1409756"/>
            <a:ext cx="2203560" cy="2542320"/>
            <a:chOff x="2301422" y="1409756"/>
            <a:chExt cx="2203560" cy="25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14:cNvPr>
                <p14:cNvContentPartPr/>
                <p14:nvPr/>
              </p14:nvContentPartPr>
              <p14:xfrm>
                <a:off x="2359022" y="1409756"/>
                <a:ext cx="2145960" cy="995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0022" y="1401116"/>
                  <a:ext cx="216360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14:cNvPr>
                <p14:cNvContentPartPr/>
                <p14:nvPr/>
              </p14:nvContentPartPr>
              <p14:xfrm>
                <a:off x="2381342" y="2562116"/>
                <a:ext cx="2062440" cy="15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2342" y="2553476"/>
                  <a:ext cx="208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14:cNvPr>
                <p14:cNvContentPartPr/>
                <p14:nvPr/>
              </p14:nvContentPartPr>
              <p14:xfrm>
                <a:off x="2301422" y="2720156"/>
                <a:ext cx="2092680" cy="1231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2782" y="2711156"/>
                  <a:ext cx="2110320" cy="12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2BD14-6580-EDD0-9AB9-B0C396321653}"/>
              </a:ext>
            </a:extLst>
          </p:cNvPr>
          <p:cNvGrpSpPr/>
          <p:nvPr/>
        </p:nvGrpSpPr>
        <p:grpSpPr>
          <a:xfrm>
            <a:off x="7247102" y="1295996"/>
            <a:ext cx="1812240" cy="2746080"/>
            <a:chOff x="7247102" y="1295996"/>
            <a:chExt cx="1812240" cy="27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14:cNvPr>
                <p14:cNvContentPartPr/>
                <p14:nvPr/>
              </p14:nvContentPartPr>
              <p14:xfrm>
                <a:off x="7247102" y="1295996"/>
                <a:ext cx="1812240" cy="128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102" y="1286996"/>
                  <a:ext cx="18298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14:cNvPr>
                <p14:cNvContentPartPr/>
                <p14:nvPr/>
              </p14:nvContentPartPr>
              <p14:xfrm>
                <a:off x="7269782" y="2708996"/>
                <a:ext cx="1730520" cy="162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1142" y="2699996"/>
                  <a:ext cx="174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14:cNvPr>
                <p14:cNvContentPartPr/>
                <p14:nvPr/>
              </p14:nvContentPartPr>
              <p14:xfrm>
                <a:off x="7258262" y="2855516"/>
                <a:ext cx="1683000" cy="118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9262" y="2846876"/>
                  <a:ext cx="1700640" cy="12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E0E653-42FB-157A-C4ED-CBBF72D06F92}"/>
              </a:ext>
            </a:extLst>
          </p:cNvPr>
          <p:cNvSpPr txBox="1"/>
          <p:nvPr/>
        </p:nvSpPr>
        <p:spPr>
          <a:xfrm>
            <a:off x="2889958" y="88274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90Km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E6D4E-C970-305B-A19B-B0A2429C7D4C}"/>
              </a:ext>
            </a:extLst>
          </p:cNvPr>
          <p:cNvSpPr txBox="1"/>
          <p:nvPr/>
        </p:nvSpPr>
        <p:spPr>
          <a:xfrm>
            <a:off x="2731911" y="2190044"/>
            <a:ext cx="14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170Km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81174-5B2B-16D2-6BC0-68DBECD3ECEE}"/>
              </a:ext>
            </a:extLst>
          </p:cNvPr>
          <p:cNvSpPr txBox="1"/>
          <p:nvPr/>
        </p:nvSpPr>
        <p:spPr>
          <a:xfrm>
            <a:off x="2506133" y="4072089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130Km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D509A-BFF0-603B-AAB7-471258F3A76F}"/>
              </a:ext>
            </a:extLst>
          </p:cNvPr>
          <p:cNvSpPr txBox="1"/>
          <p:nvPr/>
        </p:nvSpPr>
        <p:spPr>
          <a:xfrm>
            <a:off x="7173205" y="835143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75Km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8650D-800A-4E82-8FA8-AA2C1B31868D}"/>
              </a:ext>
            </a:extLst>
          </p:cNvPr>
          <p:cNvSpPr txBox="1"/>
          <p:nvPr/>
        </p:nvSpPr>
        <p:spPr>
          <a:xfrm>
            <a:off x="7529689" y="2190044"/>
            <a:ext cx="11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 55Km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F67E0-52C6-9168-E2D4-A7081FBF6D43}"/>
              </a:ext>
            </a:extLst>
          </p:cNvPr>
          <p:cNvSpPr txBox="1"/>
          <p:nvPr/>
        </p:nvSpPr>
        <p:spPr>
          <a:xfrm>
            <a:off x="7529689" y="419946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145Km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14:cNvPr>
              <p14:cNvContentPartPr/>
              <p14:nvPr/>
            </p14:nvContentPartPr>
            <p14:xfrm>
              <a:off x="6409742" y="6163196"/>
              <a:ext cx="2160" cy="21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1102" y="6154556"/>
                <a:ext cx="198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588342-2C1F-8612-2732-6BE321C93040}"/>
              </a:ext>
            </a:extLst>
          </p:cNvPr>
          <p:cNvSpPr txBox="1"/>
          <p:nvPr/>
        </p:nvSpPr>
        <p:spPr>
          <a:xfrm>
            <a:off x="790221" y="5249338"/>
            <a:ext cx="673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서울에서 대전으로 가는 경로만 선택해도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최적 해가 보장된다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2A6A-2CB8-03F8-7E8F-54B58B0BA0DA}"/>
              </a:ext>
            </a:extLst>
          </p:cNvPr>
          <p:cNvSpPr txBox="1"/>
          <p:nvPr/>
        </p:nvSpPr>
        <p:spPr>
          <a:xfrm>
            <a:off x="6299200" y="5159022"/>
            <a:ext cx="40731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탐욕스런 선택 조건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Greedy Choice Property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006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66218"/>
            <a:ext cx="1046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부분의 최적 해가 모이면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전체의 최적 해가 된다</a:t>
            </a:r>
          </a:p>
        </p:txBody>
      </p:sp>
    </p:spTree>
    <p:extLst>
      <p:ext uri="{BB962C8B-B14F-4D97-AF65-F5344CB8AC3E}">
        <p14:creationId xmlns:p14="http://schemas.microsoft.com/office/powerpoint/2010/main" val="41349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🏢 빌딩 이모티콘 이미지 다운로드: HD, 애니메이션 이미지 및 ...">
            <a:extLst>
              <a:ext uri="{FF2B5EF4-FFF2-40B4-BE49-F238E27FC236}">
                <a16:creationId xmlns:a16="http://schemas.microsoft.com/office/drawing/2014/main" id="{0E9CCA8D-AD3F-E7FA-4CCC-B1BC3D1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2" y="688623"/>
            <a:ext cx="3383466" cy="33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DA187-EA80-97A2-35E5-78E783FD1313}"/>
              </a:ext>
            </a:extLst>
          </p:cNvPr>
          <p:cNvSpPr txBox="1"/>
          <p:nvPr/>
        </p:nvSpPr>
        <p:spPr>
          <a:xfrm>
            <a:off x="484540" y="442120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998EF-1441-B11C-CD2F-CD5B7254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96" y="1623282"/>
            <a:ext cx="2702232" cy="230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6BB2C-12FB-074F-9B73-1CC4D977F7C5}"/>
              </a:ext>
            </a:extLst>
          </p:cNvPr>
          <p:cNvSpPr txBox="1"/>
          <p:nvPr/>
        </p:nvSpPr>
        <p:spPr>
          <a:xfrm>
            <a:off x="5238045" y="442035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</a:p>
        </p:txBody>
      </p:sp>
      <p:pic>
        <p:nvPicPr>
          <p:cNvPr id="1028" name="Picture 4" descr="파라솔이 있는 해변 이모티콘 🏖️">
            <a:extLst>
              <a:ext uri="{FF2B5EF4-FFF2-40B4-BE49-F238E27FC236}">
                <a16:creationId xmlns:a16="http://schemas.microsoft.com/office/drawing/2014/main" id="{E34A2093-0788-E332-0684-AFAD0D6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59" y="1477409"/>
            <a:ext cx="2285119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74233-070B-DB7D-DB5F-A055E7D2A9C8}"/>
              </a:ext>
            </a:extLst>
          </p:cNvPr>
          <p:cNvSpPr txBox="1"/>
          <p:nvPr/>
        </p:nvSpPr>
        <p:spPr>
          <a:xfrm>
            <a:off x="9429484" y="4417156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F6E8E-5CB7-54AA-1FAA-98232DABAF2A}"/>
              </a:ext>
            </a:extLst>
          </p:cNvPr>
          <p:cNvGrpSpPr/>
          <p:nvPr/>
        </p:nvGrpSpPr>
        <p:grpSpPr>
          <a:xfrm>
            <a:off x="2301422" y="1409756"/>
            <a:ext cx="2203560" cy="2542320"/>
            <a:chOff x="2301422" y="1409756"/>
            <a:chExt cx="2203560" cy="25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14:cNvPr>
                <p14:cNvContentPartPr/>
                <p14:nvPr/>
              </p14:nvContentPartPr>
              <p14:xfrm>
                <a:off x="2359022" y="1409756"/>
                <a:ext cx="2145960" cy="995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0022" y="1401116"/>
                  <a:ext cx="216360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14:cNvPr>
                <p14:cNvContentPartPr/>
                <p14:nvPr/>
              </p14:nvContentPartPr>
              <p14:xfrm>
                <a:off x="2381342" y="2562116"/>
                <a:ext cx="2062440" cy="15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2342" y="2553476"/>
                  <a:ext cx="208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14:cNvPr>
                <p14:cNvContentPartPr/>
                <p14:nvPr/>
              </p14:nvContentPartPr>
              <p14:xfrm>
                <a:off x="2301422" y="2720156"/>
                <a:ext cx="2092680" cy="1231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2782" y="2711156"/>
                  <a:ext cx="2110320" cy="12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2BD14-6580-EDD0-9AB9-B0C396321653}"/>
              </a:ext>
            </a:extLst>
          </p:cNvPr>
          <p:cNvGrpSpPr/>
          <p:nvPr/>
        </p:nvGrpSpPr>
        <p:grpSpPr>
          <a:xfrm>
            <a:off x="7247102" y="1295996"/>
            <a:ext cx="1812240" cy="2746080"/>
            <a:chOff x="7247102" y="1295996"/>
            <a:chExt cx="1812240" cy="27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14:cNvPr>
                <p14:cNvContentPartPr/>
                <p14:nvPr/>
              </p14:nvContentPartPr>
              <p14:xfrm>
                <a:off x="7247102" y="1295996"/>
                <a:ext cx="1812240" cy="128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102" y="1286996"/>
                  <a:ext cx="18298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14:cNvPr>
                <p14:cNvContentPartPr/>
                <p14:nvPr/>
              </p14:nvContentPartPr>
              <p14:xfrm>
                <a:off x="7269782" y="2708996"/>
                <a:ext cx="1730520" cy="162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1142" y="2699996"/>
                  <a:ext cx="174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14:cNvPr>
                <p14:cNvContentPartPr/>
                <p14:nvPr/>
              </p14:nvContentPartPr>
              <p14:xfrm>
                <a:off x="7258262" y="2855516"/>
                <a:ext cx="1683000" cy="118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9262" y="2846876"/>
                  <a:ext cx="1700640" cy="12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E0E653-42FB-157A-C4ED-CBBF72D06F92}"/>
              </a:ext>
            </a:extLst>
          </p:cNvPr>
          <p:cNvSpPr txBox="1"/>
          <p:nvPr/>
        </p:nvSpPr>
        <p:spPr>
          <a:xfrm>
            <a:off x="2889958" y="88274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90Km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E6D4E-C970-305B-A19B-B0A2429C7D4C}"/>
              </a:ext>
            </a:extLst>
          </p:cNvPr>
          <p:cNvSpPr txBox="1"/>
          <p:nvPr/>
        </p:nvSpPr>
        <p:spPr>
          <a:xfrm>
            <a:off x="2731911" y="2190044"/>
            <a:ext cx="14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170Km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81174-5B2B-16D2-6BC0-68DBECD3ECEE}"/>
              </a:ext>
            </a:extLst>
          </p:cNvPr>
          <p:cNvSpPr txBox="1"/>
          <p:nvPr/>
        </p:nvSpPr>
        <p:spPr>
          <a:xfrm>
            <a:off x="2506133" y="4072089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130Km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D509A-BFF0-603B-AAB7-471258F3A76F}"/>
              </a:ext>
            </a:extLst>
          </p:cNvPr>
          <p:cNvSpPr txBox="1"/>
          <p:nvPr/>
        </p:nvSpPr>
        <p:spPr>
          <a:xfrm>
            <a:off x="7173205" y="835143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75Km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8650D-800A-4E82-8FA8-AA2C1B31868D}"/>
              </a:ext>
            </a:extLst>
          </p:cNvPr>
          <p:cNvSpPr txBox="1"/>
          <p:nvPr/>
        </p:nvSpPr>
        <p:spPr>
          <a:xfrm>
            <a:off x="7529689" y="2190044"/>
            <a:ext cx="11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 55Km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F67E0-52C6-9168-E2D4-A7081FBF6D43}"/>
              </a:ext>
            </a:extLst>
          </p:cNvPr>
          <p:cNvSpPr txBox="1"/>
          <p:nvPr/>
        </p:nvSpPr>
        <p:spPr>
          <a:xfrm>
            <a:off x="7529689" y="419946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145Km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14:cNvPr>
              <p14:cNvContentPartPr/>
              <p14:nvPr/>
            </p14:nvContentPartPr>
            <p14:xfrm>
              <a:off x="6409742" y="6163196"/>
              <a:ext cx="2160" cy="21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1102" y="6154556"/>
                <a:ext cx="198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004099-1324-4E94-46B7-62C6EB4B1786}"/>
              </a:ext>
            </a:extLst>
          </p:cNvPr>
          <p:cNvSpPr txBox="1"/>
          <p:nvPr/>
        </p:nvSpPr>
        <p:spPr>
          <a:xfrm>
            <a:off x="649993" y="5408687"/>
            <a:ext cx="846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서울에서 대전까지의 최소 거리 </a:t>
            </a:r>
            <a:r>
              <a:rPr lang="en-US" altLang="ko-KR" b="1" dirty="0"/>
              <a:t>+ </a:t>
            </a:r>
            <a:r>
              <a:rPr lang="ko-KR" altLang="en-US" b="1" dirty="0"/>
              <a:t>대전에서 부산까지의 최소 거리</a:t>
            </a:r>
          </a:p>
        </p:txBody>
      </p:sp>
    </p:spTree>
    <p:extLst>
      <p:ext uri="{BB962C8B-B14F-4D97-AF65-F5344CB8AC3E}">
        <p14:creationId xmlns:p14="http://schemas.microsoft.com/office/powerpoint/2010/main" val="117401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🏢 빌딩 이모티콘 이미지 다운로드: HD, 애니메이션 이미지 및 ...">
            <a:extLst>
              <a:ext uri="{FF2B5EF4-FFF2-40B4-BE49-F238E27FC236}">
                <a16:creationId xmlns:a16="http://schemas.microsoft.com/office/drawing/2014/main" id="{0E9CCA8D-AD3F-E7FA-4CCC-B1BC3D1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2" y="688623"/>
            <a:ext cx="3383466" cy="33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DA187-EA80-97A2-35E5-78E783FD1313}"/>
              </a:ext>
            </a:extLst>
          </p:cNvPr>
          <p:cNvSpPr txBox="1"/>
          <p:nvPr/>
        </p:nvSpPr>
        <p:spPr>
          <a:xfrm>
            <a:off x="484540" y="4421200"/>
            <a:ext cx="18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998EF-1441-B11C-CD2F-CD5B7254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96" y="1623282"/>
            <a:ext cx="2702232" cy="230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6BB2C-12FB-074F-9B73-1CC4D977F7C5}"/>
              </a:ext>
            </a:extLst>
          </p:cNvPr>
          <p:cNvSpPr txBox="1"/>
          <p:nvPr/>
        </p:nvSpPr>
        <p:spPr>
          <a:xfrm>
            <a:off x="5238045" y="442035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대전</a:t>
            </a:r>
          </a:p>
        </p:txBody>
      </p:sp>
      <p:pic>
        <p:nvPicPr>
          <p:cNvPr id="1028" name="Picture 4" descr="파라솔이 있는 해변 이모티콘 🏖️">
            <a:extLst>
              <a:ext uri="{FF2B5EF4-FFF2-40B4-BE49-F238E27FC236}">
                <a16:creationId xmlns:a16="http://schemas.microsoft.com/office/drawing/2014/main" id="{E34A2093-0788-E332-0684-AFAD0D6DD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59" y="1477409"/>
            <a:ext cx="2285119" cy="25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74233-070B-DB7D-DB5F-A055E7D2A9C8}"/>
              </a:ext>
            </a:extLst>
          </p:cNvPr>
          <p:cNvSpPr txBox="1"/>
          <p:nvPr/>
        </p:nvSpPr>
        <p:spPr>
          <a:xfrm>
            <a:off x="9429484" y="4417156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9F6E8E-5CB7-54AA-1FAA-98232DABAF2A}"/>
              </a:ext>
            </a:extLst>
          </p:cNvPr>
          <p:cNvGrpSpPr/>
          <p:nvPr/>
        </p:nvGrpSpPr>
        <p:grpSpPr>
          <a:xfrm>
            <a:off x="2301422" y="1409756"/>
            <a:ext cx="2203560" cy="2542320"/>
            <a:chOff x="2301422" y="1409756"/>
            <a:chExt cx="2203560" cy="25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14:cNvPr>
                <p14:cNvContentPartPr/>
                <p14:nvPr/>
              </p14:nvContentPartPr>
              <p14:xfrm>
                <a:off x="2359022" y="1409756"/>
                <a:ext cx="2145960" cy="995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38D3E3E-05FB-2FAD-43ED-7FF42AA6C3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0022" y="1401116"/>
                  <a:ext cx="216360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14:cNvPr>
                <p14:cNvContentPartPr/>
                <p14:nvPr/>
              </p14:nvContentPartPr>
              <p14:xfrm>
                <a:off x="2381342" y="2562116"/>
                <a:ext cx="2062440" cy="15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A6B798B-ED22-8635-1627-B1EB60E64A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2342" y="2553476"/>
                  <a:ext cx="2080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14:cNvPr>
                <p14:cNvContentPartPr/>
                <p14:nvPr/>
              </p14:nvContentPartPr>
              <p14:xfrm>
                <a:off x="2301422" y="2720156"/>
                <a:ext cx="2092680" cy="1231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2E0E88-482B-A0E3-5031-13AAECA624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2782" y="2711156"/>
                  <a:ext cx="2110320" cy="12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12BD14-6580-EDD0-9AB9-B0C396321653}"/>
              </a:ext>
            </a:extLst>
          </p:cNvPr>
          <p:cNvGrpSpPr/>
          <p:nvPr/>
        </p:nvGrpSpPr>
        <p:grpSpPr>
          <a:xfrm>
            <a:off x="7247102" y="1295996"/>
            <a:ext cx="1812240" cy="2746080"/>
            <a:chOff x="7247102" y="1295996"/>
            <a:chExt cx="1812240" cy="27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14:cNvPr>
                <p14:cNvContentPartPr/>
                <p14:nvPr/>
              </p14:nvContentPartPr>
              <p14:xfrm>
                <a:off x="7247102" y="1295996"/>
                <a:ext cx="1812240" cy="128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5C38AFB-D879-1A25-2412-5BF1227D45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8102" y="1286996"/>
                  <a:ext cx="18298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14:cNvPr>
                <p14:cNvContentPartPr/>
                <p14:nvPr/>
              </p14:nvContentPartPr>
              <p14:xfrm>
                <a:off x="7269782" y="2708996"/>
                <a:ext cx="1730520" cy="162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7150BD5-1BC7-A0E6-5DC5-23F40E8981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1142" y="2699996"/>
                  <a:ext cx="1748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14:cNvPr>
                <p14:cNvContentPartPr/>
                <p14:nvPr/>
              </p14:nvContentPartPr>
              <p14:xfrm>
                <a:off x="7258262" y="2855516"/>
                <a:ext cx="1683000" cy="1186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2575671-E63E-4506-AAFA-28E246C35A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9262" y="2846876"/>
                  <a:ext cx="1700640" cy="120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E0E653-42FB-157A-C4ED-CBBF72D06F92}"/>
              </a:ext>
            </a:extLst>
          </p:cNvPr>
          <p:cNvSpPr txBox="1"/>
          <p:nvPr/>
        </p:nvSpPr>
        <p:spPr>
          <a:xfrm>
            <a:off x="2889958" y="88274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90Km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2E6D4E-C970-305B-A19B-B0A2429C7D4C}"/>
              </a:ext>
            </a:extLst>
          </p:cNvPr>
          <p:cNvSpPr txBox="1"/>
          <p:nvPr/>
        </p:nvSpPr>
        <p:spPr>
          <a:xfrm>
            <a:off x="2731911" y="2190044"/>
            <a:ext cx="14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170Km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81174-5B2B-16D2-6BC0-68DBECD3ECEE}"/>
              </a:ext>
            </a:extLst>
          </p:cNvPr>
          <p:cNvSpPr txBox="1"/>
          <p:nvPr/>
        </p:nvSpPr>
        <p:spPr>
          <a:xfrm>
            <a:off x="2506133" y="4072089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130Km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D509A-BFF0-603B-AAB7-471258F3A76F}"/>
              </a:ext>
            </a:extLst>
          </p:cNvPr>
          <p:cNvSpPr txBox="1"/>
          <p:nvPr/>
        </p:nvSpPr>
        <p:spPr>
          <a:xfrm>
            <a:off x="7173205" y="835143"/>
            <a:ext cx="21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(1) 75Km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8650D-800A-4E82-8FA8-AA2C1B31868D}"/>
              </a:ext>
            </a:extLst>
          </p:cNvPr>
          <p:cNvSpPr txBox="1"/>
          <p:nvPr/>
        </p:nvSpPr>
        <p:spPr>
          <a:xfrm>
            <a:off x="7529689" y="2190044"/>
            <a:ext cx="11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 55Km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F67E0-52C6-9168-E2D4-A7081FBF6D43}"/>
              </a:ext>
            </a:extLst>
          </p:cNvPr>
          <p:cNvSpPr txBox="1"/>
          <p:nvPr/>
        </p:nvSpPr>
        <p:spPr>
          <a:xfrm>
            <a:off x="7529689" y="419946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145Km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14:cNvPr>
              <p14:cNvContentPartPr/>
              <p14:nvPr/>
            </p14:nvContentPartPr>
            <p14:xfrm>
              <a:off x="6409742" y="6163196"/>
              <a:ext cx="2160" cy="21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0FDD62C2-E082-3475-B0B7-A73FB12A90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102" y="6154556"/>
                <a:ext cx="198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A43CF86-029A-EF91-4E55-103FA877935A}"/>
              </a:ext>
            </a:extLst>
          </p:cNvPr>
          <p:cNvSpPr txBox="1"/>
          <p:nvPr/>
        </p:nvSpPr>
        <p:spPr>
          <a:xfrm>
            <a:off x="550775" y="5138799"/>
            <a:ext cx="7540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큰 문제를 작은 문제들로 나눌 수 있고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그 작은 문제들에 대한 최적의 해가 더해진 것이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곧 전체 문제에 최적 해가 되는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A1795-2E77-1E24-DC0E-CD5BBADD8265}"/>
              </a:ext>
            </a:extLst>
          </p:cNvPr>
          <p:cNvSpPr txBox="1"/>
          <p:nvPr/>
        </p:nvSpPr>
        <p:spPr>
          <a:xfrm>
            <a:off x="6739467" y="5138799"/>
            <a:ext cx="434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최적 부분 구조 조건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Optimal Substructure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043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070" y="2766218"/>
            <a:ext cx="4717859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그리디</a:t>
            </a:r>
            <a:r>
              <a:rPr lang="ko-KR" altLang="en-US" dirty="0"/>
              <a:t> 전략</a:t>
            </a:r>
          </a:p>
        </p:txBody>
      </p:sp>
    </p:spTree>
    <p:extLst>
      <p:ext uri="{BB962C8B-B14F-4D97-AF65-F5344CB8AC3E}">
        <p14:creationId xmlns:p14="http://schemas.microsoft.com/office/powerpoint/2010/main" val="14357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249" y="2766218"/>
            <a:ext cx="7009502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알고리즘의 정의</a:t>
            </a:r>
          </a:p>
        </p:txBody>
      </p:sp>
    </p:spTree>
    <p:extLst>
      <p:ext uri="{BB962C8B-B14F-4D97-AF65-F5344CB8AC3E}">
        <p14:creationId xmlns:p14="http://schemas.microsoft.com/office/powerpoint/2010/main" val="385337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CD73-E79A-9280-9CE2-8E45F83958DE}"/>
              </a:ext>
            </a:extLst>
          </p:cNvPr>
          <p:cNvSpPr txBox="1"/>
          <p:nvPr/>
        </p:nvSpPr>
        <p:spPr>
          <a:xfrm>
            <a:off x="1128890" y="1230489"/>
            <a:ext cx="9121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그렇다면 이러한 조건을 가지고 어떻게 문제를 풀어야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375C8-EE55-B982-1206-FAFD2936BE4C}"/>
              </a:ext>
            </a:extLst>
          </p:cNvPr>
          <p:cNvSpPr txBox="1"/>
          <p:nvPr/>
        </p:nvSpPr>
        <p:spPr>
          <a:xfrm>
            <a:off x="5238045" y="2575945"/>
            <a:ext cx="17159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0000"/>
                </a:solidFill>
              </a:rPr>
              <a:t>정렬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1B19D-2ECB-9118-896C-1B9ED72BA5AD}"/>
              </a:ext>
            </a:extLst>
          </p:cNvPr>
          <p:cNvSpPr txBox="1"/>
          <p:nvPr/>
        </p:nvSpPr>
        <p:spPr>
          <a:xfrm>
            <a:off x="1128890" y="4075289"/>
            <a:ext cx="93471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어떻게 정렬해야 미래의 선택은 따져보지 않고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현재만 고려해도 최적 해를 구할 수 있을까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105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9EDD46-654B-8902-84BB-BAE6070E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819" y="2766218"/>
            <a:ext cx="6586361" cy="1325563"/>
          </a:xfrm>
        </p:spPr>
        <p:txBody>
          <a:bodyPr/>
          <a:lstStyle/>
          <a:p>
            <a:r>
              <a:rPr lang="ko-KR" altLang="en-US" dirty="0"/>
              <a:t>회의실 배정</a:t>
            </a:r>
            <a:r>
              <a:rPr lang="en-US" altLang="ko-KR" dirty="0"/>
              <a:t> (</a:t>
            </a:r>
            <a:r>
              <a:rPr lang="ko-KR" altLang="en-US" dirty="0"/>
              <a:t>백준 </a:t>
            </a:r>
            <a:r>
              <a:rPr lang="en-US" altLang="ko-KR" dirty="0"/>
              <a:t>1931)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9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3CCA7C-749C-2C17-9F2D-B13C83BD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54" y="513644"/>
            <a:ext cx="10296491" cy="58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7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D0B80-EF28-F536-5922-DFD5EC425C8C}"/>
              </a:ext>
            </a:extLst>
          </p:cNvPr>
          <p:cNvSpPr txBox="1"/>
          <p:nvPr/>
        </p:nvSpPr>
        <p:spPr>
          <a:xfrm>
            <a:off x="948266" y="2036311"/>
            <a:ext cx="1029546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하나의 회의실을 사용하고자 하는 </a:t>
            </a:r>
            <a:r>
              <a:rPr lang="en-US" altLang="ko-KR" sz="2500" dirty="0"/>
              <a:t>N</a:t>
            </a:r>
            <a:r>
              <a:rPr lang="ko-KR" altLang="en-US" sz="2500" dirty="0"/>
              <a:t>개의 사용 요청을 입력 받는다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각 요청은 회의 시작 시간과 종료 시간 정보를 제공</a:t>
            </a:r>
            <a:endParaRPr lang="en-US" altLang="ko-KR" sz="2500" dirty="0"/>
          </a:p>
          <a:p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겹치지 않는 회의를 최대한 많이 진행한다면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</a:t>
            </a:r>
            <a:r>
              <a:rPr lang="ko-KR" altLang="en-US" sz="2500" dirty="0"/>
              <a:t>몇 개까지 진행할 수 있는지 계산하는 문제</a:t>
            </a:r>
          </a:p>
        </p:txBody>
      </p:sp>
    </p:spTree>
    <p:extLst>
      <p:ext uri="{BB962C8B-B14F-4D97-AF65-F5344CB8AC3E}">
        <p14:creationId xmlns:p14="http://schemas.microsoft.com/office/powerpoint/2010/main" val="354972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D0B80-EF28-F536-5922-DFD5EC425C8C}"/>
              </a:ext>
            </a:extLst>
          </p:cNvPr>
          <p:cNvSpPr txBox="1"/>
          <p:nvPr/>
        </p:nvSpPr>
        <p:spPr>
          <a:xfrm>
            <a:off x="948266" y="501023"/>
            <a:ext cx="10295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그리디하게</a:t>
            </a:r>
            <a:r>
              <a:rPr lang="ko-KR" altLang="en-US" sz="2500" dirty="0"/>
              <a:t> 풀려면 어떻게 정렬하면 좋을까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0CF60-412C-4CD3-A689-4D5052DCCEB2}"/>
              </a:ext>
            </a:extLst>
          </p:cNvPr>
          <p:cNvSpPr txBox="1"/>
          <p:nvPr/>
        </p:nvSpPr>
        <p:spPr>
          <a:xfrm>
            <a:off x="948265" y="1744035"/>
            <a:ext cx="10295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최대한 많은 회의를 진행하려면 회의가 언제 끝나는 지가 중요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6F5AB-B498-0975-5C24-900250F31ED9}"/>
              </a:ext>
            </a:extLst>
          </p:cNvPr>
          <p:cNvSpPr txBox="1"/>
          <p:nvPr/>
        </p:nvSpPr>
        <p:spPr>
          <a:xfrm>
            <a:off x="948264" y="2987047"/>
            <a:ext cx="10295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가장 빨리 끝나는 회의부터 진행해야 가장 많은 회의를 진행할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12728-9FA5-BE4E-F082-8105D5E5F188}"/>
              </a:ext>
            </a:extLst>
          </p:cNvPr>
          <p:cNvSpPr txBox="1"/>
          <p:nvPr/>
        </p:nvSpPr>
        <p:spPr>
          <a:xfrm>
            <a:off x="948264" y="4230059"/>
            <a:ext cx="10848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제일 처음부터 진행 가능한 회의를 진행하고 그 안에 시작하는 회의는 무시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D631-A172-E50D-9CA5-EF0C83FC1384}"/>
              </a:ext>
            </a:extLst>
          </p:cNvPr>
          <p:cNvSpPr txBox="1"/>
          <p:nvPr/>
        </p:nvSpPr>
        <p:spPr>
          <a:xfrm>
            <a:off x="948264" y="5473071"/>
            <a:ext cx="11153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종료 시간 기준으로 잘 </a:t>
            </a:r>
            <a:r>
              <a:rPr lang="ko-KR" altLang="en-US" sz="2500" b="1" dirty="0">
                <a:solidFill>
                  <a:srgbClr val="FF0000"/>
                </a:solidFill>
              </a:rPr>
              <a:t>정렬</a:t>
            </a:r>
            <a:r>
              <a:rPr lang="ko-KR" altLang="en-US" sz="2500" b="1" dirty="0"/>
              <a:t>하기만 하면 </a:t>
            </a:r>
            <a:r>
              <a:rPr lang="ko-KR" altLang="en-US" sz="2500" b="1" dirty="0">
                <a:solidFill>
                  <a:srgbClr val="FF0000"/>
                </a:solidFill>
              </a:rPr>
              <a:t>현재의 선택이 무조건 최적의 해임을 보장</a:t>
            </a:r>
            <a:r>
              <a:rPr lang="ko-KR" altLang="en-US" sz="2500" b="1" dirty="0"/>
              <a:t>할 수 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6201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34" y="2766218"/>
            <a:ext cx="6598132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이 복잡한 걸 왜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6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14AC1-AE75-1B6A-BCA4-0BDBEC5BF791}"/>
              </a:ext>
            </a:extLst>
          </p:cNvPr>
          <p:cNvSpPr txBox="1"/>
          <p:nvPr/>
        </p:nvSpPr>
        <p:spPr>
          <a:xfrm>
            <a:off x="5207000" y="2959640"/>
            <a:ext cx="1777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solidFill>
                  <a:srgbClr val="FF0000"/>
                </a:solidFill>
              </a:rPr>
              <a:t>속도</a:t>
            </a:r>
          </a:p>
        </p:txBody>
      </p:sp>
    </p:spTree>
    <p:extLst>
      <p:ext uri="{BB962C8B-B14F-4D97-AF65-F5344CB8AC3E}">
        <p14:creationId xmlns:p14="http://schemas.microsoft.com/office/powerpoint/2010/main" val="314162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C97C84B-5979-BDFD-BAB6-DF1CA43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51054"/>
              </p:ext>
            </p:extLst>
          </p:nvPr>
        </p:nvGraphicFramePr>
        <p:xfrm>
          <a:off x="1478845" y="2309847"/>
          <a:ext cx="9234309" cy="223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103">
                  <a:extLst>
                    <a:ext uri="{9D8B030D-6E8A-4147-A177-3AD203B41FA5}">
                      <a16:colId xmlns:a16="http://schemas.microsoft.com/office/drawing/2014/main" val="16280703"/>
                    </a:ext>
                  </a:extLst>
                </a:gridCol>
                <a:gridCol w="3078103">
                  <a:extLst>
                    <a:ext uri="{9D8B030D-6E8A-4147-A177-3AD203B41FA5}">
                      <a16:colId xmlns:a16="http://schemas.microsoft.com/office/drawing/2014/main" val="4128704458"/>
                    </a:ext>
                  </a:extLst>
                </a:gridCol>
                <a:gridCol w="3078103">
                  <a:extLst>
                    <a:ext uri="{9D8B030D-6E8A-4147-A177-3AD203B41FA5}">
                      <a16:colId xmlns:a16="http://schemas.microsoft.com/office/drawing/2014/main" val="1073442273"/>
                    </a:ext>
                  </a:extLst>
                </a:gridCol>
              </a:tblGrid>
              <a:tr h="6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다이나믹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그리디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57639"/>
                  </a:ext>
                </a:extLst>
              </a:tr>
              <a:tr h="1036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가장 단순 무식하게 정답을 찾는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항상 최적 해를 보장하기 위해서 모든 경우의 수를 고려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최적 해를 보장해야 되지 않는 경우에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22208"/>
                  </a:ext>
                </a:extLst>
              </a:tr>
              <a:tr h="6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너무 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28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C4A3B8-F0C6-71E2-B2F9-4859D4791D41}"/>
              </a:ext>
            </a:extLst>
          </p:cNvPr>
          <p:cNvSpPr txBox="1"/>
          <p:nvPr/>
        </p:nvSpPr>
        <p:spPr>
          <a:xfrm>
            <a:off x="1478845" y="5192888"/>
            <a:ext cx="9516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ex) </a:t>
            </a:r>
            <a:r>
              <a:rPr lang="ko-KR" altLang="en-US" sz="2500" dirty="0"/>
              <a:t>네비게이션 길 안내 </a:t>
            </a:r>
            <a:r>
              <a:rPr lang="en-US" altLang="ko-KR" sz="2500" dirty="0"/>
              <a:t>= </a:t>
            </a:r>
            <a:r>
              <a:rPr lang="ko-KR" altLang="en-US" sz="2500" dirty="0"/>
              <a:t>근사치로도 만족할 수 있는 경우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775853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89" y="2766218"/>
            <a:ext cx="3649022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추천 문제</a:t>
            </a:r>
          </a:p>
        </p:txBody>
      </p:sp>
    </p:spTree>
    <p:extLst>
      <p:ext uri="{BB962C8B-B14F-4D97-AF65-F5344CB8AC3E}">
        <p14:creationId xmlns:p14="http://schemas.microsoft.com/office/powerpoint/2010/main" val="266377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40C777-27FF-3C2E-25C9-D1824D8A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8" y="1006027"/>
            <a:ext cx="10701964" cy="484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83407-EFD8-A557-75E3-85560C19B99E}"/>
              </a:ext>
            </a:extLst>
          </p:cNvPr>
          <p:cNvSpPr txBox="1"/>
          <p:nvPr/>
        </p:nvSpPr>
        <p:spPr>
          <a:xfrm>
            <a:off x="745018" y="6152445"/>
            <a:ext cx="38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개발자로 취직하기 유튜브</a:t>
            </a:r>
          </a:p>
        </p:txBody>
      </p:sp>
    </p:spTree>
    <p:extLst>
      <p:ext uri="{BB962C8B-B14F-4D97-AF65-F5344CB8AC3E}">
        <p14:creationId xmlns:p14="http://schemas.microsoft.com/office/powerpoint/2010/main" val="53647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3FF74-6F04-479C-86C6-57AEC76E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364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알고리즘 </a:t>
            </a:r>
            <a:r>
              <a:rPr lang="en-US" altLang="ko-KR" dirty="0"/>
              <a:t>(Greedy</a:t>
            </a:r>
            <a:r>
              <a:rPr lang="ko-KR" altLang="en-US" dirty="0"/>
              <a:t> </a:t>
            </a:r>
            <a:r>
              <a:rPr lang="en-US" altLang="ko-KR" dirty="0"/>
              <a:t>Algorithm)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E7A93-E84D-E359-345A-E7CD07C22977}"/>
              </a:ext>
            </a:extLst>
          </p:cNvPr>
          <p:cNvSpPr txBox="1"/>
          <p:nvPr/>
        </p:nvSpPr>
        <p:spPr>
          <a:xfrm>
            <a:off x="5889336" y="1413597"/>
            <a:ext cx="4712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탐욕 알고리즘</a:t>
            </a:r>
          </a:p>
        </p:txBody>
      </p:sp>
    </p:spTree>
    <p:extLst>
      <p:ext uri="{BB962C8B-B14F-4D97-AF65-F5344CB8AC3E}">
        <p14:creationId xmlns:p14="http://schemas.microsoft.com/office/powerpoint/2010/main" val="34149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12163-A139-8B0B-4672-40815593A89A}"/>
              </a:ext>
            </a:extLst>
          </p:cNvPr>
          <p:cNvSpPr txBox="1"/>
          <p:nvPr/>
        </p:nvSpPr>
        <p:spPr>
          <a:xfrm>
            <a:off x="1762991" y="2705725"/>
            <a:ext cx="8666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미래를 고려하지 않고</a:t>
            </a:r>
            <a:endParaRPr lang="en-US" altLang="ko-KR" sz="4400" dirty="0"/>
          </a:p>
          <a:p>
            <a:pPr algn="ctr"/>
            <a:r>
              <a:rPr lang="ko-KR" altLang="en-US" sz="4400" dirty="0"/>
              <a:t>오직 현재 시점에 가장 좋은 선택</a:t>
            </a:r>
          </a:p>
        </p:txBody>
      </p:sp>
    </p:spTree>
    <p:extLst>
      <p:ext uri="{BB962C8B-B14F-4D97-AF65-F5344CB8AC3E}">
        <p14:creationId xmlns:p14="http://schemas.microsoft.com/office/powerpoint/2010/main" val="2059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9EDD46-654B-8902-84BB-BAE6070E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433" y="2766218"/>
            <a:ext cx="5935134" cy="1325563"/>
          </a:xfrm>
        </p:spPr>
        <p:txBody>
          <a:bodyPr/>
          <a:lstStyle/>
          <a:p>
            <a:r>
              <a:rPr lang="ko-KR" altLang="en-US" dirty="0"/>
              <a:t>동전 </a:t>
            </a:r>
            <a:r>
              <a:rPr lang="en-US" altLang="ko-KR" dirty="0"/>
              <a:t>0 (</a:t>
            </a:r>
            <a:r>
              <a:rPr lang="ko-KR" altLang="en-US" dirty="0"/>
              <a:t>백준 </a:t>
            </a:r>
            <a:r>
              <a:rPr lang="en-US" altLang="ko-KR" dirty="0"/>
              <a:t>11047)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6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CE3F5D6-13FD-19BB-7E17-34798B652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2" y="203887"/>
            <a:ext cx="8703735" cy="64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D19274-E403-4D84-63EF-701F2C7587ED}"/>
              </a:ext>
            </a:extLst>
          </p:cNvPr>
          <p:cNvSpPr txBox="1"/>
          <p:nvPr/>
        </p:nvSpPr>
        <p:spPr>
          <a:xfrm>
            <a:off x="982135" y="1423087"/>
            <a:ext cx="5204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최소한의 동전 개수를 구하는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486FD-8E4D-6F34-4739-7CBF9B7EA5A1}"/>
              </a:ext>
            </a:extLst>
          </p:cNvPr>
          <p:cNvSpPr txBox="1"/>
          <p:nvPr/>
        </p:nvSpPr>
        <p:spPr>
          <a:xfrm>
            <a:off x="982134" y="2415823"/>
            <a:ext cx="705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동전 중 금액이 제일 큰 것부터</a:t>
            </a:r>
            <a:r>
              <a:rPr lang="en-US" altLang="ko-KR" dirty="0"/>
              <a:t> </a:t>
            </a:r>
            <a:r>
              <a:rPr lang="ko-KR" altLang="en-US" dirty="0"/>
              <a:t>가능한 많이 사용하고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남은 금액을 그 다음 큰 동전을 사용하기를 반복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1F65A-46A4-1DF7-787C-BE7561780BE8}"/>
              </a:ext>
            </a:extLst>
          </p:cNvPr>
          <p:cNvSpPr txBox="1"/>
          <p:nvPr/>
        </p:nvSpPr>
        <p:spPr>
          <a:xfrm>
            <a:off x="982134" y="3973690"/>
            <a:ext cx="713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6800</a:t>
            </a:r>
            <a:r>
              <a:rPr lang="ko-KR" altLang="en-US" dirty="0"/>
              <a:t>원 </a:t>
            </a:r>
            <a:r>
              <a:rPr lang="en-US" altLang="ko-KR" dirty="0"/>
              <a:t>= 5000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1000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500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100</a:t>
            </a:r>
            <a:r>
              <a:rPr lang="ko-KR" altLang="en-US" dirty="0"/>
              <a:t>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정답 </a:t>
            </a:r>
            <a:r>
              <a:rPr lang="en-US" altLang="ko-KR" dirty="0"/>
              <a:t>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7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56606-C1A2-A2F0-B654-B38E9BA8221E}"/>
              </a:ext>
            </a:extLst>
          </p:cNvPr>
          <p:cNvSpPr txBox="1"/>
          <p:nvPr/>
        </p:nvSpPr>
        <p:spPr>
          <a:xfrm>
            <a:off x="756355" y="1117600"/>
            <a:ext cx="892951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그리디</a:t>
            </a:r>
            <a:r>
              <a:rPr lang="ko-KR" altLang="en-US" sz="2500" dirty="0"/>
              <a:t> 알고리즘의 대표 예시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가장 큰 금액부터 최대한 많이 소진하고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이때 뒤에 있는 동전들은 상관하지 않기 때문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AD0A-3FB0-7EED-F1D0-7C14C5447760}"/>
              </a:ext>
            </a:extLst>
          </p:cNvPr>
          <p:cNvSpPr txBox="1"/>
          <p:nvPr/>
        </p:nvSpPr>
        <p:spPr>
          <a:xfrm>
            <a:off x="756355" y="4891207"/>
            <a:ext cx="71684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</a:rPr>
              <a:t>현재 내릴 수 있는 최선의 선택에만 집중</a:t>
            </a:r>
          </a:p>
        </p:txBody>
      </p:sp>
    </p:spTree>
    <p:extLst>
      <p:ext uri="{BB962C8B-B14F-4D97-AF65-F5344CB8AC3E}">
        <p14:creationId xmlns:p14="http://schemas.microsoft.com/office/powerpoint/2010/main" val="4655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C452-9186-18FE-B137-43DE1D21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6" y="2766218"/>
            <a:ext cx="7167547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알고리즘의 특징</a:t>
            </a:r>
          </a:p>
        </p:txBody>
      </p:sp>
    </p:spTree>
    <p:extLst>
      <p:ext uri="{BB962C8B-B14F-4D97-AF65-F5344CB8AC3E}">
        <p14:creationId xmlns:p14="http://schemas.microsoft.com/office/powerpoint/2010/main" val="224195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220323 김남형</Template>
  <TotalTime>130</TotalTime>
  <Words>572</Words>
  <Application>Microsoft Office PowerPoint</Application>
  <PresentationFormat>와이드스크린</PresentationFormat>
  <Paragraphs>133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1. 그리디 알고리즘의 정의</vt:lpstr>
      <vt:lpstr>그리디 알고리즘 (Greedy Algorithm)</vt:lpstr>
      <vt:lpstr>PowerPoint 프레젠테이션</vt:lpstr>
      <vt:lpstr>동전 0 (백준 11047)</vt:lpstr>
      <vt:lpstr>PowerPoint 프레젠테이션</vt:lpstr>
      <vt:lpstr>PowerPoint 프레젠테이션</vt:lpstr>
      <vt:lpstr>PowerPoint 프레젠테이션</vt:lpstr>
      <vt:lpstr>2. 그리디 알고리즘의 특징</vt:lpstr>
      <vt:lpstr>PowerPoint 프레젠테이션</vt:lpstr>
      <vt:lpstr>PowerPoint 프레젠테이션</vt:lpstr>
      <vt:lpstr>현재의 선택이 미래의 선택에  영향을 주지 않는다</vt:lpstr>
      <vt:lpstr>PowerPoint 프레젠테이션</vt:lpstr>
      <vt:lpstr>PowerPoint 프레젠테이션</vt:lpstr>
      <vt:lpstr>PowerPoint 프레젠테이션</vt:lpstr>
      <vt:lpstr>부분의 최적 해가 모이면  전체의 최적 해가 된다</vt:lpstr>
      <vt:lpstr>PowerPoint 프레젠테이션</vt:lpstr>
      <vt:lpstr>PowerPoint 프레젠테이션</vt:lpstr>
      <vt:lpstr>3. 그리디 전략</vt:lpstr>
      <vt:lpstr>PowerPoint 프레젠테이션</vt:lpstr>
      <vt:lpstr>회의실 배정 (백준 1931)</vt:lpstr>
      <vt:lpstr>PowerPoint 프레젠테이션</vt:lpstr>
      <vt:lpstr>PowerPoint 프레젠테이션</vt:lpstr>
      <vt:lpstr>PowerPoint 프레젠테이션</vt:lpstr>
      <vt:lpstr>4. 이 복잡한 걸 왜 쓸까?</vt:lpstr>
      <vt:lpstr>PowerPoint 프레젠테이션</vt:lpstr>
      <vt:lpstr>PowerPoint 프레젠테이션</vt:lpstr>
      <vt:lpstr>5. 추천 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남형</dc:creator>
  <cp:lastModifiedBy>김 남형</cp:lastModifiedBy>
  <cp:revision>5</cp:revision>
  <dcterms:created xsi:type="dcterms:W3CDTF">2023-05-02T08:40:55Z</dcterms:created>
  <dcterms:modified xsi:type="dcterms:W3CDTF">2023-05-02T10:51:31Z</dcterms:modified>
</cp:coreProperties>
</file>