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5" r:id="rId2"/>
    <p:sldId id="258" r:id="rId3"/>
    <p:sldId id="259" r:id="rId4"/>
    <p:sldId id="260" r:id="rId5"/>
    <p:sldId id="263" r:id="rId6"/>
    <p:sldId id="262" r:id="rId7"/>
    <p:sldId id="261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826"/>
    <a:srgbClr val="FF9933"/>
    <a:srgbClr val="FFA725"/>
    <a:srgbClr val="C13A15"/>
    <a:srgbClr val="EF9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7294" autoAdjust="0"/>
  </p:normalViewPr>
  <p:slideViewPr>
    <p:cSldViewPr snapToGrid="0">
      <p:cViewPr varScale="1">
        <p:scale>
          <a:sx n="65" d="100"/>
          <a:sy n="65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47D01-49C1-414E-9568-41609CDB3D58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FC156-4D85-465C-AF68-A4E5F4096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43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FC156-4D85-465C-AF68-A4E5F40969F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428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3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19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706266A-C624-42C8-B7AE-4176FFA57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F1E8150-D664-4750-BFAF-800E899E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7FCA92-17C5-41B3-A975-E0729DB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29D9-43B6-4ACD-848D-FA6E666794B9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0773A2D-2644-4295-A92E-C83D7ECA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DB65557-D1D1-44F5-9A09-7A27A750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26D2-B723-444C-BBAD-4C24AAAC6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7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36525"/>
            <a:ext cx="9091189" cy="577314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3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9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2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0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7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1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4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63317FCE-2A0E-48C2-8A7C-05C172CEA588}"/>
              </a:ext>
            </a:extLst>
          </p:cNvPr>
          <p:cNvSpPr/>
          <p:nvPr userDrawn="1"/>
        </p:nvSpPr>
        <p:spPr>
          <a:xfrm>
            <a:off x="0" y="136525"/>
            <a:ext cx="12192000" cy="5597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rgbClr val="ACCDEA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9154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youtube.com/watch?v=YcpSvHpbHQ4" TargetMode="Externa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brute-force-approach-and-its-pros-and-cons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보석 도둑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D2BDF6D-42C6-22BC-3EA4-8B718EC9B70D}"/>
              </a:ext>
            </a:extLst>
          </p:cNvPr>
          <p:cNvSpPr txBox="1"/>
          <p:nvPr/>
        </p:nvSpPr>
        <p:spPr>
          <a:xfrm>
            <a:off x="472438" y="998714"/>
            <a:ext cx="3465382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</a:t>
            </a:r>
            <a:endParaRPr lang="en-US" altLang="ko-KR" sz="12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</a:t>
            </a:r>
            <a:r>
              <a:rPr lang="en-US" altLang="ko-KR" sz="12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stdin</a:t>
            </a:r>
            <a:r>
              <a:rPr lang="en-US" altLang="ko-KR" sz="12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readline</a:t>
            </a:r>
            <a:endParaRPr lang="en-US" altLang="ko-KR" sz="12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().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split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catalog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tuple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().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split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()))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range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pocket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sorted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range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)))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  //O(2NlogN)</a:t>
            </a:r>
            <a:endParaRPr lang="en-US" altLang="ko-KR" sz="12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최대 무게 순으로 오름차순 정렬</a:t>
            </a:r>
            <a:endParaRPr lang="ko-KR" altLang="en-US" sz="12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vpm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sorted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catalog</a:t>
            </a:r>
            <a:r>
              <a:rPr lang="en-US" altLang="ko-KR" sz="12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key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lambda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:(-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],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]))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가격 기준으로  내림차순 정렬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같다면 무게 기준으로 오름차순 정렬</a:t>
            </a:r>
            <a:endParaRPr lang="ko-KR" altLang="en-US" sz="12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ans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en-US" altLang="ko-KR" sz="12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vpm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     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가장 </a:t>
            </a:r>
            <a:r>
              <a:rPr lang="ko-KR" altLang="en-US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가볍고 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가격이 높은 것 부터 담는다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endParaRPr lang="ko-KR" altLang="en-US" sz="12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en-US" altLang="ko-KR" sz="12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lc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len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pocket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lc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pocket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]&gt;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]:  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인덱스 </a:t>
            </a:r>
            <a:r>
              <a:rPr lang="en-US" altLang="ko-KR" sz="1200" dirty="0" err="1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의 가방의 최대 하중이 보석의 무게보다 </a:t>
            </a:r>
            <a:r>
              <a:rPr lang="ko-KR" altLang="en-US" sz="1200" dirty="0" smtClean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클 때</a:t>
            </a:r>
            <a:endParaRPr lang="ko-KR" altLang="en-US" sz="12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ans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+=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pocket</a:t>
            </a:r>
            <a:r>
              <a:rPr lang="en-US" altLang="ko-KR" sz="12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pop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break</a:t>
            </a:r>
            <a:endParaRPr lang="en-US" altLang="ko-KR" sz="12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+=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en-US" altLang="ko-KR" sz="12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ans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200" b="0" dirty="0">
              <a:solidFill>
                <a:srgbClr val="D4D4D4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D2BDF6D-42C6-22BC-3EA4-8B718EC9B70D}"/>
              </a:ext>
            </a:extLst>
          </p:cNvPr>
          <p:cNvSpPr txBox="1"/>
          <p:nvPr/>
        </p:nvSpPr>
        <p:spPr>
          <a:xfrm>
            <a:off x="4326683" y="1183380"/>
            <a:ext cx="3465382" cy="489364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</a:t>
            </a:r>
            <a:endParaRPr lang="en-US" altLang="ko-KR" sz="12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</a:t>
            </a:r>
            <a:r>
              <a:rPr lang="en-US" altLang="ko-KR" sz="12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stdin</a:t>
            </a:r>
            <a:r>
              <a:rPr lang="en-US" altLang="ko-KR" sz="12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readline</a:t>
            </a:r>
            <a:endParaRPr lang="en-US" altLang="ko-KR" sz="12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().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split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catalog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tuple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().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split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()))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range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pocket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sorted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range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)))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  //O(2NlogN)</a:t>
            </a:r>
            <a:endParaRPr lang="en-US" altLang="ko-KR" sz="12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최대 무게 순으로 오름차순 정렬</a:t>
            </a:r>
            <a:endParaRPr lang="ko-KR" altLang="en-US" sz="12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ans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en-US" altLang="ko-KR" sz="12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hand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=[]</a:t>
            </a: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pocket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     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가방 기준으로</a:t>
            </a:r>
            <a:endParaRPr lang="ko-KR" altLang="en-US" sz="12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catalog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and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&gt;=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catalog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]:    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해당 가방에 들어가는 보석들을 모두 찾고</a:t>
            </a:r>
            <a:endParaRPr lang="ko-KR" altLang="en-US" sz="12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hand</a:t>
            </a:r>
            <a:r>
              <a:rPr lang="en-US" altLang="ko-KR" sz="12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append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catalog</a:t>
            </a:r>
            <a:r>
              <a:rPr lang="en-US" altLang="ko-KR" sz="12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pop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hand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hand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sorted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hand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reverse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   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비싼 거부터 가방에 넣는다</a:t>
            </a:r>
            <a:endParaRPr lang="ko-KR" altLang="en-US" sz="12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ans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+=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hand</a:t>
            </a:r>
            <a:r>
              <a:rPr lang="en-US" altLang="ko-KR" sz="12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pop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err="1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elif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catalog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==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break</a:t>
            </a:r>
            <a:endParaRPr lang="en-US" altLang="ko-KR" sz="12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</a:p>
          <a:p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ans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200" b="0" dirty="0">
              <a:solidFill>
                <a:srgbClr val="D4D4D4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D2BDF6D-42C6-22BC-3EA4-8B718EC9B70D}"/>
              </a:ext>
            </a:extLst>
          </p:cNvPr>
          <p:cNvSpPr txBox="1"/>
          <p:nvPr/>
        </p:nvSpPr>
        <p:spPr>
          <a:xfrm>
            <a:off x="8180928" y="1183380"/>
            <a:ext cx="3465382" cy="489364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import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</a:t>
            </a:r>
            <a:endParaRPr lang="en-US" altLang="ko-KR" sz="12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sys</a:t>
            </a:r>
            <a:r>
              <a:rPr lang="en-US" altLang="ko-KR" sz="12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stdin</a:t>
            </a:r>
            <a:r>
              <a:rPr lang="en-US" altLang="ko-KR" sz="12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readline</a:t>
            </a:r>
            <a:endParaRPr lang="en-US" altLang="ko-KR" sz="12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200" dirty="0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().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split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catalog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tuple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().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split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()))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range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pocket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sorted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list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range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K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)))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   //O(2NlogN)</a:t>
            </a:r>
            <a:endParaRPr lang="en-US" altLang="ko-KR" sz="12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최대 무게 순으로 오름차순 정렬</a:t>
            </a:r>
            <a:endParaRPr lang="ko-KR" altLang="en-US" sz="12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</a:p>
          <a:p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ans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endParaRPr lang="en-US" altLang="ko-KR" sz="12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hand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=[]</a:t>
            </a:r>
          </a:p>
          <a:p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pocket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     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가방 기준으로</a:t>
            </a:r>
            <a:endParaRPr lang="ko-KR" altLang="en-US" sz="12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while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catalog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and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&gt;=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catalog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]:    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해당 가방에 들어가는 보석들을 모두 찾고</a:t>
            </a:r>
            <a:endParaRPr lang="ko-KR" altLang="en-US" sz="12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hand</a:t>
            </a:r>
            <a:r>
              <a:rPr lang="en-US" altLang="ko-KR" sz="12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append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catalog</a:t>
            </a:r>
            <a:r>
              <a:rPr lang="en-US" altLang="ko-KR" sz="12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pop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()[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])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hand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hand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sorted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hand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reverse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200" dirty="0">
                <a:solidFill>
                  <a:srgbClr val="569CD6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    </a:t>
            </a:r>
            <a:r>
              <a:rPr lang="en-US" altLang="ko-KR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sz="1200" dirty="0">
                <a:solidFill>
                  <a:srgbClr val="6A9955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비싼 거부터 가방에 넣는다</a:t>
            </a:r>
            <a:endParaRPr lang="ko-KR" altLang="en-US" sz="12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ans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+=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hand</a:t>
            </a:r>
            <a:r>
              <a:rPr lang="en-US" altLang="ko-KR" sz="1200" dirty="0" err="1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pop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200" dirty="0" err="1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elif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catalog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==</a:t>
            </a:r>
            <a:r>
              <a:rPr lang="en-US" altLang="ko-KR" sz="12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2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break</a:t>
            </a:r>
            <a:endParaRPr lang="en-US" altLang="ko-KR" sz="12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</a:p>
          <a:p>
            <a:r>
              <a:rPr lang="en-US" altLang="ko-KR" sz="12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ans</a:t>
            </a:r>
            <a:r>
              <a:rPr lang="en-US" altLang="ko-KR" sz="12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en-US" altLang="ko-KR" sz="1200" b="0" dirty="0">
              <a:solidFill>
                <a:srgbClr val="D4D4D4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791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5C7C753-9F88-4254-9862-F6A87176F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5. Brute-Force Algorithm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3020E55D-5D6E-47B7-BF49-67DF43FF0CB8}"/>
              </a:ext>
            </a:extLst>
          </p:cNvPr>
          <p:cNvGrpSpPr/>
          <p:nvPr/>
        </p:nvGrpSpPr>
        <p:grpSpPr>
          <a:xfrm>
            <a:off x="2308161" y="2149420"/>
            <a:ext cx="4686299" cy="485775"/>
            <a:chOff x="2282994" y="2753427"/>
            <a:chExt cx="4686299" cy="48577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xmlns="" id="{7E6505BA-A9A1-46F5-BFC6-A45ABCE494AF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5-1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2FAFC29B-A5E1-4F15-A5FF-C528129D6456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What is?</a:t>
              </a:r>
              <a:endParaRPr lang="ko-KR" altLang="en-US" b="1" dirty="0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D5239A65-4609-4585-95B3-13DD43DCD16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6FA151A0-A70B-4ECB-B834-2FA36AFAB799}"/>
              </a:ext>
            </a:extLst>
          </p:cNvPr>
          <p:cNvGrpSpPr/>
          <p:nvPr/>
        </p:nvGrpSpPr>
        <p:grpSpPr>
          <a:xfrm>
            <a:off x="2308161" y="2842708"/>
            <a:ext cx="4686299" cy="485775"/>
            <a:chOff x="2282994" y="2753427"/>
            <a:chExt cx="4686299" cy="48577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729669C2-A4B7-4EF9-86B1-1C6D36362C01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5-2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B25B4131-4EBF-441B-AD4E-84A2B057340C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Pros and Cons</a:t>
              </a:r>
              <a:endParaRPr lang="ko-KR" altLang="en-US" b="1" dirty="0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82885486-6CDC-406C-A1E7-DAB1AEB1039E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ECA9CA37-2CFC-4D10-AFC0-EDCD2662D1D2}"/>
              </a:ext>
            </a:extLst>
          </p:cNvPr>
          <p:cNvGrpSpPr/>
          <p:nvPr/>
        </p:nvGrpSpPr>
        <p:grpSpPr>
          <a:xfrm>
            <a:off x="2308161" y="3535996"/>
            <a:ext cx="4686299" cy="485775"/>
            <a:chOff x="2282994" y="2753427"/>
            <a:chExt cx="4686299" cy="48577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9594BAE7-78C3-46E3-B899-B1AFDECC9865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5-3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0BE3A015-0069-4025-B119-2D41BD71C922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Applications</a:t>
              </a:r>
              <a:endParaRPr lang="ko-KR" altLang="en-US" b="1" dirty="0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DFD52048-61E4-4EAA-A9DE-36A04CD55C01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8F739F6C-4154-4693-AB5B-EC66100BC375}"/>
              </a:ext>
            </a:extLst>
          </p:cNvPr>
          <p:cNvGrpSpPr/>
          <p:nvPr/>
        </p:nvGrpSpPr>
        <p:grpSpPr>
          <a:xfrm>
            <a:off x="2308161" y="4229284"/>
            <a:ext cx="4686299" cy="485775"/>
            <a:chOff x="2282994" y="2753427"/>
            <a:chExt cx="4686299" cy="48577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898567EB-CF5E-4384-9DE1-24EC38EA4325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5-4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8E13618C-4E74-41DC-9AEA-6BFFDBD33202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Conclusion</a:t>
              </a:r>
              <a:endParaRPr lang="ko-KR" altLang="en-US" b="1" dirty="0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DA7C0198-C768-481B-AEB1-76DB57B691FE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F8011B7B-A03A-5397-D8A2-14D8D374B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448" y="2372030"/>
            <a:ext cx="38100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2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3 Ways to Open a Combination Lock - wikiHow">
            <a:extLst>
              <a:ext uri="{FF2B5EF4-FFF2-40B4-BE49-F238E27FC236}">
                <a16:creationId xmlns:a16="http://schemas.microsoft.com/office/drawing/2014/main" xmlns="" id="{844E7D34-ADA9-853F-65DC-3B6177A44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551" y="3426429"/>
            <a:ext cx="3895219" cy="218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9A6C601-67F6-47DF-9DE9-1E96C97FE972}"/>
              </a:ext>
            </a:extLst>
          </p:cNvPr>
          <p:cNvSpPr txBox="1"/>
          <p:nvPr/>
        </p:nvSpPr>
        <p:spPr>
          <a:xfrm>
            <a:off x="436227" y="1307853"/>
            <a:ext cx="3305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Brute-Force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1A65BB47-77B8-443B-B027-515F0DA94C51}"/>
              </a:ext>
            </a:extLst>
          </p:cNvPr>
          <p:cNvSpPr/>
          <p:nvPr/>
        </p:nvSpPr>
        <p:spPr>
          <a:xfrm>
            <a:off x="436227" y="1780374"/>
            <a:ext cx="11207692" cy="789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조합 가능한 모든 문자열을 하나씩 대입해 보는 방식으로 </a:t>
            </a:r>
            <a:r>
              <a:rPr lang="ko-KR" altLang="en-US" sz="1600" dirty="0">
                <a:solidFill>
                  <a:srgbClr val="373A3C"/>
                </a:solidFill>
                <a:latin typeface="Open Sans" panose="020B0604020202020204" pitchFamily="34" charset="0"/>
              </a:rPr>
              <a:t>암호</a:t>
            </a:r>
            <a:r>
              <a:rPr lang="ko-KR" altLang="en-US" sz="1600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를 해독하는 방법</a:t>
            </a:r>
            <a:r>
              <a:rPr lang="en-US" altLang="ko-KR" sz="1600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키 전수조사</a:t>
            </a:r>
            <a:r>
              <a:rPr lang="en-US" altLang="ko-KR" sz="1600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(exhaustive key search) </a:t>
            </a:r>
            <a:r>
              <a:rPr lang="ko-KR" altLang="en-US" sz="1600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또는 무차별 대입</a:t>
            </a:r>
            <a:r>
              <a:rPr lang="en-US" altLang="ko-KR" sz="1600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(</a:t>
            </a:r>
            <a:r>
              <a:rPr lang="ko-KR" altLang="en-US" sz="1600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無差別代入</a:t>
            </a:r>
            <a:r>
              <a:rPr lang="en-US" altLang="ko-KR" sz="1600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)</a:t>
            </a:r>
            <a:r>
              <a:rPr lang="ko-KR" altLang="en-US" sz="1600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이라고도 부른다</a:t>
            </a:r>
            <a:r>
              <a:rPr lang="en-US" altLang="ko-KR" sz="1600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altLang="ko-KR" sz="1600" b="0" i="0" dirty="0">
              <a:solidFill>
                <a:srgbClr val="373A3C"/>
              </a:solidFill>
              <a:effectLst/>
              <a:latin typeface="Open Sans" panose="020B0604020202020204" pitchFamily="34" charset="0"/>
            </a:endParaRPr>
          </a:p>
        </p:txBody>
      </p:sp>
      <p:pic>
        <p:nvPicPr>
          <p:cNvPr id="1026" name="Picture 2" descr="How to Crack a Master Lock Combination Padlock the Easy Way « Lock Picking  :: WonderHowTo">
            <a:extLst>
              <a:ext uri="{FF2B5EF4-FFF2-40B4-BE49-F238E27FC236}">
                <a16:creationId xmlns:a16="http://schemas.microsoft.com/office/drawing/2014/main" xmlns="" id="{B4B1CDB3-BC9E-7B70-4D23-BF334855C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02" y="3283696"/>
            <a:ext cx="3333514" cy="238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45726EBC-9074-4464-EEA1-FED227A3ECF6}"/>
              </a:ext>
            </a:extLst>
          </p:cNvPr>
          <p:cNvGrpSpPr/>
          <p:nvPr/>
        </p:nvGrpSpPr>
        <p:grpSpPr>
          <a:xfrm>
            <a:off x="3313859" y="2952528"/>
            <a:ext cx="6094602" cy="3291424"/>
            <a:chOff x="3313859" y="2952528"/>
            <a:chExt cx="6094602" cy="3291424"/>
          </a:xfrm>
        </p:grpSpPr>
        <p:pic>
          <p:nvPicPr>
            <p:cNvPr id="1028" name="Picture 4" descr="Combo Breaker - motorized combo lock cracking device - YouTube">
              <a:extLst>
                <a:ext uri="{FF2B5EF4-FFF2-40B4-BE49-F238E27FC236}">
                  <a16:creationId xmlns:a16="http://schemas.microsoft.com/office/drawing/2014/main" xmlns="" id="{1ED67014-45E3-60E7-F92D-2FDF77361C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153" y="2952528"/>
              <a:ext cx="5413695" cy="3045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50EC5511-2D13-1412-B387-E4B7C7D61526}"/>
                </a:ext>
              </a:extLst>
            </p:cNvPr>
            <p:cNvSpPr txBox="1"/>
            <p:nvPr/>
          </p:nvSpPr>
          <p:spPr>
            <a:xfrm>
              <a:off x="3313859" y="5997731"/>
              <a:ext cx="609460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hlinkClick r:id="rId5"/>
                </a:rPr>
                <a:t>Combo Breaker - motorized combo lock cracking device - YouTube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1714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81481E-6 L 0.36745 -0.00648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72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22222E-6 L 0.29883 -0.00023 " pathEditMode="relative" rAng="0" ptsTypes="AA">
                                      <p:cBhvr>
                                        <p:cTn id="22" dur="1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Pros and Cons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9A6C601-67F6-47DF-9DE9-1E96C97FE972}"/>
              </a:ext>
            </a:extLst>
          </p:cNvPr>
          <p:cNvSpPr txBox="1"/>
          <p:nvPr/>
        </p:nvSpPr>
        <p:spPr>
          <a:xfrm>
            <a:off x="436228" y="1307853"/>
            <a:ext cx="1500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Pros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1A65BB47-77B8-443B-B027-515F0DA94C51}"/>
              </a:ext>
            </a:extLst>
          </p:cNvPr>
          <p:cNvSpPr/>
          <p:nvPr/>
        </p:nvSpPr>
        <p:spPr>
          <a:xfrm>
            <a:off x="436227" y="1780374"/>
            <a:ext cx="5088273" cy="3006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73A3C"/>
                </a:solidFill>
                <a:latin typeface="Open Sans" panose="020B0604020202020204" pitchFamily="34" charset="0"/>
              </a:rPr>
              <a:t> 모든 경우의 수를 검토하므로 </a:t>
            </a:r>
            <a:r>
              <a:rPr lang="ko-KR" altLang="en-US" sz="1600" u="sng" dirty="0">
                <a:solidFill>
                  <a:srgbClr val="373A3C"/>
                </a:solidFill>
                <a:latin typeface="Open Sans" panose="020B0604020202020204" pitchFamily="34" charset="0"/>
              </a:rPr>
              <a:t>정확한 결과</a:t>
            </a:r>
            <a:r>
              <a:rPr lang="ko-KR" altLang="en-US" sz="1600" dirty="0">
                <a:solidFill>
                  <a:srgbClr val="373A3C"/>
                </a:solidFill>
                <a:latin typeface="Open Sans" panose="020B0604020202020204" pitchFamily="34" charset="0"/>
              </a:rPr>
              <a:t>가 보장된다</a:t>
            </a:r>
            <a:r>
              <a:rPr lang="en-US" altLang="ko-KR" sz="1600" dirty="0">
                <a:solidFill>
                  <a:srgbClr val="373A3C"/>
                </a:solidFill>
                <a:latin typeface="Open Sans" panose="020B0604020202020204" pitchFamily="34" charset="0"/>
              </a:rPr>
              <a:t>.</a:t>
            </a:r>
            <a:endParaRPr lang="en-US" altLang="ko-KR" sz="1600" b="0" i="0" dirty="0">
              <a:solidFill>
                <a:srgbClr val="373A3C"/>
              </a:solidFill>
              <a:effectLst/>
              <a:latin typeface="Open Sans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73A3C"/>
                </a:solidFill>
                <a:latin typeface="Open Sans" panose="020B0606030504020204" pitchFamily="34" charset="0"/>
              </a:rPr>
              <a:t> 특정 문제 영역에 국한되지 않는 일반적인 방법이다</a:t>
            </a:r>
            <a:r>
              <a:rPr lang="en-US" altLang="ko-KR" sz="1600" dirty="0">
                <a:solidFill>
                  <a:srgbClr val="373A3C"/>
                </a:solidFill>
                <a:latin typeface="Open Sans" panose="020B0606030504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 경우의 수가 적고 단순한 문제의 해결에 이상적이다</a:t>
            </a:r>
            <a:r>
              <a:rPr lang="en-US" altLang="ko-KR" sz="1600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424242"/>
                </a:solidFill>
                <a:effectLst/>
                <a:latin typeface="-apple-system"/>
              </a:rPr>
              <a:t>문제를 해결하기 위한 비교 벤치마크로 </a:t>
            </a:r>
            <a:r>
              <a:rPr lang="ko-KR" altLang="en-US" sz="1600" dirty="0">
                <a:solidFill>
                  <a:srgbClr val="424242"/>
                </a:solidFill>
                <a:latin typeface="-apple-system"/>
              </a:rPr>
              <a:t>사용할</a:t>
            </a:r>
            <a:r>
              <a:rPr lang="ko-KR" altLang="en-US" sz="1600" b="0" i="0" dirty="0">
                <a:solidFill>
                  <a:srgbClr val="424242"/>
                </a:solidFill>
                <a:effectLst/>
                <a:latin typeface="-apple-system"/>
              </a:rPr>
              <a:t> 수 있으며 특정 도메인 지식이 필요하지 않다</a:t>
            </a:r>
            <a:r>
              <a:rPr lang="en-US" altLang="ko-KR" sz="1600" b="0" i="0" dirty="0">
                <a:solidFill>
                  <a:srgbClr val="424242"/>
                </a:solidFill>
                <a:effectLst/>
                <a:latin typeface="-apple-system"/>
              </a:rPr>
              <a:t>.</a:t>
            </a:r>
            <a:endParaRPr lang="en-US" altLang="ko-KR" sz="1600" b="0" i="0" dirty="0">
              <a:solidFill>
                <a:srgbClr val="373A3C"/>
              </a:solidFill>
              <a:effectLst/>
              <a:latin typeface="Open Sans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998CFBD-28AD-4826-BB09-C16EEDAE2799}"/>
              </a:ext>
            </a:extLst>
          </p:cNvPr>
          <p:cNvSpPr txBox="1"/>
          <p:nvPr/>
        </p:nvSpPr>
        <p:spPr>
          <a:xfrm>
            <a:off x="6096001" y="1307853"/>
            <a:ext cx="1545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Cons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D04667C-4E82-0181-F62B-89C711FBE7DA}"/>
              </a:ext>
            </a:extLst>
          </p:cNvPr>
          <p:cNvSpPr/>
          <p:nvPr/>
        </p:nvSpPr>
        <p:spPr>
          <a:xfrm>
            <a:off x="6096000" y="1780374"/>
            <a:ext cx="5240673" cy="2093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u="sng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 느리고</a:t>
            </a:r>
            <a:r>
              <a:rPr lang="ko-KR" altLang="en-US" sz="1600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 비효율적이다</a:t>
            </a:r>
            <a:r>
              <a:rPr lang="en-US" altLang="ko-KR" sz="1600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. (</a:t>
            </a:r>
            <a:r>
              <a:rPr lang="ko-KR" altLang="en-US" sz="1600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시간 복잡도가 종종</a:t>
            </a:r>
            <a:r>
              <a:rPr lang="en-US" altLang="ko-KR" sz="1600" b="1" i="1" dirty="0"/>
              <a:t> O(N!)</a:t>
            </a:r>
            <a:r>
              <a:rPr lang="ko-KR" altLang="en-US" sz="1600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 을 상회한다</a:t>
            </a:r>
            <a:r>
              <a:rPr lang="en-US" altLang="ko-KR" sz="1600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373A3C"/>
                </a:solidFill>
                <a:latin typeface="Open Sans" panose="020B0606030504020204" pitchFamily="34" charset="0"/>
              </a:rPr>
              <a:t> 문제해결에 있어서 좋은 알고리즘 설계보다 컴퓨터의 성능에 지나치게 의존한다</a:t>
            </a:r>
            <a:r>
              <a:rPr lang="en-US" altLang="ko-KR" sz="1600" dirty="0">
                <a:solidFill>
                  <a:srgbClr val="373A3C"/>
                </a:solidFill>
                <a:latin typeface="Open Sans" panose="020B0606030504020204" pitchFamily="34" charset="0"/>
              </a:rPr>
              <a:t>.</a:t>
            </a:r>
            <a:r>
              <a:rPr lang="ko-KR" altLang="en-US" sz="1600" dirty="0">
                <a:solidFill>
                  <a:srgbClr val="373A3C"/>
                </a:solidFill>
                <a:latin typeface="Open Sans" panose="020B0606030504020204" pitchFamily="34" charset="0"/>
              </a:rPr>
              <a:t> </a:t>
            </a:r>
            <a:r>
              <a:rPr lang="en-US" altLang="ko-KR" sz="1600" dirty="0">
                <a:solidFill>
                  <a:srgbClr val="373A3C"/>
                </a:solidFill>
                <a:latin typeface="Open Sans" panose="020B0606030504020204" pitchFamily="34" charset="0"/>
              </a:rPr>
              <a:t/>
            </a:r>
            <a:br>
              <a:rPr lang="en-US" altLang="ko-KR" sz="1600" dirty="0">
                <a:solidFill>
                  <a:srgbClr val="373A3C"/>
                </a:solidFill>
                <a:latin typeface="Open Sans" panose="020B0606030504020204" pitchFamily="34" charset="0"/>
              </a:rPr>
            </a:br>
            <a:r>
              <a:rPr lang="en-US" altLang="ko-KR" sz="1200" dirty="0">
                <a:solidFill>
                  <a:srgbClr val="373A3C"/>
                </a:solidFill>
                <a:latin typeface="Open Sans" panose="020B0606030504020204" pitchFamily="34" charset="0"/>
              </a:rPr>
              <a:t>(</a:t>
            </a:r>
            <a:r>
              <a:rPr lang="ko-KR" altLang="en-US" sz="1200" b="0" i="0" dirty="0">
                <a:solidFill>
                  <a:srgbClr val="424242"/>
                </a:solidFill>
                <a:effectLst/>
                <a:latin typeface="-apple-system"/>
              </a:rPr>
              <a:t>다른 설계 패러다임을 사용하여 구성된 알고리즘에 비해 건설적이거나 창의적이지 않다</a:t>
            </a:r>
            <a:r>
              <a:rPr lang="en-US" altLang="ko-KR" sz="1200" b="0" i="0" dirty="0">
                <a:solidFill>
                  <a:srgbClr val="424242"/>
                </a:solidFill>
                <a:effectLst/>
                <a:latin typeface="-apple-system"/>
              </a:rPr>
              <a:t>.)</a:t>
            </a:r>
            <a:endParaRPr lang="en-US" altLang="ko-KR" sz="1600" dirty="0">
              <a:solidFill>
                <a:srgbClr val="373A3C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12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Application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D2BDF6D-42C6-22BC-3EA4-8B718EC9B70D}"/>
              </a:ext>
            </a:extLst>
          </p:cNvPr>
          <p:cNvSpPr txBox="1"/>
          <p:nvPr/>
        </p:nvSpPr>
        <p:spPr>
          <a:xfrm>
            <a:off x="7617771" y="2498119"/>
            <a:ext cx="3037396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4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</a:t>
            </a:r>
          </a:p>
          <a:p>
            <a:r>
              <a:rPr lang="en-US" altLang="ko-KR" sz="14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range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temp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4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sum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map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dirty="0">
                <a:solidFill>
                  <a:srgbClr val="4EC9B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+ 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temp</a:t>
            </a:r>
            <a:endParaRPr lang="en-US" altLang="ko-KR" sz="14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4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result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== </a:t>
            </a:r>
            <a:r>
              <a:rPr lang="en-US" altLang="ko-KR" sz="1400" dirty="0">
                <a:solidFill>
                  <a:srgbClr val="4FC1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4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 err="1">
                <a:solidFill>
                  <a:srgbClr val="9CDCF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4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break</a:t>
            </a:r>
            <a:endParaRPr lang="en-US" altLang="ko-KR" sz="1400" dirty="0">
              <a:solidFill>
                <a:srgbClr val="D4D4D4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solidFill>
                  <a:srgbClr val="C586C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400" dirty="0">
                <a:solidFill>
                  <a:srgbClr val="DCDCAA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dirty="0">
                <a:solidFill>
                  <a:srgbClr val="B5CEA8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400" dirty="0">
                <a:solidFill>
                  <a:srgbClr val="D4D4D4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xmlns="" id="{CE78AFDE-5559-DF24-D5A9-3B22EC023CAE}"/>
              </a:ext>
            </a:extLst>
          </p:cNvPr>
          <p:cNvSpPr/>
          <p:nvPr/>
        </p:nvSpPr>
        <p:spPr>
          <a:xfrm>
            <a:off x="5593931" y="3404936"/>
            <a:ext cx="1510490" cy="433137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Brute Force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EB1BB441-EBCF-BCFF-C841-2563A6FA4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9" y="1069532"/>
            <a:ext cx="4997137" cy="51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8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Application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D2BDF6D-42C6-22BC-3EA4-8B718EC9B70D}"/>
              </a:ext>
            </a:extLst>
          </p:cNvPr>
          <p:cNvSpPr txBox="1"/>
          <p:nvPr/>
        </p:nvSpPr>
        <p:spPr>
          <a:xfrm>
            <a:off x="7936958" y="2350081"/>
            <a:ext cx="2573829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4FC1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</a:p>
          <a:p>
            <a:r>
              <a:rPr lang="en-US" altLang="ko-KR" sz="1400" b="0" dirty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rest5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%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endParaRPr lang="en-US" altLang="ko-KR" sz="1400" b="0" dirty="0">
              <a:solidFill>
                <a:srgbClr val="D4D4D4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 dirty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q5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endParaRPr lang="en-US" altLang="ko-KR" sz="1400" b="0" dirty="0">
              <a:solidFill>
                <a:srgbClr val="D4D4D4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 dirty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rest3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%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en-US" altLang="ko-KR" sz="1400" b="0" dirty="0">
              <a:solidFill>
                <a:srgbClr val="D4D4D4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 dirty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q3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//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endParaRPr lang="en-US" altLang="ko-KR" sz="1400" b="0" dirty="0">
              <a:solidFill>
                <a:srgbClr val="D4D4D4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 dirty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=-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endParaRPr lang="en-US" altLang="ko-KR" sz="1400" b="0" dirty="0">
              <a:solidFill>
                <a:srgbClr val="D4D4D4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sz="1400" b="0" dirty="0">
                <a:solidFill>
                  <a:srgbClr val="C586C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range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q3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j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b="0" dirty="0">
                <a:solidFill>
                  <a:srgbClr val="4EC9B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range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q5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j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== </a:t>
            </a:r>
            <a:r>
              <a:rPr lang="en-US" altLang="ko-KR" sz="1400" b="0" dirty="0">
                <a:solidFill>
                  <a:srgbClr val="4FC1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j</a:t>
            </a:r>
            <a:r>
              <a:rPr lang="en-US" altLang="ko-KR" sz="1400" b="0" dirty="0" err="1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+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endParaRPr lang="en-US" altLang="ko-KR" sz="1400" b="0" dirty="0">
              <a:solidFill>
                <a:srgbClr val="D4D4D4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 dirty="0">
                <a:solidFill>
                  <a:srgbClr val="DCDCAA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xmlns="" id="{CE78AFDE-5559-DF24-D5A9-3B22EC023CAE}"/>
              </a:ext>
            </a:extLst>
          </p:cNvPr>
          <p:cNvSpPr/>
          <p:nvPr/>
        </p:nvSpPr>
        <p:spPr>
          <a:xfrm>
            <a:off x="5893869" y="3429000"/>
            <a:ext cx="1510490" cy="433137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Brute Force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0381FB36-0A2D-E57E-4957-4C719C073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9" y="1307456"/>
            <a:ext cx="4901107" cy="424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2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Conclusion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9A6C601-67F6-47DF-9DE9-1E96C97FE972}"/>
              </a:ext>
            </a:extLst>
          </p:cNvPr>
          <p:cNvSpPr txBox="1"/>
          <p:nvPr/>
        </p:nvSpPr>
        <p:spPr>
          <a:xfrm>
            <a:off x="436227" y="865093"/>
            <a:ext cx="3305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정리</a:t>
            </a:r>
            <a:endParaRPr lang="en-US" altLang="ko-KR" sz="20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1A65BB47-77B8-443B-B027-515F0DA94C51}"/>
              </a:ext>
            </a:extLst>
          </p:cNvPr>
          <p:cNvSpPr/>
          <p:nvPr/>
        </p:nvSpPr>
        <p:spPr>
          <a:xfrm>
            <a:off x="436227" y="1337614"/>
            <a:ext cx="11207692" cy="1896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noto"/>
              </a:rPr>
              <a:t>브루트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"/>
              </a:rPr>
              <a:t> 포스 알고리즘은 모든 영역의 문제에 대한 해결책을 보장하는 기술로 간단한 문제 해결에 도움이 되며 다른 설계 기법을 평가하는 벤치마크 역할을 할 수 있지만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noto"/>
              </a:rPr>
              <a:t>,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noto"/>
              </a:rPr>
              <a:t> 실행 시간이 많이 걸리고 비효율적이어서 단독으로의 활용이 제한적이다</a:t>
            </a:r>
            <a:r>
              <a:rPr lang="en-US" altLang="ko-KR" sz="1600" b="0" i="0" dirty="0" smtClean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0000"/>
              </a:solidFill>
              <a:latin typeface="not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0000"/>
                </a:solidFill>
                <a:latin typeface="noto"/>
              </a:rPr>
              <a:t>추천문제 </a:t>
            </a:r>
            <a:r>
              <a:rPr lang="en-US" altLang="ko-KR" sz="1600" dirty="0" smtClean="0">
                <a:solidFill>
                  <a:srgbClr val="000000"/>
                </a:solidFill>
                <a:latin typeface="noto"/>
              </a:rPr>
              <a:t>:</a:t>
            </a:r>
            <a:endParaRPr lang="en-US" altLang="ko-KR" sz="1600" b="0" i="0" dirty="0">
              <a:solidFill>
                <a:srgbClr val="373A3C"/>
              </a:solidFill>
              <a:effectLst/>
              <a:latin typeface="Open Sans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B711AA02-90E2-FAFB-C131-8710C999A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359" y="2893962"/>
            <a:ext cx="7149376" cy="379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1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044C26B-7E02-98DF-F1E5-C69B1CED6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43569FE-9B5F-F2DC-3229-51281F663E0D}"/>
              </a:ext>
            </a:extLst>
          </p:cNvPr>
          <p:cNvSpPr/>
          <p:nvPr/>
        </p:nvSpPr>
        <p:spPr>
          <a:xfrm>
            <a:off x="436227" y="1693746"/>
            <a:ext cx="112076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https://www.youtube.com/watch?v=YcpSvHpbHQ4	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combo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_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breaker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hlinkClick r:id="rId2"/>
              </a:rPr>
              <a:t>https://www.geeksforgeeks.org/brute-force-approach-and-its-pros-and-cons/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https://www.freecodecamp.org/news/brute-force-algorithms-explained/</a:t>
            </a:r>
          </a:p>
        </p:txBody>
      </p:sp>
    </p:spTree>
    <p:extLst>
      <p:ext uri="{BB962C8B-B14F-4D97-AF65-F5344CB8AC3E}">
        <p14:creationId xmlns:p14="http://schemas.microsoft.com/office/powerpoint/2010/main" val="341423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CJ" id="{0138D6AD-1EF3-49F9-B0E7-D994D6EA1170}" vid="{0129D1E7-6EDF-4F3F-8503-6FA2AFD39B8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HCJ</Template>
  <TotalTime>4754</TotalTime>
  <Words>206</Words>
  <Application>Microsoft Office PowerPoint</Application>
  <PresentationFormat>와이드스크린</PresentationFormat>
  <Paragraphs>120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-apple-system</vt:lpstr>
      <vt:lpstr>D2coding</vt:lpstr>
      <vt:lpstr>noto</vt:lpstr>
      <vt:lpstr>Open Sans</vt:lpstr>
      <vt:lpstr>맑은 고딕</vt:lpstr>
      <vt:lpstr>Arial</vt:lpstr>
      <vt:lpstr>1_Office 테마</vt:lpstr>
      <vt:lpstr>보석 도둑</vt:lpstr>
      <vt:lpstr>5. Brute-Force Algorithm</vt:lpstr>
      <vt:lpstr>What is?</vt:lpstr>
      <vt:lpstr>Pros and Cons</vt:lpstr>
      <vt:lpstr>Application</vt:lpstr>
      <vt:lpstr>Application</vt:lpstr>
      <vt:lpstr>Conclusion</vt:lpstr>
      <vt:lpstr>Ref.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12. 반응형 웹과 미디어 쿼리</dc:title>
  <dc:creator>Ko Kyunghee</dc:creator>
  <cp:lastModifiedBy>ezen</cp:lastModifiedBy>
  <cp:revision>78</cp:revision>
  <dcterms:created xsi:type="dcterms:W3CDTF">2021-01-10T14:12:17Z</dcterms:created>
  <dcterms:modified xsi:type="dcterms:W3CDTF">2023-05-10T03:00:44Z</dcterms:modified>
</cp:coreProperties>
</file>