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8" r:id="rId5"/>
    <p:sldId id="261" r:id="rId6"/>
    <p:sldId id="262" r:id="rId7"/>
    <p:sldId id="256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DF632-0ABE-4865-BFD3-C4D989FA9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C1A624-43B7-4234-AE03-75E0C74AC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CF0AF-8550-41D1-8A79-CB7ECA6C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7ECC-A8F3-4390-AF59-374282D2A3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DDBF6-57EF-4331-BBAE-70201E26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0DD3E-318F-4734-A516-C640E084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67AA-0E91-4A74-8409-C3112FA59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6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17979-4847-4416-A502-E50DB8BF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80DA60-B632-4FC8-A5F0-03C73F113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15F14-FFE3-4D48-B0C6-9EB8CC00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7ECC-A8F3-4390-AF59-374282D2A3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BD039-4D87-41B5-A4FF-C1F29D12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AA002-043E-4B77-B272-201604AD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67AA-0E91-4A74-8409-C3112FA59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6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66B9CC-54E0-4836-8DEC-A89111DE8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0DF407-6D82-4FE5-AB14-86EB38A15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AAABF-2BC7-48BF-9044-E186B434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7ECC-A8F3-4390-AF59-374282D2A3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5484AC-B4AE-4E5E-9010-B81987EE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A1B02-628D-47C1-8572-32374A9F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67AA-0E91-4A74-8409-C3112FA59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4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B9BA6-EAFA-42E2-A57A-E15DBC7E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49090-D196-47E6-9309-120F96B29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824E1-08BF-44FA-B31D-D94CC11B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7ECC-A8F3-4390-AF59-374282D2A3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BF981-BD0A-4143-94A7-FC9296D3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98434-C82F-4A7B-807E-99AB7B82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67AA-0E91-4A74-8409-C3112FA59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01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A6E8E-FB66-43DB-ADBC-D7FA5D85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08B8E-32DB-402F-963A-43BBCCD69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5F4FC-8C12-48CA-9634-FCD0C151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7ECC-A8F3-4390-AF59-374282D2A3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F3B89-C8F6-4FC7-9567-136711A0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019AC7-7311-41C2-A8C2-4AA5FCD8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67AA-0E91-4A74-8409-C3112FA59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8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A6D95-C16E-4A13-B873-95F6DAEF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2AA6C-EA82-4525-987D-015B01EF3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E7F30D-1E72-4082-A270-EF4585A4C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050B1-A972-4D27-8073-53663738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7ECC-A8F3-4390-AF59-374282D2A3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063297-51FE-49E5-A70B-B9F95456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E21978-48A6-4F83-9D45-E2B4DB42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67AA-0E91-4A74-8409-C3112FA59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54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BBD18-5E92-4EFA-9055-675A35A7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D61D6-96F3-4B6A-B939-AB964E6F1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E511B-6503-4F6C-93FD-4F8B0535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993D30-5683-4F40-9F63-3CA445089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52E3DB-0E30-492D-9ECE-E665B504F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3869A4-050C-4614-A371-6CCBDCF9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7ECC-A8F3-4390-AF59-374282D2A3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28543C-2E2E-439E-95DD-E5D73E56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DED8AA-DB24-482C-885D-28F9B97B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67AA-0E91-4A74-8409-C3112FA59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F1280-9DC4-4C61-85DD-63A471DB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AC6F4-845A-4B3B-9E09-E356F9B0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7ECC-A8F3-4390-AF59-374282D2A3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BF0A38-3593-4623-A3E2-ED78AEF4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FE404D-9650-4AB9-819B-29C4876F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67AA-0E91-4A74-8409-C3112FA59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5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E092D3-7DD1-4D95-9BC5-CA5129CB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7ECC-A8F3-4390-AF59-374282D2A3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93DDE0-7B83-4630-AF4D-D5514179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BD7D01-3AAC-48FD-B155-F096FE6D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67AA-0E91-4A74-8409-C3112FA59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0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51B92-C141-4834-95A3-BA446293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840F7-6CAD-43DA-BB4E-F1DD513F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0240EF-8B03-42B1-8F95-F8FF5F3BA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C0050-9D2D-449B-A522-6E8AAB44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7ECC-A8F3-4390-AF59-374282D2A3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890FC9-110E-40A4-9E1D-0B86E710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C074E2-9CB6-4D57-97F5-107C34A5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67AA-0E91-4A74-8409-C3112FA59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7AC91-C041-4F7D-A217-1EF4743A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94EB78-783A-4B2E-A7A5-DE12C53B9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7E7CC5-B0A4-48D7-9B98-A581FD6F4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48712-7343-4BF9-853E-8C6D445F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7ECC-A8F3-4390-AF59-374282D2A3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205F0C-56FE-426E-ADE2-3B364E19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979405-7F14-4DC4-AD6D-125BB275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67AA-0E91-4A74-8409-C3112FA59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3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E2BC2A-1934-4499-AA96-52333385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078D9-CA2F-477C-924F-12F56A225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FDEEA-B077-41BA-A883-1EF5E131A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A7ECC-A8F3-4390-AF59-374282D2A3BD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66144-B6C1-40E4-8BD2-75359287A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C0964-37B3-4E14-88A1-DEBEAD598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67AA-0E91-4A74-8409-C3112FA59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5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7919C1A-5C33-4642-BE70-81A8C8886DFA}"/>
              </a:ext>
            </a:extLst>
          </p:cNvPr>
          <p:cNvSpPr txBox="1"/>
          <p:nvPr/>
        </p:nvSpPr>
        <p:spPr>
          <a:xfrm>
            <a:off x="427121" y="18739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호 서식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4F518A-35A4-4249-B675-85993272E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99" y="598982"/>
            <a:ext cx="3684889" cy="31894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5EE0B4A-598B-4C32-81F8-504FCC0FD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10" y="659768"/>
            <a:ext cx="5794501" cy="507871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A245E4-F684-4778-B5EC-D1E7C9C4AEC6}"/>
              </a:ext>
            </a:extLst>
          </p:cNvPr>
          <p:cNvSpPr/>
          <p:nvPr/>
        </p:nvSpPr>
        <p:spPr>
          <a:xfrm>
            <a:off x="427122" y="5423913"/>
            <a:ext cx="1665630" cy="2772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EB21D-739B-4D50-A4E8-DC22F610E185}"/>
              </a:ext>
            </a:extLst>
          </p:cNvPr>
          <p:cNvSpPr/>
          <p:nvPr/>
        </p:nvSpPr>
        <p:spPr>
          <a:xfrm>
            <a:off x="2200931" y="1626482"/>
            <a:ext cx="3866787" cy="36431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1E728CE2-2C62-440B-BCDF-BBBD2A999C7A}"/>
              </a:ext>
            </a:extLst>
          </p:cNvPr>
          <p:cNvSpPr/>
          <p:nvPr/>
        </p:nvSpPr>
        <p:spPr>
          <a:xfrm>
            <a:off x="6524850" y="4488918"/>
            <a:ext cx="1470582" cy="405305"/>
          </a:xfrm>
          <a:prstGeom prst="wedgeRectCallout">
            <a:avLst>
              <a:gd name="adj1" fmla="val -80699"/>
              <a:gd name="adj2" fmla="val -104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금액 </a:t>
            </a:r>
            <a:r>
              <a:rPr lang="en-US" altLang="ko-KR" sz="1000" dirty="0">
                <a:solidFill>
                  <a:schemeClr val="tx1"/>
                </a:solidFill>
              </a:rPr>
              <a:t>Format </a:t>
            </a:r>
            <a:r>
              <a:rPr lang="ko-KR" altLang="en-US" sz="10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9A3B3225-40E9-4EBC-A709-973B52C253E2}"/>
              </a:ext>
            </a:extLst>
          </p:cNvPr>
          <p:cNvSpPr/>
          <p:nvPr/>
        </p:nvSpPr>
        <p:spPr>
          <a:xfrm>
            <a:off x="2200931" y="5847251"/>
            <a:ext cx="1470582" cy="405305"/>
          </a:xfrm>
          <a:prstGeom prst="wedgeRectCallout">
            <a:avLst>
              <a:gd name="adj1" fmla="val -60827"/>
              <a:gd name="adj2" fmla="val -111694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Sheet Tab Hidden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07D9E5-8140-4779-9B7C-D9A694C8E40D}"/>
              </a:ext>
            </a:extLst>
          </p:cNvPr>
          <p:cNvSpPr/>
          <p:nvPr/>
        </p:nvSpPr>
        <p:spPr>
          <a:xfrm>
            <a:off x="6436709" y="372058"/>
            <a:ext cx="3866787" cy="36431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0A0F20-97DD-4EA1-8E21-B02F899962C2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6067718" y="2193609"/>
            <a:ext cx="368991" cy="12544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15E939-2323-446C-9703-54E1F4F4DD7B}"/>
              </a:ext>
            </a:extLst>
          </p:cNvPr>
          <p:cNvSpPr txBox="1"/>
          <p:nvPr/>
        </p:nvSpPr>
        <p:spPr>
          <a:xfrm>
            <a:off x="3924464" y="6060862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20(4), 51, 63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13231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7919C1A-5C33-4642-BE70-81A8C8886DFA}"/>
              </a:ext>
            </a:extLst>
          </p:cNvPr>
          <p:cNvSpPr txBox="1"/>
          <p:nvPr/>
        </p:nvSpPr>
        <p:spPr>
          <a:xfrm>
            <a:off x="427121" y="18739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47</a:t>
            </a:r>
            <a:r>
              <a:rPr lang="ko-KR" altLang="en-US" dirty="0"/>
              <a:t>호</a:t>
            </a:r>
            <a:r>
              <a:rPr lang="en-US" altLang="ko-KR" dirty="0"/>
              <a:t>(</a:t>
            </a:r>
            <a:r>
              <a:rPr lang="ko-KR" altLang="en-US" dirty="0"/>
              <a:t>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310EA0-DCF0-431E-9076-3DDC676D0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86" y="790905"/>
            <a:ext cx="7894802" cy="3940288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1E728CE2-2C62-440B-BCDF-BBBD2A999C7A}"/>
              </a:ext>
            </a:extLst>
          </p:cNvPr>
          <p:cNvSpPr/>
          <p:nvPr/>
        </p:nvSpPr>
        <p:spPr>
          <a:xfrm>
            <a:off x="8365796" y="1693631"/>
            <a:ext cx="1957780" cy="405305"/>
          </a:xfrm>
          <a:prstGeom prst="wedgeRectCallout">
            <a:avLst>
              <a:gd name="adj1" fmla="val -80699"/>
              <a:gd name="adj2" fmla="val -104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셀바인딩</a:t>
            </a:r>
            <a:r>
              <a:rPr lang="ko-KR" altLang="en-US" sz="1000" dirty="0">
                <a:solidFill>
                  <a:schemeClr val="tx1"/>
                </a:solidFill>
              </a:rPr>
              <a:t> 추가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삭제 버튼 비활성화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365713-692D-4820-B698-B7E8E63F2EF4}"/>
              </a:ext>
            </a:extLst>
          </p:cNvPr>
          <p:cNvSpPr/>
          <p:nvPr/>
        </p:nvSpPr>
        <p:spPr>
          <a:xfrm>
            <a:off x="6660922" y="1088137"/>
            <a:ext cx="1349222" cy="3840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06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7919C1A-5C33-4642-BE70-81A8C8886DFA}"/>
              </a:ext>
            </a:extLst>
          </p:cNvPr>
          <p:cNvSpPr txBox="1"/>
          <p:nvPr/>
        </p:nvSpPr>
        <p:spPr>
          <a:xfrm>
            <a:off x="427121" y="18739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r>
              <a:rPr lang="ko-KR" altLang="en-US" dirty="0"/>
              <a:t>호</a:t>
            </a:r>
            <a:r>
              <a:rPr lang="en-US" altLang="ko-KR" dirty="0"/>
              <a:t>(</a:t>
            </a:r>
            <a:r>
              <a:rPr lang="ko-KR" altLang="en-US" dirty="0"/>
              <a:t>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8C9D89-9706-4777-8FF8-3BE033FAB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61" y="1088137"/>
            <a:ext cx="2024517" cy="4343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D254DFA-54B7-4004-B57B-CF1447740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77" y="1088137"/>
            <a:ext cx="2187929" cy="360631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1E728CE2-2C62-440B-BCDF-BBBD2A999C7A}"/>
              </a:ext>
            </a:extLst>
          </p:cNvPr>
          <p:cNvSpPr/>
          <p:nvPr/>
        </p:nvSpPr>
        <p:spPr>
          <a:xfrm>
            <a:off x="6535786" y="5332944"/>
            <a:ext cx="1957780" cy="405305"/>
          </a:xfrm>
          <a:prstGeom prst="wedgeRectCallout">
            <a:avLst>
              <a:gd name="adj1" fmla="val -123201"/>
              <a:gd name="adj2" fmla="val -20849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2. </a:t>
            </a:r>
            <a:r>
              <a:rPr lang="ko-KR" altLang="en-US" sz="1000" dirty="0">
                <a:solidFill>
                  <a:schemeClr val="tx1"/>
                </a:solidFill>
              </a:rPr>
              <a:t>년도 </a:t>
            </a:r>
            <a:r>
              <a:rPr lang="ko-KR" altLang="en-US" sz="1000" dirty="0" err="1">
                <a:solidFill>
                  <a:schemeClr val="tx1"/>
                </a:solidFill>
              </a:rPr>
              <a:t>미표시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8E007B64-7550-4FA5-916B-70ECCEAEC472}"/>
              </a:ext>
            </a:extLst>
          </p:cNvPr>
          <p:cNvSpPr/>
          <p:nvPr/>
        </p:nvSpPr>
        <p:spPr>
          <a:xfrm>
            <a:off x="1876541" y="5228884"/>
            <a:ext cx="1957780" cy="405305"/>
          </a:xfrm>
          <a:prstGeom prst="wedgeRectCallout">
            <a:avLst>
              <a:gd name="adj1" fmla="val -83501"/>
              <a:gd name="adj2" fmla="val -264898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</a:rPr>
              <a:t>년도 표시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79514-D4E3-49BA-A0BB-DCE19878C65B}"/>
              </a:ext>
            </a:extLst>
          </p:cNvPr>
          <p:cNvSpPr txBox="1"/>
          <p:nvPr/>
        </p:nvSpPr>
        <p:spPr>
          <a:xfrm>
            <a:off x="6914447" y="1088137"/>
            <a:ext cx="12682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ko-KR" altLang="en-US" sz="1000" dirty="0"/>
              <a:t>번째 방법 적용</a:t>
            </a:r>
            <a:endParaRPr lang="en-US" altLang="ko-KR" sz="1000" dirty="0"/>
          </a:p>
          <a:p>
            <a:r>
              <a:rPr lang="en-US" altLang="ko-KR" sz="1000" dirty="0"/>
              <a:t>=&gt; </a:t>
            </a:r>
            <a:r>
              <a:rPr lang="ko-KR" altLang="en-US" sz="1000" b="1" dirty="0"/>
              <a:t>년 텍스트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삭제</a:t>
            </a:r>
            <a:endParaRPr lang="en-US" altLang="ko-KR" sz="1000" b="1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27525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918B4B-37D9-4B10-993B-DB8E883E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21" y="577456"/>
            <a:ext cx="8179025" cy="57030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919C1A-5C33-4642-BE70-81A8C8886DFA}"/>
              </a:ext>
            </a:extLst>
          </p:cNvPr>
          <p:cNvSpPr txBox="1"/>
          <p:nvPr/>
        </p:nvSpPr>
        <p:spPr>
          <a:xfrm>
            <a:off x="427121" y="187392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54</a:t>
            </a:r>
            <a:r>
              <a:rPr lang="ko-KR" altLang="en-US" dirty="0"/>
              <a:t>호 부표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1E728CE2-2C62-440B-BCDF-BBBD2A999C7A}"/>
              </a:ext>
            </a:extLst>
          </p:cNvPr>
          <p:cNvSpPr/>
          <p:nvPr/>
        </p:nvSpPr>
        <p:spPr>
          <a:xfrm>
            <a:off x="7533692" y="4391111"/>
            <a:ext cx="1957780" cy="405305"/>
          </a:xfrm>
          <a:prstGeom prst="wedgeRectCallout">
            <a:avLst>
              <a:gd name="adj1" fmla="val -80699"/>
              <a:gd name="adj2" fmla="val -104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행추가시 셀 </a:t>
            </a:r>
            <a:r>
              <a:rPr lang="ko-KR" altLang="en-US" sz="1000" dirty="0" err="1">
                <a:solidFill>
                  <a:schemeClr val="tx1"/>
                </a:solidFill>
              </a:rPr>
              <a:t>머지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불필요한 셀 정리</a:t>
            </a:r>
          </a:p>
        </p:txBody>
      </p:sp>
    </p:spTree>
    <p:extLst>
      <p:ext uri="{BB962C8B-B14F-4D97-AF65-F5344CB8AC3E}">
        <p14:creationId xmlns:p14="http://schemas.microsoft.com/office/powerpoint/2010/main" val="141589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7919C1A-5C33-4642-BE70-81A8C8886DFA}"/>
              </a:ext>
            </a:extLst>
          </p:cNvPr>
          <p:cNvSpPr txBox="1"/>
          <p:nvPr/>
        </p:nvSpPr>
        <p:spPr>
          <a:xfrm>
            <a:off x="427121" y="187392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27</a:t>
            </a:r>
            <a:r>
              <a:rPr lang="ko-KR" altLang="en-US" dirty="0"/>
              <a:t>호 서식</a:t>
            </a:r>
            <a:r>
              <a:rPr lang="en-US" altLang="ko-KR" dirty="0"/>
              <a:t>(</a:t>
            </a:r>
            <a:r>
              <a:rPr lang="ko-KR" altLang="en-US" dirty="0"/>
              <a:t>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C1003A-452B-4995-A90C-4D1FD5A4A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21" y="580264"/>
            <a:ext cx="5060728" cy="448111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A245E4-F684-4778-B5EC-D1E7C9C4AEC6}"/>
              </a:ext>
            </a:extLst>
          </p:cNvPr>
          <p:cNvSpPr/>
          <p:nvPr/>
        </p:nvSpPr>
        <p:spPr>
          <a:xfrm>
            <a:off x="3387137" y="3290369"/>
            <a:ext cx="2100711" cy="2772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AEB21D-739B-4D50-A4E8-DC22F610E185}"/>
              </a:ext>
            </a:extLst>
          </p:cNvPr>
          <p:cNvSpPr/>
          <p:nvPr/>
        </p:nvSpPr>
        <p:spPr>
          <a:xfrm>
            <a:off x="436549" y="1626483"/>
            <a:ext cx="5060728" cy="13052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1E728CE2-2C62-440B-BCDF-BBBD2A999C7A}"/>
              </a:ext>
            </a:extLst>
          </p:cNvPr>
          <p:cNvSpPr/>
          <p:nvPr/>
        </p:nvSpPr>
        <p:spPr>
          <a:xfrm>
            <a:off x="5968861" y="2415515"/>
            <a:ext cx="1470582" cy="405305"/>
          </a:xfrm>
          <a:prstGeom prst="wedgeRectCallout">
            <a:avLst>
              <a:gd name="adj1" fmla="val -80699"/>
              <a:gd name="adj2" fmla="val -104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금액 오른쪽 정렬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률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율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가운데 정렬</a:t>
            </a: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9A3B3225-40E9-4EBC-A709-973B52C253E2}"/>
              </a:ext>
            </a:extLst>
          </p:cNvPr>
          <p:cNvSpPr/>
          <p:nvPr/>
        </p:nvSpPr>
        <p:spPr>
          <a:xfrm>
            <a:off x="5679421" y="3716793"/>
            <a:ext cx="1470582" cy="405305"/>
          </a:xfrm>
          <a:prstGeom prst="wedgeRectCallout">
            <a:avLst>
              <a:gd name="adj1" fmla="val -60827"/>
              <a:gd name="adj2" fmla="val -111694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타이틀 가운데 정렬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F53579-B3F1-4B6D-AF28-C591BD877981}"/>
              </a:ext>
            </a:extLst>
          </p:cNvPr>
          <p:cNvSpPr/>
          <p:nvPr/>
        </p:nvSpPr>
        <p:spPr>
          <a:xfrm>
            <a:off x="618693" y="4652096"/>
            <a:ext cx="5060728" cy="2772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0F20E5DE-56FD-4D16-855B-B650431B577F}"/>
              </a:ext>
            </a:extLst>
          </p:cNvPr>
          <p:cNvSpPr/>
          <p:nvPr/>
        </p:nvSpPr>
        <p:spPr>
          <a:xfrm>
            <a:off x="5860102" y="5061377"/>
            <a:ext cx="3397020" cy="405305"/>
          </a:xfrm>
          <a:prstGeom prst="wedgeRectCallout">
            <a:avLst>
              <a:gd name="adj1" fmla="val -60827"/>
              <a:gd name="adj2" fmla="val -111694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행추가만 적용</a:t>
            </a:r>
            <a:r>
              <a:rPr lang="en-US" altLang="ko-KR" sz="1000" dirty="0">
                <a:solidFill>
                  <a:schemeClr val="tx1"/>
                </a:solidFill>
              </a:rPr>
              <a:t>, FORM</a:t>
            </a:r>
            <a:r>
              <a:rPr lang="ko-KR" altLang="en-US" sz="1000" dirty="0">
                <a:solidFill>
                  <a:schemeClr val="tx1"/>
                </a:solidFill>
              </a:rPr>
              <a:t>은 지금형태 유지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행 높이 </a:t>
            </a:r>
            <a:r>
              <a:rPr lang="en-US" altLang="ko-KR" sz="1000" b="1" dirty="0">
                <a:solidFill>
                  <a:schemeClr val="tx1"/>
                </a:solidFill>
              </a:rPr>
              <a:t>: 24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7919C1A-5C33-4642-BE70-81A8C8886DFA}"/>
              </a:ext>
            </a:extLst>
          </p:cNvPr>
          <p:cNvSpPr txBox="1"/>
          <p:nvPr/>
        </p:nvSpPr>
        <p:spPr>
          <a:xfrm>
            <a:off x="427121" y="187392"/>
            <a:ext cx="340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날짜 </a:t>
            </a:r>
            <a:r>
              <a:rPr lang="en-US" altLang="ko-KR" dirty="0"/>
              <a:t>Format  – </a:t>
            </a:r>
            <a:r>
              <a:rPr lang="ko-KR" altLang="en-US" dirty="0"/>
              <a:t>참조 </a:t>
            </a:r>
            <a:r>
              <a:rPr lang="en-US" altLang="ko-KR" i="1" dirty="0"/>
              <a:t>FRC010_A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D44943-1F78-4A81-AC19-B6A29CD436AD}"/>
              </a:ext>
            </a:extLst>
          </p:cNvPr>
          <p:cNvSpPr txBox="1"/>
          <p:nvPr/>
        </p:nvSpPr>
        <p:spPr>
          <a:xfrm>
            <a:off x="5885240" y="867871"/>
            <a:ext cx="31582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스프레드 날짜 </a:t>
            </a:r>
            <a:r>
              <a:rPr lang="en-US" altLang="ko-KR" sz="1000" dirty="0"/>
              <a:t>Format</a:t>
            </a:r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저장 </a:t>
            </a:r>
            <a:r>
              <a:rPr lang="en-US" altLang="ko-KR" sz="1000" dirty="0"/>
              <a:t>TO_DATE </a:t>
            </a:r>
            <a:r>
              <a:rPr lang="ko-KR" altLang="en-US" sz="1000" dirty="0"/>
              <a:t>적용</a:t>
            </a:r>
            <a:endParaRPr lang="en-US" altLang="ko-KR" sz="1000" dirty="0"/>
          </a:p>
          <a:p>
            <a:r>
              <a:rPr lang="en-US" altLang="ko-KR" sz="1000" b="1" dirty="0"/>
              <a:t>TO_CHAR(TO_DATE(#{L_17}), 'YYYYMMDD’)</a:t>
            </a:r>
            <a:r>
              <a:rPr lang="en-US" altLang="ko-KR" sz="1000" dirty="0"/>
              <a:t> </a:t>
            </a:r>
            <a:r>
              <a:rPr lang="ko-KR" altLang="en-US" sz="1000" dirty="0"/>
              <a:t>적용</a:t>
            </a:r>
            <a:endParaRPr lang="en-US" altLang="ko-KR" sz="1000" dirty="0"/>
          </a:p>
          <a:p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4675B9-3BE3-4DB7-BD7D-5D7618E1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52" y="867871"/>
            <a:ext cx="5164725" cy="34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7919C1A-5C33-4642-BE70-81A8C8886DFA}"/>
              </a:ext>
            </a:extLst>
          </p:cNvPr>
          <p:cNvSpPr txBox="1"/>
          <p:nvPr/>
        </p:nvSpPr>
        <p:spPr>
          <a:xfrm>
            <a:off x="427121" y="187392"/>
            <a:ext cx="728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주민</a:t>
            </a:r>
            <a:r>
              <a:rPr lang="en-US" altLang="ko-KR" dirty="0"/>
              <a:t>/</a:t>
            </a:r>
            <a:r>
              <a:rPr lang="ko-KR" altLang="en-US" dirty="0"/>
              <a:t>사업자번호 </a:t>
            </a:r>
            <a:r>
              <a:rPr lang="en-US" altLang="ko-KR" dirty="0"/>
              <a:t>Format </a:t>
            </a:r>
            <a:r>
              <a:rPr lang="ko-KR" altLang="en-US" dirty="0"/>
              <a:t>및 암호화 적용 함수 적용</a:t>
            </a:r>
            <a:r>
              <a:rPr lang="en-US" altLang="ko-KR" dirty="0"/>
              <a:t> – </a:t>
            </a:r>
            <a:r>
              <a:rPr lang="ko-KR" altLang="en-US" dirty="0"/>
              <a:t>참조 </a:t>
            </a:r>
            <a:r>
              <a:rPr lang="en-US" altLang="ko-KR" i="1" dirty="0"/>
              <a:t>FRC010_A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D44943-1F78-4A81-AC19-B6A29CD436AD}"/>
              </a:ext>
            </a:extLst>
          </p:cNvPr>
          <p:cNvSpPr txBox="1"/>
          <p:nvPr/>
        </p:nvSpPr>
        <p:spPr>
          <a:xfrm>
            <a:off x="6388160" y="720975"/>
            <a:ext cx="25378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조회</a:t>
            </a:r>
            <a:endParaRPr lang="en-US" altLang="ko-KR" sz="1000" dirty="0"/>
          </a:p>
          <a:p>
            <a:r>
              <a:rPr lang="en-US" altLang="ko-KR" sz="1000" dirty="0"/>
              <a:t>FN_GET_CT_REGNO(L_02_2)</a:t>
            </a:r>
          </a:p>
          <a:p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저장</a:t>
            </a:r>
            <a:endParaRPr lang="en-US" altLang="ko-KR" sz="1000" dirty="0"/>
          </a:p>
          <a:p>
            <a:r>
              <a:rPr lang="en-US" altLang="ko-KR" sz="1000" dirty="0"/>
              <a:t>FN_PUT_CT_REGNO(#{L_02_2})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b="1" dirty="0">
                <a:solidFill>
                  <a:srgbClr val="FF0000"/>
                </a:solidFill>
              </a:rPr>
              <a:t>※ </a:t>
            </a:r>
            <a:r>
              <a:rPr lang="ko-KR" altLang="en-US" sz="1000" b="1" dirty="0">
                <a:solidFill>
                  <a:srgbClr val="FF0000"/>
                </a:solidFill>
              </a:rPr>
              <a:t>암호화 적용 대상 </a:t>
            </a:r>
            <a:r>
              <a:rPr lang="en-US" altLang="ko-KR" sz="1000" b="1" dirty="0">
                <a:solidFill>
                  <a:srgbClr val="FF0000"/>
                </a:solidFill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</a:rPr>
              <a:t>주민번호</a:t>
            </a:r>
            <a:r>
              <a:rPr lang="en-US" altLang="ko-KR" sz="1000" b="1" dirty="0">
                <a:solidFill>
                  <a:srgbClr val="FF0000"/>
                </a:solidFill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</a:rPr>
              <a:t>계좌번호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EA7C2A-2F2A-4319-B866-EFA997DA1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21" y="1221814"/>
            <a:ext cx="5028571" cy="20761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7747156-C50E-4E7C-B4D4-D3A1820A70F7}"/>
              </a:ext>
            </a:extLst>
          </p:cNvPr>
          <p:cNvSpPr/>
          <p:nvPr/>
        </p:nvSpPr>
        <p:spPr>
          <a:xfrm>
            <a:off x="427121" y="720975"/>
            <a:ext cx="5279996" cy="27080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171F1A-FCF9-42C1-98E1-9FF38E5EB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233" y="2613216"/>
            <a:ext cx="6180952" cy="35238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356956-A496-4A60-BACA-94B084BF5B2D}"/>
              </a:ext>
            </a:extLst>
          </p:cNvPr>
          <p:cNvSpPr/>
          <p:nvPr/>
        </p:nvSpPr>
        <p:spPr>
          <a:xfrm>
            <a:off x="5411232" y="2613216"/>
            <a:ext cx="6180951" cy="35238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11843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7919C1A-5C33-4642-BE70-81A8C8886DFA}"/>
              </a:ext>
            </a:extLst>
          </p:cNvPr>
          <p:cNvSpPr txBox="1"/>
          <p:nvPr/>
        </p:nvSpPr>
        <p:spPr>
          <a:xfrm>
            <a:off x="427121" y="18739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버튼 처리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00B572-588F-4ECA-A41B-EA2ABF7C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21" y="684535"/>
            <a:ext cx="6163462" cy="45698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A0C308A-9D19-4BE1-99F1-6C46DC6207DD}"/>
              </a:ext>
            </a:extLst>
          </p:cNvPr>
          <p:cNvSpPr/>
          <p:nvPr/>
        </p:nvSpPr>
        <p:spPr>
          <a:xfrm>
            <a:off x="4572001" y="1062565"/>
            <a:ext cx="2018582" cy="2772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97CC74D9-91F7-43B0-8B6A-DF93F163E4D2}"/>
              </a:ext>
            </a:extLst>
          </p:cNvPr>
          <p:cNvSpPr/>
          <p:nvPr/>
        </p:nvSpPr>
        <p:spPr>
          <a:xfrm>
            <a:off x="6787299" y="2300186"/>
            <a:ext cx="2516957" cy="669256"/>
          </a:xfrm>
          <a:prstGeom prst="wedgeRectCallout">
            <a:avLst>
              <a:gd name="adj1" fmla="val -69511"/>
              <a:gd name="adj2" fmla="val -195233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다른 화면처럼 추가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삭제 버튼 보여주고 미사용이면 비활성화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사용이면 활성화</a:t>
            </a:r>
          </a:p>
        </p:txBody>
      </p:sp>
    </p:spTree>
    <p:extLst>
      <p:ext uri="{BB962C8B-B14F-4D97-AF65-F5344CB8AC3E}">
        <p14:creationId xmlns:p14="http://schemas.microsoft.com/office/powerpoint/2010/main" val="175189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7919C1A-5C33-4642-BE70-81A8C8886DFA}"/>
              </a:ext>
            </a:extLst>
          </p:cNvPr>
          <p:cNvSpPr txBox="1"/>
          <p:nvPr/>
        </p:nvSpPr>
        <p:spPr>
          <a:xfrm>
            <a:off x="427121" y="1873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폰트</a:t>
            </a: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97CC74D9-91F7-43B0-8B6A-DF93F163E4D2}"/>
              </a:ext>
            </a:extLst>
          </p:cNvPr>
          <p:cNvSpPr/>
          <p:nvPr/>
        </p:nvSpPr>
        <p:spPr>
          <a:xfrm>
            <a:off x="6787299" y="2300186"/>
            <a:ext cx="2516957" cy="669256"/>
          </a:xfrm>
          <a:prstGeom prst="wedgeRectCallout">
            <a:avLst>
              <a:gd name="adj1" fmla="val -80372"/>
              <a:gd name="adj2" fmla="val -89592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DotumChe</a:t>
            </a:r>
            <a:r>
              <a:rPr lang="en-US" altLang="ko-KR" sz="1000" dirty="0">
                <a:solidFill>
                  <a:schemeClr val="tx1"/>
                </a:solidFill>
              </a:rPr>
              <a:t>, 9pt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F891AE-C10A-432E-BECA-EC97F7B41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20" y="719186"/>
            <a:ext cx="5451855" cy="358264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F4FEE01-0878-4ED2-A8C5-667BAF88AEC4}"/>
              </a:ext>
            </a:extLst>
          </p:cNvPr>
          <p:cNvSpPr/>
          <p:nvPr/>
        </p:nvSpPr>
        <p:spPr>
          <a:xfrm>
            <a:off x="750286" y="1016884"/>
            <a:ext cx="5254589" cy="32849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05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06EC63-7776-4CF8-8F35-62616F8C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01" y="697588"/>
            <a:ext cx="6430094" cy="56709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8C05353-F87E-4E13-A0A4-33164B9DD348}"/>
              </a:ext>
            </a:extLst>
          </p:cNvPr>
          <p:cNvSpPr/>
          <p:nvPr/>
        </p:nvSpPr>
        <p:spPr>
          <a:xfrm>
            <a:off x="2903456" y="2960020"/>
            <a:ext cx="1216058" cy="340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1E728CE2-2C62-440B-BCDF-BBBD2A999C7A}"/>
              </a:ext>
            </a:extLst>
          </p:cNvPr>
          <p:cNvSpPr/>
          <p:nvPr/>
        </p:nvSpPr>
        <p:spPr>
          <a:xfrm>
            <a:off x="7418894" y="2793818"/>
            <a:ext cx="1470582" cy="405305"/>
          </a:xfrm>
          <a:prstGeom prst="wedgeRectCallout">
            <a:avLst>
              <a:gd name="adj1" fmla="val -80699"/>
              <a:gd name="adj2" fmla="val -104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수정가능 색상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ACE4D7-0990-4C88-AAF9-71AB2B9E84E3}"/>
              </a:ext>
            </a:extLst>
          </p:cNvPr>
          <p:cNvSpPr/>
          <p:nvPr/>
        </p:nvSpPr>
        <p:spPr>
          <a:xfrm>
            <a:off x="5750351" y="2960020"/>
            <a:ext cx="1216058" cy="3408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365713-692D-4820-B698-B7E8E63F2EF4}"/>
              </a:ext>
            </a:extLst>
          </p:cNvPr>
          <p:cNvSpPr/>
          <p:nvPr/>
        </p:nvSpPr>
        <p:spPr>
          <a:xfrm>
            <a:off x="1234912" y="2452544"/>
            <a:ext cx="5723083" cy="2772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0A0F20-97DD-4EA1-8E21-B02F899962C2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966409" y="4664297"/>
            <a:ext cx="1527142" cy="34032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5C31B3-B107-46C4-8D52-39369E22B8FE}"/>
              </a:ext>
            </a:extLst>
          </p:cNvPr>
          <p:cNvSpPr/>
          <p:nvPr/>
        </p:nvSpPr>
        <p:spPr>
          <a:xfrm>
            <a:off x="8493551" y="4801973"/>
            <a:ext cx="1404594" cy="40530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수정가능 색상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143759F-61EA-4490-AE50-57ED291C7E08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119514" y="4664297"/>
            <a:ext cx="4374037" cy="34032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8B232E-932C-4ABE-A39F-C4A078E5DDC3}"/>
              </a:ext>
            </a:extLst>
          </p:cNvPr>
          <p:cNvSpPr/>
          <p:nvPr/>
        </p:nvSpPr>
        <p:spPr>
          <a:xfrm>
            <a:off x="519487" y="1292192"/>
            <a:ext cx="451474" cy="51557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3133F605-087B-4B7B-99B4-8E3CB47C26EE}"/>
              </a:ext>
            </a:extLst>
          </p:cNvPr>
          <p:cNvSpPr/>
          <p:nvPr/>
        </p:nvSpPr>
        <p:spPr>
          <a:xfrm>
            <a:off x="1272619" y="6368574"/>
            <a:ext cx="1470582" cy="405305"/>
          </a:xfrm>
          <a:prstGeom prst="wedgeRectCallout">
            <a:avLst>
              <a:gd name="adj1" fmla="val -80699"/>
              <a:gd name="adj2" fmla="val -104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19C1A-5C33-4642-BE70-81A8C8886DFA}"/>
              </a:ext>
            </a:extLst>
          </p:cNvPr>
          <p:cNvSpPr txBox="1"/>
          <p:nvPr/>
        </p:nvSpPr>
        <p:spPr>
          <a:xfrm>
            <a:off x="427121" y="187392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82</a:t>
            </a:r>
            <a:r>
              <a:rPr lang="ko-KR" altLang="en-US" dirty="0"/>
              <a:t>호 서식</a:t>
            </a:r>
          </a:p>
        </p:txBody>
      </p:sp>
    </p:spTree>
    <p:extLst>
      <p:ext uri="{BB962C8B-B14F-4D97-AF65-F5344CB8AC3E}">
        <p14:creationId xmlns:p14="http://schemas.microsoft.com/office/powerpoint/2010/main" val="397790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FF7D8A6-2B2D-4DC0-A16F-249494A4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21" y="724801"/>
            <a:ext cx="4831801" cy="4948644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1E728CE2-2C62-440B-BCDF-BBBD2A999C7A}"/>
              </a:ext>
            </a:extLst>
          </p:cNvPr>
          <p:cNvSpPr/>
          <p:nvPr/>
        </p:nvSpPr>
        <p:spPr>
          <a:xfrm>
            <a:off x="5872898" y="1455212"/>
            <a:ext cx="1470582" cy="405305"/>
          </a:xfrm>
          <a:prstGeom prst="wedgeRectCallout">
            <a:avLst>
              <a:gd name="adj1" fmla="val -80699"/>
              <a:gd name="adj2" fmla="val -104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필요 없는 셀 삭제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365713-692D-4820-B698-B7E8E63F2EF4}"/>
              </a:ext>
            </a:extLst>
          </p:cNvPr>
          <p:cNvSpPr/>
          <p:nvPr/>
        </p:nvSpPr>
        <p:spPr>
          <a:xfrm>
            <a:off x="416909" y="1008216"/>
            <a:ext cx="4956369" cy="2772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19C1A-5C33-4642-BE70-81A8C8886DFA}"/>
              </a:ext>
            </a:extLst>
          </p:cNvPr>
          <p:cNvSpPr txBox="1"/>
          <p:nvPr/>
        </p:nvSpPr>
        <p:spPr>
          <a:xfrm>
            <a:off x="427121" y="187392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조특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호의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28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7919C1A-5C33-4642-BE70-81A8C8886DFA}"/>
              </a:ext>
            </a:extLst>
          </p:cNvPr>
          <p:cNvSpPr txBox="1"/>
          <p:nvPr/>
        </p:nvSpPr>
        <p:spPr>
          <a:xfrm>
            <a:off x="427121" y="187392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46</a:t>
            </a:r>
            <a:r>
              <a:rPr lang="ko-KR" altLang="en-US" dirty="0"/>
              <a:t>호 서식</a:t>
            </a:r>
            <a:r>
              <a:rPr lang="en-US" altLang="ko-KR" dirty="0"/>
              <a:t>(</a:t>
            </a:r>
            <a:r>
              <a:rPr lang="ko-KR" altLang="en-US" dirty="0"/>
              <a:t>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4A663E-EB3E-4E52-998A-ABEA05316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94" y="1013828"/>
            <a:ext cx="7245510" cy="4830341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1E728CE2-2C62-440B-BCDF-BBBD2A999C7A}"/>
              </a:ext>
            </a:extLst>
          </p:cNvPr>
          <p:cNvSpPr/>
          <p:nvPr/>
        </p:nvSpPr>
        <p:spPr>
          <a:xfrm>
            <a:off x="6444187" y="1795215"/>
            <a:ext cx="1470582" cy="405305"/>
          </a:xfrm>
          <a:prstGeom prst="wedgeRectCallout">
            <a:avLst>
              <a:gd name="adj1" fmla="val -80699"/>
              <a:gd name="adj2" fmla="val -104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타이틀 폰트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사이즈 </a:t>
            </a:r>
            <a:r>
              <a:rPr lang="en-US" altLang="ko-KR" sz="1000" dirty="0">
                <a:solidFill>
                  <a:schemeClr val="tx1"/>
                </a:solidFill>
              </a:rPr>
              <a:t>&amp; </a:t>
            </a:r>
            <a:r>
              <a:rPr lang="ko-KR" altLang="en-US" sz="1000" dirty="0">
                <a:solidFill>
                  <a:schemeClr val="tx1"/>
                </a:solidFill>
              </a:rPr>
              <a:t>굵기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9E03B6DA-3442-4F4B-8D86-0B1324CD306A}"/>
              </a:ext>
            </a:extLst>
          </p:cNvPr>
          <p:cNvSpPr/>
          <p:nvPr/>
        </p:nvSpPr>
        <p:spPr>
          <a:xfrm>
            <a:off x="6096000" y="4769886"/>
            <a:ext cx="1470582" cy="405305"/>
          </a:xfrm>
          <a:prstGeom prst="wedgeRectCallout">
            <a:avLst>
              <a:gd name="adj1" fmla="val -80699"/>
              <a:gd name="adj2" fmla="val -104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타이틀 사이 </a:t>
            </a:r>
            <a:r>
              <a:rPr lang="ko-KR" altLang="en-US" sz="1000" dirty="0" err="1">
                <a:solidFill>
                  <a:schemeClr val="tx1"/>
                </a:solidFill>
              </a:rPr>
              <a:t>빈행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DA0CDD-BEA6-4DE1-B494-778191CE7968}"/>
              </a:ext>
            </a:extLst>
          </p:cNvPr>
          <p:cNvSpPr/>
          <p:nvPr/>
        </p:nvSpPr>
        <p:spPr>
          <a:xfrm rot="619580">
            <a:off x="2514237" y="2894815"/>
            <a:ext cx="6258187" cy="1068368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rgbClr val="FF0000"/>
                </a:solidFill>
              </a:rPr>
              <a:t>현행유지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ED0D22-2385-4838-AD1B-C80E9440E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959" y="812657"/>
            <a:ext cx="3802547" cy="237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1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226</Words>
  <Application>Microsoft Office PowerPoint</Application>
  <PresentationFormat>와이드스크린</PresentationFormat>
  <Paragraphs>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50</cp:revision>
  <dcterms:created xsi:type="dcterms:W3CDTF">2019-08-28T03:36:46Z</dcterms:created>
  <dcterms:modified xsi:type="dcterms:W3CDTF">2019-09-02T05:30:04Z</dcterms:modified>
</cp:coreProperties>
</file>