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13A"/>
    <a:srgbClr val="43BFE7"/>
    <a:srgbClr val="85E8A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091AAD-30A4-7D7B-EAAB-6F84079D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7956EF7-936E-95E5-601D-C3A1C4A84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6A1A5A4-F43A-DFB5-F39A-96659940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7C820A3-8090-3A10-0139-BCDDE37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7BF916B-9567-6EDF-787F-0F03D01B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20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8F0859C-D3F2-E061-0492-8A0E95F5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95D3B41-8A38-DA1A-E68D-6AC61C64A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9D1BFF2-9028-7400-3644-88541D74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E2A7206-D747-4441-33C6-3E301A3D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2284B31-2707-BBD7-2E1A-9A615D59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36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CFD27305-D6F0-822C-16AF-3198D856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52E6F07-AA50-26E7-D482-A66A46E7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4F254F-FAE9-5E9A-58E3-64754444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77F407F-3F24-04C1-22E3-155F152D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14F3BF8-3E22-AFE5-5864-41146F08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231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D0133A-BAC4-0AAE-B1CC-1CFEC7AE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22A0562-735F-18E8-1A4F-3C309A4A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182C8E2-F043-66B6-95F0-98D0129A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B9D539A-9279-6A15-3A74-9131E20E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9CBE72B-6817-6D9F-6601-99E234B8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921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15DE40D-65AE-DC77-A461-C2C6B7A8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D7BEE4D-6B9D-AC84-CCA0-D85EE73E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9CB26CF-2675-58E0-35EB-7FA9AA8D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6634981-BCA6-EE86-F63E-8577F348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BBC7F4B-D5B4-B750-0694-3C138593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6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0869F4-B5F2-E2F4-FAC3-BB2B57B5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82142F-F5FC-A2AF-60A5-48F612DF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F04D2973-8337-EB87-E1DA-17F6631F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1FB65C8-4C7E-4051-3C9B-CE59753B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1CD7FBC-082E-3283-5FB0-C0AA6C26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F223941-2470-D076-E041-238FC2B1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170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775314-79D7-787B-AFB2-F421C64F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2CC2E28-9A59-8F29-57EE-844B85BB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A297648-EA4E-3909-31A2-43520F15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21D6251E-AFB0-5EF2-DEB7-A5F02ADA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CFAD30B-DA05-FB52-E047-E37D3D6D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DF424A82-6B0E-99E0-9D91-AF447FAD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FF6ED468-8C6C-908F-E66B-0B127EE5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56C33A7A-874B-6C9E-E06E-7D2F9609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522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100CAB-8F38-EFF2-08F6-6AC01EF4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6118BBFF-F507-5440-31D7-15DAE99F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8F662D-260E-E6F8-D98F-E654F4C3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813628F-666C-3667-26B6-0510EB98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48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1A6F7BD4-F818-F4C5-FB8F-741A13DE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52E0B2B-660E-91FE-7EFE-92A76F55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61C7916-C7B7-9F74-DCB4-1034D68F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701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175D09-71E6-2B79-859E-817665BA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A20411E-5CED-E1F0-32E1-7BF3B670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A90587D-092A-7D81-1C85-F5F251DD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52D4D98-E412-DA53-BEA9-4645BBD5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0E5218D-CACD-1AAA-C885-A4F5DA42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022E5DA-C1F5-637D-0678-229D2D7C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3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3B8F148-D047-7060-B385-25861F77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E0892865-06DF-4306-C824-D440FE009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E3F21A98-D282-D8C9-BD0C-83133A30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03BB3BB-A4D4-D6C8-93A0-11748E17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9C47F52-57B5-B261-8538-497F9CF7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24345D4-45DF-068F-8CB5-8D62A11C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74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FDBA8E0-4AF0-32D4-D6FF-3A486DCC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660D7FB-539A-2617-3A92-83B175A7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FFFE467-3E6F-48D7-29EE-C8C72018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E642-593D-4AC4-9255-1D9B3690A42A}" type="datetimeFigureOut">
              <a:rPr lang="ro-RO" smtClean="0"/>
              <a:t>18.11.2023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B6DFD31-4837-ED6C-2DC9-076FF171B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C20FDA3-2ADC-F26F-2E8E-17F380720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79C2-C79C-4880-ADCA-3BCCFDDB38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03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 descr="O imagine care conține în aer liber, roată, Roată de bicicletă, transport&#10;&#10;Descriere generată automat">
            <a:extLst>
              <a:ext uri="{FF2B5EF4-FFF2-40B4-BE49-F238E27FC236}">
                <a16:creationId xmlns:a16="http://schemas.microsoft.com/office/drawing/2014/main" id="{0A9DBFDE-3C50-FACA-406E-4B2ED2EB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191" y="0"/>
            <a:ext cx="15710089" cy="7518400"/>
          </a:xfrm>
          <a:prstGeom prst="rect">
            <a:avLst/>
          </a:prstGeom>
        </p:spPr>
      </p:pic>
      <p:pic>
        <p:nvPicPr>
          <p:cNvPr id="9" name="Imagine 8" descr="O imagine care conține verde, plantă, natură&#10;&#10;Descriere generată automat">
            <a:extLst>
              <a:ext uri="{FF2B5EF4-FFF2-40B4-BE49-F238E27FC236}">
                <a16:creationId xmlns:a16="http://schemas.microsoft.com/office/drawing/2014/main" id="{204D6035-BA54-4E2E-4050-E96A4ABF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7665" y="3035300"/>
            <a:ext cx="16757042" cy="3822700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2EE54E39-8ED1-2938-4F8C-94C3F7FBFFF5}"/>
              </a:ext>
            </a:extLst>
          </p:cNvPr>
          <p:cNvSpPr txBox="1"/>
          <p:nvPr/>
        </p:nvSpPr>
        <p:spPr>
          <a:xfrm>
            <a:off x="2510974" y="4284930"/>
            <a:ext cx="7170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Cycle</a:t>
            </a:r>
            <a:endParaRPr lang="ro-RO" sz="8000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Imagine 17">
            <a:extLst>
              <a:ext uri="{FF2B5EF4-FFF2-40B4-BE49-F238E27FC236}">
                <a16:creationId xmlns:a16="http://schemas.microsoft.com/office/drawing/2014/main" id="{ECC7CEEE-4FB6-A955-5D11-964AA3690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5783870" y="2228295"/>
            <a:ext cx="448138" cy="448138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ADAEDA5-396C-872C-6DA6-C25F6D9BE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296" y="161774"/>
            <a:ext cx="1025407" cy="10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9813CA7C-FA0E-F48A-D055-7711C3F5348D}"/>
              </a:ext>
            </a:extLst>
          </p:cNvPr>
          <p:cNvSpPr txBox="1"/>
          <p:nvPr/>
        </p:nvSpPr>
        <p:spPr>
          <a:xfrm>
            <a:off x="2711879" y="2718328"/>
            <a:ext cx="414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Fully working authentication system</a:t>
            </a:r>
            <a:endParaRPr lang="ro-RO" b="1" dirty="0"/>
          </a:p>
        </p:txBody>
      </p:sp>
      <p:pic>
        <p:nvPicPr>
          <p:cNvPr id="3074" name="Picture 2" descr="Authentication ">
            <a:extLst>
              <a:ext uri="{FF2B5EF4-FFF2-40B4-BE49-F238E27FC236}">
                <a16:creationId xmlns:a16="http://schemas.microsoft.com/office/drawing/2014/main" id="{F1E1B133-4F46-CCAB-28AF-96042E3FA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24" y="2664330"/>
            <a:ext cx="477328" cy="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tăText 19">
            <a:extLst>
              <a:ext uri="{FF2B5EF4-FFF2-40B4-BE49-F238E27FC236}">
                <a16:creationId xmlns:a16="http://schemas.microsoft.com/office/drawing/2014/main" id="{1AA008B4-D761-7E0F-7F5A-E6A0EBFD04C0}"/>
              </a:ext>
            </a:extLst>
          </p:cNvPr>
          <p:cNvSpPr txBox="1"/>
          <p:nvPr/>
        </p:nvSpPr>
        <p:spPr>
          <a:xfrm>
            <a:off x="2711879" y="3523261"/>
            <a:ext cx="576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Fully functional backend service (for CRUD operations)</a:t>
            </a:r>
            <a:endParaRPr lang="ro-RO" b="1" dirty="0"/>
          </a:p>
        </p:txBody>
      </p:sp>
      <p:pic>
        <p:nvPicPr>
          <p:cNvPr id="3076" name="Picture 4" descr="Api ">
            <a:extLst>
              <a:ext uri="{FF2B5EF4-FFF2-40B4-BE49-F238E27FC236}">
                <a16:creationId xmlns:a16="http://schemas.microsoft.com/office/drawing/2014/main" id="{8DB4B42C-2EDC-010B-341D-832979E6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86" y="3500855"/>
            <a:ext cx="489466" cy="4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ayers ">
            <a:extLst>
              <a:ext uri="{FF2B5EF4-FFF2-40B4-BE49-F238E27FC236}">
                <a16:creationId xmlns:a16="http://schemas.microsoft.com/office/drawing/2014/main" id="{B0688A4C-777D-7495-4CBA-B034CDBC9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24" y="4290128"/>
            <a:ext cx="489466" cy="48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tăText 20">
            <a:extLst>
              <a:ext uri="{FF2B5EF4-FFF2-40B4-BE49-F238E27FC236}">
                <a16:creationId xmlns:a16="http://schemas.microsoft.com/office/drawing/2014/main" id="{5743EBC5-2B22-6439-0396-058DECAA1F03}"/>
              </a:ext>
            </a:extLst>
          </p:cNvPr>
          <p:cNvSpPr txBox="1"/>
          <p:nvPr/>
        </p:nvSpPr>
        <p:spPr>
          <a:xfrm>
            <a:off x="2711879" y="4290128"/>
            <a:ext cx="576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Intuitive, user friendly end aesthetically pleasing UI</a:t>
            </a:r>
            <a:endParaRPr lang="ro-RO" b="1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0F1F6DC0-E36F-77F1-0A2E-62D6AC00C8FB}"/>
              </a:ext>
            </a:extLst>
          </p:cNvPr>
          <p:cNvSpPr txBox="1"/>
          <p:nvPr/>
        </p:nvSpPr>
        <p:spPr>
          <a:xfrm>
            <a:off x="4048662" y="1110715"/>
            <a:ext cx="409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C513A"/>
                </a:solidFill>
              </a:rPr>
              <a:t>IMPLEMENTED FEATURES</a:t>
            </a:r>
            <a:endParaRPr lang="ro-RO" sz="2000" b="1" dirty="0">
              <a:solidFill>
                <a:srgbClr val="5C513A"/>
              </a:solidFill>
            </a:endParaRP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DB96F461-29BF-5322-AC8C-C143106637D4}"/>
              </a:ext>
            </a:extLst>
          </p:cNvPr>
          <p:cNvCxnSpPr>
            <a:cxnSpLocks/>
          </p:cNvCxnSpPr>
          <p:nvPr/>
        </p:nvCxnSpPr>
        <p:spPr>
          <a:xfrm>
            <a:off x="4048662" y="1493118"/>
            <a:ext cx="4448357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ine 26">
            <a:extLst>
              <a:ext uri="{FF2B5EF4-FFF2-40B4-BE49-F238E27FC236}">
                <a16:creationId xmlns:a16="http://schemas.microsoft.com/office/drawing/2014/main" id="{4DB65698-8CA3-D0C9-4E1E-D0A81B4B1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295" y="109205"/>
            <a:ext cx="1025407" cy="10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098" name="Picture 2" descr="Predictive chart ">
            <a:extLst>
              <a:ext uri="{FF2B5EF4-FFF2-40B4-BE49-F238E27FC236}">
                <a16:creationId xmlns:a16="http://schemas.microsoft.com/office/drawing/2014/main" id="{7D2E8870-ADC5-7558-91F7-93EA5BB6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80" y="1767870"/>
            <a:ext cx="1059640" cy="10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C04B1039-A781-4182-A04A-2FAEBC5022B4}"/>
              </a:ext>
            </a:extLst>
          </p:cNvPr>
          <p:cNvSpPr txBox="1"/>
          <p:nvPr/>
        </p:nvSpPr>
        <p:spPr>
          <a:xfrm>
            <a:off x="3400384" y="3666215"/>
            <a:ext cx="414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Also buy, sell and rent scooters</a:t>
            </a:r>
            <a:endParaRPr lang="ro-RO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4A0BB6-7EC8-2440-05E5-9132470520D8}"/>
              </a:ext>
            </a:extLst>
          </p:cNvPr>
          <p:cNvSpPr/>
          <p:nvPr/>
        </p:nvSpPr>
        <p:spPr>
          <a:xfrm>
            <a:off x="2486026" y="3567512"/>
            <a:ext cx="566737" cy="5667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100" name="Picture 4" descr="Hand gesture ">
            <a:extLst>
              <a:ext uri="{FF2B5EF4-FFF2-40B4-BE49-F238E27FC236}">
                <a16:creationId xmlns:a16="http://schemas.microsoft.com/office/drawing/2014/main" id="{99A219DC-7EA9-BECD-73BD-82CA0F92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28" y="366621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43A9F-530F-9DC3-6569-A9F95D6EAEA2}"/>
              </a:ext>
            </a:extLst>
          </p:cNvPr>
          <p:cNvSpPr/>
          <p:nvPr/>
        </p:nvSpPr>
        <p:spPr>
          <a:xfrm>
            <a:off x="2483168" y="4436192"/>
            <a:ext cx="566737" cy="5667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4102" name="Picture 6" descr="AI ">
            <a:extLst>
              <a:ext uri="{FF2B5EF4-FFF2-40B4-BE49-F238E27FC236}">
                <a16:creationId xmlns:a16="http://schemas.microsoft.com/office/drawing/2014/main" id="{A5C1FDE8-6F6F-07BE-1BEF-40271925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28" y="455771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00C18521-9FF2-9609-B6B1-B5654D114AA7}"/>
              </a:ext>
            </a:extLst>
          </p:cNvPr>
          <p:cNvSpPr txBox="1"/>
          <p:nvPr/>
        </p:nvSpPr>
        <p:spPr>
          <a:xfrm>
            <a:off x="3400383" y="4557715"/>
            <a:ext cx="574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AI (such as GPT-4) to provide an interactive price calculator for the user, based on the market</a:t>
            </a:r>
            <a:endParaRPr lang="ro-RO" b="1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244715B2-6315-DE4F-DBB8-74158EB7C963}"/>
              </a:ext>
            </a:extLst>
          </p:cNvPr>
          <p:cNvSpPr txBox="1"/>
          <p:nvPr/>
        </p:nvSpPr>
        <p:spPr>
          <a:xfrm>
            <a:off x="4048662" y="1110715"/>
            <a:ext cx="409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C513A"/>
                </a:solidFill>
              </a:rPr>
              <a:t>UPCOMING FEATURES</a:t>
            </a:r>
            <a:endParaRPr lang="ro-RO" sz="2000" b="1" dirty="0">
              <a:solidFill>
                <a:srgbClr val="5C513A"/>
              </a:solidFill>
            </a:endParaRPr>
          </a:p>
        </p:txBody>
      </p:sp>
      <p:cxnSp>
        <p:nvCxnSpPr>
          <p:cNvPr id="11" name="Conector drept 10">
            <a:extLst>
              <a:ext uri="{FF2B5EF4-FFF2-40B4-BE49-F238E27FC236}">
                <a16:creationId xmlns:a16="http://schemas.microsoft.com/office/drawing/2014/main" id="{9E1ECEEE-5FE0-916A-CA8E-44BDE2BE2174}"/>
              </a:ext>
            </a:extLst>
          </p:cNvPr>
          <p:cNvCxnSpPr>
            <a:cxnSpLocks/>
          </p:cNvCxnSpPr>
          <p:nvPr/>
        </p:nvCxnSpPr>
        <p:spPr>
          <a:xfrm>
            <a:off x="4048662" y="1493118"/>
            <a:ext cx="4448357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ine 11">
            <a:extLst>
              <a:ext uri="{FF2B5EF4-FFF2-40B4-BE49-F238E27FC236}">
                <a16:creationId xmlns:a16="http://schemas.microsoft.com/office/drawing/2014/main" id="{619FE685-31FB-67D5-15D8-61364302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295" y="109205"/>
            <a:ext cx="1025407" cy="10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21F6B684-582F-C334-C907-150E19A92707}"/>
              </a:ext>
            </a:extLst>
          </p:cNvPr>
          <p:cNvSpPr txBox="1"/>
          <p:nvPr/>
        </p:nvSpPr>
        <p:spPr>
          <a:xfrm>
            <a:off x="1575704" y="3796124"/>
            <a:ext cx="880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5C513A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Thank you.</a:t>
            </a:r>
            <a:endParaRPr lang="ro-RO" sz="3000" b="1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25BF7A4-9866-03A8-DF5A-10DC98D8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79" y="2368432"/>
            <a:ext cx="1352550" cy="14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2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 descr="O imagine care conține în aer liber, roată, Roată de bicicletă, transport&#10;&#10;Descriere generată automat">
            <a:extLst>
              <a:ext uri="{FF2B5EF4-FFF2-40B4-BE49-F238E27FC236}">
                <a16:creationId xmlns:a16="http://schemas.microsoft.com/office/drawing/2014/main" id="{0A85B7FD-0303-9414-AB81-8652F1DC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4190" y="-463550"/>
            <a:ext cx="15710089" cy="7518400"/>
          </a:xfrm>
          <a:prstGeom prst="rect">
            <a:avLst/>
          </a:prstGeom>
        </p:spPr>
      </p:pic>
      <p:pic>
        <p:nvPicPr>
          <p:cNvPr id="9" name="Imagine 8" descr="O imagine care conține verde, plantă, natură&#10;&#10;Descriere generată automat">
            <a:extLst>
              <a:ext uri="{FF2B5EF4-FFF2-40B4-BE49-F238E27FC236}">
                <a16:creationId xmlns:a16="http://schemas.microsoft.com/office/drawing/2014/main" id="{204D6035-BA54-4E2E-4050-E96A4ABF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2434" y="3295650"/>
            <a:ext cx="19206576" cy="4381500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BE969116-9026-4448-B9C9-8B206E03A2AD}"/>
              </a:ext>
            </a:extLst>
          </p:cNvPr>
          <p:cNvSpPr txBox="1"/>
          <p:nvPr/>
        </p:nvSpPr>
        <p:spPr>
          <a:xfrm>
            <a:off x="2510974" y="92611"/>
            <a:ext cx="7170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Cycle</a:t>
            </a:r>
            <a:endParaRPr lang="ro-RO" sz="8000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73850ED2-2BF3-0166-827E-61664F9D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10" y="-1394649"/>
            <a:ext cx="1487487" cy="734249"/>
          </a:xfrm>
          <a:prstGeom prst="rect">
            <a:avLst/>
          </a:prstGeom>
        </p:spPr>
      </p:pic>
      <p:pic>
        <p:nvPicPr>
          <p:cNvPr id="4098" name="Picture 2" descr="Green energy ">
            <a:extLst>
              <a:ext uri="{FF2B5EF4-FFF2-40B4-BE49-F238E27FC236}">
                <a16:creationId xmlns:a16="http://schemas.microsoft.com/office/drawing/2014/main" id="{ED08CA41-0623-3D2E-01F5-98569D89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5" y="14450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ustainable ">
            <a:extLst>
              <a:ext uri="{FF2B5EF4-FFF2-40B4-BE49-F238E27FC236}">
                <a16:creationId xmlns:a16="http://schemas.microsoft.com/office/drawing/2014/main" id="{C41BDBF9-2D1B-6B7A-5D25-B16CCE6F2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5" y="28992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onnection ">
            <a:extLst>
              <a:ext uri="{FF2B5EF4-FFF2-40B4-BE49-F238E27FC236}">
                <a16:creationId xmlns:a16="http://schemas.microsoft.com/office/drawing/2014/main" id="{9947F01E-B9C1-425F-D9F1-3F046026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5" y="45021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6FDB1B0A-50B3-8CA9-E2ED-F247EFC1652F}"/>
              </a:ext>
            </a:extLst>
          </p:cNvPr>
          <p:cNvSpPr txBox="1"/>
          <p:nvPr/>
        </p:nvSpPr>
        <p:spPr>
          <a:xfrm>
            <a:off x="2382744" y="1695212"/>
            <a:ext cx="3392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5C513A"/>
                </a:solidFill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sustainability ally</a:t>
            </a:r>
            <a:endParaRPr lang="ro-RO" sz="2700" b="1" dirty="0">
              <a:solidFill>
                <a:srgbClr val="5C513A"/>
              </a:solidFill>
              <a:latin typeface="Roboto" panose="02000000000000000000" pitchFamily="2" charset="0"/>
              <a:ea typeface="Roboto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4020CB2-B8EE-8A50-284D-61F343F6A635}"/>
              </a:ext>
            </a:extLst>
          </p:cNvPr>
          <p:cNvSpPr txBox="1"/>
          <p:nvPr/>
        </p:nvSpPr>
        <p:spPr>
          <a:xfrm>
            <a:off x="2382744" y="3231808"/>
            <a:ext cx="3392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5C513A"/>
                </a:solidFill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circular economy</a:t>
            </a:r>
            <a:endParaRPr lang="ro-RO" sz="2700" b="1" dirty="0">
              <a:solidFill>
                <a:srgbClr val="5C513A"/>
              </a:solidFill>
              <a:latin typeface="Roboto" panose="02000000000000000000" pitchFamily="2" charset="0"/>
              <a:ea typeface="Roboto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978F3ACB-8EED-2705-57F4-4BF7A907878B}"/>
              </a:ext>
            </a:extLst>
          </p:cNvPr>
          <p:cNvSpPr txBox="1"/>
          <p:nvPr/>
        </p:nvSpPr>
        <p:spPr>
          <a:xfrm>
            <a:off x="2382744" y="4768404"/>
            <a:ext cx="328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5C513A"/>
                </a:solidFill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community connectivity</a:t>
            </a:r>
            <a:endParaRPr lang="ro-RO" sz="2700" b="1" dirty="0">
              <a:solidFill>
                <a:srgbClr val="5C513A"/>
              </a:solidFill>
              <a:latin typeface="Roboto" panose="02000000000000000000" pitchFamily="2" charset="0"/>
              <a:ea typeface="Roboto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92BE7E-FC0D-7B61-CE81-D67CEBB4C417}"/>
              </a:ext>
            </a:extLst>
          </p:cNvPr>
          <p:cNvSpPr/>
          <p:nvPr/>
        </p:nvSpPr>
        <p:spPr>
          <a:xfrm>
            <a:off x="2235200" y="4972050"/>
            <a:ext cx="120650" cy="120650"/>
          </a:xfrm>
          <a:prstGeom prst="ellipse">
            <a:avLst/>
          </a:prstGeom>
          <a:solidFill>
            <a:srgbClr val="5C5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EDA48F-3C26-1E1E-C97A-E8705726D75A}"/>
              </a:ext>
            </a:extLst>
          </p:cNvPr>
          <p:cNvSpPr/>
          <p:nvPr/>
        </p:nvSpPr>
        <p:spPr>
          <a:xfrm>
            <a:off x="2235200" y="3460323"/>
            <a:ext cx="120650" cy="120650"/>
          </a:xfrm>
          <a:prstGeom prst="ellipse">
            <a:avLst/>
          </a:prstGeom>
          <a:solidFill>
            <a:srgbClr val="5C5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CB74A0-96C4-EB67-E6A4-CCF97F004119}"/>
              </a:ext>
            </a:extLst>
          </p:cNvPr>
          <p:cNvSpPr/>
          <p:nvPr/>
        </p:nvSpPr>
        <p:spPr>
          <a:xfrm>
            <a:off x="2235200" y="1888802"/>
            <a:ext cx="120650" cy="120650"/>
          </a:xfrm>
          <a:prstGeom prst="ellipse">
            <a:avLst/>
          </a:prstGeom>
          <a:solidFill>
            <a:srgbClr val="5C5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9" name="Imagine 18">
            <a:extLst>
              <a:ext uri="{FF2B5EF4-FFF2-40B4-BE49-F238E27FC236}">
                <a16:creationId xmlns:a16="http://schemas.microsoft.com/office/drawing/2014/main" id="{952761AF-3A7A-245A-F43C-F5533FCAD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5779109" y="1785382"/>
            <a:ext cx="448138" cy="4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" name="Imagine 1" descr="O imagine care conține în aer liber, roată, Roată de bicicletă, transport&#10;&#10;Descriere generată automat">
            <a:extLst>
              <a:ext uri="{FF2B5EF4-FFF2-40B4-BE49-F238E27FC236}">
                <a16:creationId xmlns:a16="http://schemas.microsoft.com/office/drawing/2014/main" id="{0A85B7FD-0303-9414-AB81-8652F1DC05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89" y="-463550"/>
            <a:ext cx="15710089" cy="7518400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07E36151-3D72-03F2-6238-045F4EBEC065}"/>
              </a:ext>
            </a:extLst>
          </p:cNvPr>
          <p:cNvSpPr txBox="1"/>
          <p:nvPr/>
        </p:nvSpPr>
        <p:spPr>
          <a:xfrm>
            <a:off x="2510974" y="-1799689"/>
            <a:ext cx="7170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Cycle</a:t>
            </a:r>
            <a:endParaRPr lang="ro-RO" sz="8000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2" descr="Green energy ">
            <a:extLst>
              <a:ext uri="{FF2B5EF4-FFF2-40B4-BE49-F238E27FC236}">
                <a16:creationId xmlns:a16="http://schemas.microsoft.com/office/drawing/2014/main" id="{5D84FA28-5EBA-1119-F3CF-3F1BF7B8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1662770"/>
            <a:ext cx="841830" cy="8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ustainable ">
            <a:extLst>
              <a:ext uri="{FF2B5EF4-FFF2-40B4-BE49-F238E27FC236}">
                <a16:creationId xmlns:a16="http://schemas.microsoft.com/office/drawing/2014/main" id="{DA2A56C9-2002-D76F-FA84-4254C2B0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3116920"/>
            <a:ext cx="841830" cy="8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onnection ">
            <a:extLst>
              <a:ext uri="{FF2B5EF4-FFF2-40B4-BE49-F238E27FC236}">
                <a16:creationId xmlns:a16="http://schemas.microsoft.com/office/drawing/2014/main" id="{4F2B22F4-A58F-A933-1A24-63695E55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4719863"/>
            <a:ext cx="841830" cy="8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8864592D-0536-08F5-B6B8-680C73BD7E86}"/>
              </a:ext>
            </a:extLst>
          </p:cNvPr>
          <p:cNvSpPr txBox="1"/>
          <p:nvPr/>
        </p:nvSpPr>
        <p:spPr>
          <a:xfrm>
            <a:off x="6096000" y="122465"/>
            <a:ext cx="30915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services</a:t>
            </a:r>
            <a:endParaRPr lang="ro-RO" sz="3500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D73A1B93-3E4E-838E-EA52-7074635B74E1}"/>
              </a:ext>
            </a:extLst>
          </p:cNvPr>
          <p:cNvCxnSpPr>
            <a:cxnSpLocks/>
          </p:cNvCxnSpPr>
          <p:nvPr/>
        </p:nvCxnSpPr>
        <p:spPr>
          <a:xfrm>
            <a:off x="5921829" y="637293"/>
            <a:ext cx="4223657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ine 8" descr="O imagine care conține verde, plantă, natură&#10;&#10;Descriere generată automat">
            <a:extLst>
              <a:ext uri="{FF2B5EF4-FFF2-40B4-BE49-F238E27FC236}">
                <a16:creationId xmlns:a16="http://schemas.microsoft.com/office/drawing/2014/main" id="{204D6035-BA54-4E2E-4050-E96A4ABFC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6834" y="3295650"/>
            <a:ext cx="19206576" cy="4381500"/>
          </a:xfrm>
          <a:prstGeom prst="rect">
            <a:avLst/>
          </a:prstGeom>
        </p:spPr>
      </p:pic>
      <p:sp>
        <p:nvSpPr>
          <p:cNvPr id="23" name="CasetăText 22">
            <a:extLst>
              <a:ext uri="{FF2B5EF4-FFF2-40B4-BE49-F238E27FC236}">
                <a16:creationId xmlns:a16="http://schemas.microsoft.com/office/drawing/2014/main" id="{41BCE61C-0DB3-4A16-17FC-9EE404F3B526}"/>
              </a:ext>
            </a:extLst>
          </p:cNvPr>
          <p:cNvSpPr txBox="1"/>
          <p:nvPr/>
        </p:nvSpPr>
        <p:spPr>
          <a:xfrm>
            <a:off x="7923474" y="1580887"/>
            <a:ext cx="3091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rgbClr val="7030A0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bike</a:t>
            </a:r>
            <a:r>
              <a:rPr lang="en-US" sz="2500" b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.</a:t>
            </a:r>
            <a:r>
              <a:rPr lang="en-US" sz="2500" b="1" dirty="0" err="1">
                <a:solidFill>
                  <a:srgbClr val="5C513A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buy</a:t>
            </a:r>
            <a:r>
              <a:rPr lang="en-US" sz="2500" b="1" dirty="0">
                <a:latin typeface="Biome Light" panose="020B0502040204020203" pitchFamily="34" charset="0"/>
                <a:cs typeface="Biome Light" panose="020B0502040204020203" pitchFamily="34" charset="0"/>
              </a:rPr>
              <a:t>();</a:t>
            </a:r>
            <a:endParaRPr lang="ro-RO" sz="2500" b="1"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F1F3394F-89B1-B54B-28C0-26CF98219160}"/>
              </a:ext>
            </a:extLst>
          </p:cNvPr>
          <p:cNvSpPr txBox="1"/>
          <p:nvPr/>
        </p:nvSpPr>
        <p:spPr>
          <a:xfrm>
            <a:off x="7914534" y="2120115"/>
            <a:ext cx="3091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rgbClr val="7030A0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bike</a:t>
            </a:r>
            <a:r>
              <a:rPr lang="en-US" sz="2500" b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.</a:t>
            </a:r>
            <a:r>
              <a:rPr lang="en-US" sz="2500" b="1" dirty="0" err="1">
                <a:solidFill>
                  <a:srgbClr val="5C513A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sell</a:t>
            </a:r>
            <a:r>
              <a:rPr lang="en-US" sz="2500" b="1" dirty="0">
                <a:latin typeface="Biome Light" panose="020B0502040204020203" pitchFamily="34" charset="0"/>
                <a:cs typeface="Biome Light" panose="020B0502040204020203" pitchFamily="34" charset="0"/>
              </a:rPr>
              <a:t>();</a:t>
            </a:r>
            <a:endParaRPr lang="ro-RO" sz="2500" b="1"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012650A1-DDA1-471A-D790-BC2A19818D39}"/>
              </a:ext>
            </a:extLst>
          </p:cNvPr>
          <p:cNvSpPr txBox="1"/>
          <p:nvPr/>
        </p:nvSpPr>
        <p:spPr>
          <a:xfrm>
            <a:off x="7914534" y="2659343"/>
            <a:ext cx="30915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rgbClr val="7030A0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bike</a:t>
            </a:r>
            <a:r>
              <a:rPr lang="en-US" sz="2500" b="1" dirty="0" err="1">
                <a:latin typeface="Biome Light" panose="020B0502040204020203" pitchFamily="34" charset="0"/>
                <a:cs typeface="Biome Light" panose="020B0502040204020203" pitchFamily="34" charset="0"/>
              </a:rPr>
              <a:t>.</a:t>
            </a:r>
            <a:r>
              <a:rPr lang="en-US" sz="2500" b="1" dirty="0" err="1">
                <a:solidFill>
                  <a:srgbClr val="5C513A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rent</a:t>
            </a:r>
            <a:r>
              <a:rPr lang="en-US" sz="2500" b="1" dirty="0">
                <a:latin typeface="Biome Light" panose="020B0502040204020203" pitchFamily="34" charset="0"/>
                <a:cs typeface="Biome Light" panose="020B0502040204020203" pitchFamily="34" charset="0"/>
              </a:rPr>
              <a:t>();</a:t>
            </a:r>
            <a:endParaRPr lang="ro-RO" sz="2500" b="1"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96AEC78B-F1F7-814B-FFB9-962FA2B23DDC}"/>
              </a:ext>
            </a:extLst>
          </p:cNvPr>
          <p:cNvCxnSpPr>
            <a:cxnSpLocks/>
          </p:cNvCxnSpPr>
          <p:nvPr/>
        </p:nvCxnSpPr>
        <p:spPr>
          <a:xfrm>
            <a:off x="7853659" y="1482030"/>
            <a:ext cx="0" cy="181362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ine 27">
            <a:extLst>
              <a:ext uri="{FF2B5EF4-FFF2-40B4-BE49-F238E27FC236}">
                <a16:creationId xmlns:a16="http://schemas.microsoft.com/office/drawing/2014/main" id="{7A721F93-D21E-DD6A-BF9F-8E0698CCF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0000">
            <a:off x="4159703" y="1825073"/>
            <a:ext cx="448138" cy="4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6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2" name="Imagine 1" descr="O imagine care conține în aer liber, roată, Roată de bicicletă, transport&#10;&#10;Descriere generată automat">
            <a:extLst>
              <a:ext uri="{FF2B5EF4-FFF2-40B4-BE49-F238E27FC236}">
                <a16:creationId xmlns:a16="http://schemas.microsoft.com/office/drawing/2014/main" id="{0A85B7FD-0303-9414-AB81-8652F1DC05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89" y="-463550"/>
            <a:ext cx="15710089" cy="7518400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07E36151-3D72-03F2-6238-045F4EBEC065}"/>
              </a:ext>
            </a:extLst>
          </p:cNvPr>
          <p:cNvSpPr txBox="1"/>
          <p:nvPr/>
        </p:nvSpPr>
        <p:spPr>
          <a:xfrm>
            <a:off x="2510974" y="-1799689"/>
            <a:ext cx="7170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Cycle</a:t>
            </a:r>
            <a:endParaRPr lang="ro-RO" sz="8000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8864592D-0536-08F5-B6B8-680C73BD7E86}"/>
              </a:ext>
            </a:extLst>
          </p:cNvPr>
          <p:cNvSpPr txBox="1"/>
          <p:nvPr/>
        </p:nvSpPr>
        <p:spPr>
          <a:xfrm>
            <a:off x="6095999" y="122465"/>
            <a:ext cx="37301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they break… </a:t>
            </a:r>
            <a:r>
              <a:rPr lang="en-US" sz="35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</a:t>
            </a:r>
            <a:endParaRPr lang="ro-RO" sz="3500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D73A1B93-3E4E-838E-EA52-7074635B74E1}"/>
              </a:ext>
            </a:extLst>
          </p:cNvPr>
          <p:cNvCxnSpPr>
            <a:cxnSpLocks/>
          </p:cNvCxnSpPr>
          <p:nvPr/>
        </p:nvCxnSpPr>
        <p:spPr>
          <a:xfrm>
            <a:off x="5921829" y="637293"/>
            <a:ext cx="4223657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ine 8" descr="O imagine care conține verde, plantă, natură&#10;&#10;Descriere generată automat">
            <a:extLst>
              <a:ext uri="{FF2B5EF4-FFF2-40B4-BE49-F238E27FC236}">
                <a16:creationId xmlns:a16="http://schemas.microsoft.com/office/drawing/2014/main" id="{204D6035-BA54-4E2E-4050-E96A4ABFC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6834" y="3295650"/>
            <a:ext cx="19206576" cy="43815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1CDEF4F-D5EE-EEFB-A0B3-EFF69488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2156281" y="915657"/>
            <a:ext cx="4448691" cy="4448691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61480605-F653-F753-364D-8ADDEABD6E09}"/>
              </a:ext>
            </a:extLst>
          </p:cNvPr>
          <p:cNvSpPr txBox="1"/>
          <p:nvPr/>
        </p:nvSpPr>
        <p:spPr>
          <a:xfrm>
            <a:off x="8324868" y="2065993"/>
            <a:ext cx="3574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MENTENANCE</a:t>
            </a:r>
            <a:endParaRPr lang="ro-RO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230D1DE3-E5B9-9B49-01CD-F20F2F0F2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399" y="1649594"/>
            <a:ext cx="1324516" cy="1345212"/>
          </a:xfrm>
          <a:prstGeom prst="rect">
            <a:avLst/>
          </a:prstGeom>
        </p:spPr>
      </p:pic>
      <p:pic>
        <p:nvPicPr>
          <p:cNvPr id="5122" name="Picture 2" descr="Trust ">
            <a:extLst>
              <a:ext uri="{FF2B5EF4-FFF2-40B4-BE49-F238E27FC236}">
                <a16:creationId xmlns:a16="http://schemas.microsoft.com/office/drawing/2014/main" id="{48D12CC0-87BB-5E6F-F43B-CC5DD2F1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605" y="3209674"/>
            <a:ext cx="537881" cy="5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tăText 17">
            <a:extLst>
              <a:ext uri="{FF2B5EF4-FFF2-40B4-BE49-F238E27FC236}">
                <a16:creationId xmlns:a16="http://schemas.microsoft.com/office/drawing/2014/main" id="{3DD91A85-32AE-A927-04A8-C4DCB5E1B0B6}"/>
              </a:ext>
            </a:extLst>
          </p:cNvPr>
          <p:cNvSpPr txBox="1"/>
          <p:nvPr/>
        </p:nvSpPr>
        <p:spPr>
          <a:xfrm>
            <a:off x="10111992" y="3295650"/>
            <a:ext cx="203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Aharoni" panose="02010803020104030203" pitchFamily="2" charset="-79"/>
              </a:rPr>
              <a:t>client’s trust</a:t>
            </a:r>
            <a:endParaRPr lang="ro-RO" sz="2000" b="1" dirty="0">
              <a:latin typeface="+mj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448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8864592D-0536-08F5-B6B8-680C73BD7E86}"/>
              </a:ext>
            </a:extLst>
          </p:cNvPr>
          <p:cNvSpPr txBox="1"/>
          <p:nvPr/>
        </p:nvSpPr>
        <p:spPr>
          <a:xfrm>
            <a:off x="6096000" y="122465"/>
            <a:ext cx="46012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5C513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partner repair shops</a:t>
            </a:r>
            <a:endParaRPr lang="ro-RO" sz="3500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5" name="Conector drept 14">
            <a:extLst>
              <a:ext uri="{FF2B5EF4-FFF2-40B4-BE49-F238E27FC236}">
                <a16:creationId xmlns:a16="http://schemas.microsoft.com/office/drawing/2014/main" id="{D73A1B93-3E4E-838E-EA52-7074635B74E1}"/>
              </a:ext>
            </a:extLst>
          </p:cNvPr>
          <p:cNvCxnSpPr>
            <a:cxnSpLocks/>
          </p:cNvCxnSpPr>
          <p:nvPr/>
        </p:nvCxnSpPr>
        <p:spPr>
          <a:xfrm>
            <a:off x="5921829" y="637293"/>
            <a:ext cx="5889171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ine 4">
            <a:extLst>
              <a:ext uri="{FF2B5EF4-FFF2-40B4-BE49-F238E27FC236}">
                <a16:creationId xmlns:a16="http://schemas.microsoft.com/office/drawing/2014/main" id="{A4862E6E-AE83-9A4C-CD72-8705EA85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00">
            <a:off x="2156281" y="915657"/>
            <a:ext cx="4448691" cy="4448691"/>
          </a:xfrm>
          <a:prstGeom prst="rect">
            <a:avLst/>
          </a:prstGeom>
        </p:spPr>
      </p:pic>
      <p:pic>
        <p:nvPicPr>
          <p:cNvPr id="7" name="Imagine 6" descr="O imagine care conține desen animat, clipart, captură de ecran, Grafică&#10;&#10;Descriere generată automat">
            <a:extLst>
              <a:ext uri="{FF2B5EF4-FFF2-40B4-BE49-F238E27FC236}">
                <a16:creationId xmlns:a16="http://schemas.microsoft.com/office/drawing/2014/main" id="{3B07AB69-D0DA-59CF-1CA9-94375AC45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0002"/>
            <a:ext cx="1674653" cy="1674653"/>
          </a:xfrm>
          <a:prstGeom prst="rect">
            <a:avLst/>
          </a:prstGeom>
        </p:spPr>
      </p:pic>
      <p:pic>
        <p:nvPicPr>
          <p:cNvPr id="6146" name="Picture 2" descr="Garage ">
            <a:extLst>
              <a:ext uri="{FF2B5EF4-FFF2-40B4-BE49-F238E27FC236}">
                <a16:creationId xmlns:a16="http://schemas.microsoft.com/office/drawing/2014/main" id="{2778A130-35AB-A044-69E9-5AF3A681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929" y="1736195"/>
            <a:ext cx="2445810" cy="24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r repair ">
            <a:extLst>
              <a:ext uri="{FF2B5EF4-FFF2-40B4-BE49-F238E27FC236}">
                <a16:creationId xmlns:a16="http://schemas.microsoft.com/office/drawing/2014/main" id="{8F59BBDA-EC06-26CC-8764-F5761946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67" y="2387466"/>
            <a:ext cx="457334" cy="45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echanic ">
            <a:extLst>
              <a:ext uri="{FF2B5EF4-FFF2-40B4-BE49-F238E27FC236}">
                <a16:creationId xmlns:a16="http://schemas.microsoft.com/office/drawing/2014/main" id="{86957551-8D37-98F5-67A8-297F39CE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86" y="1353889"/>
            <a:ext cx="1443693" cy="14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ocation pin ">
            <a:extLst>
              <a:ext uri="{FF2B5EF4-FFF2-40B4-BE49-F238E27FC236}">
                <a16:creationId xmlns:a16="http://schemas.microsoft.com/office/drawing/2014/main" id="{7B65BE5A-E629-0CEA-B259-6BE6D52B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85" y="1051187"/>
            <a:ext cx="302702" cy="30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9D341554-F335-4B07-7D6E-3DB03BA4007E}"/>
              </a:ext>
            </a:extLst>
          </p:cNvPr>
          <p:cNvSpPr txBox="1"/>
          <p:nvPr/>
        </p:nvSpPr>
        <p:spPr>
          <a:xfrm>
            <a:off x="7619572" y="1051187"/>
            <a:ext cx="144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… nearby</a:t>
            </a:r>
            <a:endParaRPr lang="ro-RO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529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Picture 2" descr="Green energy ">
            <a:extLst>
              <a:ext uri="{FF2B5EF4-FFF2-40B4-BE49-F238E27FC236}">
                <a16:creationId xmlns:a16="http://schemas.microsoft.com/office/drawing/2014/main" id="{545081DB-43C2-C8FC-EFAF-7880C0BD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61" y="1490838"/>
            <a:ext cx="84455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ustainable ">
            <a:extLst>
              <a:ext uri="{FF2B5EF4-FFF2-40B4-BE49-F238E27FC236}">
                <a16:creationId xmlns:a16="http://schemas.microsoft.com/office/drawing/2014/main" id="{CE69051E-6A04-F6ED-F40E-44159D93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54" y="1490838"/>
            <a:ext cx="84455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onnection ">
            <a:extLst>
              <a:ext uri="{FF2B5EF4-FFF2-40B4-BE49-F238E27FC236}">
                <a16:creationId xmlns:a16="http://schemas.microsoft.com/office/drawing/2014/main" id="{3B8FC1F1-E7D7-C2D6-9A34-8E6544893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47" y="1490838"/>
            <a:ext cx="84455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21F6B684-582F-C334-C907-150E19A92707}"/>
              </a:ext>
            </a:extLst>
          </p:cNvPr>
          <p:cNvSpPr txBox="1"/>
          <p:nvPr/>
        </p:nvSpPr>
        <p:spPr>
          <a:xfrm>
            <a:off x="1540779" y="3796124"/>
            <a:ext cx="880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0" dirty="0">
                <a:solidFill>
                  <a:srgbClr val="5C513A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Embracing the Ease of Sustainable Mobility</a:t>
            </a:r>
            <a:endParaRPr lang="ro-RO" sz="3000" b="1" dirty="0">
              <a:solidFill>
                <a:srgbClr val="5C513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DBD95CD7-EDF9-9306-C067-985DC75AE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625" y="2713750"/>
            <a:ext cx="1025407" cy="10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194" name="Picture 2" descr="Application ">
            <a:extLst>
              <a:ext uri="{FF2B5EF4-FFF2-40B4-BE49-F238E27FC236}">
                <a16:creationId xmlns:a16="http://schemas.microsoft.com/office/drawing/2014/main" id="{B6900F7B-F2C8-6F9C-6C05-F3C28BF1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46" y="2991247"/>
            <a:ext cx="875506" cy="87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4F47493A-D064-5EE0-7B97-4B8C56B4A5E1}"/>
              </a:ext>
            </a:extLst>
          </p:cNvPr>
          <p:cNvSpPr txBox="1"/>
          <p:nvPr/>
        </p:nvSpPr>
        <p:spPr>
          <a:xfrm>
            <a:off x="4752974" y="385508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React web application</a:t>
            </a:r>
            <a:endParaRPr lang="ro-RO" b="1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25BC6E1F-6B87-6A17-47FF-57A362553F4F}"/>
              </a:ext>
            </a:extLst>
          </p:cNvPr>
          <p:cNvSpPr txBox="1"/>
          <p:nvPr/>
        </p:nvSpPr>
        <p:spPr>
          <a:xfrm>
            <a:off x="4752974" y="4157742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built with typescript</a:t>
            </a:r>
            <a:endParaRPr lang="ro-RO" sz="1400" b="1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2D15FF62-62BC-3257-9875-46D90589D932}"/>
              </a:ext>
            </a:extLst>
          </p:cNvPr>
          <p:cNvSpPr txBox="1"/>
          <p:nvPr/>
        </p:nvSpPr>
        <p:spPr>
          <a:xfrm>
            <a:off x="4919264" y="4849952"/>
            <a:ext cx="290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React routing;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React styled components;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context for state management;</a:t>
            </a:r>
            <a:endParaRPr lang="ro-RO" sz="1600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0F787486-E499-983A-2C8B-7E577A18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95" y="109205"/>
            <a:ext cx="1025407" cy="108237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418B0335-4A7E-4336-8489-1C87296F8E26}"/>
              </a:ext>
            </a:extLst>
          </p:cNvPr>
          <p:cNvSpPr txBox="1"/>
          <p:nvPr/>
        </p:nvSpPr>
        <p:spPr>
          <a:xfrm>
            <a:off x="4048662" y="1110715"/>
            <a:ext cx="409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C513A"/>
                </a:solidFill>
              </a:rPr>
              <a:t>TECHNOLOGIES. ARCHITECTURE</a:t>
            </a:r>
            <a:endParaRPr lang="ro-RO" sz="2000" b="1" dirty="0">
              <a:solidFill>
                <a:srgbClr val="5C513A"/>
              </a:solidFill>
            </a:endParaRPr>
          </a:p>
        </p:txBody>
      </p: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83D887F1-C2DC-6F61-068D-AA664171CAB9}"/>
              </a:ext>
            </a:extLst>
          </p:cNvPr>
          <p:cNvCxnSpPr>
            <a:cxnSpLocks/>
          </p:cNvCxnSpPr>
          <p:nvPr/>
        </p:nvCxnSpPr>
        <p:spPr>
          <a:xfrm>
            <a:off x="4048662" y="1493118"/>
            <a:ext cx="4448357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194" name="Picture 2" descr="Application ">
            <a:extLst>
              <a:ext uri="{FF2B5EF4-FFF2-40B4-BE49-F238E27FC236}">
                <a16:creationId xmlns:a16="http://schemas.microsoft.com/office/drawing/2014/main" id="{B6900F7B-F2C8-6F9C-6C05-F3C28BF1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44" y="2991247"/>
            <a:ext cx="875506" cy="87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4F47493A-D064-5EE0-7B97-4B8C56B4A5E1}"/>
              </a:ext>
            </a:extLst>
          </p:cNvPr>
          <p:cNvSpPr txBox="1"/>
          <p:nvPr/>
        </p:nvSpPr>
        <p:spPr>
          <a:xfrm>
            <a:off x="733072" y="385508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React web application</a:t>
            </a:r>
            <a:endParaRPr lang="ro-RO" b="1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25BC6E1F-6B87-6A17-47FF-57A362553F4F}"/>
              </a:ext>
            </a:extLst>
          </p:cNvPr>
          <p:cNvSpPr txBox="1"/>
          <p:nvPr/>
        </p:nvSpPr>
        <p:spPr>
          <a:xfrm>
            <a:off x="733072" y="4157742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built with typescript</a:t>
            </a:r>
            <a:endParaRPr lang="ro-RO" sz="1400" b="1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2D15FF62-62BC-3257-9875-46D90589D932}"/>
              </a:ext>
            </a:extLst>
          </p:cNvPr>
          <p:cNvSpPr txBox="1"/>
          <p:nvPr/>
        </p:nvSpPr>
        <p:spPr>
          <a:xfrm>
            <a:off x="899362" y="4849952"/>
            <a:ext cx="2999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React routing;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React styled components;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context for state management;</a:t>
            </a:r>
            <a:endParaRPr lang="ro-RO" sz="16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CD5D7542-CB48-642C-5098-C2815124245C}"/>
              </a:ext>
            </a:extLst>
          </p:cNvPr>
          <p:cNvSpPr txBox="1"/>
          <p:nvPr/>
        </p:nvSpPr>
        <p:spPr>
          <a:xfrm>
            <a:off x="4048662" y="1110715"/>
            <a:ext cx="409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C513A"/>
                </a:solidFill>
              </a:rPr>
              <a:t>TECHNOLOGIES. ARCHITECTURE</a:t>
            </a:r>
            <a:endParaRPr lang="ro-RO" sz="2000" b="1" dirty="0">
              <a:solidFill>
                <a:srgbClr val="5C513A"/>
              </a:solidFill>
            </a:endParaRPr>
          </a:p>
        </p:txBody>
      </p:sp>
      <p:cxnSp>
        <p:nvCxnSpPr>
          <p:cNvPr id="12" name="Conector drept 11">
            <a:extLst>
              <a:ext uri="{FF2B5EF4-FFF2-40B4-BE49-F238E27FC236}">
                <a16:creationId xmlns:a16="http://schemas.microsoft.com/office/drawing/2014/main" id="{6F87205F-D429-6ED1-5185-D26D23DFAF6A}"/>
              </a:ext>
            </a:extLst>
          </p:cNvPr>
          <p:cNvCxnSpPr>
            <a:cxnSpLocks/>
          </p:cNvCxnSpPr>
          <p:nvPr/>
        </p:nvCxnSpPr>
        <p:spPr>
          <a:xfrm>
            <a:off x="4048662" y="1493118"/>
            <a:ext cx="4448357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storage ">
            <a:extLst>
              <a:ext uri="{FF2B5EF4-FFF2-40B4-BE49-F238E27FC236}">
                <a16:creationId xmlns:a16="http://schemas.microsoft.com/office/drawing/2014/main" id="{95A01D4F-8471-B207-1C70-5787A5016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14" y="2949515"/>
            <a:ext cx="958970" cy="9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684B1E3D-9F16-0689-B6BF-3462653876F6}"/>
              </a:ext>
            </a:extLst>
          </p:cNvPr>
          <p:cNvSpPr txBox="1"/>
          <p:nvPr/>
        </p:nvSpPr>
        <p:spPr>
          <a:xfrm>
            <a:off x="4752974" y="3866753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NodeJS express server</a:t>
            </a:r>
            <a:endParaRPr lang="ro-RO" b="1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DA64B82E-48DA-6582-415C-87293B21B0F1}"/>
              </a:ext>
            </a:extLst>
          </p:cNvPr>
          <p:cNvSpPr txBox="1"/>
          <p:nvPr/>
        </p:nvSpPr>
        <p:spPr>
          <a:xfrm>
            <a:off x="4752974" y="415774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" b="1" dirty="0"/>
              <a:t>built with typescript</a:t>
            </a:r>
            <a:endParaRPr lang="ro-RO" sz="1380" b="1" dirty="0"/>
          </a:p>
        </p:txBody>
      </p:sp>
      <p:pic>
        <p:nvPicPr>
          <p:cNvPr id="1028" name="Picture 4" descr="Speech bubble ">
            <a:extLst>
              <a:ext uri="{FF2B5EF4-FFF2-40B4-BE49-F238E27FC236}">
                <a16:creationId xmlns:a16="http://schemas.microsoft.com/office/drawing/2014/main" id="{00A113F5-E975-677F-0F5F-456F551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02" y="2445436"/>
            <a:ext cx="545811" cy="5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8863D972-041D-8FAD-F1F5-C4A26B119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295" y="109205"/>
            <a:ext cx="1025407" cy="1082374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CF1DBD70-CBAD-3341-9B9E-72C55395FB1A}"/>
              </a:ext>
            </a:extLst>
          </p:cNvPr>
          <p:cNvSpPr txBox="1"/>
          <p:nvPr/>
        </p:nvSpPr>
        <p:spPr>
          <a:xfrm>
            <a:off x="4798509" y="4784596"/>
            <a:ext cx="299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various CRUD endpoints;</a:t>
            </a:r>
          </a:p>
        </p:txBody>
      </p:sp>
    </p:spTree>
    <p:extLst>
      <p:ext uri="{BB962C8B-B14F-4D97-AF65-F5344CB8AC3E}">
        <p14:creationId xmlns:p14="http://schemas.microsoft.com/office/powerpoint/2010/main" val="88062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27C5ED-7BBF-B87D-C9C0-266F39FC72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194" name="Picture 2" descr="Application ">
            <a:extLst>
              <a:ext uri="{FF2B5EF4-FFF2-40B4-BE49-F238E27FC236}">
                <a16:creationId xmlns:a16="http://schemas.microsoft.com/office/drawing/2014/main" id="{B6900F7B-F2C8-6F9C-6C05-F3C28BF1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44" y="2991247"/>
            <a:ext cx="875506" cy="87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4F47493A-D064-5EE0-7B97-4B8C56B4A5E1}"/>
              </a:ext>
            </a:extLst>
          </p:cNvPr>
          <p:cNvSpPr txBox="1"/>
          <p:nvPr/>
        </p:nvSpPr>
        <p:spPr>
          <a:xfrm>
            <a:off x="733072" y="385508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React web application</a:t>
            </a:r>
            <a:endParaRPr lang="ro-RO" b="1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25BC6E1F-6B87-6A17-47FF-57A362553F4F}"/>
              </a:ext>
            </a:extLst>
          </p:cNvPr>
          <p:cNvSpPr txBox="1"/>
          <p:nvPr/>
        </p:nvSpPr>
        <p:spPr>
          <a:xfrm>
            <a:off x="733072" y="4157742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built with typescript</a:t>
            </a:r>
            <a:endParaRPr lang="ro-RO" sz="1400" b="1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2D15FF62-62BC-3257-9875-46D90589D932}"/>
              </a:ext>
            </a:extLst>
          </p:cNvPr>
          <p:cNvSpPr txBox="1"/>
          <p:nvPr/>
        </p:nvSpPr>
        <p:spPr>
          <a:xfrm>
            <a:off x="899362" y="4849952"/>
            <a:ext cx="2999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React routing;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React styled components;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context for state management;</a:t>
            </a:r>
            <a:endParaRPr lang="ro-RO" sz="1600" dirty="0"/>
          </a:p>
        </p:txBody>
      </p:sp>
      <p:pic>
        <p:nvPicPr>
          <p:cNvPr id="1026" name="Picture 2" descr="Database storage ">
            <a:extLst>
              <a:ext uri="{FF2B5EF4-FFF2-40B4-BE49-F238E27FC236}">
                <a16:creationId xmlns:a16="http://schemas.microsoft.com/office/drawing/2014/main" id="{95A01D4F-8471-B207-1C70-5787A5016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14" y="2949515"/>
            <a:ext cx="958970" cy="9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684B1E3D-9F16-0689-B6BF-3462653876F6}"/>
              </a:ext>
            </a:extLst>
          </p:cNvPr>
          <p:cNvSpPr txBox="1"/>
          <p:nvPr/>
        </p:nvSpPr>
        <p:spPr>
          <a:xfrm>
            <a:off x="4752974" y="3866753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NodeJS express server</a:t>
            </a:r>
            <a:endParaRPr lang="ro-RO" b="1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DA64B82E-48DA-6582-415C-87293B21B0F1}"/>
              </a:ext>
            </a:extLst>
          </p:cNvPr>
          <p:cNvSpPr txBox="1"/>
          <p:nvPr/>
        </p:nvSpPr>
        <p:spPr>
          <a:xfrm>
            <a:off x="4752974" y="415774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" b="1" dirty="0"/>
              <a:t>built with typescript</a:t>
            </a:r>
            <a:endParaRPr lang="ro-RO" sz="1380" b="1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07E84E6C-500B-41A3-B23C-FA08B92FFCE2}"/>
              </a:ext>
            </a:extLst>
          </p:cNvPr>
          <p:cNvSpPr txBox="1"/>
          <p:nvPr/>
        </p:nvSpPr>
        <p:spPr>
          <a:xfrm>
            <a:off x="4798509" y="4784596"/>
            <a:ext cx="299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various CRUD endpoints;</a:t>
            </a:r>
          </a:p>
        </p:txBody>
      </p:sp>
      <p:pic>
        <p:nvPicPr>
          <p:cNvPr id="1028" name="Picture 4" descr="Speech bubble ">
            <a:extLst>
              <a:ext uri="{FF2B5EF4-FFF2-40B4-BE49-F238E27FC236}">
                <a16:creationId xmlns:a16="http://schemas.microsoft.com/office/drawing/2014/main" id="{00A113F5-E975-677F-0F5F-456F551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02" y="2445436"/>
            <a:ext cx="545811" cy="5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base ">
            <a:extLst>
              <a:ext uri="{FF2B5EF4-FFF2-40B4-BE49-F238E27FC236}">
                <a16:creationId xmlns:a16="http://schemas.microsoft.com/office/drawing/2014/main" id="{B95305C3-66E5-0443-899A-562425B4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754" y="2825820"/>
            <a:ext cx="1040933" cy="10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7347386B-5B85-F257-D8EB-2E9FFCBB06D0}"/>
              </a:ext>
            </a:extLst>
          </p:cNvPr>
          <p:cNvSpPr txBox="1"/>
          <p:nvPr/>
        </p:nvSpPr>
        <p:spPr>
          <a:xfrm>
            <a:off x="8678195" y="3850015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MongoDB database</a:t>
            </a:r>
            <a:endParaRPr lang="ro-RO" b="1" dirty="0"/>
          </a:p>
        </p:txBody>
      </p:sp>
      <p:pic>
        <p:nvPicPr>
          <p:cNvPr id="13" name="Picture 4" descr="Speech bubble ">
            <a:extLst>
              <a:ext uri="{FF2B5EF4-FFF2-40B4-BE49-F238E27FC236}">
                <a16:creationId xmlns:a16="http://schemas.microsoft.com/office/drawing/2014/main" id="{450749A5-E1E4-8345-B2D5-AB625AD1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41" y="2445435"/>
            <a:ext cx="545811" cy="5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84F7EEDB-565F-9375-1C68-8C289F7ECB11}"/>
              </a:ext>
            </a:extLst>
          </p:cNvPr>
          <p:cNvSpPr txBox="1"/>
          <p:nvPr/>
        </p:nvSpPr>
        <p:spPr>
          <a:xfrm>
            <a:off x="8123346" y="4156684"/>
            <a:ext cx="370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b="1" i="0" dirty="0" err="1">
                <a:effectLst/>
                <a:latin typeface="Söhne"/>
              </a:rPr>
              <a:t>streamlines</a:t>
            </a:r>
            <a:r>
              <a:rPr lang="ro-RO" sz="1400" b="1" i="0" dirty="0">
                <a:effectLst/>
                <a:latin typeface="Söhne"/>
              </a:rPr>
              <a:t> data management </a:t>
            </a:r>
            <a:r>
              <a:rPr lang="ro-RO" sz="1400" b="1" i="0" dirty="0" err="1">
                <a:effectLst/>
                <a:latin typeface="Söhne"/>
              </a:rPr>
              <a:t>effortlessly</a:t>
            </a:r>
            <a:endParaRPr lang="ro-RO" sz="1400" b="1" dirty="0">
              <a:latin typeface="+mj-lt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9E707FAE-9E37-FFE9-4AE2-3739A228DE93}"/>
              </a:ext>
            </a:extLst>
          </p:cNvPr>
          <p:cNvSpPr txBox="1"/>
          <p:nvPr/>
        </p:nvSpPr>
        <p:spPr>
          <a:xfrm>
            <a:off x="8807847" y="4849952"/>
            <a:ext cx="233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scalable;</a:t>
            </a: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9874CB8C-628D-7B3F-D63C-F0D55E13DBD2}"/>
              </a:ext>
            </a:extLst>
          </p:cNvPr>
          <p:cNvSpPr txBox="1"/>
          <p:nvPr/>
        </p:nvSpPr>
        <p:spPr>
          <a:xfrm>
            <a:off x="4048662" y="1110715"/>
            <a:ext cx="409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C513A"/>
                </a:solidFill>
              </a:rPr>
              <a:t>TECHNOLOGIES. ARCHITECTURE</a:t>
            </a:r>
            <a:endParaRPr lang="ro-RO" sz="2000" b="1" dirty="0">
              <a:solidFill>
                <a:srgbClr val="5C513A"/>
              </a:solidFill>
            </a:endParaRPr>
          </a:p>
        </p:txBody>
      </p:sp>
      <p:cxnSp>
        <p:nvCxnSpPr>
          <p:cNvPr id="19" name="Conector drept 18">
            <a:extLst>
              <a:ext uri="{FF2B5EF4-FFF2-40B4-BE49-F238E27FC236}">
                <a16:creationId xmlns:a16="http://schemas.microsoft.com/office/drawing/2014/main" id="{D1BF3079-EC63-AAD9-2604-D2B2C9E5B566}"/>
              </a:ext>
            </a:extLst>
          </p:cNvPr>
          <p:cNvCxnSpPr>
            <a:cxnSpLocks/>
          </p:cNvCxnSpPr>
          <p:nvPr/>
        </p:nvCxnSpPr>
        <p:spPr>
          <a:xfrm>
            <a:off x="4048662" y="1493118"/>
            <a:ext cx="4448357" cy="0"/>
          </a:xfrm>
          <a:prstGeom prst="line">
            <a:avLst/>
          </a:prstGeom>
          <a:ln>
            <a:solidFill>
              <a:srgbClr val="5C5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ine 19">
            <a:extLst>
              <a:ext uri="{FF2B5EF4-FFF2-40B4-BE49-F238E27FC236}">
                <a16:creationId xmlns:a16="http://schemas.microsoft.com/office/drawing/2014/main" id="{6B93C51E-B451-3EF0-6AB4-CBE07927C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295" y="109205"/>
            <a:ext cx="1025407" cy="10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8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198</Words>
  <Application>Microsoft Office PowerPoint</Application>
  <PresentationFormat>Ecran lat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20" baseType="lpstr">
      <vt:lpstr>Aharoni</vt:lpstr>
      <vt:lpstr>Arial</vt:lpstr>
      <vt:lpstr>Biome Light</vt:lpstr>
      <vt:lpstr>Calibri</vt:lpstr>
      <vt:lpstr>Calibri Light</vt:lpstr>
      <vt:lpstr>Roboto</vt:lpstr>
      <vt:lpstr>Söhne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Mihai Cira</dc:creator>
  <cp:lastModifiedBy>Mihai Cira</cp:lastModifiedBy>
  <cp:revision>3</cp:revision>
  <dcterms:created xsi:type="dcterms:W3CDTF">2023-11-18T19:06:02Z</dcterms:created>
  <dcterms:modified xsi:type="dcterms:W3CDTF">2023-11-18T21:31:12Z</dcterms:modified>
</cp:coreProperties>
</file>