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84" r:id="rId3"/>
    <p:sldId id="836" r:id="rId4"/>
    <p:sldId id="834" r:id="rId5"/>
    <p:sldId id="835" r:id="rId6"/>
    <p:sldId id="837" r:id="rId7"/>
    <p:sldId id="830" r:id="rId8"/>
    <p:sldId id="831" r:id="rId9"/>
    <p:sldId id="832" r:id="rId10"/>
    <p:sldId id="833" r:id="rId11"/>
    <p:sldId id="839" r:id="rId12"/>
    <p:sldId id="840" r:id="rId13"/>
    <p:sldId id="842" r:id="rId14"/>
    <p:sldId id="843" r:id="rId15"/>
    <p:sldId id="844" r:id="rId16"/>
    <p:sldId id="846" r:id="rId17"/>
    <p:sldId id="847" r:id="rId18"/>
    <p:sldId id="848" r:id="rId19"/>
    <p:sldId id="872" r:id="rId20"/>
    <p:sldId id="784" r:id="rId21"/>
    <p:sldId id="874" r:id="rId22"/>
    <p:sldId id="873" r:id="rId23"/>
    <p:sldId id="849" r:id="rId24"/>
    <p:sldId id="850" r:id="rId25"/>
    <p:sldId id="888" r:id="rId26"/>
    <p:sldId id="889" r:id="rId27"/>
    <p:sldId id="890" r:id="rId28"/>
    <p:sldId id="851" r:id="rId29"/>
    <p:sldId id="852" r:id="rId30"/>
    <p:sldId id="853" r:id="rId31"/>
    <p:sldId id="854" r:id="rId32"/>
    <p:sldId id="892" r:id="rId33"/>
    <p:sldId id="891" r:id="rId34"/>
    <p:sldId id="856" r:id="rId35"/>
    <p:sldId id="893" r:id="rId36"/>
    <p:sldId id="857" r:id="rId37"/>
    <p:sldId id="858" r:id="rId38"/>
    <p:sldId id="859" r:id="rId39"/>
    <p:sldId id="861" r:id="rId40"/>
    <p:sldId id="862" r:id="rId41"/>
    <p:sldId id="864" r:id="rId42"/>
    <p:sldId id="868" r:id="rId43"/>
    <p:sldId id="807" r:id="rId44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BA981-011A-4B2E-920F-D9014B67A240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C1ADF-DE97-4D09-9240-57142CDB28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16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7A658-FA9E-4F74-9D28-DA5307C146F4}" type="datetimeFigureOut">
              <a:rPr lang="ko-KR" altLang="en-US" smtClean="0"/>
              <a:pPr/>
              <a:t>2017-10-23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F9891-B754-4274-B358-1094EAA82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7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l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E7BE8D2-EC48-4671-A417-7E0B259FB2A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2014-07-21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7BE8D2-EC48-4671-A417-7E0B259FB2A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임상시험통계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기본개념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통계분석</a:t>
            </a:r>
            <a:r>
              <a:rPr lang="ko-KR" altLang="en-US" dirty="0" smtClean="0"/>
              <a:t> 원칙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권인선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기술통계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연속형자료</a:t>
            </a:r>
            <a:endParaRPr lang="en-US" altLang="ko-KR" dirty="0"/>
          </a:p>
          <a:p>
            <a:pPr lvl="1"/>
            <a:r>
              <a:rPr lang="ko-KR" altLang="en-US" dirty="0" smtClean="0"/>
              <a:t>흩어진 정도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분산</a:t>
            </a:r>
            <a:r>
              <a:rPr lang="en-US" altLang="ko-KR" dirty="0"/>
              <a:t>(Variance)</a:t>
            </a:r>
          </a:p>
          <a:p>
            <a:pPr marL="274320" lvl="1" indent="0">
              <a:buNone/>
            </a:pPr>
            <a:r>
              <a:rPr lang="ko-KR" altLang="en-US" dirty="0"/>
              <a:t>관측치들이 평균으로부터 떨어진 거리의 제곱 합을 데이터 크기 혹은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-1)</a:t>
            </a:r>
            <a:r>
              <a:rPr lang="ko-KR" altLang="en-US" dirty="0"/>
              <a:t>로 나눈 값</a:t>
            </a:r>
            <a:r>
              <a:rPr lang="en-US" altLang="ko-KR" dirty="0"/>
              <a:t>. </a:t>
            </a:r>
            <a:r>
              <a:rPr lang="ko-KR" altLang="en-US" dirty="0"/>
              <a:t>관측치들의 크기의 흩어짐을 측정한 값</a:t>
            </a:r>
          </a:p>
          <a:p>
            <a:pPr marL="274320" lvl="1" indent="0">
              <a:buNone/>
            </a:pPr>
            <a:endParaRPr lang="ko-KR" altLang="en-US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표준편차</a:t>
            </a:r>
            <a:r>
              <a:rPr lang="en-US" altLang="ko-KR" dirty="0"/>
              <a:t>(standard deviation)</a:t>
            </a:r>
          </a:p>
          <a:p>
            <a:pPr marL="274320" lvl="1" indent="0">
              <a:buNone/>
            </a:pPr>
            <a:r>
              <a:rPr lang="ko-KR" altLang="en-US" dirty="0"/>
              <a:t>분산의 양의 제곱근</a:t>
            </a:r>
            <a:r>
              <a:rPr lang="en-US" altLang="ko-KR" dirty="0"/>
              <a:t>. </a:t>
            </a:r>
            <a:endParaRPr lang="ko-KR" altLang="en-US" dirty="0"/>
          </a:p>
          <a:p>
            <a:pPr marL="274320" lvl="1" indent="0">
              <a:buNone/>
            </a:pPr>
            <a:endParaRPr lang="ko-KR" altLang="en-US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_x219964944" descr="DRW000010a402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193198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219965184" descr="DRW000010a402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3861048"/>
            <a:ext cx="1913647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추론통계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 smtClean="0"/>
                  <a:t>추정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>
                    <a:latin typeface="+mn-ea"/>
                  </a:rPr>
                  <a:t>추정 </a:t>
                </a:r>
                <a:r>
                  <a:rPr lang="en-US" altLang="ko-KR" dirty="0" smtClean="0">
                    <a:latin typeface="+mn-ea"/>
                  </a:rPr>
                  <a:t>: </a:t>
                </a:r>
                <a:r>
                  <a:rPr lang="ko-KR" altLang="en-US" dirty="0" smtClean="0">
                    <a:latin typeface="+mn-ea"/>
                  </a:rPr>
                  <a:t>표본으로부터 통계량의 값을 구하여 그 값을 근거로 </a:t>
                </a:r>
                <a:r>
                  <a:rPr lang="ko-KR" altLang="en-US" dirty="0" err="1" smtClean="0">
                    <a:latin typeface="+mn-ea"/>
                  </a:rPr>
                  <a:t>모수의</a:t>
                </a:r>
                <a:r>
                  <a:rPr lang="ko-KR" altLang="en-US" dirty="0" smtClean="0">
                    <a:latin typeface="+mn-ea"/>
                  </a:rPr>
                  <a:t> 값이 얼마인지 추측하는 것</a:t>
                </a:r>
                <a:endParaRPr lang="en-US" altLang="ko-KR" dirty="0" smtClean="0">
                  <a:latin typeface="+mn-ea"/>
                </a:endParaRPr>
              </a:p>
              <a:p>
                <a:pPr lvl="2"/>
                <a:endParaRPr lang="en-US" altLang="ko-KR" dirty="0" smtClean="0">
                  <a:latin typeface="+mn-ea"/>
                </a:endParaRPr>
              </a:p>
              <a:p>
                <a:pPr lvl="2"/>
                <a:r>
                  <a:rPr lang="ko-KR" altLang="en-US" dirty="0" err="1" smtClean="0">
                    <a:latin typeface="+mn-ea"/>
                  </a:rPr>
                  <a:t>점추정</a:t>
                </a:r>
                <a:endParaRPr lang="en-US" altLang="ko-KR" dirty="0" smtClean="0">
                  <a:latin typeface="+mn-ea"/>
                </a:endParaRPr>
              </a:p>
              <a:p>
                <a:pPr marL="594360" lvl="2" indent="0">
                  <a:buNone/>
                </a:pPr>
                <a:r>
                  <a:rPr lang="en-US" altLang="ko-KR" dirty="0" smtClean="0">
                    <a:latin typeface="+mn-ea"/>
                  </a:rPr>
                  <a:t>- </a:t>
                </a:r>
                <a:r>
                  <a:rPr lang="ko-KR" altLang="en-US" dirty="0" smtClean="0">
                    <a:latin typeface="+mn-ea"/>
                  </a:rPr>
                  <a:t>모집단평균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의 </a:t>
                </a:r>
                <a:r>
                  <a:rPr lang="ko-KR" altLang="en-US" dirty="0" err="1" smtClean="0">
                    <a:latin typeface="+mn-ea"/>
                  </a:rPr>
                  <a:t>점추정량</a:t>
                </a:r>
                <a:r>
                  <a:rPr lang="ko-KR" altLang="en-US" dirty="0" smtClean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: </a:t>
                </a:r>
                <a:r>
                  <a:rPr lang="ko-KR" altLang="en-US" dirty="0" smtClean="0">
                    <a:latin typeface="+mn-ea"/>
                  </a:rPr>
                  <a:t>표본의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altLang="ko-KR" dirty="0" smtClean="0">
                  <a:latin typeface="+mn-ea"/>
                </a:endParaRPr>
              </a:p>
              <a:p>
                <a:pPr marL="594360" lvl="2" indent="0">
                  <a:buNone/>
                </a:pPr>
                <a:r>
                  <a:rPr lang="en-US" altLang="ko-KR" dirty="0" smtClean="0">
                    <a:latin typeface="+mn-ea"/>
                  </a:rPr>
                  <a:t>- </a:t>
                </a:r>
                <a:r>
                  <a:rPr lang="ko-KR" altLang="en-US" dirty="0" smtClean="0">
                    <a:latin typeface="+mn-ea"/>
                  </a:rPr>
                  <a:t>모집단비율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/>
                      </a:rPr>
                      <m:t>p</m:t>
                    </m:r>
                    <m:r>
                      <a:rPr lang="ko-KR" altLang="en-US" b="0" i="1" dirty="0" smtClean="0">
                        <a:latin typeface="Cambria Math"/>
                      </a:rPr>
                      <m:t>의</m:t>
                    </m:r>
                    <m:r>
                      <a:rPr lang="en-US" altLang="ko-KR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err="1" smtClean="0">
                    <a:latin typeface="+mn-ea"/>
                  </a:rPr>
                  <a:t>점추정량</a:t>
                </a:r>
                <a:r>
                  <a:rPr lang="ko-KR" altLang="en-US" dirty="0" smtClean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: </a:t>
                </a:r>
                <a:r>
                  <a:rPr lang="ko-KR" altLang="en-US" dirty="0" smtClean="0">
                    <a:latin typeface="+mn-ea"/>
                  </a:rPr>
                  <a:t>표본의 비율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/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ko-KR" dirty="0" smtClean="0">
                  <a:latin typeface="+mn-ea"/>
                </a:endParaRPr>
              </a:p>
              <a:p>
                <a:pPr marL="594360" lvl="2" indent="0">
                  <a:buNone/>
                </a:pPr>
                <a:r>
                  <a:rPr lang="en-US" altLang="ko-KR" dirty="0" smtClean="0">
                    <a:latin typeface="+mn-ea"/>
                  </a:rPr>
                  <a:t>- </a:t>
                </a:r>
                <a:r>
                  <a:rPr lang="ko-KR" altLang="en-US" dirty="0" smtClean="0">
                    <a:latin typeface="+mn-ea"/>
                  </a:rPr>
                  <a:t>모집단분산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+mn-ea"/>
                  </a:rPr>
                  <a:t>의 </a:t>
                </a:r>
                <a:r>
                  <a:rPr lang="ko-KR" altLang="en-US" dirty="0" err="1" smtClean="0">
                    <a:latin typeface="+mn-ea"/>
                  </a:rPr>
                  <a:t>점추정량</a:t>
                </a:r>
                <a:r>
                  <a:rPr lang="ko-KR" altLang="en-US" dirty="0" smtClean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: </a:t>
                </a:r>
                <a:r>
                  <a:rPr lang="ko-KR" altLang="en-US" dirty="0" smtClean="0">
                    <a:latin typeface="+mn-ea"/>
                  </a:rPr>
                  <a:t>표본의 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altLang="ko-KR" dirty="0" smtClean="0">
                  <a:latin typeface="+mn-ea"/>
                </a:endParaRPr>
              </a:p>
              <a:p>
                <a:pPr marL="594360" lvl="2" indent="0">
                  <a:buNone/>
                </a:pPr>
                <a:r>
                  <a:rPr lang="en-US" altLang="ko-KR" dirty="0" smtClean="0">
                    <a:latin typeface="+mn-ea"/>
                  </a:rPr>
                  <a:t>- </a:t>
                </a:r>
                <a:r>
                  <a:rPr lang="ko-KR" altLang="en-US" dirty="0" smtClean="0">
                    <a:latin typeface="+mn-ea"/>
                  </a:rPr>
                  <a:t>모집단 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+mn-ea"/>
                  </a:rPr>
                  <a:t>표준편차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+mn-ea"/>
                  </a:rPr>
                  <a:t>(standard deviation)</a:t>
                </a:r>
                <a:r>
                  <a:rPr lang="ko-KR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+mn-ea"/>
                  </a:rPr>
                  <a:t>의 </a:t>
                </a:r>
                <a:r>
                  <a:rPr lang="ko-KR" altLang="en-US" dirty="0" err="1" smtClean="0">
                    <a:latin typeface="+mn-ea"/>
                  </a:rPr>
                  <a:t>점추정량</a:t>
                </a:r>
                <a:r>
                  <a:rPr lang="ko-KR" altLang="en-US" dirty="0" smtClean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: </a:t>
                </a:r>
                <a:r>
                  <a:rPr lang="ko-KR" altLang="en-US" dirty="0" smtClean="0">
                    <a:latin typeface="+mn-ea"/>
                  </a:rPr>
                  <a:t>표본의 표준편차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/>
                          </a:rPr>
                          <m:t>𝑆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ko-KR" i="1" dirty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 dirty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 dirty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 dirty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dirty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 dirty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 dirty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 dirty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i="1" dirty="0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−1</m:t>
                                </m:r>
                              </m:den>
                            </m:f>
                          </m:e>
                        </m:rad>
                      </m:e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endParaRPr lang="en-US" altLang="ko-KR" dirty="0" smtClean="0">
                  <a:latin typeface="+mn-ea"/>
                </a:endParaRPr>
              </a:p>
              <a:p>
                <a:pPr marL="594360" lvl="2" indent="0">
                  <a:buNone/>
                </a:pPr>
                <a:r>
                  <a:rPr lang="en-US" altLang="ko-KR" dirty="0" smtClean="0">
                    <a:latin typeface="+mn-ea"/>
                  </a:rPr>
                  <a:t>- 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+mn-ea"/>
                  </a:rPr>
                  <a:t>표준오차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+mn-ea"/>
                  </a:rPr>
                  <a:t>(standard error) </a:t>
                </a:r>
                <a:r>
                  <a:rPr lang="en-US" altLang="ko-KR" dirty="0" smtClean="0">
                    <a:latin typeface="+mn-ea"/>
                  </a:rPr>
                  <a:t>: </a:t>
                </a:r>
                <a:r>
                  <a:rPr lang="ko-KR" altLang="en-US" dirty="0" err="1" smtClean="0">
                    <a:latin typeface="+mn-ea"/>
                  </a:rPr>
                  <a:t>추정량의</a:t>
                </a:r>
                <a:r>
                  <a:rPr lang="en-US" altLang="ko-KR" dirty="0" smtClean="0">
                    <a:latin typeface="+mn-ea"/>
                  </a:rPr>
                  <a:t> </a:t>
                </a:r>
                <a:r>
                  <a:rPr lang="ko-KR" altLang="en-US" dirty="0" smtClean="0">
                    <a:latin typeface="+mn-ea"/>
                  </a:rPr>
                  <a:t>표준편차</a:t>
                </a:r>
                <a:r>
                  <a:rPr lang="en-US" altLang="ko-KR" dirty="0" smtClean="0">
                    <a:latin typeface="+mn-ea"/>
                  </a:rPr>
                  <a:t>, </a:t>
                </a:r>
                <a:r>
                  <a:rPr lang="ko-KR" altLang="en-US" dirty="0" err="1" smtClean="0">
                    <a:latin typeface="+mn-ea"/>
                  </a:rPr>
                  <a:t>추정량이</a:t>
                </a:r>
                <a:r>
                  <a:rPr lang="ko-KR" altLang="en-US" dirty="0" smtClean="0">
                    <a:latin typeface="+mn-ea"/>
                  </a:rPr>
                  <a:t> 얼마나 </a:t>
                </a:r>
                <a:endParaRPr lang="en-US" altLang="ko-KR" dirty="0" smtClean="0">
                  <a:latin typeface="+mn-ea"/>
                </a:endParaRPr>
              </a:p>
              <a:p>
                <a:pPr marL="594360" lvl="2" indent="0">
                  <a:buNone/>
                </a:pPr>
                <a:r>
                  <a:rPr lang="ko-KR" altLang="en-US" dirty="0" smtClean="0">
                    <a:latin typeface="+mn-ea"/>
                  </a:rPr>
                  <a:t>  정확한 </a:t>
                </a:r>
                <a:r>
                  <a:rPr lang="ko-KR" altLang="en-US" dirty="0" err="1" smtClean="0">
                    <a:latin typeface="+mn-ea"/>
                  </a:rPr>
                  <a:t>추정량인지를</a:t>
                </a:r>
                <a:r>
                  <a:rPr lang="ko-KR" altLang="en-US" dirty="0" smtClean="0">
                    <a:latin typeface="+mn-ea"/>
                  </a:rPr>
                  <a:t> 나타내기 위한 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S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>
                  <a:latin typeface="+mn-ea"/>
                </a:endParaRPr>
              </a:p>
              <a:p>
                <a:pPr marL="594360" lvl="2" indent="0">
                  <a:buNone/>
                </a:pPr>
                <a:r>
                  <a:rPr lang="en-US" altLang="ko-KR" sz="1700" dirty="0" smtClean="0">
                    <a:solidFill>
                      <a:srgbClr val="0070C0"/>
                    </a:solidFill>
                    <a:latin typeface="+mn-ea"/>
                  </a:rPr>
                  <a:t>※ </a:t>
                </a:r>
                <a:r>
                  <a:rPr lang="ko-KR" altLang="en-US" sz="1700" dirty="0" smtClean="0">
                    <a:solidFill>
                      <a:srgbClr val="0070C0"/>
                    </a:solidFill>
                    <a:latin typeface="+mn-ea"/>
                  </a:rPr>
                  <a:t>표준편차와 </a:t>
                </a:r>
                <a:r>
                  <a:rPr lang="ko-KR" altLang="en-US" sz="1700" dirty="0" err="1" smtClean="0">
                    <a:solidFill>
                      <a:srgbClr val="0070C0"/>
                    </a:solidFill>
                    <a:latin typeface="+mn-ea"/>
                  </a:rPr>
                  <a:t>표준와차의</a:t>
                </a:r>
                <a:r>
                  <a:rPr lang="ko-KR" altLang="en-US" sz="1700" dirty="0" smtClean="0">
                    <a:solidFill>
                      <a:srgbClr val="0070C0"/>
                    </a:solidFill>
                    <a:latin typeface="+mn-ea"/>
                  </a:rPr>
                  <a:t> 차이 </a:t>
                </a:r>
                <a:r>
                  <a:rPr lang="en-US" altLang="ko-KR" sz="1700" dirty="0" smtClean="0">
                    <a:solidFill>
                      <a:srgbClr val="0070C0"/>
                    </a:solidFill>
                    <a:latin typeface="+mn-ea"/>
                  </a:rPr>
                  <a:t>: </a:t>
                </a:r>
                <a:r>
                  <a:rPr lang="ko-KR" altLang="en-US" sz="1700" dirty="0" smtClean="0">
                    <a:solidFill>
                      <a:srgbClr val="0070C0"/>
                    </a:solidFill>
                    <a:latin typeface="+mn-ea"/>
                  </a:rPr>
                  <a:t>표준편차는 평균과 얼마만큼 떨어져 있는가를 나타내므로 산포의 정도를 말하는 것이고</a:t>
                </a:r>
                <a:r>
                  <a:rPr lang="en-US" altLang="ko-KR" sz="1700" dirty="0" smtClean="0">
                    <a:solidFill>
                      <a:srgbClr val="0070C0"/>
                    </a:solidFill>
                    <a:latin typeface="+mn-ea"/>
                  </a:rPr>
                  <a:t>, </a:t>
                </a:r>
                <a:r>
                  <a:rPr lang="ko-KR" altLang="en-US" sz="1700" dirty="0" smtClean="0">
                    <a:solidFill>
                      <a:srgbClr val="0070C0"/>
                    </a:solidFill>
                    <a:latin typeface="+mn-ea"/>
                  </a:rPr>
                  <a:t>표준오차는 각 표본들의 평균이 전체 평균과 얼마나 떨어져 있는가를 알려주는 것으로</a:t>
                </a:r>
                <a:r>
                  <a:rPr lang="en-US" altLang="ko-KR" sz="1700" dirty="0" smtClean="0">
                    <a:solidFill>
                      <a:srgbClr val="0070C0"/>
                    </a:solidFill>
                    <a:latin typeface="+mn-ea"/>
                  </a:rPr>
                  <a:t>, </a:t>
                </a:r>
                <a:r>
                  <a:rPr lang="ko-KR" altLang="en-US" sz="1700" dirty="0" smtClean="0">
                    <a:solidFill>
                      <a:srgbClr val="0070C0"/>
                    </a:solidFill>
                    <a:latin typeface="+mn-ea"/>
                  </a:rPr>
                  <a:t>표본평균이 모집단평균을 얼마나 정확하게 추정하는지 알고자 할 때 쓰인다</a:t>
                </a:r>
                <a:r>
                  <a:rPr lang="en-US" altLang="ko-KR" sz="1400" dirty="0" smtClean="0">
                    <a:solidFill>
                      <a:srgbClr val="0070C0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2593" b="-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2015-04-03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충남대학교병원 임상시험센터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3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추론통계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ko-KR" altLang="en-US" dirty="0" smtClean="0"/>
                  <a:t>구간추정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예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충남대학교병원의 </a:t>
                </a:r>
                <a:r>
                  <a:rPr lang="en-US" altLang="ko-KR" dirty="0"/>
                  <a:t>ER(Emergency Room)</a:t>
                </a:r>
                <a:r>
                  <a:rPr lang="ko-KR" altLang="en-US" dirty="0"/>
                  <a:t>에서 주말에 평균적으로 기다리는 시간은 얼마나 될까</a:t>
                </a:r>
                <a:r>
                  <a:rPr lang="en-US" altLang="ko-KR" dirty="0"/>
                  <a:t>? =&gt; </a:t>
                </a:r>
                <a:r>
                  <a:rPr lang="ko-KR" altLang="en-US" dirty="0"/>
                  <a:t>주말에 </a:t>
                </a:r>
                <a:r>
                  <a:rPr lang="en-US" altLang="ko-KR" dirty="0"/>
                  <a:t>ER</a:t>
                </a:r>
                <a:r>
                  <a:rPr lang="ko-KR" altLang="en-US" dirty="0"/>
                  <a:t>을 찾은 환자 중에 무작위로 </a:t>
                </a:r>
                <a:r>
                  <a:rPr lang="en-US" altLang="ko-KR" dirty="0"/>
                  <a:t>100</a:t>
                </a:r>
                <a:r>
                  <a:rPr lang="ko-KR" altLang="en-US" dirty="0"/>
                  <a:t>명을 뽑아 그들의 대기시간의 평균을 냄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 marL="594360" lvl="2" indent="0">
                  <a:buNone/>
                </a:pPr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/>
                      </a:rPr>
                      <m:t>=42.7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분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/>
                      </a:rPr>
                      <m:t>=35.</m:t>
                    </m:r>
                  </m:oMath>
                </a14:m>
                <a:r>
                  <a:rPr lang="en-US" altLang="ko-KR" dirty="0"/>
                  <a:t>1 </a:t>
                </a:r>
                <a:r>
                  <a:rPr lang="ko-KR" altLang="en-US" dirty="0"/>
                  <a:t>분 두 개중 어떤 값이 더 적합한 </a:t>
                </a:r>
                <a:r>
                  <a:rPr lang="en-US" altLang="ko-KR" dirty="0"/>
                  <a:t>estimate</a:t>
                </a:r>
                <a:r>
                  <a:rPr lang="ko-KR" altLang="en-US" dirty="0"/>
                  <a:t>인가</a:t>
                </a:r>
                <a:r>
                  <a:rPr lang="en-US" altLang="ko-KR" dirty="0"/>
                  <a:t>?</a:t>
                </a:r>
              </a:p>
              <a:p>
                <a:pPr lvl="2"/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신뢰수준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신뢰율</a:t>
                </a:r>
                <a:r>
                  <a:rPr lang="en-US" altLang="ko-KR" dirty="0" smtClean="0"/>
                  <a:t>=</a:t>
                </a:r>
                <a:r>
                  <a:rPr lang="ko-KR" altLang="en-US" dirty="0" smtClean="0"/>
                  <a:t>신뢰계수</a:t>
                </a:r>
                <a:r>
                  <a:rPr lang="en-US" altLang="ko-KR" dirty="0" smtClean="0"/>
                  <a:t>)</a:t>
                </a:r>
              </a:p>
              <a:p>
                <a:pPr marL="594360" lvl="2" indent="0">
                  <a:buNone/>
                </a:pPr>
                <a:r>
                  <a:rPr lang="en-US" altLang="ko-KR" dirty="0" smtClean="0"/>
                  <a:t>- </a:t>
                </a:r>
                <a:r>
                  <a:rPr lang="ko-KR" altLang="en-US" dirty="0" err="1" smtClean="0"/>
                  <a:t>모수가</a:t>
                </a:r>
                <a:r>
                  <a:rPr lang="ko-KR" altLang="en-US" dirty="0" smtClean="0"/>
                  <a:t> 추정한 구간에 포함되어 있으리라고 확신하는 정도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확률</a:t>
                </a:r>
                <a:r>
                  <a:rPr lang="en-US" altLang="ko-KR" dirty="0" smtClean="0"/>
                  <a:t>). </a:t>
                </a:r>
              </a:p>
              <a:p>
                <a:pPr marL="594360" lvl="2" indent="0">
                  <a:buNone/>
                </a:pP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신뢰할 수 있는 수준</a:t>
                </a:r>
                <a:endParaRPr lang="en-US" altLang="ko-KR" dirty="0" smtClean="0"/>
              </a:p>
              <a:p>
                <a:pPr marL="594360" lvl="2" indent="0">
                  <a:buNone/>
                </a:pPr>
                <a:r>
                  <a:rPr lang="en-US" altLang="ko-KR" dirty="0" smtClean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100%</m:t>
                    </m:r>
                  </m:oMath>
                </a14:m>
                <a:r>
                  <a:rPr lang="en-US" altLang="ko-KR" dirty="0" smtClean="0"/>
                  <a:t>  =&gt; 90%, 95%, 99%  </a:t>
                </a:r>
                <a:r>
                  <a:rPr lang="ko-KR" altLang="en-US" dirty="0" smtClean="0"/>
                  <a:t>등</a:t>
                </a:r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신뢰구간</a:t>
                </a:r>
                <a:endParaRPr lang="ko-KR" altLang="en-US" dirty="0"/>
              </a:p>
              <a:p>
                <a:pPr marL="594360" lvl="2" indent="0">
                  <a:buNone/>
                </a:pP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일정한 </a:t>
                </a:r>
                <a:r>
                  <a:rPr lang="ko-KR" altLang="en-US" dirty="0" err="1" smtClean="0"/>
                  <a:t>신뢰수준하에서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모수가</a:t>
                </a:r>
                <a:r>
                  <a:rPr lang="ko-KR" altLang="en-US" dirty="0" smtClean="0"/>
                  <a:t> 포함되리라고 추정되는 구간</a:t>
                </a:r>
                <a:endParaRPr lang="en-US" altLang="ko-KR" dirty="0"/>
              </a:p>
              <a:p>
                <a:pPr marL="594360" lvl="2" indent="0">
                  <a:buNone/>
                </a:pPr>
                <a:r>
                  <a:rPr lang="en-US" altLang="ko-KR" dirty="0" smtClean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100%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신뢰구간</a:t>
                </a:r>
                <a:endParaRPr lang="en-US" altLang="ko-KR" dirty="0"/>
              </a:p>
              <a:p>
                <a:pPr marL="594360" lvl="2" indent="0">
                  <a:buNone/>
                </a:pPr>
                <a:r>
                  <a:rPr lang="en-US" altLang="ko-KR" dirty="0" smtClean="0"/>
                  <a:t>- </a:t>
                </a:r>
                <a:r>
                  <a:rPr lang="ko-KR" altLang="en-US" dirty="0" err="1" smtClean="0"/>
                  <a:t>추정량</a:t>
                </a:r>
                <a:r>
                  <a:rPr lang="en-US" altLang="ko-KR" dirty="0" smtClean="0"/>
                  <a:t>±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margin of error(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오차의 한계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594360" lvl="2" indent="0">
                  <a:buNone/>
                </a:pPr>
                <a:r>
                  <a:rPr lang="en-US" altLang="ko-KR" dirty="0" smtClean="0"/>
                  <a:t>  =</a:t>
                </a:r>
                <a:r>
                  <a:rPr lang="ko-KR" altLang="en-US" dirty="0" err="1" smtClean="0"/>
                  <a:t>추정량</a:t>
                </a:r>
                <a:r>
                  <a:rPr lang="en-US" altLang="ko-KR" dirty="0" smtClean="0"/>
                  <a:t>±</a:t>
                </a:r>
                <a:r>
                  <a:rPr lang="ko-KR" altLang="en-US" dirty="0" smtClean="0"/>
                  <a:t>분포의</a:t>
                </a:r>
                <a:r>
                  <a:rPr lang="en-US" altLang="ko-KR" dirty="0" smtClean="0"/>
                  <a:t>(percentile)</a:t>
                </a:r>
                <a:r>
                  <a:rPr lang="ko-KR" altLang="en-US" dirty="0" err="1" smtClean="0"/>
                  <a:t>ㆍ</a:t>
                </a:r>
                <a:r>
                  <a:rPr lang="en-US" altLang="ko-KR" dirty="0" smtClean="0"/>
                  <a:t>se</a:t>
                </a:r>
              </a:p>
              <a:p>
                <a:pPr marL="594360" lvl="2" indent="0">
                  <a:buNone/>
                </a:pPr>
                <a:r>
                  <a:rPr lang="en-US" altLang="ko-KR" dirty="0" smtClean="0"/>
                  <a:t>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i="1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𝑠𝑒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dirty="0" smtClean="0"/>
                  <a:t>)</a:t>
                </a:r>
              </a:p>
              <a:p>
                <a:pPr marL="594360" lvl="2" indent="0">
                  <a:buNone/>
                </a:pPr>
                <a:r>
                  <a:rPr lang="en-US" altLang="ko-KR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dirty="0" smtClean="0"/>
                  <a:t>:</a:t>
                </a:r>
                <a:r>
                  <a:rPr lang="ko-KR" altLang="en-US" dirty="0" smtClean="0"/>
                  <a:t>표준정규분포에서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%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분위수</a:t>
                </a:r>
                <a:endParaRPr lang="en-US" altLang="ko-KR" dirty="0" smtClean="0"/>
              </a:p>
              <a:p>
                <a:pPr marL="594360" lvl="2" indent="0">
                  <a:buNone/>
                </a:pPr>
                <a:r>
                  <a:rPr lang="en-US" altLang="ko-KR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0.05</m:t>
                        </m:r>
                      </m:sub>
                    </m:sSub>
                  </m:oMath>
                </a14:m>
                <a:r>
                  <a:rPr lang="en-US" altLang="ko-KR" dirty="0" smtClean="0"/>
                  <a:t>=1.645,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0.025</m:t>
                        </m:r>
                      </m:sub>
                    </m:sSub>
                  </m:oMath>
                </a14:m>
                <a:r>
                  <a:rPr lang="en-US" altLang="ko-KR" dirty="0" smtClean="0"/>
                  <a:t>=1.96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1975" r="-148" b="-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2015-04-03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충남대학교병원 임상시험센터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t="4575" r="5010"/>
          <a:stretch/>
        </p:blipFill>
        <p:spPr>
          <a:xfrm>
            <a:off x="5712864" y="4581128"/>
            <a:ext cx="3153398" cy="17178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0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추론통</a:t>
            </a:r>
            <a:r>
              <a:rPr lang="ko-KR" altLang="en-US" dirty="0" err="1"/>
              <a:t>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구간추정</a:t>
                </a:r>
                <a:endParaRPr lang="en-US" altLang="ko-KR" dirty="0" smtClean="0"/>
              </a:p>
              <a:p>
                <a:pPr marL="594360" lvl="2" indent="0">
                  <a:buNone/>
                </a:pP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신뢰구간의 의미</a:t>
                </a:r>
                <a:endParaRPr lang="en-US" altLang="ko-KR" dirty="0" smtClean="0"/>
              </a:p>
              <a:p>
                <a:pPr marL="594360" lvl="2" indent="0">
                  <a:buNone/>
                </a:pP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⇒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모집단에서 추출한 표본평균들의 분포</a:t>
                </a:r>
                <a:endParaRPr lang="en-US" altLang="ko-KR" sz="1600" dirty="0" smtClean="0"/>
              </a:p>
              <a:p>
                <a:pPr marL="594360" lvl="2" indent="0">
                  <a:buNone/>
                </a:pP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⇒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모평균 </a:t>
                </a:r>
                <a:r>
                  <a:rPr lang="en-US" altLang="ko-KR" sz="1600" dirty="0" smtClean="0"/>
                  <a:t>: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/>
                      </a:rPr>
                      <m:t>𝜇</m:t>
                    </m:r>
                    <m:r>
                      <a:rPr lang="en-US" altLang="ko-KR" sz="1600" b="0" i="1" smtClean="0">
                        <a:latin typeface="Cambria Math"/>
                      </a:rPr>
                      <m:t>=168</m:t>
                    </m:r>
                  </m:oMath>
                </a14:m>
                <a:endParaRPr lang="en-US" altLang="ko-KR" sz="1600" b="0" dirty="0" smtClean="0"/>
              </a:p>
              <a:p>
                <a:pPr marL="594360" lvl="2" indent="0">
                  <a:buNone/>
                </a:pPr>
                <a:r>
                  <a:rPr lang="en-US" altLang="ko-KR" dirty="0" smtClean="0"/>
                  <a:t>     </a:t>
                </a:r>
                <a:r>
                  <a:rPr lang="ko-KR" altLang="en-US" sz="1400" dirty="0" smtClean="0"/>
                  <a:t>표본크기가 </a:t>
                </a:r>
                <a:r>
                  <a:rPr lang="en-US" altLang="ko-KR" sz="1400" dirty="0" smtClean="0"/>
                  <a:t>5</a:t>
                </a:r>
                <a:r>
                  <a:rPr lang="ko-KR" altLang="en-US" sz="1400" dirty="0" smtClean="0"/>
                  <a:t>이고</a:t>
                </a:r>
                <a:r>
                  <a:rPr lang="en-US" altLang="ko-KR" sz="1400" dirty="0" smtClean="0"/>
                  <a:t>, 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/>
                      </a:rPr>
                      <m:t>𝜎</m:t>
                    </m:r>
                    <m:r>
                      <a:rPr lang="en-US" altLang="ko-KR" sz="1400" b="0" i="1" smtClean="0">
                        <a:latin typeface="Cambria Math"/>
                      </a:rPr>
                      <m:t>=20</m:t>
                    </m:r>
                  </m:oMath>
                </a14:m>
                <a:endParaRPr lang="en-US" altLang="ko-KR" sz="1400" dirty="0" smtClean="0"/>
              </a:p>
              <a:p>
                <a:pPr marL="594360" lvl="2" indent="0">
                  <a:buNone/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</a:t>
                </a:r>
                <a:r>
                  <a:rPr lang="ko-KR" altLang="en-US" sz="1400" dirty="0" smtClean="0"/>
                  <a:t>표본</a:t>
                </a:r>
                <a:r>
                  <a:rPr lang="en-US" altLang="ko-KR" sz="1400" dirty="0" smtClean="0"/>
                  <a:t>1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1400" b="0" i="1" smtClean="0">
                        <a:latin typeface="Cambria Math"/>
                      </a:rPr>
                      <m:t>=170</m:t>
                    </m:r>
                  </m:oMath>
                </a14:m>
                <a:r>
                  <a:rPr lang="en-US" altLang="ko-KR" sz="1400" dirty="0" smtClean="0"/>
                  <a:t>,  95%</a:t>
                </a:r>
                <a:r>
                  <a:rPr lang="ko-KR" altLang="en-US" sz="1400" dirty="0" smtClean="0"/>
                  <a:t>신뢰구간</a:t>
                </a:r>
                <a:r>
                  <a:rPr lang="en-US" altLang="ko-KR" sz="1400" dirty="0" smtClean="0"/>
                  <a:t>=(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170−1.96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/>
                          </a:rPr>
                          <m:t>20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400" dirty="0" smtClean="0"/>
                  <a:t>  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170</m:t>
                    </m:r>
                    <m:r>
                      <a:rPr lang="en-US" altLang="ko-KR" sz="1400" b="0" i="1" smtClean="0">
                        <a:latin typeface="Cambria Math"/>
                      </a:rPr>
                      <m:t>+</m:t>
                    </m:r>
                    <m:r>
                      <a:rPr lang="en-US" altLang="ko-KR" sz="1400" i="1">
                        <a:latin typeface="Cambria Math"/>
                      </a:rPr>
                      <m:t>1.96</m:t>
                    </m:r>
                    <m:f>
                      <m:fPr>
                        <m:ctrlPr>
                          <a:rPr lang="en-US" altLang="ko-KR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/>
                          </a:rPr>
                          <m:t>20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400" dirty="0" smtClean="0"/>
                  <a:t>)</a:t>
                </a:r>
              </a:p>
              <a:p>
                <a:pPr marL="594360" lvl="2" indent="0">
                  <a:buNone/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altLang="ko-KR" sz="1400" dirty="0" smtClean="0"/>
              </a:p>
              <a:p>
                <a:pPr marL="594360" lvl="2" indent="0">
                  <a:buNone/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</a:t>
                </a:r>
                <a:r>
                  <a:rPr lang="ko-KR" altLang="en-US" sz="1400" dirty="0" smtClean="0"/>
                  <a:t>표본</a:t>
                </a:r>
                <a:r>
                  <a:rPr lang="en-US" altLang="ko-KR" sz="1400" dirty="0" smtClean="0"/>
                  <a:t>100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1400" i="1">
                        <a:latin typeface="Cambria Math"/>
                      </a:rPr>
                      <m:t>=1</m:t>
                    </m:r>
                    <m:r>
                      <a:rPr lang="en-US" altLang="ko-KR" sz="1400" b="0" i="1" smtClean="0">
                        <a:latin typeface="Cambria Math"/>
                      </a:rPr>
                      <m:t>67</m:t>
                    </m:r>
                  </m:oMath>
                </a14:m>
                <a:r>
                  <a:rPr lang="en-US" altLang="ko-KR" sz="1400" dirty="0"/>
                  <a:t>, </a:t>
                </a:r>
                <a:r>
                  <a:rPr lang="en-US" altLang="ko-KR" sz="1400" dirty="0" smtClean="0"/>
                  <a:t> 95</a:t>
                </a:r>
                <a:r>
                  <a:rPr lang="en-US" altLang="ko-KR" sz="1400" dirty="0"/>
                  <a:t>%</a:t>
                </a:r>
                <a:r>
                  <a:rPr lang="ko-KR" altLang="en-US" sz="1400" dirty="0"/>
                  <a:t>신뢰구간</a:t>
                </a:r>
                <a:r>
                  <a:rPr lang="en-US" altLang="ko-KR" sz="1400" dirty="0"/>
                  <a:t>=(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1</m:t>
                    </m:r>
                    <m:r>
                      <a:rPr lang="en-US" altLang="ko-KR" sz="1400" b="0" i="1" smtClean="0">
                        <a:latin typeface="Cambria Math"/>
                      </a:rPr>
                      <m:t>67</m:t>
                    </m:r>
                    <m:r>
                      <a:rPr lang="en-US" altLang="ko-KR" sz="1400" i="1">
                        <a:latin typeface="Cambria Math"/>
                      </a:rPr>
                      <m:t>−1.96</m:t>
                    </m:r>
                    <m:f>
                      <m:fPr>
                        <m:ctrlPr>
                          <a:rPr lang="en-US" altLang="ko-KR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/>
                          </a:rPr>
                          <m:t>20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400" dirty="0"/>
                  <a:t>  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1</m:t>
                    </m:r>
                    <m:r>
                      <a:rPr lang="en-US" altLang="ko-KR" sz="1400" b="0" i="1" smtClean="0">
                        <a:latin typeface="Cambria Math"/>
                      </a:rPr>
                      <m:t>67</m:t>
                    </m:r>
                    <m:r>
                      <a:rPr lang="en-US" altLang="ko-KR" sz="1400" i="1">
                        <a:latin typeface="Cambria Math"/>
                      </a:rPr>
                      <m:t>+1.96</m:t>
                    </m:r>
                    <m:f>
                      <m:fPr>
                        <m:ctrlPr>
                          <a:rPr lang="en-US" altLang="ko-KR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/>
                          </a:rPr>
                          <m:t>20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400" dirty="0"/>
                  <a:t>)</a:t>
                </a:r>
              </a:p>
              <a:p>
                <a:pPr marL="594360" lvl="2" indent="0">
                  <a:buNone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 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⇒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개의 신뢰구간 중에서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95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개의 신뢰구간은 </a:t>
                </a:r>
                <a:r>
                  <a:rPr lang="ko-KR" altLang="en-US" dirty="0" err="1" smtClean="0">
                    <a:solidFill>
                      <a:srgbClr val="FF0000"/>
                    </a:solidFill>
                  </a:rPr>
                  <a:t>모수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</a:rPr>
                      <m:t>=168)</m:t>
                    </m:r>
                  </m:oMath>
                </a14:m>
                <a:r>
                  <a:rPr lang="ko-KR" altLang="en-US" dirty="0" smtClean="0">
                    <a:solidFill>
                      <a:srgbClr val="FF0000"/>
                    </a:solidFill>
                  </a:rPr>
                  <a:t>를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marL="594360" lvl="2" indent="0"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    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포함한다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594360" lvl="2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2015-04-03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충남대학교병원 임상시험센터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65536" r="43643" b="18882"/>
          <a:stretch/>
        </p:blipFill>
        <p:spPr bwMode="auto">
          <a:xfrm>
            <a:off x="3149816" y="4653136"/>
            <a:ext cx="4378162" cy="159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7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추론통계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가설검정</a:t>
            </a:r>
            <a:endParaRPr lang="en-US" altLang="ko-KR" dirty="0" smtClean="0"/>
          </a:p>
          <a:p>
            <a:pPr marL="594360" lvl="2" indent="0">
              <a:buNone/>
            </a:pPr>
            <a:endParaRPr lang="ko-KR" altLang="en-US" dirty="0"/>
          </a:p>
          <a:p>
            <a:pPr lvl="2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2015-04-03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충남대학교병원 임상시험센터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0" t="38132" r="20430" b="35463"/>
          <a:stretch/>
        </p:blipFill>
        <p:spPr bwMode="auto">
          <a:xfrm>
            <a:off x="827584" y="1844824"/>
            <a:ext cx="6341424" cy="36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62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추론통계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가설검정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오류의 종류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2015-04-03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충남대학교병원 임상시험센터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6" t="30187" r="9351" b="34906"/>
          <a:stretch/>
        </p:blipFill>
        <p:spPr bwMode="auto">
          <a:xfrm>
            <a:off x="1043608" y="2348880"/>
            <a:ext cx="6781703" cy="319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7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추론통계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유의수준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ko-KR" altLang="en-US" dirty="0" smtClean="0">
                    <a:solidFill>
                      <a:srgbClr val="FF0000"/>
                    </a:solidFill>
                  </a:rPr>
                  <a:t>제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종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오류를 범할 최대 확률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차이가 없음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이 참인데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을 기각하고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차이가 있음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선택하는 오류를 범할 </a:t>
                </a:r>
                <a:r>
                  <a:rPr lang="ko-KR" altLang="en-US" dirty="0" smtClean="0"/>
                  <a:t>허용한계</a:t>
                </a:r>
                <a:endParaRPr lang="en-US" altLang="ko-KR" dirty="0" smtClean="0"/>
              </a:p>
              <a:p>
                <a:pPr lvl="2"/>
                <a:r>
                  <a:rPr lang="en-US" altLang="ko-KR" dirty="0"/>
                  <a:t>1</a:t>
                </a:r>
                <a:r>
                  <a:rPr lang="ko-KR" altLang="en-US" dirty="0"/>
                  <a:t>종</a:t>
                </a:r>
                <a:r>
                  <a:rPr lang="en-US" altLang="ko-KR" dirty="0"/>
                  <a:t>, 2</a:t>
                </a:r>
                <a:r>
                  <a:rPr lang="ko-KR" altLang="en-US" dirty="0"/>
                  <a:t>종 오류를 모두 줄일 수 있는 가설 검정 방법은 존재하지 않는다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우리의 관심은 대립가설에 있으므로 </a:t>
                </a:r>
                <a:r>
                  <a:rPr lang="ko-KR" altLang="en-US" dirty="0" err="1"/>
                  <a:t>귀무가설을</a:t>
                </a:r>
                <a:r>
                  <a:rPr lang="ko-KR" altLang="en-US" dirty="0"/>
                  <a:t> 기각할 확률을 고정하고 대립가설이 사실인 경우 대립가설을 채택할 </a:t>
                </a:r>
                <a:r>
                  <a:rPr lang="ko-KR" altLang="en-US" dirty="0" err="1"/>
                  <a:t>검정력을</a:t>
                </a:r>
                <a:r>
                  <a:rPr lang="ko-KR" altLang="en-US" dirty="0"/>
                  <a:t> 최대화 할 수 있는 통계적 방법을 찾는다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  <m:r>
                      <a:rPr lang="en-US" altLang="ko-KR" i="1">
                        <a:latin typeface="Cambria Math"/>
                      </a:rPr>
                      <m:t>=0.01,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/>
                      </a:rPr>
                      <m:t>0.05</m:t>
                    </m:r>
                    <m:r>
                      <a:rPr lang="en-US" altLang="ko-KR" i="1">
                        <a:latin typeface="Cambria Math"/>
                      </a:rPr>
                      <m:t>, 0.1</m:t>
                    </m:r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많이 사용</a:t>
                </a:r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Freeform 45"/>
          <p:cNvSpPr>
            <a:spLocks/>
          </p:cNvSpPr>
          <p:nvPr/>
        </p:nvSpPr>
        <p:spPr bwMode="auto">
          <a:xfrm>
            <a:off x="3203947" y="4899521"/>
            <a:ext cx="2232025" cy="720725"/>
          </a:xfrm>
          <a:custGeom>
            <a:avLst/>
            <a:gdLst>
              <a:gd name="T0" fmla="*/ 0 w 1406"/>
              <a:gd name="T1" fmla="*/ 2147483647 h 454"/>
              <a:gd name="T2" fmla="*/ 2147483647 w 1406"/>
              <a:gd name="T3" fmla="*/ 2147483647 h 454"/>
              <a:gd name="T4" fmla="*/ 2147483647 w 1406"/>
              <a:gd name="T5" fmla="*/ 0 h 454"/>
              <a:gd name="T6" fmla="*/ 2147483647 w 1406"/>
              <a:gd name="T7" fmla="*/ 2147483647 h 454"/>
              <a:gd name="T8" fmla="*/ 2147483647 w 1406"/>
              <a:gd name="T9" fmla="*/ 2147483647 h 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6"/>
              <a:gd name="T16" fmla="*/ 0 h 454"/>
              <a:gd name="T17" fmla="*/ 1406 w 1406"/>
              <a:gd name="T18" fmla="*/ 454 h 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6" h="454">
                <a:moveTo>
                  <a:pt x="0" y="454"/>
                </a:moveTo>
                <a:cubicBezTo>
                  <a:pt x="53" y="446"/>
                  <a:pt x="106" y="439"/>
                  <a:pt x="227" y="363"/>
                </a:cubicBezTo>
                <a:cubicBezTo>
                  <a:pt x="348" y="287"/>
                  <a:pt x="560" y="0"/>
                  <a:pt x="726" y="0"/>
                </a:cubicBezTo>
                <a:cubicBezTo>
                  <a:pt x="892" y="0"/>
                  <a:pt x="1112" y="287"/>
                  <a:pt x="1225" y="363"/>
                </a:cubicBezTo>
                <a:cubicBezTo>
                  <a:pt x="1338" y="439"/>
                  <a:pt x="1372" y="446"/>
                  <a:pt x="1406" y="4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rIns="54000"/>
          <a:lstStyle/>
          <a:p>
            <a:endParaRPr lang="ko-KR" altLang="en-US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 flipV="1">
            <a:off x="2988047" y="5763121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/>
          <a:lstStyle/>
          <a:p>
            <a:endParaRPr lang="ko-KR" altLang="en-US"/>
          </a:p>
        </p:txBody>
      </p:sp>
      <p:sp>
        <p:nvSpPr>
          <p:cNvPr id="10" name="Freeform 75"/>
          <p:cNvSpPr>
            <a:spLocks/>
          </p:cNvSpPr>
          <p:nvPr/>
        </p:nvSpPr>
        <p:spPr bwMode="auto">
          <a:xfrm>
            <a:off x="5076056" y="5331321"/>
            <a:ext cx="503238" cy="431800"/>
          </a:xfrm>
          <a:custGeom>
            <a:avLst/>
            <a:gdLst>
              <a:gd name="T0" fmla="*/ 0 w 363"/>
              <a:gd name="T1" fmla="*/ 0 h 227"/>
              <a:gd name="T2" fmla="*/ 0 w 363"/>
              <a:gd name="T3" fmla="*/ 2147483647 h 227"/>
              <a:gd name="T4" fmla="*/ 2147483647 w 363"/>
              <a:gd name="T5" fmla="*/ 2147483647 h 227"/>
              <a:gd name="T6" fmla="*/ 2147483647 w 363"/>
              <a:gd name="T7" fmla="*/ 2147483647 h 227"/>
              <a:gd name="T8" fmla="*/ 0 w 363"/>
              <a:gd name="T9" fmla="*/ 2147483647 h 227"/>
              <a:gd name="T10" fmla="*/ 0 w 363"/>
              <a:gd name="T11" fmla="*/ 0 h 2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3"/>
              <a:gd name="T19" fmla="*/ 0 h 227"/>
              <a:gd name="T20" fmla="*/ 363 w 363"/>
              <a:gd name="T21" fmla="*/ 227 h 2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3" h="227">
                <a:moveTo>
                  <a:pt x="0" y="0"/>
                </a:moveTo>
                <a:lnTo>
                  <a:pt x="0" y="227"/>
                </a:lnTo>
                <a:lnTo>
                  <a:pt x="363" y="227"/>
                </a:lnTo>
                <a:lnTo>
                  <a:pt x="363" y="136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4000" rIns="54000"/>
          <a:lstStyle/>
          <a:p>
            <a:endParaRPr lang="ko-KR" altLang="en-US"/>
          </a:p>
        </p:txBody>
      </p:sp>
      <p:sp>
        <p:nvSpPr>
          <p:cNvPr id="14" name="Line 79"/>
          <p:cNvSpPr>
            <a:spLocks noChangeShapeType="1"/>
          </p:cNvSpPr>
          <p:nvPr/>
        </p:nvSpPr>
        <p:spPr bwMode="auto">
          <a:xfrm>
            <a:off x="4356472" y="4899521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81"/>
              <p:cNvSpPr txBox="1">
                <a:spLocks noChangeArrowheads="1"/>
              </p:cNvSpPr>
              <p:nvPr/>
            </p:nvSpPr>
            <p:spPr bwMode="auto">
              <a:xfrm>
                <a:off x="4716016" y="5733256"/>
                <a:ext cx="72072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rIns="54000">
                <a:spAutoFit/>
              </a:bodyPr>
              <a:lstStyle>
                <a:lvl1pPr eaLnBrk="0" hangingPunct="0"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140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</p:txBody>
          </p:sp>
        </mc:Choice>
        <mc:Fallback xmlns="">
          <p:sp>
            <p:nvSpPr>
              <p:cNvPr id="16" name="Text 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5733256"/>
                <a:ext cx="72072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ine 84"/>
          <p:cNvSpPr>
            <a:spLocks noChangeShapeType="1"/>
          </p:cNvSpPr>
          <p:nvPr/>
        </p:nvSpPr>
        <p:spPr bwMode="auto">
          <a:xfrm flipH="1">
            <a:off x="5220072" y="5331321"/>
            <a:ext cx="2889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85"/>
              <p:cNvSpPr txBox="1">
                <a:spLocks noChangeArrowheads="1"/>
              </p:cNvSpPr>
              <p:nvPr/>
            </p:nvSpPr>
            <p:spPr bwMode="auto">
              <a:xfrm>
                <a:off x="5292080" y="5157192"/>
                <a:ext cx="57626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altLang="ko-KR" sz="1000" dirty="0"/>
              </a:p>
            </p:txBody>
          </p:sp>
        </mc:Choice>
        <mc:Fallback xmlns="">
          <p:sp>
            <p:nvSpPr>
              <p:cNvPr id="20" name="Text 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2080" y="5157192"/>
                <a:ext cx="576263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87"/>
          <p:cNvSpPr>
            <a:spLocks noChangeShapeType="1"/>
          </p:cNvSpPr>
          <p:nvPr/>
        </p:nvSpPr>
        <p:spPr bwMode="auto">
          <a:xfrm flipH="1">
            <a:off x="4572372" y="4797921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/>
          <a:lstStyle/>
          <a:p>
            <a:endParaRPr lang="ko-KR" altLang="en-US"/>
          </a:p>
        </p:txBody>
      </p:sp>
      <p:sp>
        <p:nvSpPr>
          <p:cNvPr id="23" name="Text Box 88"/>
          <p:cNvSpPr txBox="1">
            <a:spLocks noChangeArrowheads="1"/>
          </p:cNvSpPr>
          <p:nvPr/>
        </p:nvSpPr>
        <p:spPr bwMode="auto">
          <a:xfrm>
            <a:off x="4788272" y="4556621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dirty="0"/>
              <a:t>검정통계량의 확률분포함수</a:t>
            </a:r>
          </a:p>
        </p:txBody>
      </p:sp>
      <p:sp>
        <p:nvSpPr>
          <p:cNvPr id="24" name="AutoShape 89"/>
          <p:cNvSpPr>
            <a:spLocks noChangeArrowheads="1"/>
          </p:cNvSpPr>
          <p:nvPr/>
        </p:nvSpPr>
        <p:spPr bwMode="auto">
          <a:xfrm>
            <a:off x="2845172" y="4581128"/>
            <a:ext cx="1023938" cy="2413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유의 수준</a:t>
            </a:r>
          </a:p>
        </p:txBody>
      </p:sp>
      <p:sp>
        <p:nvSpPr>
          <p:cNvPr id="26" name="AutoShape 92"/>
          <p:cNvSpPr>
            <a:spLocks noChangeArrowheads="1"/>
          </p:cNvSpPr>
          <p:nvPr/>
        </p:nvSpPr>
        <p:spPr bwMode="auto">
          <a:xfrm>
            <a:off x="5077197" y="5709146"/>
            <a:ext cx="71438" cy="73025"/>
          </a:xfrm>
          <a:prstGeom prst="flowChartConnector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" name="날짜 개체 틀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2015-04-03</a:t>
            </a:r>
            <a:endParaRPr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충남대학교병원 임상시험센터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Line 48"/>
          <p:cNvSpPr>
            <a:spLocks noChangeShapeType="1"/>
          </p:cNvSpPr>
          <p:nvPr/>
        </p:nvSpPr>
        <p:spPr bwMode="auto">
          <a:xfrm>
            <a:off x="5077197" y="5331321"/>
            <a:ext cx="0" cy="43180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추론통</a:t>
            </a:r>
            <a:r>
              <a:rPr lang="ko-KR" altLang="en-US" dirty="0" err="1"/>
              <a:t>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유의확률</a:t>
            </a:r>
            <a:r>
              <a:rPr lang="en-US" altLang="ko-KR" dirty="0" smtClean="0"/>
              <a:t>(p-value)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귀무가설이</a:t>
            </a:r>
            <a:r>
              <a:rPr lang="ko-KR" altLang="en-US" dirty="0" smtClean="0"/>
              <a:t> 참이라는 검정통계량을 </a:t>
            </a:r>
            <a:r>
              <a:rPr lang="ko-KR" altLang="en-US" dirty="0"/>
              <a:t>바탕으로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기각하였을 때 실제로 제 </a:t>
            </a:r>
            <a:r>
              <a:rPr lang="en-US" altLang="ko-KR" dirty="0"/>
              <a:t>1</a:t>
            </a:r>
            <a:r>
              <a:rPr lang="ko-KR" altLang="en-US" dirty="0"/>
              <a:t>종 오류</a:t>
            </a:r>
            <a:r>
              <a:rPr lang="en-US" altLang="ko-KR" dirty="0"/>
              <a:t>(</a:t>
            </a:r>
            <a:r>
              <a:rPr lang="ko-KR" altLang="en-US" dirty="0"/>
              <a:t>차이가 없는데 차이가 있다는 결론을 내릴 오류</a:t>
            </a:r>
            <a:r>
              <a:rPr lang="en-US" altLang="ko-KR" dirty="0"/>
              <a:t>)</a:t>
            </a:r>
            <a:r>
              <a:rPr lang="ko-KR" altLang="en-US" dirty="0"/>
              <a:t>를 범할 최대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귀무가설을</a:t>
            </a:r>
            <a:r>
              <a:rPr lang="ko-KR" altLang="en-US" dirty="0" smtClean="0"/>
              <a:t> 기각할 최소의 유의확률 혹은 계산된 검정통계량이 대립가설을 지지하는 확률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AutoShape 90"/>
          <p:cNvSpPr>
            <a:spLocks noChangeArrowheads="1"/>
          </p:cNvSpPr>
          <p:nvPr/>
        </p:nvSpPr>
        <p:spPr bwMode="auto">
          <a:xfrm>
            <a:off x="2772320" y="3791743"/>
            <a:ext cx="1023938" cy="2413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</a:rPr>
              <a:t>유의 확률</a:t>
            </a:r>
          </a:p>
        </p:txBody>
      </p:sp>
      <p:sp>
        <p:nvSpPr>
          <p:cNvPr id="7" name="Freeform 93"/>
          <p:cNvSpPr>
            <a:spLocks/>
          </p:cNvSpPr>
          <p:nvPr/>
        </p:nvSpPr>
        <p:spPr bwMode="auto">
          <a:xfrm>
            <a:off x="3202533" y="4375943"/>
            <a:ext cx="2232025" cy="720725"/>
          </a:xfrm>
          <a:custGeom>
            <a:avLst/>
            <a:gdLst>
              <a:gd name="T0" fmla="*/ 0 w 1406"/>
              <a:gd name="T1" fmla="*/ 2147483647 h 454"/>
              <a:gd name="T2" fmla="*/ 2147483647 w 1406"/>
              <a:gd name="T3" fmla="*/ 2147483647 h 454"/>
              <a:gd name="T4" fmla="*/ 2147483647 w 1406"/>
              <a:gd name="T5" fmla="*/ 0 h 454"/>
              <a:gd name="T6" fmla="*/ 2147483647 w 1406"/>
              <a:gd name="T7" fmla="*/ 2147483647 h 454"/>
              <a:gd name="T8" fmla="*/ 2147483647 w 1406"/>
              <a:gd name="T9" fmla="*/ 2147483647 h 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6"/>
              <a:gd name="T16" fmla="*/ 0 h 454"/>
              <a:gd name="T17" fmla="*/ 1406 w 1406"/>
              <a:gd name="T18" fmla="*/ 454 h 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6" h="454">
                <a:moveTo>
                  <a:pt x="0" y="454"/>
                </a:moveTo>
                <a:cubicBezTo>
                  <a:pt x="53" y="446"/>
                  <a:pt x="106" y="439"/>
                  <a:pt x="227" y="363"/>
                </a:cubicBezTo>
                <a:cubicBezTo>
                  <a:pt x="348" y="287"/>
                  <a:pt x="560" y="0"/>
                  <a:pt x="726" y="0"/>
                </a:cubicBezTo>
                <a:cubicBezTo>
                  <a:pt x="892" y="0"/>
                  <a:pt x="1112" y="287"/>
                  <a:pt x="1225" y="363"/>
                </a:cubicBezTo>
                <a:cubicBezTo>
                  <a:pt x="1338" y="439"/>
                  <a:pt x="1372" y="446"/>
                  <a:pt x="1406" y="4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rIns="54000"/>
          <a:lstStyle/>
          <a:p>
            <a:endParaRPr lang="ko-KR" altLang="en-US"/>
          </a:p>
        </p:txBody>
      </p:sp>
      <p:sp>
        <p:nvSpPr>
          <p:cNvPr id="8" name="Line 94"/>
          <p:cNvSpPr>
            <a:spLocks noChangeShapeType="1"/>
          </p:cNvSpPr>
          <p:nvPr/>
        </p:nvSpPr>
        <p:spPr bwMode="auto">
          <a:xfrm flipV="1">
            <a:off x="2986633" y="5239543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/>
          <a:lstStyle/>
          <a:p>
            <a:endParaRPr lang="ko-KR" altLang="en-US"/>
          </a:p>
        </p:txBody>
      </p:sp>
      <p:sp>
        <p:nvSpPr>
          <p:cNvPr id="9" name="Freeform 97"/>
          <p:cNvSpPr>
            <a:spLocks/>
          </p:cNvSpPr>
          <p:nvPr/>
        </p:nvSpPr>
        <p:spPr bwMode="auto">
          <a:xfrm>
            <a:off x="5075783" y="4807743"/>
            <a:ext cx="503237" cy="431800"/>
          </a:xfrm>
          <a:custGeom>
            <a:avLst/>
            <a:gdLst>
              <a:gd name="T0" fmla="*/ 0 w 363"/>
              <a:gd name="T1" fmla="*/ 0 h 227"/>
              <a:gd name="T2" fmla="*/ 0 w 363"/>
              <a:gd name="T3" fmla="*/ 2147483647 h 227"/>
              <a:gd name="T4" fmla="*/ 2147483647 w 363"/>
              <a:gd name="T5" fmla="*/ 2147483647 h 227"/>
              <a:gd name="T6" fmla="*/ 2147483647 w 363"/>
              <a:gd name="T7" fmla="*/ 2147483647 h 227"/>
              <a:gd name="T8" fmla="*/ 0 w 363"/>
              <a:gd name="T9" fmla="*/ 2147483647 h 227"/>
              <a:gd name="T10" fmla="*/ 0 w 363"/>
              <a:gd name="T11" fmla="*/ 0 h 2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3"/>
              <a:gd name="T19" fmla="*/ 0 h 227"/>
              <a:gd name="T20" fmla="*/ 363 w 363"/>
              <a:gd name="T21" fmla="*/ 227 h 2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3" h="227">
                <a:moveTo>
                  <a:pt x="0" y="0"/>
                </a:moveTo>
                <a:lnTo>
                  <a:pt x="0" y="227"/>
                </a:lnTo>
                <a:lnTo>
                  <a:pt x="363" y="227"/>
                </a:lnTo>
                <a:lnTo>
                  <a:pt x="363" y="136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4000" rIns="54000"/>
          <a:lstStyle/>
          <a:p>
            <a:endParaRPr lang="ko-KR" altLang="en-US"/>
          </a:p>
        </p:txBody>
      </p:sp>
      <p:sp>
        <p:nvSpPr>
          <p:cNvPr id="10" name="Line 101"/>
          <p:cNvSpPr>
            <a:spLocks noChangeShapeType="1"/>
          </p:cNvSpPr>
          <p:nvPr/>
        </p:nvSpPr>
        <p:spPr bwMode="auto">
          <a:xfrm>
            <a:off x="4355058" y="4393406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/>
          <a:lstStyle/>
          <a:p>
            <a:endParaRPr lang="ko-KR" altLang="en-US"/>
          </a:p>
        </p:txBody>
      </p:sp>
      <p:sp>
        <p:nvSpPr>
          <p:cNvPr id="11" name="Line 109"/>
          <p:cNvSpPr>
            <a:spLocks noChangeShapeType="1"/>
          </p:cNvSpPr>
          <p:nvPr/>
        </p:nvSpPr>
        <p:spPr bwMode="auto">
          <a:xfrm flipH="1">
            <a:off x="4570958" y="4274343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/>
          <a:lstStyle/>
          <a:p>
            <a:endParaRPr lang="ko-KR" altLang="en-US"/>
          </a:p>
        </p:txBody>
      </p:sp>
      <p:sp>
        <p:nvSpPr>
          <p:cNvPr id="12" name="Text Box 110"/>
          <p:cNvSpPr txBox="1">
            <a:spLocks noChangeArrowheads="1"/>
          </p:cNvSpPr>
          <p:nvPr/>
        </p:nvSpPr>
        <p:spPr bwMode="auto">
          <a:xfrm>
            <a:off x="4786858" y="3961606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/>
              <a:t>검정통계량의 확률분포함수</a:t>
            </a:r>
          </a:p>
        </p:txBody>
      </p:sp>
      <p:sp>
        <p:nvSpPr>
          <p:cNvPr id="13" name="Text Box 113"/>
          <p:cNvSpPr txBox="1">
            <a:spLocks noChangeArrowheads="1"/>
          </p:cNvSpPr>
          <p:nvPr/>
        </p:nvSpPr>
        <p:spPr bwMode="auto">
          <a:xfrm>
            <a:off x="2843758" y="4296568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/>
              <a:t>귀무가설에 설정된 모수의 값</a:t>
            </a:r>
          </a:p>
        </p:txBody>
      </p:sp>
      <p:sp>
        <p:nvSpPr>
          <p:cNvPr id="14" name="Line 114"/>
          <p:cNvSpPr>
            <a:spLocks noChangeShapeType="1"/>
          </p:cNvSpPr>
          <p:nvPr/>
        </p:nvSpPr>
        <p:spPr bwMode="auto">
          <a:xfrm>
            <a:off x="3851820" y="453786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/>
          <a:lstStyle/>
          <a:p>
            <a:endParaRPr lang="ko-KR" altLang="en-US"/>
          </a:p>
        </p:txBody>
      </p:sp>
      <p:sp>
        <p:nvSpPr>
          <p:cNvPr id="15" name="Text Box 115"/>
          <p:cNvSpPr txBox="1">
            <a:spLocks noChangeArrowheads="1"/>
          </p:cNvSpPr>
          <p:nvPr/>
        </p:nvSpPr>
        <p:spPr bwMode="auto">
          <a:xfrm>
            <a:off x="5220245" y="4926806"/>
            <a:ext cx="9366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dirty="0"/>
              <a:t>유의확률</a:t>
            </a:r>
          </a:p>
        </p:txBody>
      </p:sp>
      <p:sp>
        <p:nvSpPr>
          <p:cNvPr id="16" name="Line 116"/>
          <p:cNvSpPr>
            <a:spLocks noChangeShapeType="1"/>
          </p:cNvSpPr>
          <p:nvPr/>
        </p:nvSpPr>
        <p:spPr bwMode="auto">
          <a:xfrm>
            <a:off x="5075783" y="4898231"/>
            <a:ext cx="64928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/>
          <a:lstStyle/>
          <a:p>
            <a:endParaRPr lang="ko-KR" altLang="en-US"/>
          </a:p>
        </p:txBody>
      </p:sp>
      <p:sp>
        <p:nvSpPr>
          <p:cNvPr id="17" name="Text Box 117"/>
          <p:cNvSpPr txBox="1">
            <a:spLocks noChangeArrowheads="1"/>
          </p:cNvSpPr>
          <p:nvPr/>
        </p:nvSpPr>
        <p:spPr bwMode="auto">
          <a:xfrm>
            <a:off x="5075783" y="4441031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dirty="0"/>
              <a:t>대립가설을 지지하는 방향</a:t>
            </a:r>
          </a:p>
        </p:txBody>
      </p:sp>
      <p:sp>
        <p:nvSpPr>
          <p:cNvPr id="18" name="Text Box 118"/>
          <p:cNvSpPr txBox="1">
            <a:spLocks noChangeArrowheads="1"/>
          </p:cNvSpPr>
          <p:nvPr/>
        </p:nvSpPr>
        <p:spPr bwMode="auto">
          <a:xfrm>
            <a:off x="4861470" y="5330031"/>
            <a:ext cx="10064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ko-KR" altLang="en-US"/>
              <a:t>계산된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ko-KR" altLang="en-US"/>
              <a:t>검정통계량</a:t>
            </a:r>
          </a:p>
        </p:txBody>
      </p:sp>
      <p:sp>
        <p:nvSpPr>
          <p:cNvPr id="19" name="Line 96"/>
          <p:cNvSpPr>
            <a:spLocks noChangeShapeType="1"/>
          </p:cNvSpPr>
          <p:nvPr/>
        </p:nvSpPr>
        <p:spPr bwMode="auto">
          <a:xfrm>
            <a:off x="5075783" y="4807743"/>
            <a:ext cx="0" cy="43180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/>
          <a:lstStyle/>
          <a:p>
            <a:endParaRPr lang="ko-KR" altLang="en-US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2015-04-03</a:t>
            </a:r>
            <a:endParaRPr lang="ko-KR" alt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충남대학교병원 임상시험센터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6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추론통</a:t>
            </a:r>
            <a:r>
              <a:rPr lang="ko-KR" altLang="en-US" dirty="0" err="1"/>
              <a:t>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검정통계량</a:t>
                </a:r>
                <a:r>
                  <a:rPr lang="en-US" altLang="ko-KR" dirty="0"/>
                  <a:t>(Test Statistics</a:t>
                </a:r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ko-KR" altLang="en-US" dirty="0" smtClean="0"/>
                  <a:t>통계적 </a:t>
                </a:r>
                <a:r>
                  <a:rPr lang="ko-KR" altLang="en-US" dirty="0"/>
                  <a:t>가설의 진위 여부를 판단하기 위하여 표본 데이터로부터  계산된 통계량을 검정통계량이라 하며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검정통계량값이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기각치보다</a:t>
                </a:r>
                <a:r>
                  <a:rPr lang="ko-KR" altLang="en-US" dirty="0"/>
                  <a:t> 크면 </a:t>
                </a:r>
                <a:r>
                  <a:rPr lang="ko-KR" altLang="en-US" dirty="0" err="1"/>
                  <a:t>귀무가설을</a:t>
                </a:r>
                <a:r>
                  <a:rPr lang="ko-KR" altLang="en-US" dirty="0"/>
                  <a:t> 기각하고 작으면 </a:t>
                </a:r>
                <a:r>
                  <a:rPr lang="ko-KR" altLang="en-US" dirty="0" err="1"/>
                  <a:t>귀무가설을</a:t>
                </a:r>
                <a:r>
                  <a:rPr lang="ko-KR" altLang="en-US" dirty="0"/>
                  <a:t> 채택한다</a:t>
                </a:r>
                <a:r>
                  <a:rPr lang="en-US" altLang="ko-KR" dirty="0"/>
                  <a:t>. 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이런 </a:t>
                </a:r>
                <a:r>
                  <a:rPr lang="ko-KR" altLang="en-US" dirty="0"/>
                  <a:t>과정을 거치려면 검정통계량 분포를 알아야 한다</a:t>
                </a:r>
                <a:r>
                  <a:rPr lang="en-US" altLang="ko-KR" dirty="0"/>
                  <a:t>. </a:t>
                </a:r>
                <a:endParaRPr lang="en-US" altLang="ko-KR" dirty="0" smtClean="0"/>
              </a:p>
              <a:p>
                <a:pPr marL="594360" lvl="2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예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표본 평균의 분포는 정규분포에 </a:t>
                </a:r>
                <a:r>
                  <a:rPr lang="ko-KR" altLang="en-US" dirty="0" err="1"/>
                  <a:t>근사한다</a:t>
                </a:r>
                <a:r>
                  <a:rPr lang="en-US" altLang="ko-KR" dirty="0"/>
                  <a:t>.(CLT:</a:t>
                </a:r>
                <a:r>
                  <a:rPr lang="ko-KR" altLang="en-US" dirty="0"/>
                  <a:t>중심극한정리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 smtClean="0"/>
                  <a:t>가설검정 단계</a:t>
                </a:r>
                <a:endParaRPr lang="ko-KR" altLang="en-US" dirty="0"/>
              </a:p>
              <a:p>
                <a:pPr marL="594360" lvl="2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1. </a:t>
                </a:r>
                <a:r>
                  <a:rPr lang="ko-KR" altLang="en-US" dirty="0" err="1" smtClean="0"/>
                  <a:t>귀무가설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과 대립가설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을 설정</a:t>
                </a:r>
                <a:endParaRPr lang="en-US" altLang="ko-KR" dirty="0" smtClean="0"/>
              </a:p>
              <a:p>
                <a:pPr marL="594360" lvl="2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2. </a:t>
                </a:r>
                <a:r>
                  <a:rPr lang="ko-KR" altLang="en-US" dirty="0" smtClean="0"/>
                  <a:t>유의수준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를 결정</a:t>
                </a:r>
                <a:endParaRPr lang="en-US" altLang="ko-KR" dirty="0" smtClean="0"/>
              </a:p>
              <a:p>
                <a:pPr marL="594360" lvl="2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3. </a:t>
                </a:r>
                <a:r>
                  <a:rPr lang="ko-KR" altLang="en-US" dirty="0" smtClean="0"/>
                  <a:t>검정통계량을 계산</a:t>
                </a:r>
                <a:endParaRPr lang="en-US" altLang="ko-KR" dirty="0" smtClean="0"/>
              </a:p>
              <a:p>
                <a:pPr marL="594360" lvl="2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4. p-value</a:t>
                </a:r>
                <a:r>
                  <a:rPr lang="ko-KR" altLang="en-US" dirty="0" smtClean="0"/>
                  <a:t>를 계산</a:t>
                </a:r>
                <a:endParaRPr lang="en-US" altLang="ko-KR" dirty="0" smtClean="0"/>
              </a:p>
              <a:p>
                <a:pPr marL="594360" lvl="2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5. p-value</a:t>
                </a:r>
                <a:r>
                  <a:rPr lang="ko-KR" altLang="en-US" dirty="0" smtClean="0"/>
                  <a:t>와 유의수준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  <m:r>
                      <a:rPr lang="ko-KR" alt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을 비교하여 </a:t>
                </a:r>
                <a:r>
                  <a:rPr lang="ko-KR" altLang="en-US" dirty="0" err="1" smtClean="0"/>
                  <a:t>귀무가설의</a:t>
                </a:r>
                <a:r>
                  <a:rPr lang="ko-KR" altLang="en-US" dirty="0" smtClean="0"/>
                  <a:t> 기각여부 결정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235" r="-444" b="-1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2015-04-03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충남대학교병원 임상시험센터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4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변수 척도에 따른 통계적 방법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의학통계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기본개념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변수척도에</a:t>
            </a:r>
            <a:r>
              <a:rPr lang="ko-KR" altLang="en-US" dirty="0" smtClean="0"/>
              <a:t> 따른 통계학적 분석법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통계분석</a:t>
            </a:r>
            <a:r>
              <a:rPr lang="ko-KR" altLang="en-US" dirty="0" smtClean="0"/>
              <a:t> 계획 및 </a:t>
            </a:r>
            <a:r>
              <a:rPr lang="ko-KR" altLang="en-US" dirty="0" err="1" smtClean="0"/>
              <a:t>분석단계에서의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고려사항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척도에 따른 </a:t>
            </a:r>
            <a:r>
              <a:rPr lang="ko-KR" altLang="en-US" dirty="0" err="1"/>
              <a:t>통계분석방법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  <a:p>
            <a:pPr lvl="2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인과관계에 따른 변수의 분류</a:t>
            </a:r>
            <a:endParaRPr lang="en-US" altLang="ko-KR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37506" r="2830" b="33392"/>
          <a:stretch/>
        </p:blipFill>
        <p:spPr bwMode="auto">
          <a:xfrm>
            <a:off x="868292" y="2060848"/>
            <a:ext cx="7664148" cy="39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8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척도에 따른 </a:t>
            </a:r>
            <a:r>
              <a:rPr lang="ko-KR" altLang="en-US" dirty="0" err="1"/>
              <a:t>통계분석방법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  <a:p>
            <a:pPr lvl="2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" t="39784" r="26989" b="33070"/>
          <a:stretch/>
        </p:blipFill>
        <p:spPr bwMode="auto">
          <a:xfrm>
            <a:off x="533797" y="1412776"/>
            <a:ext cx="7494587" cy="473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1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통계분석</a:t>
            </a:r>
            <a:r>
              <a:rPr lang="ko-KR" altLang="en-US" sz="2800" dirty="0" smtClean="0"/>
              <a:t> 계획 및 </a:t>
            </a:r>
            <a:r>
              <a:rPr lang="ko-KR" altLang="en-US" sz="2800" dirty="0" err="1" smtClean="0"/>
              <a:t>분석단계의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고려사항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3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임상시험에서의 통계사용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임상시험 연구설계 단계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- 1</a:t>
            </a:r>
            <a:r>
              <a:rPr lang="ko-KR" altLang="en-US" sz="2000" dirty="0" smtClean="0"/>
              <a:t>차</a:t>
            </a:r>
            <a:r>
              <a:rPr lang="en-US" altLang="ko-KR" sz="2000" dirty="0" smtClean="0"/>
              <a:t>/2</a:t>
            </a:r>
            <a:r>
              <a:rPr lang="ko-KR" altLang="en-US" sz="2000" dirty="0" smtClean="0"/>
              <a:t>차 </a:t>
            </a:r>
            <a:r>
              <a:rPr lang="ko-KR" altLang="en-US" sz="2000" dirty="0" err="1" smtClean="0"/>
              <a:t>평가변수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결과변수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설정 </a:t>
            </a:r>
            <a:r>
              <a:rPr lang="en-US" altLang="ko-KR" sz="2000" dirty="0" smtClean="0"/>
              <a:t>: Validity/Reliability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- Design </a:t>
            </a:r>
            <a:r>
              <a:rPr lang="ko-KR" altLang="en-US" sz="2000" dirty="0" smtClean="0"/>
              <a:t>설정 </a:t>
            </a:r>
            <a:r>
              <a:rPr lang="en-US" altLang="ko-KR" sz="2000" dirty="0" smtClean="0"/>
              <a:t>: Parallel, Crossover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…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err="1" smtClean="0"/>
              <a:t>ㆍ우월성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동등성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비열등성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- </a:t>
            </a:r>
            <a:r>
              <a:rPr lang="ko-KR" altLang="en-US" sz="2000" dirty="0" err="1" smtClean="0"/>
              <a:t>표본크기</a:t>
            </a:r>
            <a:endParaRPr lang="en-US" altLang="ko-KR" sz="20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9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임상시험에서의 통계사용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임상시험</a:t>
            </a:r>
            <a:r>
              <a:rPr lang="ko-KR" altLang="en-US" sz="2000" dirty="0" smtClean="0"/>
              <a:t> 자료분석 단계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- </a:t>
            </a:r>
            <a:r>
              <a:rPr lang="ko-KR" altLang="en-US" sz="2000" dirty="0" smtClean="0"/>
              <a:t>임상시험은 전향적 실험연구이므로 상대적으로 </a:t>
            </a:r>
            <a:r>
              <a:rPr lang="ko-KR" altLang="en-US" sz="2000" dirty="0" err="1" smtClean="0"/>
              <a:t>통계분석방법이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단순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- </a:t>
            </a:r>
            <a:r>
              <a:rPr lang="ko-KR" altLang="en-US" sz="2000" dirty="0" smtClean="0"/>
              <a:t>치료효과의 측정 지표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ㆍ연속형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혈압강하제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투여후</a:t>
            </a:r>
            <a:r>
              <a:rPr lang="ko-KR" altLang="en-US" sz="2000" dirty="0" smtClean="0"/>
              <a:t> 감소한 혈압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ㆍ이분형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치료제에의한</a:t>
            </a:r>
            <a:r>
              <a:rPr lang="ko-KR" altLang="en-US" sz="2000" dirty="0" smtClean="0"/>
              <a:t> 반응 여부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ㆍ생존형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항암제 </a:t>
            </a:r>
            <a:r>
              <a:rPr lang="ko-KR" altLang="en-US" sz="2000" dirty="0" err="1" smtClean="0"/>
              <a:t>치료후</a:t>
            </a:r>
            <a:r>
              <a:rPr lang="ko-KR" altLang="en-US" sz="2000" dirty="0" smtClean="0"/>
              <a:t> 생존기간</a:t>
            </a:r>
            <a:endParaRPr lang="en-US" altLang="ko-KR" sz="20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5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유효성 </a:t>
            </a:r>
            <a:r>
              <a:rPr lang="ko-KR" altLang="en-US" dirty="0" err="1" smtClean="0"/>
              <a:t>평가변수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Primary(1</a:t>
            </a:r>
            <a:r>
              <a:rPr lang="ko-KR" altLang="en-US" sz="2000" dirty="0" smtClean="0"/>
              <a:t>차 </a:t>
            </a:r>
            <a:r>
              <a:rPr lang="ko-KR" altLang="en-US" sz="2000" dirty="0" err="1" smtClean="0"/>
              <a:t>평가변수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  - </a:t>
            </a:r>
            <a:r>
              <a:rPr lang="ko-KR" altLang="en-US" sz="2000" dirty="0" smtClean="0">
                <a:latin typeface="+mn-ea"/>
              </a:rPr>
              <a:t>가장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중요한 하</a:t>
            </a:r>
            <a:r>
              <a:rPr lang="ko-KR" altLang="en-US" sz="2000" dirty="0">
                <a:latin typeface="+mn-ea"/>
              </a:rPr>
              <a:t>나</a:t>
            </a:r>
            <a:r>
              <a:rPr lang="ko-KR" altLang="en-US" sz="2000" dirty="0" smtClean="0">
                <a:latin typeface="+mn-ea"/>
              </a:rPr>
              <a:t>를 선정</a:t>
            </a:r>
            <a:r>
              <a:rPr lang="en-US" altLang="ko-KR" sz="2000" dirty="0" smtClean="0">
                <a:latin typeface="+mn-ea"/>
              </a:rPr>
              <a:t>(ideal)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  -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차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가설을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여러 개 설정할 경우</a:t>
            </a:r>
            <a:r>
              <a:rPr lang="en-US" altLang="ko-KR" sz="2000" dirty="0">
                <a:latin typeface="+mn-ea"/>
              </a:rPr>
              <a:t>(Multiple primary </a:t>
            </a:r>
            <a:r>
              <a:rPr lang="en-US" altLang="ko-KR" sz="2000" dirty="0" smtClean="0">
                <a:latin typeface="+mn-ea"/>
              </a:rPr>
              <a:t>question)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ㆍ우연에</a:t>
            </a:r>
            <a:r>
              <a:rPr lang="ko-KR" altLang="en-US" sz="2000" dirty="0" smtClean="0"/>
              <a:t> 의한 가능성 증가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ㆍ결과가</a:t>
            </a:r>
            <a:r>
              <a:rPr lang="ko-KR" altLang="en-US" sz="2000" dirty="0" smtClean="0"/>
              <a:t> 상이하게 나오는 경우 해석이 </a:t>
            </a:r>
            <a:r>
              <a:rPr lang="ko-KR" altLang="en-US" sz="2000" dirty="0" err="1" smtClean="0"/>
              <a:t>어려워짐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-&gt; </a:t>
            </a:r>
            <a:r>
              <a:rPr lang="ko-KR" altLang="en-US" sz="2000" dirty="0" smtClean="0"/>
              <a:t>사전에 정의하여야 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err="1" smtClean="0"/>
              <a:t>ㆍ</a:t>
            </a:r>
            <a:r>
              <a:rPr lang="en-US" altLang="ko-KR" sz="2000" dirty="0" smtClean="0"/>
              <a:t>Basis for design and sample size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Secondary(2</a:t>
            </a:r>
            <a:r>
              <a:rPr lang="ko-KR" altLang="en-US" sz="2000" dirty="0" smtClean="0"/>
              <a:t>차 </a:t>
            </a:r>
            <a:r>
              <a:rPr lang="ko-KR" altLang="en-US" sz="2000" dirty="0" err="1" smtClean="0"/>
              <a:t>평가변수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</a:t>
            </a:r>
            <a:r>
              <a:rPr lang="en-US" altLang="ko-KR" sz="2000" dirty="0" smtClean="0">
                <a:latin typeface="+mn-ea"/>
              </a:rPr>
              <a:t>Related to primary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</a:t>
            </a:r>
            <a:r>
              <a:rPr lang="en-US" altLang="ko-KR" sz="2000" dirty="0" smtClean="0">
                <a:latin typeface="+mn-ea"/>
              </a:rPr>
              <a:t>Stated in advance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- Limited in number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8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유효성 </a:t>
            </a:r>
            <a:r>
              <a:rPr lang="ko-KR" altLang="en-US" dirty="0" err="1" smtClean="0"/>
              <a:t>평가변수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유효성 </a:t>
            </a:r>
            <a:r>
              <a:rPr lang="ko-KR" altLang="en-US" sz="2000" dirty="0" err="1" smtClean="0"/>
              <a:t>평가변수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t="35256" r="5614" b="29974"/>
          <a:stretch/>
        </p:blipFill>
        <p:spPr bwMode="auto">
          <a:xfrm>
            <a:off x="683568" y="1844824"/>
            <a:ext cx="7540831" cy="327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47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연구 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Primary(1</a:t>
            </a:r>
            <a:r>
              <a:rPr lang="ko-KR" altLang="en-US" sz="2000" dirty="0" smtClean="0"/>
              <a:t>차 </a:t>
            </a:r>
            <a:r>
              <a:rPr lang="ko-KR" altLang="en-US" sz="2000" dirty="0" err="1" smtClean="0"/>
              <a:t>평가변수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  - </a:t>
            </a:r>
            <a:r>
              <a:rPr lang="ko-KR" altLang="en-US" sz="2000" dirty="0" smtClean="0">
                <a:latin typeface="+mn-ea"/>
              </a:rPr>
              <a:t>가장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중요한 하</a:t>
            </a:r>
            <a:r>
              <a:rPr lang="ko-KR" altLang="en-US" sz="2000" dirty="0">
                <a:latin typeface="+mn-ea"/>
              </a:rPr>
              <a:t>나</a:t>
            </a:r>
            <a:r>
              <a:rPr lang="ko-KR" altLang="en-US" sz="2000" dirty="0" smtClean="0">
                <a:latin typeface="+mn-ea"/>
              </a:rPr>
              <a:t>를 선정</a:t>
            </a:r>
            <a:r>
              <a:rPr lang="en-US" altLang="ko-KR" sz="2000" dirty="0" smtClean="0">
                <a:latin typeface="+mn-ea"/>
              </a:rPr>
              <a:t>(ideal)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  -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차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가설을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여러 개 설정할 경우</a:t>
            </a:r>
            <a:r>
              <a:rPr lang="en-US" altLang="ko-KR" sz="2000" dirty="0">
                <a:latin typeface="+mn-ea"/>
              </a:rPr>
              <a:t>(Multiple primary </a:t>
            </a:r>
            <a:r>
              <a:rPr lang="en-US" altLang="ko-KR" sz="2000" dirty="0" smtClean="0">
                <a:latin typeface="+mn-ea"/>
              </a:rPr>
              <a:t>question)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ㆍ우연에</a:t>
            </a:r>
            <a:r>
              <a:rPr lang="ko-KR" altLang="en-US" sz="2000" dirty="0" smtClean="0"/>
              <a:t> 의한 가능성 증가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ㆍ결과가</a:t>
            </a:r>
            <a:r>
              <a:rPr lang="ko-KR" altLang="en-US" sz="2000" dirty="0" smtClean="0"/>
              <a:t> 상이하게 나오는 경우 해석이 </a:t>
            </a:r>
            <a:r>
              <a:rPr lang="ko-KR" altLang="en-US" sz="2000" dirty="0" err="1" smtClean="0"/>
              <a:t>어려워짐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-&gt; </a:t>
            </a:r>
            <a:r>
              <a:rPr lang="ko-KR" altLang="en-US" sz="2000" dirty="0" smtClean="0"/>
              <a:t>사전에 정의하여야 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err="1" smtClean="0"/>
              <a:t>ㆍ</a:t>
            </a:r>
            <a:r>
              <a:rPr lang="en-US" altLang="ko-KR" sz="2000" dirty="0" smtClean="0"/>
              <a:t>Basis for design and sample size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Secondary(2</a:t>
            </a:r>
            <a:r>
              <a:rPr lang="ko-KR" altLang="en-US" sz="2000" dirty="0" smtClean="0"/>
              <a:t>차 </a:t>
            </a:r>
            <a:r>
              <a:rPr lang="ko-KR" altLang="en-US" sz="2000" dirty="0" err="1" smtClean="0"/>
              <a:t>평가변수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</a:t>
            </a:r>
            <a:r>
              <a:rPr lang="en-US" altLang="ko-KR" sz="2000" dirty="0" smtClean="0">
                <a:latin typeface="+mn-ea"/>
              </a:rPr>
              <a:t>Related to primary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</a:t>
            </a:r>
            <a:r>
              <a:rPr lang="en-US" altLang="ko-KR" sz="2000" dirty="0" smtClean="0">
                <a:latin typeface="+mn-ea"/>
              </a:rPr>
              <a:t>Stated in advance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- Limited in number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7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임상시험에서의 가설검정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 smtClean="0"/>
                  <a:t>우위성 평가시험</a:t>
                </a:r>
                <a:r>
                  <a:rPr lang="en-US" altLang="ko-KR" sz="2000" dirty="0" smtClean="0"/>
                  <a:t>(superiority trials)</a:t>
                </a:r>
                <a:r>
                  <a:rPr lang="ko-KR" altLang="en-US" sz="2000" dirty="0" smtClean="0"/>
                  <a:t>이란</a:t>
                </a:r>
                <a:r>
                  <a:rPr lang="en-US" altLang="ko-KR" sz="2000" dirty="0" smtClean="0"/>
                  <a:t>?</a:t>
                </a:r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</a:t>
                </a:r>
                <a:r>
                  <a:rPr lang="en-US" altLang="ko-KR" sz="2000" dirty="0"/>
                  <a:t>- </a:t>
                </a:r>
                <a:r>
                  <a:rPr lang="ko-KR" altLang="en-US" sz="2000" dirty="0" err="1"/>
                  <a:t>시험약의</a:t>
                </a:r>
                <a:r>
                  <a:rPr lang="ko-KR" altLang="en-US" sz="2000" dirty="0"/>
                  <a:t> 반응이 </a:t>
                </a:r>
                <a:r>
                  <a:rPr lang="ko-KR" altLang="en-US" sz="2000" dirty="0" err="1"/>
                  <a:t>비교약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위약 또는 대조치료약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에 비하여 우수함을 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</a:t>
                </a:r>
                <a:r>
                  <a:rPr lang="ko-KR" altLang="en-US" sz="2000" dirty="0" smtClean="0"/>
                  <a:t>보이는 것이 </a:t>
                </a:r>
                <a:r>
                  <a:rPr lang="ko-KR" altLang="en-US" sz="2000" dirty="0"/>
                  <a:t>목표인 임상시험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ko-KR" altLang="en-US" sz="2000" dirty="0" smtClean="0"/>
                  <a:t>  </a:t>
                </a:r>
                <a:r>
                  <a:rPr lang="en-US" altLang="ko-KR" sz="2000" dirty="0" smtClean="0"/>
                  <a:t>- </a:t>
                </a:r>
                <a:r>
                  <a:rPr lang="ko-KR" altLang="en-US" sz="2000" dirty="0" smtClean="0"/>
                  <a:t>통계학적 가설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ko-KR" altLang="en-US" sz="2000" dirty="0" smtClean="0"/>
                  <a:t>   </a:t>
                </a:r>
                <a:r>
                  <a:rPr lang="ko-KR" altLang="en-US" sz="2000" dirty="0" err="1" smtClean="0"/>
                  <a:t>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0" i="1" dirty="0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ko-KR" sz="20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 vs.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 dirty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ko-KR" sz="2000" i="1" dirty="0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, under significance level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/>
                      </a:rPr>
                      <m:t>𝛼</m:t>
                    </m:r>
                  </m:oMath>
                </a14:m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</a:t>
                </a:r>
                <a:r>
                  <a:rPr lang="ko-KR" altLang="en-US" sz="2000" dirty="0" smtClean="0"/>
                  <a:t>혹은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i="1" dirty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ko-KR" sz="2000" i="1" dirty="0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sz="2000" dirty="0"/>
                  <a:t>  vs.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 dirty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ko-KR" sz="2000" i="1" dirty="0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sz="2000" dirty="0"/>
                  <a:t>, under significance level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/>
                      </a:rPr>
                      <m:t>𝛼</m:t>
                    </m:r>
                    <m:r>
                      <a:rPr lang="en-US" altLang="ko-KR" sz="2000" b="0" i="1" smtClean="0">
                        <a:latin typeface="Cambria Math"/>
                      </a:rPr>
                      <m:t>/2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 smtClean="0"/>
                  <a:t>   </a:t>
                </a:r>
                <a:r>
                  <a:rPr lang="ko-KR" altLang="en-US" sz="2000" dirty="0" err="1" smtClean="0"/>
                  <a:t>ㆍ두</a:t>
                </a:r>
                <a:r>
                  <a:rPr lang="ko-KR" altLang="en-US" sz="2000" dirty="0" smtClean="0"/>
                  <a:t> 군의 차이</a:t>
                </a:r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0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l-GR" sz="20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l-GR" altLang="ko-K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l-GR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에 대한 양측 </a:t>
                </a:r>
                <a:r>
                  <a:rPr lang="ko-KR" altLang="en-US" sz="2000" dirty="0" err="1" smtClean="0"/>
                  <a:t>신뢰구간의</a:t>
                </a:r>
                <a:r>
                  <a:rPr lang="ko-KR" altLang="en-US" sz="2000" dirty="0" smtClean="0"/>
                  <a:t> 하한이 </a:t>
                </a:r>
                <a:r>
                  <a:rPr lang="en-US" altLang="ko-KR" sz="2000" dirty="0" smtClean="0"/>
                  <a:t>0</a:t>
                </a:r>
                <a:r>
                  <a:rPr lang="ko-KR" altLang="en-US" sz="2000" dirty="0" smtClean="0"/>
                  <a:t>보다 크면 우위성이 입증됨</a:t>
                </a:r>
                <a:r>
                  <a:rPr lang="en-US" altLang="ko-KR" sz="2000" dirty="0"/>
                  <a:t>.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3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임상시험에서의 가설검정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 smtClean="0"/>
                  <a:t>동등성</a:t>
                </a:r>
                <a:r>
                  <a:rPr lang="en-US" altLang="ko-KR" sz="2000" dirty="0"/>
                  <a:t>/</a:t>
                </a:r>
                <a:r>
                  <a:rPr lang="ko-KR" altLang="en-US" sz="2000" dirty="0" err="1"/>
                  <a:t>비열등성</a:t>
                </a:r>
                <a:r>
                  <a:rPr lang="ko-KR" altLang="en-US" sz="2000" dirty="0"/>
                  <a:t> 평가시험</a:t>
                </a:r>
                <a:r>
                  <a:rPr lang="en-US" altLang="ko-KR" sz="2000" dirty="0"/>
                  <a:t>(equivalence/non-inferiority trials) </a:t>
                </a:r>
                <a:r>
                  <a:rPr lang="ko-KR" altLang="en-US" sz="2000" dirty="0" smtClean="0"/>
                  <a:t>이란</a:t>
                </a:r>
                <a:r>
                  <a:rPr lang="en-US" altLang="ko-KR" sz="2000" dirty="0" smtClean="0"/>
                  <a:t>?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- </a:t>
                </a:r>
                <a:r>
                  <a:rPr lang="ko-KR" altLang="en-US" sz="2000" dirty="0" smtClean="0"/>
                  <a:t>동등성 </a:t>
                </a:r>
                <a:r>
                  <a:rPr lang="en-US" altLang="ko-KR" sz="2000" dirty="0" smtClean="0"/>
                  <a:t>:  </a:t>
                </a:r>
                <a:r>
                  <a:rPr lang="ko-KR" altLang="en-US" sz="2000" dirty="0" smtClean="0"/>
                  <a:t>두 가지 혹은 그 이상의 치료 반응이 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임상적으로 중요하지 않은 양만큼 차이가 남을 입증하는 것</a:t>
                </a:r>
                <a:r>
                  <a:rPr lang="ko-KR" altLang="en-US" sz="2000" dirty="0" smtClean="0"/>
                  <a:t>을 주목적으로 하는 시험 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- </a:t>
                </a:r>
                <a:r>
                  <a:rPr lang="ko-KR" altLang="en-US" sz="2000" dirty="0" err="1" smtClean="0"/>
                  <a:t>비열등성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:  </a:t>
                </a:r>
                <a:r>
                  <a:rPr lang="ko-KR" altLang="en-US" sz="2000" dirty="0" smtClean="0"/>
                  <a:t>새로운 치료약이 비교하는 약보다 임상적으로 열등하지 않음을 입증하는 것을 목적으로 하는 시험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ko-KR" altLang="en-US" sz="2000" dirty="0" smtClean="0"/>
                  <a:t>  </a:t>
                </a:r>
                <a:r>
                  <a:rPr lang="en-US" altLang="ko-KR" sz="2000" dirty="0" smtClean="0"/>
                  <a:t>- </a:t>
                </a:r>
                <a:r>
                  <a:rPr lang="ko-KR" altLang="en-US" sz="2000" dirty="0" smtClean="0"/>
                  <a:t>통계학적 가설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</a:t>
                </a:r>
                <a:r>
                  <a:rPr lang="ko-KR" altLang="en-US" sz="2000" dirty="0" err="1" smtClean="0"/>
                  <a:t>ㆍ동등성</a:t>
                </a:r>
                <a:r>
                  <a:rPr lang="ko-KR" altLang="en-US" sz="2000" dirty="0" smtClean="0"/>
                  <a:t> 평가시험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i="1" dirty="0">
                        <a:latin typeface="Cambria Math"/>
                      </a:rPr>
                      <m:t>: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altLang="ko-KR" sz="2000" i="1" dirty="0" smtClean="0">
                        <a:latin typeface="Cambria Math"/>
                        <a:ea typeface="Cambria Math"/>
                      </a:rPr>
                      <m:t>≥∆</m:t>
                    </m:r>
                  </m:oMath>
                </a14:m>
                <a:r>
                  <a:rPr lang="en-US" altLang="ko-KR" sz="2000" dirty="0"/>
                  <a:t>  vs</a:t>
                </a:r>
                <a:r>
                  <a:rPr lang="en-US" altLang="ko-KR" sz="2000" dirty="0" smtClean="0"/>
                  <a:t>.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altLang="ko-KR" sz="2000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ko-KR" sz="2000" i="1" dirty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altLang="ko-KR" sz="2000" dirty="0"/>
                  <a:t> 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ko-KR" altLang="en-US" sz="2000" dirty="0" err="1" smtClean="0"/>
                  <a:t>ㆍ비열등성</a:t>
                </a:r>
                <a:r>
                  <a:rPr lang="ko-KR" altLang="en-US" sz="2000" dirty="0" smtClean="0"/>
                  <a:t> </a:t>
                </a:r>
                <a:r>
                  <a:rPr lang="ko-KR" altLang="en-US" sz="2000" dirty="0" err="1" smtClean="0"/>
                  <a:t>평가시험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i="1" dirty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b="0" i="1" dirty="0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2000" i="1" dirty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altLang="ko-KR" sz="2000" dirty="0"/>
                  <a:t> 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ko-KR" sz="2000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/>
                      </a:rPr>
                      <m:t>&gt;</m:t>
                    </m:r>
                    <m:r>
                      <a:rPr lang="en-US" altLang="ko-KR" sz="2000" i="1" dirty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ko-KR" altLang="en-US" sz="2000" dirty="0" err="1"/>
                  <a:t>ㆍ여기서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ko-KR" altLang="en-US" sz="2000" dirty="0" smtClean="0"/>
                  <a:t>는</a:t>
                </a:r>
                <a:r>
                  <a:rPr lang="en-US" altLang="ko-KR" sz="2000" dirty="0" smtClean="0"/>
                  <a:t> “</a:t>
                </a:r>
                <a:r>
                  <a:rPr lang="ko-KR" altLang="en-US" sz="2000" dirty="0" smtClean="0"/>
                  <a:t>임상적으로 허용 가능한 차이</a:t>
                </a:r>
                <a:r>
                  <a:rPr lang="en-US" altLang="ko-KR" sz="2000" dirty="0" smtClean="0"/>
                  <a:t>”</a:t>
                </a:r>
                <a:r>
                  <a:rPr lang="ko-KR" altLang="en-US" sz="2000" dirty="0" smtClean="0"/>
                  <a:t>임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) </a:t>
                </a:r>
                <a:r>
                  <a:rPr lang="ko-KR" altLang="en-US" sz="2000" dirty="0" smtClean="0"/>
                  <a:t>생동성의 경우 </a:t>
                </a:r>
                <a:r>
                  <a:rPr lang="ko-KR" altLang="en-US" sz="2000" dirty="0"/>
                  <a:t>로그변환</a:t>
                </a:r>
                <a:r>
                  <a:rPr lang="ko-KR" altLang="en-US" sz="2000" dirty="0" smtClean="0"/>
                  <a:t> 한 평균치 차의 </a:t>
                </a:r>
                <a:r>
                  <a:rPr lang="en-US" altLang="ko-KR" sz="2000" dirty="0" smtClean="0"/>
                  <a:t>90%</a:t>
                </a:r>
                <a:r>
                  <a:rPr lang="ko-KR" altLang="en-US" sz="2000" dirty="0" smtClean="0"/>
                  <a:t>신뢰구간이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l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/>
                      </a:rPr>
                      <m:t>og</m:t>
                    </m:r>
                    <m:r>
                      <a:rPr lang="en-US" altLang="ko-KR" sz="2000" b="0" i="0" smtClean="0">
                        <a:latin typeface="Cambria Math"/>
                      </a:rPr>
                      <m:t>0.8(−0.223)&lt;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ko-KR" sz="2000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/>
                      </a:rPr>
                      <m:t>log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1.25(0.223)</m:t>
                    </m:r>
                  </m:oMath>
                </a14:m>
                <a:r>
                  <a:rPr lang="en-US" altLang="ko-KR" sz="2000" dirty="0" smtClean="0"/>
                  <a:t>. </a:t>
                </a:r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T/R</a:t>
                </a:r>
                <a:r>
                  <a:rPr lang="ko-KR" altLang="en-US" sz="2000" dirty="0" smtClean="0"/>
                  <a:t>의 </a:t>
                </a:r>
                <a:r>
                  <a:rPr lang="en-US" altLang="ko-KR" sz="2000" dirty="0" smtClean="0"/>
                  <a:t>90%</a:t>
                </a:r>
                <a:r>
                  <a:rPr lang="ko-KR" altLang="en-US" sz="2000" dirty="0" err="1" smtClean="0"/>
                  <a:t>신뢰구간이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0.8~1.25</a:t>
                </a:r>
                <a:r>
                  <a:rPr lang="ko-KR" altLang="en-US" sz="2000" dirty="0" smtClean="0"/>
                  <a:t>안에 놓여야 한다</a:t>
                </a:r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  <a:p>
                <a:pPr marL="59436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67" t="-1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2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의학통계</a:t>
            </a:r>
            <a:r>
              <a:rPr lang="ko-KR" altLang="en-US" sz="2800" dirty="0" smtClean="0"/>
              <a:t> 및 기본개념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3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임상시험에서의 가설검정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Superior/ Equivalent/ Non-</a:t>
            </a:r>
            <a:r>
              <a:rPr lang="en-US" altLang="ko-KR" sz="2000" dirty="0" err="1" smtClean="0"/>
              <a:t>inferiort</a:t>
            </a:r>
            <a:r>
              <a:rPr lang="en-US" altLang="ko-KR" sz="2000" dirty="0" smtClean="0"/>
              <a:t> Test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594360" lvl="2" indent="0">
              <a:buNone/>
            </a:pPr>
            <a:endParaRPr lang="ko-KR" altLang="en-US" dirty="0"/>
          </a:p>
          <a:p>
            <a:pPr marL="594360" lvl="2" indent="0">
              <a:buNone/>
            </a:pP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" t="32644" r="9445" b="10378"/>
          <a:stretch/>
        </p:blipFill>
        <p:spPr bwMode="auto">
          <a:xfrm>
            <a:off x="827584" y="1844824"/>
            <a:ext cx="6494804" cy="404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5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</a:t>
            </a:r>
            <a:r>
              <a:rPr lang="ko-KR" altLang="en-US" dirty="0" err="1" smtClean="0"/>
              <a:t>대상군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분석군의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ITT (Intention-to-Treat)</a:t>
            </a:r>
            <a:r>
              <a:rPr lang="ko-KR" altLang="en-US" dirty="0" smtClean="0"/>
              <a:t>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무작위배정에 의하여 배정된 치료제에 근거하여 분석그룹을 구분하는 방법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시험대상</a:t>
            </a:r>
            <a:r>
              <a:rPr lang="ko-KR" altLang="en-US" dirty="0" err="1"/>
              <a:t>자</a:t>
            </a:r>
            <a:r>
              <a:rPr lang="ko-KR" altLang="en-US" dirty="0" err="1" smtClean="0"/>
              <a:t>들이</a:t>
            </a:r>
            <a:r>
              <a:rPr lang="ko-KR" altLang="en-US" dirty="0" smtClean="0"/>
              <a:t> 배정받은 치료제를 얼마나 충실히 순응했는지 여부와 관계없음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FAS (Full Analysis Set)</a:t>
            </a:r>
          </a:p>
          <a:p>
            <a:pPr lvl="2"/>
            <a:r>
              <a:rPr lang="en-US" altLang="ko-KR" dirty="0" smtClean="0"/>
              <a:t>ITT </a:t>
            </a:r>
            <a:r>
              <a:rPr lang="ko-KR" altLang="en-US" dirty="0" smtClean="0"/>
              <a:t>원칙을 가깝게 지키면서 </a:t>
            </a:r>
            <a:r>
              <a:rPr lang="ko-KR" altLang="en-US" dirty="0" smtClean="0">
                <a:solidFill>
                  <a:srgbClr val="FF0000"/>
                </a:solidFill>
              </a:rPr>
              <a:t>제외되는 이유가 분명한 </a:t>
            </a:r>
            <a:r>
              <a:rPr lang="ko-KR" altLang="en-US" dirty="0" err="1" smtClean="0"/>
              <a:t>시험대상자를</a:t>
            </a:r>
            <a:r>
              <a:rPr lang="ko-KR" altLang="en-US" dirty="0" smtClean="0"/>
              <a:t> 제외시키고 분석을 실시하는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FAS</a:t>
            </a:r>
            <a:r>
              <a:rPr lang="ko-KR" altLang="en-US" dirty="0" smtClean="0"/>
              <a:t>에서 제외시킬 수 있는 경우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>
                <a:latin typeface="+mn-ea"/>
              </a:rPr>
              <a:t>  ① </a:t>
            </a:r>
            <a:r>
              <a:rPr lang="ko-KR" altLang="en-US" dirty="0" smtClean="0">
                <a:latin typeface="+mn-ea"/>
              </a:rPr>
              <a:t>주요한 </a:t>
            </a:r>
            <a:r>
              <a:rPr lang="ko-KR" altLang="en-US" dirty="0" err="1" smtClean="0">
                <a:latin typeface="+mn-ea"/>
              </a:rPr>
              <a:t>선정기준을</a:t>
            </a:r>
            <a:r>
              <a:rPr lang="ko-KR" altLang="en-US" dirty="0" smtClean="0">
                <a:latin typeface="+mn-ea"/>
              </a:rPr>
              <a:t> 위배한 경우</a:t>
            </a:r>
            <a:endParaRPr lang="en-US" altLang="ko-KR" dirty="0" smtClean="0">
              <a:latin typeface="+mn-ea"/>
            </a:endParaRPr>
          </a:p>
          <a:p>
            <a:pPr lvl="2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② </a:t>
            </a:r>
            <a:r>
              <a:rPr lang="ko-KR" altLang="en-US" dirty="0" err="1" smtClean="0">
                <a:latin typeface="+mn-ea"/>
              </a:rPr>
              <a:t>임상시험용</a:t>
            </a:r>
            <a:r>
              <a:rPr lang="ko-KR" altLang="en-US" dirty="0" smtClean="0">
                <a:latin typeface="+mn-ea"/>
              </a:rPr>
              <a:t> 의약품을 단 한번도 </a:t>
            </a:r>
            <a:r>
              <a:rPr lang="ko-KR" altLang="en-US" dirty="0" err="1" smtClean="0">
                <a:latin typeface="+mn-ea"/>
              </a:rPr>
              <a:t>투여받지</a:t>
            </a:r>
            <a:r>
              <a:rPr lang="ko-KR" altLang="en-US" dirty="0" smtClean="0">
                <a:latin typeface="+mn-ea"/>
              </a:rPr>
              <a:t> 못한 경우</a:t>
            </a:r>
            <a:endParaRPr lang="en-US" altLang="ko-KR" dirty="0" smtClean="0">
              <a:latin typeface="+mn-ea"/>
            </a:endParaRPr>
          </a:p>
          <a:p>
            <a:pPr lvl="2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③ </a:t>
            </a:r>
            <a:r>
              <a:rPr lang="ko-KR" altLang="en-US" dirty="0" smtClean="0">
                <a:latin typeface="+mn-ea"/>
              </a:rPr>
              <a:t>무작위 배정 이후 자료가 전무한 경우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5689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</a:t>
            </a:r>
            <a:r>
              <a:rPr lang="ko-KR" altLang="en-US" dirty="0" err="1" smtClean="0"/>
              <a:t>대상군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분석군의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PP (Per Protocol Set)</a:t>
            </a:r>
          </a:p>
          <a:p>
            <a:pPr lvl="2"/>
            <a:r>
              <a:rPr lang="en-US" altLang="ko-KR" dirty="0" smtClean="0"/>
              <a:t>FAS</a:t>
            </a:r>
            <a:r>
              <a:rPr lang="ko-KR" altLang="en-US" dirty="0" smtClean="0"/>
              <a:t>군의 </a:t>
            </a:r>
            <a:r>
              <a:rPr lang="ko-KR" altLang="en-US" dirty="0" err="1" smtClean="0"/>
              <a:t>부분집합으로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무작위배정된</a:t>
            </a:r>
            <a:r>
              <a:rPr lang="ko-KR" altLang="en-US" dirty="0" smtClean="0"/>
              <a:t> 모든 대상자 중에서 </a:t>
            </a:r>
            <a:r>
              <a:rPr lang="ko-KR" altLang="en-US" dirty="0" err="1" smtClean="0"/>
              <a:t>임상시험계획서를</a:t>
            </a:r>
            <a:r>
              <a:rPr lang="ko-KR" altLang="en-US" dirty="0" smtClean="0"/>
              <a:t> 잘 실시한 </a:t>
            </a:r>
            <a:r>
              <a:rPr lang="ko-KR" altLang="en-US" dirty="0" err="1" smtClean="0"/>
              <a:t>시험대상자</a:t>
            </a:r>
            <a:r>
              <a:rPr lang="ko-KR" altLang="en-US" dirty="0" smtClean="0"/>
              <a:t> 집단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PP</a:t>
            </a:r>
            <a:r>
              <a:rPr lang="ko-KR" altLang="en-US" dirty="0" smtClean="0"/>
              <a:t>군에서 제외되는 사례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>
                <a:latin typeface="+mn-ea"/>
              </a:rPr>
              <a:t>  ① </a:t>
            </a:r>
            <a:r>
              <a:rPr lang="ko-KR" altLang="en-US" dirty="0" err="1" smtClean="0">
                <a:latin typeface="+mn-ea"/>
              </a:rPr>
              <a:t>병용금지약물</a:t>
            </a:r>
            <a:r>
              <a:rPr lang="ko-KR" altLang="en-US" dirty="0" smtClean="0">
                <a:latin typeface="+mn-ea"/>
              </a:rPr>
              <a:t> 사용</a:t>
            </a:r>
            <a:endParaRPr lang="en-US" altLang="ko-KR" dirty="0">
              <a:latin typeface="+mn-ea"/>
            </a:endParaRPr>
          </a:p>
          <a:p>
            <a:pPr lvl="2">
              <a:buNone/>
            </a:pPr>
            <a:r>
              <a:rPr lang="en-US" altLang="ko-KR" dirty="0">
                <a:latin typeface="+mn-ea"/>
              </a:rPr>
              <a:t>  ② </a:t>
            </a:r>
            <a:r>
              <a:rPr lang="ko-KR" altLang="en-US" dirty="0" smtClean="0">
                <a:latin typeface="+mn-ea"/>
              </a:rPr>
              <a:t>낮은 순응도</a:t>
            </a:r>
            <a:endParaRPr lang="en-US" altLang="ko-KR" dirty="0">
              <a:latin typeface="+mn-ea"/>
            </a:endParaRPr>
          </a:p>
          <a:p>
            <a:pPr lvl="2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③ </a:t>
            </a:r>
            <a:r>
              <a:rPr lang="ko-KR" altLang="en-US" dirty="0" err="1" smtClean="0">
                <a:latin typeface="+mn-ea"/>
              </a:rPr>
              <a:t>추적관찰</a:t>
            </a:r>
            <a:r>
              <a:rPr lang="ko-KR" altLang="en-US" dirty="0" smtClean="0">
                <a:latin typeface="+mn-ea"/>
              </a:rPr>
              <a:t> 실패</a:t>
            </a:r>
            <a:endParaRPr lang="en-US" altLang="ko-KR" dirty="0" smtClean="0">
              <a:latin typeface="+mn-ea"/>
            </a:endParaRPr>
          </a:p>
          <a:p>
            <a:pPr lvl="2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④ </a:t>
            </a:r>
            <a:r>
              <a:rPr lang="ko-KR" altLang="en-US" dirty="0" smtClean="0">
                <a:latin typeface="+mn-ea"/>
              </a:rPr>
              <a:t>치료군 배정 오류</a:t>
            </a:r>
            <a:endParaRPr lang="en-US" altLang="ko-KR" dirty="0" smtClean="0">
              <a:latin typeface="+mn-ea"/>
            </a:endParaRPr>
          </a:p>
          <a:p>
            <a:pPr lvl="2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⑤ </a:t>
            </a:r>
            <a:r>
              <a:rPr lang="ko-KR" altLang="en-US" dirty="0" err="1" smtClean="0">
                <a:latin typeface="+mn-ea"/>
              </a:rPr>
              <a:t>결측치</a:t>
            </a:r>
            <a:endParaRPr lang="en-US" altLang="ko-KR" dirty="0" smtClean="0">
              <a:latin typeface="+mn-ea"/>
            </a:endParaRPr>
          </a:p>
          <a:p>
            <a:pPr lvl="2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502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</a:t>
            </a:r>
            <a:r>
              <a:rPr lang="ko-KR" altLang="en-US" dirty="0" err="1" smtClean="0"/>
              <a:t>대상군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분석군의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  <a:p>
            <a:pPr lvl="2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72816"/>
            <a:ext cx="6984776" cy="288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53136"/>
            <a:ext cx="7128792" cy="145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20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Randomization &amp; Blinding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Why? : Bias</a:t>
            </a:r>
            <a:r>
              <a:rPr lang="ko-KR" altLang="en-US" sz="2200" dirty="0" smtClean="0"/>
              <a:t>를 줄이기 위해</a:t>
            </a:r>
            <a:endParaRPr lang="en-US" altLang="ko-KR" sz="2200" dirty="0" smtClean="0"/>
          </a:p>
          <a:p>
            <a:r>
              <a:rPr lang="ko-KR" altLang="en-US" sz="2200" dirty="0" smtClean="0"/>
              <a:t>눈가림</a:t>
            </a:r>
            <a:r>
              <a:rPr lang="en-US" altLang="ko-KR" sz="2200" dirty="0" smtClean="0"/>
              <a:t>(blinding)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- </a:t>
            </a:r>
            <a:r>
              <a:rPr lang="ko-KR" altLang="en-US" sz="2200" dirty="0" err="1" smtClean="0"/>
              <a:t>임상시험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시행 시 또는 </a:t>
            </a:r>
            <a:r>
              <a:rPr lang="ko-KR" altLang="en-US" sz="2200" dirty="0" err="1" smtClean="0"/>
              <a:t>자료분석</a:t>
            </a:r>
            <a:r>
              <a:rPr lang="ko-KR" altLang="en-US" sz="2200" dirty="0" smtClean="0"/>
              <a:t> 시 대상자가 어느 군에 배정되었는지 알지 못하게 하는 것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- </a:t>
            </a:r>
            <a:r>
              <a:rPr lang="ko-KR" altLang="en-US" sz="2200" dirty="0" smtClean="0"/>
              <a:t>유형 </a:t>
            </a:r>
            <a:r>
              <a:rPr lang="en-US" altLang="ko-KR" sz="2200" dirty="0" smtClean="0"/>
              <a:t>: No blinding(open label), single-blind, double-blind, triple blind</a:t>
            </a:r>
          </a:p>
          <a:p>
            <a:r>
              <a:rPr lang="ko-KR" altLang="en-US" sz="2200" dirty="0" err="1" smtClean="0"/>
              <a:t>무작위배정</a:t>
            </a:r>
            <a:r>
              <a:rPr lang="en-US" altLang="ko-KR" sz="2200" dirty="0" smtClean="0"/>
              <a:t>(randomization) </a:t>
            </a:r>
          </a:p>
          <a:p>
            <a:pPr marL="0" indent="0">
              <a:buNone/>
            </a:pPr>
            <a:r>
              <a:rPr lang="ko-KR" altLang="en-US" sz="2200" dirty="0" smtClean="0"/>
              <a:t>  </a:t>
            </a:r>
            <a:r>
              <a:rPr lang="en-US" altLang="ko-KR" sz="2200" dirty="0" smtClean="0"/>
              <a:t>- </a:t>
            </a:r>
            <a:r>
              <a:rPr lang="ko-KR" altLang="en-US" sz="2200" dirty="0" smtClean="0"/>
              <a:t>대상자를 각 </a:t>
            </a:r>
            <a:r>
              <a:rPr lang="ko-KR" altLang="en-US" sz="2200" dirty="0" err="1" smtClean="0"/>
              <a:t>치료군에</a:t>
            </a:r>
            <a:r>
              <a:rPr lang="ko-KR" altLang="en-US" sz="2200" dirty="0" smtClean="0"/>
              <a:t> 무작위로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확률적으로</a:t>
            </a:r>
            <a:r>
              <a:rPr lang="en-US" altLang="ko-KR" sz="2200" dirty="0" smtClean="0"/>
              <a:t>) </a:t>
            </a:r>
            <a:r>
              <a:rPr lang="ko-KR" altLang="en-US" sz="2200" dirty="0" smtClean="0"/>
              <a:t>배정하는 것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ko-KR" altLang="en-US" sz="2200" dirty="0" smtClean="0"/>
              <a:t>  </a:t>
            </a:r>
            <a:r>
              <a:rPr lang="en-US" altLang="ko-KR" sz="2200" dirty="0" smtClean="0"/>
              <a:t>- </a:t>
            </a:r>
            <a:r>
              <a:rPr lang="ko-KR" altLang="en-US" sz="2200" dirty="0" smtClean="0"/>
              <a:t>눈가림과 함께 </a:t>
            </a:r>
            <a:r>
              <a:rPr lang="ko-KR" altLang="en-US" sz="2200" dirty="0" err="1" smtClean="0"/>
              <a:t>무작위배정을</a:t>
            </a:r>
            <a:r>
              <a:rPr lang="ko-KR" altLang="en-US" sz="2200" dirty="0" smtClean="0"/>
              <a:t> 사용하면 치료군 배정을 예측함으로써 발생할 수 있는 대상자 선정 및 배정에 관한 </a:t>
            </a:r>
            <a:r>
              <a:rPr lang="en-US" altLang="ko-KR" sz="2200" dirty="0" smtClean="0"/>
              <a:t>bias</a:t>
            </a:r>
            <a:r>
              <a:rPr lang="ko-KR" altLang="en-US" sz="2200" dirty="0" smtClean="0"/>
              <a:t>를 제거할 수 있음</a:t>
            </a:r>
            <a:r>
              <a:rPr lang="en-US" altLang="ko-KR" sz="2200" dirty="0" smtClean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- </a:t>
            </a:r>
            <a:r>
              <a:rPr lang="ko-KR" altLang="en-US" sz="2200" dirty="0" smtClean="0"/>
              <a:t>종류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단순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블록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층화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/>
              <a:t>minization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등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5798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Randomization &amp; Blinding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sz="2200" dirty="0" err="1" smtClean="0"/>
              <a:t>무작위배정</a:t>
            </a:r>
            <a:r>
              <a:rPr lang="en-US" altLang="ko-KR" sz="2200" dirty="0" smtClean="0"/>
              <a:t>(randomization) </a:t>
            </a:r>
          </a:p>
          <a:p>
            <a:pPr marL="0" indent="0">
              <a:buNone/>
            </a:pPr>
            <a:r>
              <a:rPr lang="ko-KR" altLang="en-US" sz="1800" dirty="0" smtClean="0">
                <a:latin typeface="+mn-ea"/>
              </a:rPr>
              <a:t>  </a:t>
            </a:r>
            <a:r>
              <a:rPr lang="en-US" altLang="ko-KR" sz="1800" dirty="0" smtClean="0">
                <a:latin typeface="+mn-ea"/>
              </a:rPr>
              <a:t>-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단순무작위배정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치료군 </a:t>
            </a:r>
            <a:r>
              <a:rPr lang="en-US" altLang="ko-KR" sz="1800" dirty="0">
                <a:latin typeface="+mn-ea"/>
              </a:rPr>
              <a:t>A</a:t>
            </a:r>
            <a:r>
              <a:rPr lang="ko-KR" altLang="en-US" sz="1800" dirty="0">
                <a:latin typeface="+mn-ea"/>
              </a:rPr>
              <a:t>와 </a:t>
            </a:r>
            <a:r>
              <a:rPr lang="en-US" altLang="ko-KR" sz="1800" dirty="0">
                <a:latin typeface="+mn-ea"/>
              </a:rPr>
              <a:t>B </a:t>
            </a:r>
            <a:r>
              <a:rPr lang="ko-KR" altLang="en-US" sz="1800" dirty="0" err="1">
                <a:latin typeface="+mn-ea"/>
              </a:rPr>
              <a:t>두군이</a:t>
            </a:r>
            <a:r>
              <a:rPr lang="ko-KR" altLang="en-US" sz="1800" dirty="0">
                <a:latin typeface="+mn-ea"/>
              </a:rPr>
              <a:t> 있을 때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컴퓨터 </a:t>
            </a:r>
            <a:r>
              <a:rPr lang="ko-KR" altLang="en-US" sz="1800" dirty="0" err="1">
                <a:latin typeface="+mn-ea"/>
              </a:rPr>
              <a:t>난수를</a:t>
            </a:r>
            <a:r>
              <a:rPr lang="ko-KR" altLang="en-US" sz="1800" dirty="0">
                <a:latin typeface="+mn-ea"/>
              </a:rPr>
              <a:t> 이용하여 </a:t>
            </a:r>
            <a:r>
              <a:rPr lang="ko-KR" altLang="en-US" sz="1800" dirty="0" err="1">
                <a:latin typeface="+mn-ea"/>
              </a:rPr>
              <a:t>시험대상자</a:t>
            </a:r>
            <a:r>
              <a:rPr lang="en-US" altLang="ko-KR" sz="1800" dirty="0">
                <a:latin typeface="+mn-ea"/>
              </a:rPr>
              <a:t>1</a:t>
            </a:r>
            <a:r>
              <a:rPr lang="ko-KR" altLang="en-US" sz="1800" dirty="0">
                <a:latin typeface="+mn-ea"/>
              </a:rPr>
              <a:t>번부터 차례로 </a:t>
            </a:r>
            <a:r>
              <a:rPr lang="en-US" altLang="ko-KR" sz="1800" dirty="0">
                <a:latin typeface="+mn-ea"/>
              </a:rPr>
              <a:t>A</a:t>
            </a:r>
            <a:r>
              <a:rPr lang="ko-KR" altLang="en-US" sz="1800" dirty="0">
                <a:latin typeface="+mn-ea"/>
              </a:rPr>
              <a:t>군 또는 </a:t>
            </a:r>
            <a:r>
              <a:rPr lang="en-US" altLang="ko-KR" sz="1800" dirty="0">
                <a:latin typeface="+mn-ea"/>
              </a:rPr>
              <a:t>B</a:t>
            </a:r>
            <a:r>
              <a:rPr lang="ko-KR" altLang="en-US" sz="1800" dirty="0">
                <a:latin typeface="+mn-ea"/>
              </a:rPr>
              <a:t>로 배정하는 방법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 err="1">
                <a:latin typeface="+mn-ea"/>
              </a:rPr>
              <a:t>임상시험이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단일시험기관에서</a:t>
            </a:r>
            <a:r>
              <a:rPr lang="ko-KR" altLang="en-US" sz="1800" dirty="0">
                <a:latin typeface="+mn-ea"/>
              </a:rPr>
              <a:t> 시행되고 </a:t>
            </a:r>
            <a:r>
              <a:rPr lang="ko-KR" altLang="en-US" sz="1800" dirty="0" err="1">
                <a:latin typeface="+mn-ea"/>
              </a:rPr>
              <a:t>시험대상자</a:t>
            </a:r>
            <a:r>
              <a:rPr lang="ko-KR" altLang="en-US" sz="1800" dirty="0">
                <a:latin typeface="+mn-ea"/>
              </a:rPr>
              <a:t> 수가 비교적 많은 </a:t>
            </a:r>
            <a:r>
              <a:rPr lang="ko-KR" altLang="en-US" sz="1800" dirty="0" smtClean="0">
                <a:latin typeface="+mn-ea"/>
              </a:rPr>
              <a:t>경우</a:t>
            </a: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- </a:t>
            </a:r>
            <a:r>
              <a:rPr lang="ko-KR" altLang="en-US" sz="1800" dirty="0" err="1" smtClean="0">
                <a:solidFill>
                  <a:srgbClr val="002060"/>
                </a:solidFill>
                <a:latin typeface="+mn-ea"/>
              </a:rPr>
              <a:t>블록무작위배정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블록크기를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4</a:t>
            </a:r>
            <a:r>
              <a:rPr lang="ko-KR" altLang="en-US" sz="1800" dirty="0">
                <a:latin typeface="+mn-ea"/>
              </a:rPr>
              <a:t>내지 </a:t>
            </a:r>
            <a:r>
              <a:rPr lang="en-US" altLang="ko-KR" sz="1800" dirty="0">
                <a:latin typeface="+mn-ea"/>
              </a:rPr>
              <a:t>6</a:t>
            </a:r>
            <a:r>
              <a:rPr lang="ko-KR" altLang="en-US" sz="1800" dirty="0">
                <a:latin typeface="+mn-ea"/>
              </a:rPr>
              <a:t>으로 할당하여 </a:t>
            </a:r>
            <a:r>
              <a:rPr lang="en-US" altLang="ko-KR" sz="1800" dirty="0">
                <a:latin typeface="+mn-ea"/>
              </a:rPr>
              <a:t>4</a:t>
            </a:r>
            <a:r>
              <a:rPr lang="ko-KR" altLang="en-US" sz="1800" dirty="0">
                <a:latin typeface="+mn-ea"/>
              </a:rPr>
              <a:t>명마다 또는 </a:t>
            </a:r>
            <a:r>
              <a:rPr lang="en-US" altLang="ko-KR" sz="1800" dirty="0">
                <a:latin typeface="+mn-ea"/>
              </a:rPr>
              <a:t>6</a:t>
            </a:r>
            <a:r>
              <a:rPr lang="ko-KR" altLang="en-US" sz="1800" dirty="0">
                <a:latin typeface="+mn-ea"/>
              </a:rPr>
              <a:t>명마다 두 </a:t>
            </a:r>
            <a:r>
              <a:rPr lang="ko-KR" altLang="en-US" sz="1800" dirty="0" err="1">
                <a:latin typeface="+mn-ea"/>
              </a:rPr>
              <a:t>치료군에</a:t>
            </a:r>
            <a:r>
              <a:rPr lang="ko-KR" altLang="en-US" sz="1800" dirty="0">
                <a:latin typeface="+mn-ea"/>
              </a:rPr>
              <a:t> 배정된 </a:t>
            </a:r>
            <a:r>
              <a:rPr lang="ko-KR" altLang="en-US" sz="1800" dirty="0" err="1">
                <a:latin typeface="+mn-ea"/>
              </a:rPr>
              <a:t>시험대상자의</a:t>
            </a:r>
            <a:r>
              <a:rPr lang="ko-KR" altLang="en-US" sz="1800" dirty="0">
                <a:latin typeface="+mn-ea"/>
              </a:rPr>
              <a:t> 비율이 </a:t>
            </a:r>
            <a:r>
              <a:rPr lang="en-US" altLang="ko-KR" sz="1800" dirty="0">
                <a:latin typeface="+mn-ea"/>
              </a:rPr>
              <a:t>1:1</a:t>
            </a:r>
            <a:r>
              <a:rPr lang="ko-KR" altLang="en-US" sz="1800" dirty="0">
                <a:latin typeface="+mn-ea"/>
              </a:rPr>
              <a:t>이 </a:t>
            </a:r>
            <a:r>
              <a:rPr lang="ko-KR" altLang="en-US" sz="1800" dirty="0" err="1">
                <a:latin typeface="+mn-ea"/>
              </a:rPr>
              <a:t>되도록한다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 err="1">
                <a:latin typeface="+mn-ea"/>
              </a:rPr>
              <a:t>임상시험에서</a:t>
            </a:r>
            <a:r>
              <a:rPr lang="ko-KR" altLang="en-US" sz="1800" dirty="0">
                <a:latin typeface="+mn-ea"/>
              </a:rPr>
              <a:t> 자주 사용되는 </a:t>
            </a:r>
            <a:r>
              <a:rPr lang="ko-KR" altLang="en-US" sz="1800" dirty="0" err="1">
                <a:latin typeface="+mn-ea"/>
              </a:rPr>
              <a:t>무작위배정방법이며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주로 </a:t>
            </a:r>
            <a:r>
              <a:rPr lang="ko-KR" altLang="en-US" sz="1800" dirty="0" err="1">
                <a:latin typeface="+mn-ea"/>
              </a:rPr>
              <a:t>다기관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임상시험시</a:t>
            </a:r>
            <a:r>
              <a:rPr lang="ko-KR" altLang="en-US" sz="1800" dirty="0">
                <a:latin typeface="+mn-ea"/>
              </a:rPr>
              <a:t> 각 </a:t>
            </a:r>
            <a:r>
              <a:rPr lang="ko-KR" altLang="en-US" sz="1800" dirty="0" err="1">
                <a:latin typeface="+mn-ea"/>
              </a:rPr>
              <a:t>시험기관별로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4</a:t>
            </a:r>
            <a:r>
              <a:rPr lang="ko-KR" altLang="en-US" sz="1800" dirty="0">
                <a:latin typeface="+mn-ea"/>
              </a:rPr>
              <a:t>내지 </a:t>
            </a:r>
            <a:r>
              <a:rPr lang="en-US" altLang="ko-KR" sz="1800" dirty="0">
                <a:latin typeface="+mn-ea"/>
              </a:rPr>
              <a:t>6</a:t>
            </a:r>
            <a:r>
              <a:rPr lang="ko-KR" altLang="en-US" sz="1800" dirty="0">
                <a:latin typeface="+mn-ea"/>
              </a:rPr>
              <a:t>의 </a:t>
            </a:r>
            <a:r>
              <a:rPr lang="ko-KR" altLang="en-US" sz="1800" dirty="0" err="1">
                <a:latin typeface="+mn-ea"/>
              </a:rPr>
              <a:t>블록크기를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각도록하여</a:t>
            </a:r>
            <a:r>
              <a:rPr lang="ko-KR" altLang="en-US" sz="1800" dirty="0">
                <a:latin typeface="+mn-ea"/>
              </a:rPr>
              <a:t> 각 </a:t>
            </a:r>
            <a:r>
              <a:rPr lang="ko-KR" altLang="en-US" sz="1800" dirty="0" err="1">
                <a:latin typeface="+mn-ea"/>
              </a:rPr>
              <a:t>시험기관내에서</a:t>
            </a:r>
            <a:r>
              <a:rPr lang="ko-KR" altLang="en-US" sz="1800" dirty="0">
                <a:latin typeface="+mn-ea"/>
              </a:rPr>
              <a:t> 가능하면 배정된 </a:t>
            </a:r>
            <a:r>
              <a:rPr lang="ko-KR" altLang="en-US" sz="1800" dirty="0" err="1">
                <a:latin typeface="+mn-ea"/>
              </a:rPr>
              <a:t>치료군이</a:t>
            </a:r>
            <a:r>
              <a:rPr lang="ko-KR" altLang="en-US" sz="1800" dirty="0">
                <a:latin typeface="+mn-ea"/>
              </a:rPr>
              <a:t> 균형을 이루도록 </a:t>
            </a:r>
            <a:r>
              <a:rPr lang="ko-KR" altLang="en-US" sz="1800" dirty="0" smtClean="0">
                <a:latin typeface="+mn-ea"/>
              </a:rPr>
              <a:t>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-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층화무작위배정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평가변수에</a:t>
            </a:r>
            <a:r>
              <a:rPr lang="ko-KR" altLang="en-US" sz="1800" dirty="0">
                <a:latin typeface="+mn-ea"/>
              </a:rPr>
              <a:t> 영향을 줄 수 있는 주요한 </a:t>
            </a:r>
            <a:r>
              <a:rPr lang="ko-KR" altLang="en-US" sz="1800" dirty="0" err="1">
                <a:latin typeface="+mn-ea"/>
              </a:rPr>
              <a:t>예후인자들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병의 중증도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나이 등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에 따라 층을 나눈 후 그 안에서 무작위 </a:t>
            </a:r>
            <a:r>
              <a:rPr lang="ko-KR" altLang="en-US" sz="1800" dirty="0" smtClean="0">
                <a:latin typeface="+mn-ea"/>
              </a:rPr>
              <a:t>배정</a:t>
            </a: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-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Minimization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위의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배정은 사전에 </a:t>
            </a:r>
            <a:r>
              <a:rPr lang="ko-KR" altLang="en-US" sz="1800" dirty="0" err="1">
                <a:latin typeface="+mn-ea"/>
              </a:rPr>
              <a:t>무작위배정계획을</a:t>
            </a:r>
            <a:r>
              <a:rPr lang="ko-KR" altLang="en-US" sz="1800" dirty="0">
                <a:latin typeface="+mn-ea"/>
              </a:rPr>
              <a:t> 모두 세우는 반면에 </a:t>
            </a:r>
            <a:r>
              <a:rPr lang="en-US" altLang="ko-KR" sz="1800" dirty="0" err="1">
                <a:latin typeface="+mn-ea"/>
              </a:rPr>
              <a:t>minization</a:t>
            </a:r>
            <a:r>
              <a:rPr lang="ko-KR" altLang="en-US" sz="1800" dirty="0">
                <a:latin typeface="+mn-ea"/>
              </a:rPr>
              <a:t>은 </a:t>
            </a:r>
            <a:r>
              <a:rPr lang="ko-KR" altLang="en-US" sz="1800" dirty="0" err="1">
                <a:latin typeface="+mn-ea"/>
              </a:rPr>
              <a:t>예후인자별로</a:t>
            </a:r>
            <a:r>
              <a:rPr lang="ko-KR" altLang="en-US" sz="1800" dirty="0">
                <a:latin typeface="+mn-ea"/>
              </a:rPr>
              <a:t> 배정된 </a:t>
            </a:r>
            <a:r>
              <a:rPr lang="ko-KR" altLang="en-US" sz="1800" dirty="0" err="1">
                <a:latin typeface="+mn-ea"/>
              </a:rPr>
              <a:t>치료군의</a:t>
            </a:r>
            <a:r>
              <a:rPr lang="ko-KR" altLang="en-US" sz="1800" dirty="0">
                <a:latin typeface="+mn-ea"/>
              </a:rPr>
              <a:t> 개수를 파악하여 새로운 </a:t>
            </a:r>
            <a:r>
              <a:rPr lang="ko-KR" altLang="en-US" sz="1800" dirty="0" err="1">
                <a:latin typeface="+mn-ea"/>
              </a:rPr>
              <a:t>시험대상자가</a:t>
            </a:r>
            <a:r>
              <a:rPr lang="ko-KR" altLang="en-US" sz="1800" dirty="0">
                <a:latin typeface="+mn-ea"/>
              </a:rPr>
              <a:t> 배정을 위해 들어오는 경우 </a:t>
            </a:r>
            <a:r>
              <a:rPr lang="ko-KR" altLang="en-US" sz="1800" dirty="0" err="1">
                <a:latin typeface="+mn-ea"/>
              </a:rPr>
              <a:t>시험대상자의</a:t>
            </a:r>
            <a:r>
              <a:rPr lang="ko-KR" altLang="en-US" sz="1800" dirty="0">
                <a:latin typeface="+mn-ea"/>
              </a:rPr>
              <a:t> 균형을 맞추도록 하는 역동적 </a:t>
            </a:r>
            <a:r>
              <a:rPr lang="ko-KR" altLang="en-US" sz="1800" dirty="0" err="1">
                <a:latin typeface="+mn-ea"/>
              </a:rPr>
              <a:t>배정방법으로</a:t>
            </a:r>
            <a:r>
              <a:rPr lang="ko-KR" altLang="en-US" sz="1800" dirty="0">
                <a:latin typeface="+mn-ea"/>
              </a:rPr>
              <a:t> 항암제 </a:t>
            </a:r>
            <a:r>
              <a:rPr lang="ko-KR" altLang="en-US" sz="1800" dirty="0" err="1">
                <a:latin typeface="+mn-ea"/>
              </a:rPr>
              <a:t>임상시험에서</a:t>
            </a:r>
            <a:r>
              <a:rPr lang="ko-KR" altLang="en-US" sz="1800" dirty="0">
                <a:latin typeface="+mn-ea"/>
              </a:rPr>
              <a:t> 자주 볼 수 </a:t>
            </a:r>
            <a:r>
              <a:rPr lang="ko-KR" altLang="en-US" sz="1800" dirty="0" smtClean="0">
                <a:latin typeface="+mn-ea"/>
              </a:rPr>
              <a:t>있다</a:t>
            </a:r>
            <a:r>
              <a:rPr lang="en-US" altLang="ko-KR" sz="1800" dirty="0" smtClean="0">
                <a:latin typeface="+mn-ea"/>
              </a:rPr>
              <a:t>.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37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시험대상자</a:t>
            </a:r>
            <a:r>
              <a:rPr lang="ko-KR" altLang="en-US" dirty="0" smtClean="0"/>
              <a:t> 수 산정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중요성 및 필요성</a:t>
            </a:r>
            <a:endParaRPr lang="en-US" altLang="ko-KR" dirty="0"/>
          </a:p>
          <a:p>
            <a:pPr lvl="2"/>
            <a:r>
              <a:rPr lang="ko-KR" altLang="en-US" dirty="0" err="1" smtClean="0"/>
              <a:t>시험대</a:t>
            </a:r>
            <a:r>
              <a:rPr lang="ko-KR" altLang="en-US" dirty="0" err="1"/>
              <a:t>상</a:t>
            </a:r>
            <a:r>
              <a:rPr lang="ko-KR" altLang="en-US" dirty="0" err="1" smtClean="0"/>
              <a:t>자</a:t>
            </a:r>
            <a:r>
              <a:rPr lang="ko-KR" altLang="en-US" dirty="0" smtClean="0"/>
              <a:t> 수가 부족하면</a:t>
            </a:r>
            <a:endParaRPr lang="en-US" altLang="ko-KR" dirty="0" smtClean="0"/>
          </a:p>
          <a:p>
            <a:pPr marL="594360" lvl="2" indent="0">
              <a:buNone/>
            </a:pPr>
            <a:r>
              <a:rPr lang="en-US" altLang="ko-KR" dirty="0"/>
              <a:t>- </a:t>
            </a:r>
            <a:r>
              <a:rPr lang="ko-KR" altLang="en-US" dirty="0" smtClean="0"/>
              <a:t>실제 존재하는 중요한 효과를 찾아내지 못한다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94360" lvl="2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통계적 </a:t>
            </a:r>
            <a:r>
              <a:rPr lang="ko-KR" altLang="en-US" dirty="0" err="1" smtClean="0"/>
              <a:t>검정력이</a:t>
            </a:r>
            <a:r>
              <a:rPr lang="ko-KR" altLang="en-US" dirty="0" smtClean="0"/>
              <a:t> 떨어지므로 의약품에 효과가 있는데도 이를 찾아내지 못한다</a:t>
            </a:r>
            <a:r>
              <a:rPr lang="en-US" altLang="ko-KR" dirty="0" smtClean="0"/>
              <a:t>.</a:t>
            </a:r>
          </a:p>
          <a:p>
            <a:pPr marL="594360" lvl="2" indent="0">
              <a:buNone/>
            </a:pPr>
            <a:endParaRPr lang="en-US" altLang="ko-KR" dirty="0"/>
          </a:p>
          <a:p>
            <a:pPr lvl="2"/>
            <a:r>
              <a:rPr lang="ko-KR" altLang="en-US" dirty="0" err="1" smtClean="0"/>
              <a:t>시험대</a:t>
            </a:r>
            <a:r>
              <a:rPr lang="ko-KR" altLang="en-US" dirty="0" err="1"/>
              <a:t>상</a:t>
            </a:r>
            <a:r>
              <a:rPr lang="ko-KR" altLang="en-US" dirty="0" err="1" smtClean="0"/>
              <a:t>자</a:t>
            </a:r>
            <a:r>
              <a:rPr lang="ko-KR" altLang="en-US" dirty="0" smtClean="0"/>
              <a:t> 수가 불필요하게 많으면</a:t>
            </a:r>
            <a:endParaRPr lang="en-US" altLang="ko-KR" dirty="0" smtClean="0"/>
          </a:p>
          <a:p>
            <a:pPr marL="594360" lvl="2" indent="0">
              <a:buNone/>
            </a:pPr>
            <a:r>
              <a:rPr lang="en-US" altLang="ko-KR" dirty="0"/>
              <a:t>- </a:t>
            </a:r>
            <a:r>
              <a:rPr lang="ko-KR" altLang="en-US" dirty="0" smtClean="0"/>
              <a:t>임상적으로 전혀 의미가 없는 차이까지도 통계학적으로 유의하게 되는 문제점이 있음</a:t>
            </a:r>
            <a:r>
              <a:rPr lang="en-US" altLang="ko-KR" dirty="0" smtClean="0"/>
              <a:t>.</a:t>
            </a:r>
          </a:p>
          <a:p>
            <a:pPr marL="594360" lvl="2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시간과 </a:t>
            </a:r>
            <a:r>
              <a:rPr lang="ko-KR" altLang="en-US" dirty="0"/>
              <a:t>돈의 낭비이다</a:t>
            </a:r>
            <a:r>
              <a:rPr lang="en-US" altLang="ko-KR" dirty="0"/>
              <a:t>.</a:t>
            </a:r>
          </a:p>
          <a:p>
            <a:pPr marL="594360" lvl="2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안전성 및 유효성이 입증되지 않은 의약품이라면 윤리적으로 문제가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따라서</a:t>
            </a:r>
            <a:r>
              <a:rPr lang="en-US" altLang="ko-KR" dirty="0" smtClean="0"/>
              <a:t>….</a:t>
            </a:r>
            <a:endParaRPr lang="en-US" altLang="ko-KR" dirty="0"/>
          </a:p>
          <a:p>
            <a:pPr marL="594360" lvl="2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시험대</a:t>
            </a:r>
            <a:r>
              <a:rPr lang="ko-KR" altLang="en-US" dirty="0" err="1"/>
              <a:t>상</a:t>
            </a:r>
            <a:r>
              <a:rPr lang="ko-KR" altLang="en-US" dirty="0" err="1" smtClean="0"/>
              <a:t>자</a:t>
            </a:r>
            <a:r>
              <a:rPr lang="ko-KR" altLang="en-US" dirty="0" smtClean="0"/>
              <a:t> 수에 영향을 주는 요인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유의수준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검정력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치료효과의 크기와 변이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감안하여 </a:t>
            </a:r>
            <a:r>
              <a:rPr lang="ko-KR" altLang="en-US" dirty="0" err="1" smtClean="0"/>
              <a:t>시험대</a:t>
            </a:r>
            <a:r>
              <a:rPr lang="ko-KR" altLang="en-US" dirty="0" err="1"/>
              <a:t>상</a:t>
            </a:r>
            <a:r>
              <a:rPr lang="ko-KR" altLang="en-US" dirty="0" err="1" smtClean="0"/>
              <a:t>자</a:t>
            </a:r>
            <a:r>
              <a:rPr lang="ko-KR" altLang="en-US" dirty="0" smtClean="0"/>
              <a:t> 수를 최적화하여야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94360" lvl="2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치료효과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유효성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크기와 변이</a:t>
            </a:r>
            <a:r>
              <a:rPr lang="en-US" altLang="ko-KR" dirty="0" smtClean="0"/>
              <a:t>’, </a:t>
            </a:r>
            <a:r>
              <a:rPr lang="ko-KR" altLang="en-US" dirty="0" smtClean="0"/>
              <a:t>즉 임상시험 결과에 대한 사전 예측이 필수적이다</a:t>
            </a:r>
            <a:r>
              <a:rPr lang="en-US" altLang="ko-KR" dirty="0" smtClean="0"/>
              <a:t>.</a:t>
            </a:r>
          </a:p>
          <a:p>
            <a:pPr marL="59436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시험대</a:t>
            </a:r>
            <a:r>
              <a:rPr lang="ko-KR" altLang="en-US" dirty="0" err="1"/>
              <a:t>상</a:t>
            </a:r>
            <a:r>
              <a:rPr lang="ko-KR" altLang="en-US" dirty="0" err="1" smtClean="0"/>
              <a:t>자</a:t>
            </a:r>
            <a:r>
              <a:rPr lang="ko-KR" altLang="en-US" dirty="0" smtClean="0"/>
              <a:t> 수 산정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err="1" smtClean="0"/>
                  <a:t>시험대</a:t>
                </a:r>
                <a:r>
                  <a:rPr lang="ko-KR" altLang="en-US" dirty="0" err="1"/>
                  <a:t>상</a:t>
                </a:r>
                <a:r>
                  <a:rPr lang="ko-KR" altLang="en-US" dirty="0" err="1" smtClean="0"/>
                  <a:t>자</a:t>
                </a:r>
                <a:r>
                  <a:rPr lang="ko-KR" altLang="en-US" dirty="0" smtClean="0"/>
                  <a:t> 수 계산에 사용되는 통계 개념</a:t>
                </a:r>
                <a:endParaRPr lang="en-US" altLang="ko-KR" dirty="0"/>
              </a:p>
              <a:p>
                <a:pPr lvl="2"/>
                <a:r>
                  <a:rPr lang="ko-KR" altLang="en-US" dirty="0" smtClean="0"/>
                  <a:t>모집단 </a:t>
                </a:r>
                <a:r>
                  <a:rPr lang="en-US" altLang="ko-KR" dirty="0" smtClean="0"/>
                  <a:t>/ </a:t>
                </a:r>
                <a:r>
                  <a:rPr lang="ko-KR" altLang="en-US" dirty="0" smtClean="0"/>
                  <a:t>표본</a:t>
                </a:r>
                <a:endParaRPr lang="en-US" altLang="ko-KR" dirty="0"/>
              </a:p>
              <a:p>
                <a:pPr lvl="2"/>
                <a:r>
                  <a:rPr lang="ko-KR" altLang="en-US" dirty="0" err="1" smtClean="0"/>
                  <a:t>모수</a:t>
                </a:r>
                <a:r>
                  <a:rPr lang="en-US" altLang="ko-KR" dirty="0" smtClean="0"/>
                  <a:t>(parameter) / </a:t>
                </a:r>
                <a:r>
                  <a:rPr lang="ko-KR" altLang="en-US" dirty="0" err="1" smtClean="0"/>
                  <a:t>추정량</a:t>
                </a:r>
                <a:r>
                  <a:rPr lang="en-US" altLang="ko-KR" dirty="0" smtClean="0"/>
                  <a:t>(estimator)</a:t>
                </a:r>
              </a:p>
              <a:p>
                <a:pPr lvl="2"/>
                <a:r>
                  <a:rPr lang="ko-KR" altLang="en-US" dirty="0" err="1" smtClean="0"/>
                  <a:t>분위수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quantile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또는 백분위수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perventile</a:t>
                </a:r>
                <a:r>
                  <a:rPr lang="en-US" altLang="ko-KR" dirty="0" smtClean="0"/>
                  <a:t>)</a:t>
                </a:r>
              </a:p>
              <a:p>
                <a:pPr marL="594360" lvl="2" indent="0">
                  <a:buNone/>
                </a:pP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(1−</m:t>
                    </m:r>
                    <m:r>
                      <a:rPr lang="ko-KR" altLang="en-US" b="0" i="1" smtClean="0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분위수</a:t>
                </a:r>
                <a:r>
                  <a:rPr lang="ko-KR" altLang="en-US" dirty="0" smtClean="0"/>
                  <a:t> 또는 제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ko-KR" altLang="en-US" b="0" i="1" smtClean="0">
                        <a:latin typeface="Cambria Math"/>
                      </a:rPr>
                      <m:t>백분위수</m:t>
                    </m:r>
                  </m:oMath>
                </a14:m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ko-KR" alt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 rotWithShape="1">
                <a:blip r:embed="rId2"/>
                <a:stretch>
                  <a:fillRect l="-593" t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68" y="3415230"/>
            <a:ext cx="4013656" cy="251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45024"/>
            <a:ext cx="3832348" cy="192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3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시험대상</a:t>
            </a:r>
            <a:r>
              <a:rPr lang="ko-KR" altLang="en-US" dirty="0" err="1"/>
              <a:t>자</a:t>
            </a:r>
            <a:r>
              <a:rPr lang="ko-KR" altLang="en-US" dirty="0" smtClean="0"/>
              <a:t> 수 산정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err="1" smtClean="0"/>
                  <a:t>시험대</a:t>
                </a:r>
                <a:r>
                  <a:rPr lang="ko-KR" altLang="en-US" dirty="0" err="1"/>
                  <a:t>상</a:t>
                </a:r>
                <a:r>
                  <a:rPr lang="ko-KR" altLang="en-US" dirty="0" err="1" smtClean="0"/>
                  <a:t>자</a:t>
                </a:r>
                <a:r>
                  <a:rPr lang="ko-KR" altLang="en-US" dirty="0" smtClean="0"/>
                  <a:t> 수 계산에 사용되는 통계 개념</a:t>
                </a:r>
                <a:endParaRPr lang="en-US" altLang="ko-KR" dirty="0"/>
              </a:p>
              <a:p>
                <a:pPr lvl="2"/>
                <a:r>
                  <a:rPr lang="ko-KR" altLang="en-US" dirty="0" smtClean="0"/>
                  <a:t>통계적 가설</a:t>
                </a:r>
                <a:r>
                  <a:rPr lang="en-US" altLang="ko-KR" dirty="0" smtClean="0"/>
                  <a:t>(Statistical hypothesis) </a:t>
                </a:r>
                <a:r>
                  <a:rPr lang="ko-KR" altLang="en-US" dirty="0" smtClean="0"/>
                  <a:t>및 검정</a:t>
                </a:r>
                <a:r>
                  <a:rPr lang="en-US" altLang="ko-KR" dirty="0" smtClean="0"/>
                  <a:t>(test)</a:t>
                </a:r>
              </a:p>
              <a:p>
                <a:pPr marL="594360" lvl="2" indent="0">
                  <a:buNone/>
                </a:pP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우위성 </a:t>
                </a:r>
                <a:r>
                  <a:rPr lang="en-US" altLang="ko-KR" dirty="0" smtClean="0"/>
                  <a:t>/ </a:t>
                </a:r>
                <a:r>
                  <a:rPr lang="ko-KR" altLang="en-US" dirty="0" smtClean="0"/>
                  <a:t>동등성 </a:t>
                </a:r>
                <a:r>
                  <a:rPr lang="en-US" altLang="ko-KR" dirty="0" smtClean="0"/>
                  <a:t>/ </a:t>
                </a:r>
                <a:r>
                  <a:rPr lang="ko-KR" altLang="en-US" dirty="0" err="1" smtClean="0"/>
                  <a:t>비열등성</a:t>
                </a:r>
                <a:endParaRPr lang="en-US" altLang="ko-KR" dirty="0" smtClean="0"/>
              </a:p>
              <a:p>
                <a:pPr marL="594360" lvl="2" indent="0">
                  <a:buNone/>
                </a:pP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양측 </a:t>
                </a:r>
                <a:r>
                  <a:rPr lang="en-US" altLang="ko-KR" dirty="0" smtClean="0"/>
                  <a:t>/ </a:t>
                </a:r>
                <a:r>
                  <a:rPr lang="ko-KR" altLang="en-US" dirty="0" err="1" smtClean="0"/>
                  <a:t>단측</a:t>
                </a:r>
                <a:r>
                  <a:rPr lang="ko-KR" altLang="en-US" dirty="0" smtClean="0"/>
                  <a:t> 검정</a:t>
                </a:r>
                <a:endParaRPr lang="en-US" altLang="ko-KR" dirty="0"/>
              </a:p>
              <a:p>
                <a:pPr lvl="2"/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(Test Statistic)</a:t>
                </a:r>
              </a:p>
              <a:p>
                <a:pPr marL="594360" lvl="2" indent="0">
                  <a:buNone/>
                </a:pP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대립가설 </a:t>
                </a:r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처리군의</a:t>
                </a:r>
                <a:r>
                  <a:rPr lang="ko-KR" altLang="en-US" dirty="0" smtClean="0"/>
                  <a:t> 평균과 </a:t>
                </a:r>
                <a:r>
                  <a:rPr lang="ko-KR" altLang="en-US" dirty="0" err="1" smtClean="0"/>
                  <a:t>대조군의</a:t>
                </a:r>
                <a:r>
                  <a:rPr lang="ko-KR" altLang="en-US" dirty="0" smtClean="0"/>
                  <a:t> 평균은 다르다</a:t>
                </a:r>
                <a:r>
                  <a:rPr lang="en-US" altLang="ko-KR" dirty="0" smtClean="0"/>
                  <a:t>.</a:t>
                </a:r>
              </a:p>
              <a:p>
                <a:pPr marL="594360" lvl="2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⇒ 검정통계량 </a:t>
                </a:r>
                <a:r>
                  <a:rPr lang="en-US" altLang="ko-KR" dirty="0" smtClean="0"/>
                  <a:t>= </a:t>
                </a:r>
                <a:r>
                  <a:rPr lang="ko-KR" altLang="en-US" dirty="0" err="1" smtClean="0"/>
                  <a:t>처리군의</a:t>
                </a:r>
                <a:r>
                  <a:rPr lang="ko-KR" altLang="en-US" dirty="0" smtClean="0"/>
                  <a:t> 표본평균 </a:t>
                </a:r>
                <a:r>
                  <a:rPr lang="en-US" altLang="ko-KR" dirty="0" smtClean="0"/>
                  <a:t>– </a:t>
                </a:r>
                <a:r>
                  <a:rPr lang="ko-KR" altLang="en-US" dirty="0" err="1" smtClean="0"/>
                  <a:t>대조군의</a:t>
                </a:r>
                <a:r>
                  <a:rPr lang="ko-KR" altLang="en-US" dirty="0" smtClean="0"/>
                  <a:t> 표본평균</a:t>
                </a:r>
                <a:endParaRPr lang="en-US" altLang="ko-KR" dirty="0" smtClean="0"/>
              </a:p>
              <a:p>
                <a:pPr marL="594360" lvl="2" indent="0">
                  <a:buNone/>
                </a:pP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대립가설 </a:t>
                </a:r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처리군의</a:t>
                </a:r>
                <a:r>
                  <a:rPr lang="ko-KR" altLang="en-US" dirty="0" smtClean="0"/>
                  <a:t> 성공률과 </a:t>
                </a:r>
                <a:r>
                  <a:rPr lang="ko-KR" altLang="en-US" dirty="0" err="1" smtClean="0"/>
                  <a:t>대조군의</a:t>
                </a:r>
                <a:r>
                  <a:rPr lang="ko-KR" altLang="en-US" dirty="0" smtClean="0"/>
                  <a:t> 성공률은 다르다</a:t>
                </a:r>
                <a:r>
                  <a:rPr lang="en-US" altLang="ko-KR" dirty="0" smtClean="0"/>
                  <a:t>.</a:t>
                </a:r>
              </a:p>
              <a:p>
                <a:pPr marL="594360" lvl="2" indent="0">
                  <a:buNone/>
                </a:pP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⇒ 검정통계량 </a:t>
                </a:r>
                <a:r>
                  <a:rPr lang="en-US" altLang="ko-KR" dirty="0" smtClean="0"/>
                  <a:t>= </a:t>
                </a:r>
                <a:r>
                  <a:rPr lang="ko-KR" altLang="en-US" dirty="0" smtClean="0"/>
                  <a:t>처리군 표본비율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/>
                      </a:rPr>
                      <m:t>) −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대조군 표본비율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594360" lvl="2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⇒ 검정통계량 </a:t>
                </a:r>
                <a:r>
                  <a:rPr lang="en-US" altLang="ko-KR" dirty="0" smtClean="0"/>
                  <a:t>= </a:t>
                </a:r>
                <a:r>
                  <a:rPr lang="ko-KR" altLang="en-US" dirty="0" err="1" smtClean="0"/>
                  <a:t>표본승산비</a:t>
                </a:r>
                <a:r>
                  <a:rPr lang="en-US" altLang="ko-KR" dirty="0" smtClean="0"/>
                  <a:t>(OR)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오류의 유형</a:t>
                </a:r>
                <a:endParaRPr lang="en-US" altLang="ko-KR" dirty="0" smtClean="0"/>
              </a:p>
              <a:p>
                <a:pPr marL="594360" lvl="2" indent="0">
                  <a:buNone/>
                </a:pP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/>
                      </a:rPr>
                      <m:t>T</m:t>
                    </m:r>
                    <m:r>
                      <a:rPr lang="en-US" altLang="ko-KR" b="0" i="1" smtClean="0">
                        <a:latin typeface="Cambria Math"/>
                      </a:rPr>
                      <m:t>𝑦𝑝𝑒</m:t>
                    </m:r>
                    <m:r>
                      <a:rPr lang="en-US" altLang="ko-KR" b="0" i="1" smtClean="0">
                        <a:latin typeface="Cambria Math"/>
                      </a:rPr>
                      <m:t>Ⅰ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5%, 2.5%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/>
                      </a:rPr>
                      <m:t>T</m:t>
                    </m:r>
                    <m:r>
                      <a:rPr lang="en-US" altLang="ko-KR" i="1">
                        <a:latin typeface="Cambria Math"/>
                      </a:rPr>
                      <m:t>𝑦𝑝𝑒</m:t>
                    </m:r>
                    <m:r>
                      <a:rPr lang="en-US" altLang="ko-KR" b="0" i="1" smtClean="0">
                        <a:latin typeface="Cambria Math"/>
                      </a:rPr>
                      <m:t>Ⅱ</m:t>
                    </m:r>
                  </m:oMath>
                </a14:m>
                <a:r>
                  <a:rPr lang="en-US" altLang="ko-KR" dirty="0" smtClean="0"/>
                  <a:t>(10%, 20%) : </a:t>
                </a:r>
                <a:r>
                  <a:rPr lang="ko-KR" altLang="en-US" dirty="0" err="1" smtClean="0"/>
                  <a:t>검정력</a:t>
                </a:r>
                <a:r>
                  <a:rPr lang="en-US" altLang="ko-KR" dirty="0" smtClean="0"/>
                  <a:t>(power)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0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 rotWithShape="1">
                <a:blip r:embed="rId2"/>
                <a:stretch>
                  <a:fillRect l="-593" t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0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시험대상자</a:t>
            </a:r>
            <a:r>
              <a:rPr lang="ko-KR" altLang="en-US" dirty="0" smtClean="0"/>
              <a:t> 수 산정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36868"/>
            <a:r>
              <a:rPr lang="ko-KR" altLang="en-US" sz="2000" dirty="0" err="1" smtClean="0">
                <a:sym typeface="Webdings" pitchFamily="18" charset="2"/>
              </a:rPr>
              <a:t>시험대</a:t>
            </a:r>
            <a:r>
              <a:rPr lang="ko-KR" altLang="en-US" sz="2000" dirty="0" err="1">
                <a:sym typeface="Webdings" pitchFamily="18" charset="2"/>
              </a:rPr>
              <a:t>상</a:t>
            </a:r>
            <a:r>
              <a:rPr lang="ko-KR" altLang="en-US" sz="2000" dirty="0" err="1" smtClean="0">
                <a:sym typeface="Webdings" pitchFamily="18" charset="2"/>
              </a:rPr>
              <a:t>자</a:t>
            </a:r>
            <a:r>
              <a:rPr lang="ko-KR" altLang="en-US" sz="2000" dirty="0" smtClean="0">
                <a:sym typeface="Webdings" pitchFamily="18" charset="2"/>
              </a:rPr>
              <a:t> 수 계산의</a:t>
            </a:r>
            <a:r>
              <a:rPr lang="en-US" altLang="ko-KR" sz="2000" dirty="0" smtClean="0">
                <a:sym typeface="Webdings" pitchFamily="18" charset="2"/>
              </a:rPr>
              <a:t> </a:t>
            </a:r>
            <a:r>
              <a:rPr lang="ko-KR" altLang="en-US" sz="2000" dirty="0" smtClean="0">
                <a:sym typeface="Webdings" pitchFamily="18" charset="2"/>
              </a:rPr>
              <a:t>원칙과 고려사항</a:t>
            </a:r>
            <a:endParaRPr lang="en-US" altLang="ko-KR" sz="2000" dirty="0" smtClean="0">
              <a:sym typeface="Webdings" pitchFamily="18" charset="2"/>
            </a:endParaRPr>
          </a:p>
          <a:p>
            <a:pPr marL="611188" lvl="1"/>
            <a:r>
              <a:rPr lang="ko-KR" altLang="en-US" sz="1600" dirty="0" err="1" smtClean="0">
                <a:solidFill>
                  <a:schemeClr val="tx1"/>
                </a:solidFill>
                <a:sym typeface="Webdings" pitchFamily="18" charset="2"/>
              </a:rPr>
              <a:t>시험대</a:t>
            </a:r>
            <a:r>
              <a:rPr lang="ko-KR" altLang="en-US" sz="1600" dirty="0" err="1">
                <a:solidFill>
                  <a:schemeClr val="tx1"/>
                </a:solidFill>
                <a:sym typeface="Webdings" pitchFamily="18" charset="2"/>
              </a:rPr>
              <a:t>상</a:t>
            </a:r>
            <a:r>
              <a:rPr lang="ko-KR" altLang="en-US" sz="1600" dirty="0" err="1" smtClean="0">
                <a:solidFill>
                  <a:schemeClr val="tx1"/>
                </a:solidFill>
                <a:sym typeface="Webdings" pitchFamily="18" charset="2"/>
              </a:rPr>
              <a:t>자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 수 결정에 고려되는 일반적인 항목</a:t>
            </a:r>
            <a:endParaRPr lang="en-US" altLang="ko-KR" sz="1600" dirty="0" smtClean="0">
              <a:solidFill>
                <a:schemeClr val="tx1"/>
              </a:solidFill>
              <a:sym typeface="Webdings" pitchFamily="18" charset="2"/>
            </a:endParaRPr>
          </a:p>
          <a:p>
            <a:pPr marL="336868" lvl="1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     </a:t>
            </a:r>
            <a:r>
              <a:rPr lang="en-US" altLang="ko-KR" sz="1600" dirty="0" smtClean="0">
                <a:solidFill>
                  <a:srgbClr val="FF0000"/>
                </a:solidFill>
                <a:sym typeface="Webdings" pitchFamily="18" charset="2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sym typeface="Webdings" pitchFamily="18" charset="2"/>
              </a:rPr>
              <a:t>일차 변수의 형태</a:t>
            </a:r>
            <a:endParaRPr lang="en-US" altLang="ko-KR" sz="1600" dirty="0">
              <a:solidFill>
                <a:srgbClr val="FF0000"/>
              </a:solidFill>
              <a:sym typeface="Webdings" pitchFamily="18" charset="2"/>
            </a:endParaRPr>
          </a:p>
          <a:p>
            <a:pPr marL="336868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sym typeface="Webdings" pitchFamily="18" charset="2"/>
              </a:rPr>
              <a:t>     - </a:t>
            </a:r>
            <a:r>
              <a:rPr lang="ko-KR" altLang="en-US" sz="1600" dirty="0" smtClean="0">
                <a:solidFill>
                  <a:srgbClr val="FF0000"/>
                </a:solidFill>
                <a:sym typeface="Webdings" pitchFamily="18" charset="2"/>
              </a:rPr>
              <a:t>선행연구 또는 문헌 리뷰를 통한 예상되는 효과 차이</a:t>
            </a:r>
            <a:r>
              <a:rPr lang="en-US" altLang="ko-KR" sz="1600" dirty="0" smtClean="0">
                <a:solidFill>
                  <a:srgbClr val="FF0000"/>
                </a:solidFill>
                <a:sym typeface="Webdings" pitchFamily="18" charset="2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sym typeface="Webdings" pitchFamily="18" charset="2"/>
              </a:rPr>
              <a:t>및 표준편차</a:t>
            </a:r>
            <a:r>
              <a:rPr lang="en-US" altLang="ko-KR" sz="1600" dirty="0" smtClean="0">
                <a:solidFill>
                  <a:srgbClr val="FF0000"/>
                </a:solidFill>
                <a:sym typeface="Webdings" pitchFamily="18" charset="2"/>
              </a:rPr>
              <a:t>)</a:t>
            </a:r>
          </a:p>
          <a:p>
            <a:pPr marL="336868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sym typeface="Webdings" pitchFamily="18" charset="2"/>
              </a:rPr>
              <a:t>     - </a:t>
            </a:r>
            <a:r>
              <a:rPr lang="ko-KR" altLang="en-US" sz="1600" dirty="0" smtClean="0">
                <a:solidFill>
                  <a:srgbClr val="FF0000"/>
                </a:solidFill>
                <a:sym typeface="Webdings" pitchFamily="18" charset="2"/>
              </a:rPr>
              <a:t>통계적 가설</a:t>
            </a:r>
            <a:r>
              <a:rPr lang="en-US" altLang="ko-KR" sz="1600" dirty="0" smtClean="0">
                <a:solidFill>
                  <a:srgbClr val="FF0000"/>
                </a:solidFill>
                <a:sym typeface="Webdings" pitchFamily="18" charset="2"/>
              </a:rPr>
              <a:t>(</a:t>
            </a:r>
            <a:r>
              <a:rPr lang="ko-KR" altLang="en-US" sz="1600" dirty="0" err="1" smtClean="0">
                <a:solidFill>
                  <a:srgbClr val="FF0000"/>
                </a:solidFill>
                <a:sym typeface="Webdings" pitchFamily="18" charset="2"/>
              </a:rPr>
              <a:t>귀무가설</a:t>
            </a:r>
            <a:r>
              <a:rPr lang="ko-KR" altLang="en-US" sz="1600" dirty="0" smtClean="0">
                <a:solidFill>
                  <a:srgbClr val="FF0000"/>
                </a:solidFill>
                <a:sym typeface="Webdings" pitchFamily="18" charset="2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sym typeface="Webdings" pitchFamily="18" charset="2"/>
              </a:rPr>
              <a:t>vs. </a:t>
            </a:r>
            <a:r>
              <a:rPr lang="ko-KR" altLang="en-US" sz="1600" dirty="0" smtClean="0">
                <a:solidFill>
                  <a:srgbClr val="FF0000"/>
                </a:solidFill>
                <a:sym typeface="Webdings" pitchFamily="18" charset="2"/>
              </a:rPr>
              <a:t>대립가설</a:t>
            </a:r>
            <a:r>
              <a:rPr lang="en-US" altLang="ko-KR" sz="1600" dirty="0" smtClean="0">
                <a:solidFill>
                  <a:srgbClr val="FF0000"/>
                </a:solidFill>
                <a:sym typeface="Webdings" pitchFamily="18" charset="2"/>
              </a:rPr>
              <a:t>)</a:t>
            </a:r>
          </a:p>
          <a:p>
            <a:pPr marL="336868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sym typeface="Webdings" pitchFamily="18" charset="2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sym typeface="Webdings" pitchFamily="18" charset="2"/>
              </a:rPr>
              <a:t>    - </a:t>
            </a:r>
            <a:r>
              <a:rPr lang="ko-KR" altLang="en-US" sz="1600" dirty="0" smtClean="0">
                <a:solidFill>
                  <a:srgbClr val="FF0000"/>
                </a:solidFill>
                <a:sym typeface="Webdings" pitchFamily="18" charset="2"/>
              </a:rPr>
              <a:t>검정통계량 </a:t>
            </a:r>
            <a:r>
              <a:rPr lang="en-US" altLang="ko-KR" sz="1600" dirty="0" smtClean="0">
                <a:solidFill>
                  <a:srgbClr val="FF0000"/>
                </a:solidFill>
                <a:sym typeface="Webdings" pitchFamily="18" charset="2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sym typeface="Webdings" pitchFamily="18" charset="2"/>
              </a:rPr>
              <a:t>실험설계 방법</a:t>
            </a:r>
            <a:r>
              <a:rPr lang="en-US" altLang="ko-KR" sz="1600" dirty="0" smtClean="0">
                <a:solidFill>
                  <a:srgbClr val="FF0000"/>
                </a:solidFill>
                <a:sym typeface="Webdings" pitchFamily="18" charset="2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sym typeface="Webdings" pitchFamily="18" charset="2"/>
              </a:rPr>
              <a:t>일차변수의 형태에 의존</a:t>
            </a:r>
            <a:endParaRPr lang="en-US" altLang="ko-KR" sz="1600" dirty="0" smtClean="0">
              <a:solidFill>
                <a:srgbClr val="FF0000"/>
              </a:solidFill>
              <a:sym typeface="Webdings" pitchFamily="18" charset="2"/>
            </a:endParaRPr>
          </a:p>
          <a:p>
            <a:pPr marL="336868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sym typeface="Webdings" pitchFamily="18" charset="2"/>
              </a:rPr>
              <a:t>     - </a:t>
            </a:r>
            <a:r>
              <a:rPr lang="ko-KR" altLang="en-US" sz="1600" dirty="0" smtClean="0">
                <a:solidFill>
                  <a:srgbClr val="FF0000"/>
                </a:solidFill>
                <a:sym typeface="Webdings" pitchFamily="18" charset="2"/>
              </a:rPr>
              <a:t>제</a:t>
            </a:r>
            <a:r>
              <a:rPr lang="en-US" altLang="ko-KR" sz="1600" dirty="0" smtClean="0">
                <a:solidFill>
                  <a:srgbClr val="FF0000"/>
                </a:solidFill>
                <a:sym typeface="Webdings" pitchFamily="18" charset="2"/>
              </a:rPr>
              <a:t>1</a:t>
            </a:r>
            <a:r>
              <a:rPr lang="ko-KR" altLang="en-US" sz="1600" dirty="0" smtClean="0">
                <a:solidFill>
                  <a:srgbClr val="FF0000"/>
                </a:solidFill>
                <a:sym typeface="Webdings" pitchFamily="18" charset="2"/>
              </a:rPr>
              <a:t>종 오류와 제</a:t>
            </a:r>
            <a:r>
              <a:rPr lang="en-US" altLang="ko-KR" sz="1600" dirty="0" smtClean="0">
                <a:solidFill>
                  <a:srgbClr val="FF0000"/>
                </a:solidFill>
                <a:sym typeface="Webdings" pitchFamily="18" charset="2"/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  <a:sym typeface="Webdings" pitchFamily="18" charset="2"/>
              </a:rPr>
              <a:t>종 오류</a:t>
            </a:r>
            <a:endParaRPr lang="en-US" altLang="ko-KR" sz="1600" dirty="0" smtClean="0">
              <a:solidFill>
                <a:srgbClr val="FF0000"/>
              </a:solidFill>
              <a:sym typeface="Webdings" pitchFamily="18" charset="2"/>
            </a:endParaRP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t="27656" r="9414" b="53541"/>
          <a:stretch/>
        </p:blipFill>
        <p:spPr bwMode="auto">
          <a:xfrm>
            <a:off x="1115615" y="3573016"/>
            <a:ext cx="7128793" cy="203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6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통계학의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[Kendall and Stuart] </a:t>
            </a:r>
            <a:r>
              <a:rPr lang="ko-KR" altLang="en-US" dirty="0"/>
              <a:t>통계학은 모집단</a:t>
            </a:r>
            <a:r>
              <a:rPr lang="en-US" altLang="ko-KR" dirty="0"/>
              <a:t>(population:</a:t>
            </a:r>
            <a:r>
              <a:rPr lang="ko-KR" altLang="en-US" dirty="0"/>
              <a:t>관심의 대상이 되는 집단</a:t>
            </a:r>
            <a:r>
              <a:rPr lang="en-US" altLang="ko-KR" dirty="0"/>
              <a:t>)</a:t>
            </a:r>
            <a:r>
              <a:rPr lang="ko-KR" altLang="en-US" dirty="0"/>
              <a:t>의 성질</a:t>
            </a:r>
            <a:r>
              <a:rPr lang="en-US" altLang="ko-KR" dirty="0"/>
              <a:t>(</a:t>
            </a:r>
            <a:r>
              <a:rPr lang="ko-KR" altLang="en-US" dirty="0"/>
              <a:t>통계학에서는 변수라 한다</a:t>
            </a:r>
            <a:r>
              <a:rPr lang="en-US" altLang="ko-KR" dirty="0"/>
              <a:t>)</a:t>
            </a:r>
            <a:r>
              <a:rPr lang="ko-KR" altLang="en-US" dirty="0"/>
              <a:t>을 세거나 측정하여 얻어진 데이터를 다루는 과학의 한 </a:t>
            </a:r>
            <a:r>
              <a:rPr lang="ko-KR" altLang="en-US" dirty="0" smtClean="0"/>
              <a:t>분야이다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2015-04-03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충남대학교병원 임상시험센터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4</a:t>
            </a:fld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16916960" descr="DRW0000230810f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19"/>
          <a:stretch/>
        </p:blipFill>
        <p:spPr bwMode="auto">
          <a:xfrm>
            <a:off x="1331640" y="3068960"/>
            <a:ext cx="6476599" cy="239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3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시험대상자</a:t>
            </a:r>
            <a:r>
              <a:rPr lang="ko-KR" altLang="en-US" dirty="0" smtClean="0"/>
              <a:t> 수 산정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36868"/>
            <a:r>
              <a:rPr lang="ko-KR" altLang="en-US" sz="2000" dirty="0" err="1" smtClean="0">
                <a:sym typeface="Webdings" pitchFamily="18" charset="2"/>
              </a:rPr>
              <a:t>시험대상자</a:t>
            </a:r>
            <a:r>
              <a:rPr lang="ko-KR" altLang="en-US" sz="2000" dirty="0" smtClean="0">
                <a:sym typeface="Webdings" pitchFamily="18" charset="2"/>
              </a:rPr>
              <a:t> 수 계산의</a:t>
            </a:r>
            <a:r>
              <a:rPr lang="en-US" altLang="ko-KR" sz="2000" dirty="0" smtClean="0">
                <a:sym typeface="Webdings" pitchFamily="18" charset="2"/>
              </a:rPr>
              <a:t> </a:t>
            </a:r>
            <a:r>
              <a:rPr lang="ko-KR" altLang="en-US" sz="2000" dirty="0" smtClean="0">
                <a:sym typeface="Webdings" pitchFamily="18" charset="2"/>
              </a:rPr>
              <a:t>원칙과 고려사항</a:t>
            </a:r>
            <a:endParaRPr lang="en-US" altLang="ko-KR" sz="1600" dirty="0" smtClean="0">
              <a:solidFill>
                <a:schemeClr val="tx1"/>
              </a:solidFill>
              <a:sym typeface="Webdings" pitchFamily="18" charset="2"/>
            </a:endParaRPr>
          </a:p>
          <a:p>
            <a:pPr marL="611188" lvl="1"/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계획서의 </a:t>
            </a:r>
            <a:r>
              <a:rPr lang="ko-KR" altLang="en-US" sz="1600" dirty="0" err="1" smtClean="0">
                <a:solidFill>
                  <a:schemeClr val="tx1"/>
                </a:solidFill>
                <a:sym typeface="Webdings" pitchFamily="18" charset="2"/>
              </a:rPr>
              <a:t>시험대</a:t>
            </a:r>
            <a:r>
              <a:rPr lang="ko-KR" altLang="en-US" sz="1600" dirty="0" err="1">
                <a:solidFill>
                  <a:schemeClr val="tx1"/>
                </a:solidFill>
                <a:sym typeface="Webdings" pitchFamily="18" charset="2"/>
              </a:rPr>
              <a:t>상</a:t>
            </a:r>
            <a:r>
              <a:rPr lang="ko-KR" altLang="en-US" sz="1600" dirty="0" err="1" smtClean="0">
                <a:solidFill>
                  <a:schemeClr val="tx1"/>
                </a:solidFill>
                <a:sym typeface="Webdings" pitchFamily="18" charset="2"/>
              </a:rPr>
              <a:t>자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 수 계산에 기술되어야 할 내용</a:t>
            </a:r>
            <a:endParaRPr lang="en-US" altLang="ko-KR" sz="1600" dirty="0" smtClean="0">
              <a:solidFill>
                <a:schemeClr val="tx1"/>
              </a:solidFill>
              <a:sym typeface="Webdings" pitchFamily="18" charset="2"/>
            </a:endParaRPr>
          </a:p>
          <a:p>
            <a:pPr marL="336868" lvl="1" indent="0">
              <a:buNone/>
            </a:pPr>
            <a:r>
              <a:rPr lang="en-US" altLang="ko-KR" sz="1600" dirty="0">
                <a:solidFill>
                  <a:schemeClr val="tx1"/>
                </a:solidFill>
                <a:sym typeface="Webdings" pitchFamily="18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    - </a:t>
            </a:r>
            <a:r>
              <a:rPr lang="ko-KR" altLang="en-US" sz="1600" dirty="0" err="1" smtClean="0">
                <a:solidFill>
                  <a:schemeClr val="tx1"/>
                </a:solidFill>
                <a:sym typeface="Webdings" pitchFamily="18" charset="2"/>
              </a:rPr>
              <a:t>시험대</a:t>
            </a:r>
            <a:r>
              <a:rPr lang="ko-KR" altLang="en-US" sz="1600" dirty="0" err="1">
                <a:solidFill>
                  <a:schemeClr val="tx1"/>
                </a:solidFill>
                <a:sym typeface="Webdings" pitchFamily="18" charset="2"/>
              </a:rPr>
              <a:t>상</a:t>
            </a:r>
            <a:r>
              <a:rPr lang="ko-KR" altLang="en-US" sz="1600" dirty="0" err="1" smtClean="0">
                <a:solidFill>
                  <a:schemeClr val="tx1"/>
                </a:solidFill>
                <a:sym typeface="Webdings" pitchFamily="18" charset="2"/>
              </a:rPr>
              <a:t>자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 수 계산에 사용되는 추정치 들</a:t>
            </a:r>
            <a:endParaRPr lang="en-US" altLang="ko-KR" sz="1600" dirty="0" smtClean="0">
              <a:solidFill>
                <a:schemeClr val="tx1"/>
              </a:solidFill>
              <a:sym typeface="Webdings" pitchFamily="18" charset="2"/>
            </a:endParaRPr>
          </a:p>
          <a:p>
            <a:pPr marL="336868" lvl="1" indent="0">
              <a:buNone/>
            </a:pPr>
            <a:r>
              <a:rPr lang="en-US" altLang="ko-KR" sz="1600" dirty="0">
                <a:solidFill>
                  <a:schemeClr val="tx1"/>
                </a:solidFill>
                <a:sym typeface="Webdings" pitchFamily="18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      ex) 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평균과 분산 또는 </a:t>
            </a:r>
            <a:r>
              <a:rPr lang="ko-KR" altLang="en-US" sz="1600" dirty="0" err="1" smtClean="0">
                <a:solidFill>
                  <a:schemeClr val="tx1"/>
                </a:solidFill>
                <a:sym typeface="Webdings" pitchFamily="18" charset="2"/>
              </a:rPr>
              <a:t>반응률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치료효과 차이이의 크기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 </a:t>
            </a:r>
          </a:p>
          <a:p>
            <a:pPr marL="336868" lvl="1" indent="0">
              <a:buNone/>
            </a:pPr>
            <a:r>
              <a:rPr lang="en-US" altLang="ko-KR" sz="1600" dirty="0">
                <a:solidFill>
                  <a:schemeClr val="tx1"/>
                </a:solidFill>
                <a:sym typeface="Webdings" pitchFamily="18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            =&gt; 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발표된 자료나 과거 임상시험에 근거</a:t>
            </a:r>
            <a:endParaRPr lang="en-US" altLang="ko-KR" sz="1600" dirty="0" smtClean="0">
              <a:solidFill>
                <a:schemeClr val="tx1"/>
              </a:solidFill>
              <a:sym typeface="Webdings" pitchFamily="18" charset="2"/>
            </a:endParaRPr>
          </a:p>
          <a:p>
            <a:pPr marL="336868" lvl="1" indent="0">
              <a:buNone/>
            </a:pPr>
            <a:r>
              <a:rPr lang="en-US" altLang="ko-KR" sz="1600" dirty="0">
                <a:solidFill>
                  <a:schemeClr val="tx1"/>
                </a:solidFill>
                <a:sym typeface="Webdings" pitchFamily="18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    - 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추정치의 변화에 따른 </a:t>
            </a:r>
            <a:r>
              <a:rPr lang="ko-KR" altLang="en-US" sz="1600" dirty="0" err="1" smtClean="0">
                <a:solidFill>
                  <a:schemeClr val="tx1"/>
                </a:solidFill>
                <a:sym typeface="Webdings" pitchFamily="18" charset="2"/>
              </a:rPr>
              <a:t>시험대</a:t>
            </a:r>
            <a:r>
              <a:rPr lang="ko-KR" altLang="en-US" sz="1600" dirty="0" err="1">
                <a:solidFill>
                  <a:schemeClr val="tx1"/>
                </a:solidFill>
                <a:sym typeface="Webdings" pitchFamily="18" charset="2"/>
              </a:rPr>
              <a:t>상</a:t>
            </a:r>
            <a:r>
              <a:rPr lang="ko-KR" altLang="en-US" sz="1600" dirty="0" err="1" smtClean="0">
                <a:solidFill>
                  <a:schemeClr val="tx1"/>
                </a:solidFill>
                <a:sym typeface="Webdings" pitchFamily="18" charset="2"/>
              </a:rPr>
              <a:t>자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 수 크기변화 평가</a:t>
            </a:r>
            <a:endParaRPr lang="en-US" altLang="ko-KR" sz="1600" dirty="0" smtClean="0">
              <a:solidFill>
                <a:schemeClr val="tx1"/>
              </a:solidFill>
              <a:sym typeface="Webdings" pitchFamily="18" charset="2"/>
            </a:endParaRPr>
          </a:p>
          <a:p>
            <a:pPr marL="336868" lvl="1" indent="0">
              <a:buNone/>
            </a:pPr>
            <a:r>
              <a:rPr lang="en-US" altLang="ko-KR" sz="1600" dirty="0">
                <a:solidFill>
                  <a:schemeClr val="tx1"/>
                </a:solidFill>
                <a:sym typeface="Webdings" pitchFamily="18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    - 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제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종 오류와 제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종의 오류 크기</a:t>
            </a:r>
            <a:endParaRPr lang="en-US" altLang="ko-KR" sz="1600" dirty="0">
              <a:solidFill>
                <a:schemeClr val="tx1"/>
              </a:solidFill>
              <a:sym typeface="Webdings" pitchFamily="18" charset="2"/>
            </a:endParaRPr>
          </a:p>
          <a:p>
            <a:pPr marL="336868" lvl="1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        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통상적으로 제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종 오류는 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5%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이하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제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종 오류는 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10% 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또는 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20%</a:t>
            </a:r>
          </a:p>
          <a:p>
            <a:endParaRPr lang="en-US" altLang="ko-KR" sz="2000" dirty="0"/>
          </a:p>
          <a:p>
            <a:pPr marL="611188" lvl="1"/>
            <a:r>
              <a:rPr lang="ko-KR" altLang="en-US" sz="1600" dirty="0" err="1" smtClean="0">
                <a:solidFill>
                  <a:schemeClr val="tx1"/>
                </a:solidFill>
                <a:sym typeface="Webdings" pitchFamily="18" charset="2"/>
              </a:rPr>
              <a:t>시험대</a:t>
            </a:r>
            <a:r>
              <a:rPr lang="ko-KR" altLang="en-US" sz="1600" dirty="0" err="1">
                <a:solidFill>
                  <a:schemeClr val="tx1"/>
                </a:solidFill>
                <a:sym typeface="Webdings" pitchFamily="18" charset="2"/>
              </a:rPr>
              <a:t>상</a:t>
            </a:r>
            <a:r>
              <a:rPr lang="ko-KR" altLang="en-US" sz="1600" dirty="0" err="1" smtClean="0">
                <a:solidFill>
                  <a:schemeClr val="tx1"/>
                </a:solidFill>
                <a:sym typeface="Webdings" pitchFamily="18" charset="2"/>
              </a:rPr>
              <a:t>자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sym typeface="Webdings" pitchFamily="18" charset="2"/>
              </a:rPr>
              <a:t>수 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계산 프로그램</a:t>
            </a:r>
            <a:endParaRPr lang="en-US" altLang="ko-KR" sz="1600" dirty="0">
              <a:solidFill>
                <a:schemeClr val="tx1"/>
              </a:solidFill>
              <a:sym typeface="Webdings" pitchFamily="18" charset="2"/>
            </a:endParaRPr>
          </a:p>
          <a:p>
            <a:pPr marL="336868" lvl="1" indent="0">
              <a:buNone/>
            </a:pPr>
            <a:r>
              <a:rPr lang="en-US" altLang="ko-KR" sz="1600" dirty="0">
                <a:solidFill>
                  <a:schemeClr val="tx1"/>
                </a:solidFill>
                <a:sym typeface="Webdings" pitchFamily="18" charset="2"/>
              </a:rPr>
              <a:t>     - 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NCSS PASS (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유료 프로그램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) </a:t>
            </a:r>
          </a:p>
          <a:p>
            <a:pPr marL="336868" lvl="1" indent="0">
              <a:buNone/>
            </a:pPr>
            <a:r>
              <a:rPr lang="en-US" altLang="ko-KR" sz="1600" dirty="0">
                <a:solidFill>
                  <a:schemeClr val="tx1"/>
                </a:solidFill>
                <a:sym typeface="Webdings" pitchFamily="18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    - G-POWER (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무료 프로그램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)</a:t>
            </a:r>
          </a:p>
          <a:p>
            <a:pPr marL="336868" lvl="1" indent="0">
              <a:buNone/>
            </a:pPr>
            <a:r>
              <a:rPr lang="en-US" altLang="ko-KR" sz="1600" dirty="0">
                <a:solidFill>
                  <a:schemeClr val="tx1"/>
                </a:solidFill>
                <a:sym typeface="Webdings" pitchFamily="18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    - Sample power(</a:t>
            </a:r>
            <a:r>
              <a:rPr lang="ko-KR" altLang="en-US" sz="1600" dirty="0" smtClean="0">
                <a:solidFill>
                  <a:schemeClr val="tx1"/>
                </a:solidFill>
                <a:sym typeface="Webdings" pitchFamily="18" charset="2"/>
              </a:rPr>
              <a:t>무료 프로그램</a:t>
            </a:r>
            <a:r>
              <a:rPr lang="en-US" altLang="ko-KR" sz="1600" dirty="0" smtClean="0">
                <a:solidFill>
                  <a:schemeClr val="tx1"/>
                </a:solidFill>
                <a:sym typeface="Webdings" pitchFamily="18" charset="2"/>
              </a:rPr>
              <a:t>)</a:t>
            </a:r>
          </a:p>
          <a:p>
            <a:pPr marL="336868" lvl="1" indent="0">
              <a:buNone/>
            </a:pPr>
            <a:endParaRPr lang="en-US" altLang="ko-KR" sz="1600" dirty="0">
              <a:solidFill>
                <a:schemeClr val="tx1"/>
              </a:solidFill>
              <a:sym typeface="Webdings" pitchFamily="18" charset="2"/>
            </a:endParaRP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0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시험대</a:t>
            </a:r>
            <a:r>
              <a:rPr lang="ko-KR" altLang="en-US" dirty="0" err="1"/>
              <a:t>상</a:t>
            </a:r>
            <a:r>
              <a:rPr lang="ko-KR" altLang="en-US" dirty="0" err="1" smtClean="0"/>
              <a:t>자</a:t>
            </a:r>
            <a:r>
              <a:rPr lang="ko-KR" altLang="en-US" dirty="0" smtClean="0"/>
              <a:t> </a:t>
            </a:r>
            <a:r>
              <a:rPr lang="ko-KR" altLang="en-US" dirty="0"/>
              <a:t>수 </a:t>
            </a:r>
            <a:r>
              <a:rPr lang="ko-KR" altLang="en-US" dirty="0" smtClean="0"/>
              <a:t>산정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336868"/>
                <a:r>
                  <a:rPr lang="ko-KR" altLang="en-US" sz="2000" dirty="0" err="1" smtClean="0">
                    <a:sym typeface="Webdings" pitchFamily="18" charset="2"/>
                  </a:rPr>
                  <a:t>시험대상자</a:t>
                </a:r>
                <a:r>
                  <a:rPr lang="ko-KR" altLang="en-US" sz="2000" dirty="0" smtClean="0">
                    <a:sym typeface="Webdings" pitchFamily="18" charset="2"/>
                  </a:rPr>
                  <a:t> 수 계산 예제</a:t>
                </a:r>
                <a:endParaRPr lang="en-US" altLang="ko-KR" sz="2000" dirty="0" smtClean="0">
                  <a:sym typeface="Webdings" pitchFamily="18" charset="2"/>
                </a:endParaRPr>
              </a:p>
              <a:p>
                <a:pPr marL="611188" lvl="1"/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예제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1)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양측성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검정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,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할당비가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같은 경우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: 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관상동맥질환 환자에 대해서 두 종류의 콜레스테롤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저하제를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서로 비교하는 평행설계를 가정하고 일차 유효성 평가변수를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LDL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이라고 하자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.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검정력은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80%(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𝛽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=0.2</m:t>
                    </m:r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),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유의수준은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5%(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𝛼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=0.05</m:t>
                    </m:r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)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수준으로 가정한다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.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두 약제 간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LDL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변화량이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5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의 차이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𝜖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−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=5, 15-10=5)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가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있다고 예상</a:t>
                </a:r>
                <a:r>
                  <a:rPr lang="ko-KR" altLang="en-US" sz="1600" dirty="0">
                    <a:solidFill>
                      <a:schemeClr val="tx1"/>
                    </a:solidFill>
                    <a:sym typeface="Webdings" pitchFamily="18" charset="2"/>
                  </a:rPr>
                  <a:t>되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고 두 약제 모두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LDL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의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표준편차가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10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이라고 가정하자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.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그 그룹간의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수험자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수가 동일하다고 가정할 때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시험대상자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수는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?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이때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,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탈락율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10%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적용</a:t>
                </a:r>
                <a:endParaRPr lang="en-US" altLang="ko-KR" sz="1600" dirty="0" smtClean="0">
                  <a:solidFill>
                    <a:schemeClr val="tx1"/>
                  </a:solidFill>
                  <a:sym typeface="Webdings" pitchFamily="18" charset="2"/>
                </a:endParaRPr>
              </a:p>
              <a:p>
                <a:pPr marL="611188" lvl="1"/>
                <a:endParaRPr lang="en-US" altLang="ko-KR" sz="1400" dirty="0" smtClean="0">
                  <a:solidFill>
                    <a:schemeClr val="tx1"/>
                  </a:solidFill>
                  <a:sym typeface="Webdings" pitchFamily="18" charset="2"/>
                </a:endParaRPr>
              </a:p>
              <a:p>
                <a:pPr marL="336868" lvl="1" indent="0">
                  <a:buNone/>
                </a:pPr>
                <a:r>
                  <a:rPr lang="en-US" altLang="ko-KR" sz="1400" dirty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sym typeface="Webdings" pitchFamily="18" charset="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𝑐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sym typeface="Webdings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sym typeface="Webdings" pitchFamily="18" charset="2"/>
                                      </a:rPr>
                                      <m:t>𝑧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sym typeface="Webdings" pitchFamily="18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sym typeface="Webdings" pitchFamily="18" charset="2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sym typeface="Webdings" pitchFamily="18" charset="2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sym typeface="Webdings" pitchFamily="18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sym typeface="Webdings" pitchFamily="18" charset="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ko-KR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sym typeface="Webdings" pitchFamily="18" charset="2"/>
                                      </a:rPr>
                                      <m:t>𝛽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1+1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𝑘</m:t>
                            </m:r>
                          </m:den>
                        </m:f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(1.96+0.84)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 10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 2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Webdings" pitchFamily="18" charset="2"/>
                      </a:rPr>
                      <m:t>≅63</m:t>
                    </m:r>
                  </m:oMath>
                </a14:m>
                <a:endParaRPr lang="en-US" altLang="ko-KR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    D/O 10% :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/>
                      </a:rPr>
                      <m:t>63</m:t>
                    </m:r>
                    <m:r>
                      <a:rPr lang="en-US" altLang="ko-KR" sz="2000" b="0" i="1" smtClean="0">
                        <a:latin typeface="Cambria Math"/>
                      </a:rPr>
                      <m:t>/(1−0.1)</m:t>
                    </m:r>
                    <m:r>
                      <a:rPr lang="en-US" altLang="ko-KR" sz="200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70</m:t>
                    </m:r>
                  </m:oMath>
                </a14:m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25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시험대</a:t>
            </a:r>
            <a:r>
              <a:rPr lang="ko-KR" altLang="en-US" dirty="0" err="1"/>
              <a:t>상</a:t>
            </a:r>
            <a:r>
              <a:rPr lang="ko-KR" altLang="en-US" dirty="0" err="1" smtClean="0"/>
              <a:t>자</a:t>
            </a:r>
            <a:r>
              <a:rPr lang="ko-KR" altLang="en-US" dirty="0" smtClean="0"/>
              <a:t> </a:t>
            </a:r>
            <a:r>
              <a:rPr lang="ko-KR" altLang="en-US" dirty="0"/>
              <a:t>수 </a:t>
            </a:r>
            <a:r>
              <a:rPr lang="ko-KR" altLang="en-US" dirty="0" smtClean="0"/>
              <a:t>산</a:t>
            </a:r>
            <a:r>
              <a:rPr lang="ko-KR" altLang="en-US" dirty="0"/>
              <a:t>정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336868"/>
                <a:r>
                  <a:rPr lang="ko-KR" altLang="en-US" sz="2000" dirty="0" err="1" smtClean="0">
                    <a:sym typeface="Webdings" pitchFamily="18" charset="2"/>
                  </a:rPr>
                  <a:t>시험대상</a:t>
                </a:r>
                <a:r>
                  <a:rPr lang="ko-KR" altLang="en-US" sz="2000" dirty="0" err="1">
                    <a:sym typeface="Webdings" pitchFamily="18" charset="2"/>
                  </a:rPr>
                  <a:t>자</a:t>
                </a:r>
                <a:r>
                  <a:rPr lang="ko-KR" altLang="en-US" sz="2000" dirty="0" err="1" smtClean="0">
                    <a:sym typeface="Webdings" pitchFamily="18" charset="2"/>
                  </a:rPr>
                  <a:t>수</a:t>
                </a:r>
                <a:r>
                  <a:rPr lang="ko-KR" altLang="en-US" sz="2000" dirty="0" smtClean="0">
                    <a:sym typeface="Webdings" pitchFamily="18" charset="2"/>
                  </a:rPr>
                  <a:t> 계산 예제</a:t>
                </a:r>
                <a:endParaRPr lang="en-US" altLang="ko-KR" sz="2000" dirty="0" smtClean="0">
                  <a:sym typeface="Webdings" pitchFamily="18" charset="2"/>
                </a:endParaRPr>
              </a:p>
              <a:p>
                <a:pPr marL="611188" lvl="1"/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예제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2)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양측성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검정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,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할당비가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같은 경우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: 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피부 및 연부조직 감염 환자의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피료를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위하여 하루 한번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경구투여하는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두 가지 항생제의 유효성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,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안전성을 비교하는 임상시험을 가정해 보자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.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검정력은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80%(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𝛽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=0.2</m:t>
                    </m:r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),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유의수준은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5%(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𝛼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=0.05</m:t>
                    </m:r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)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수준으로 가정한다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. 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이 연구에서 두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집간단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피료율이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20%(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𝜖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=</m:t>
                    </m:r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0.2)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차이가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나면 임상적으로 의미가 있다고 하자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.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만약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대조약군의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치료율이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65%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로 알려져 있고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(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즉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+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Webdings" pitchFamily="18" charset="2"/>
                      </a:rPr>
                      <m:t>𝜖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Webdings" pitchFamily="18" charset="2"/>
                      </a:rPr>
                      <m:t>=0.85)</m:t>
                    </m:r>
                  </m:oMath>
                </a14:m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ko-KR" altLang="en-US" sz="1600" dirty="0">
                    <a:solidFill>
                      <a:schemeClr val="tx1"/>
                    </a:solidFill>
                    <a:sym typeface="Webdings" pitchFamily="18" charset="2"/>
                  </a:rPr>
                  <a:t>두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집단의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시험대</a:t>
                </a:r>
                <a:r>
                  <a:rPr lang="ko-KR" altLang="en-US" sz="1600" dirty="0" err="1">
                    <a:solidFill>
                      <a:schemeClr val="tx1"/>
                    </a:solidFill>
                    <a:sym typeface="Webdings" pitchFamily="18" charset="2"/>
                  </a:rPr>
                  <a:t>상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자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수를 동일하게 배정한다면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sym typeface="Webdings" pitchFamily="18" charset="2"/>
                  </a:rPr>
                  <a:t>시험대상자</a:t>
                </a:r>
                <a:r>
                  <a:rPr lang="ko-KR" altLang="en-US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 수는</a:t>
                </a:r>
                <a:r>
                  <a:rPr lang="en-US" altLang="ko-KR" sz="1600" dirty="0" smtClean="0">
                    <a:solidFill>
                      <a:schemeClr val="tx1"/>
                    </a:solidFill>
                    <a:sym typeface="Webdings" pitchFamily="18" charset="2"/>
                  </a:rPr>
                  <a:t>? </a:t>
                </a:r>
                <a:r>
                  <a:rPr lang="ko-KR" altLang="en-US" sz="1600" dirty="0">
                    <a:solidFill>
                      <a:schemeClr val="tx1"/>
                    </a:solidFill>
                    <a:sym typeface="Webdings" pitchFamily="18" charset="2"/>
                  </a:rPr>
                  <a:t>이때</a:t>
                </a:r>
                <a:r>
                  <a:rPr lang="en-US" altLang="ko-KR" sz="1600" dirty="0">
                    <a:solidFill>
                      <a:schemeClr val="tx1"/>
                    </a:solidFill>
                    <a:sym typeface="Webdings" pitchFamily="18" charset="2"/>
                  </a:rPr>
                  <a:t>, </a:t>
                </a:r>
                <a:r>
                  <a:rPr lang="ko-KR" altLang="en-US" sz="1600" dirty="0" err="1">
                    <a:solidFill>
                      <a:schemeClr val="tx1"/>
                    </a:solidFill>
                    <a:sym typeface="Webdings" pitchFamily="18" charset="2"/>
                  </a:rPr>
                  <a:t>탈락율</a:t>
                </a:r>
                <a:r>
                  <a:rPr lang="ko-KR" altLang="en-US" sz="1600" dirty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en-US" altLang="ko-KR" sz="1600" dirty="0">
                    <a:solidFill>
                      <a:schemeClr val="tx1"/>
                    </a:solidFill>
                    <a:sym typeface="Webdings" pitchFamily="18" charset="2"/>
                  </a:rPr>
                  <a:t>10% </a:t>
                </a:r>
                <a:r>
                  <a:rPr lang="ko-KR" altLang="en-US" sz="1600" dirty="0">
                    <a:solidFill>
                      <a:schemeClr val="tx1"/>
                    </a:solidFill>
                    <a:sym typeface="Webdings" pitchFamily="18" charset="2"/>
                  </a:rPr>
                  <a:t>적용</a:t>
                </a:r>
                <a:endParaRPr lang="en-US" altLang="ko-KR" sz="1600" dirty="0" smtClean="0">
                  <a:solidFill>
                    <a:schemeClr val="tx1"/>
                  </a:solidFill>
                  <a:sym typeface="Webdings" pitchFamily="18" charset="2"/>
                </a:endParaRPr>
              </a:p>
              <a:p>
                <a:pPr marL="611188" lvl="1"/>
                <a:endParaRPr lang="en-US" altLang="ko-KR" sz="1400" dirty="0" smtClean="0">
                  <a:solidFill>
                    <a:schemeClr val="tx1"/>
                  </a:solidFill>
                  <a:sym typeface="Webdings" pitchFamily="18" charset="2"/>
                </a:endParaRPr>
              </a:p>
              <a:p>
                <a:pPr marL="336868" lvl="1" indent="0">
                  <a:buNone/>
                </a:pPr>
                <a:r>
                  <a:rPr lang="en-US" altLang="ko-KR" sz="1400" dirty="0">
                    <a:solidFill>
                      <a:schemeClr val="tx1"/>
                    </a:solidFill>
                    <a:sym typeface="Webdings" pitchFamily="18" charset="2"/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sym typeface="Webdings" pitchFamily="18" charset="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sym typeface="Webdings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sym typeface="Webdings" pitchFamily="18" charset="2"/>
                                      </a:rPr>
                                      <m:t>𝑧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sym typeface="Webdings" pitchFamily="18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sym typeface="Webdings" pitchFamily="18" charset="2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sym typeface="Webdings" pitchFamily="18" charset="2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sym typeface="Webdings" pitchFamily="18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sym typeface="Webdings" pitchFamily="18" charset="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ko-KR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sym typeface="Webdings" pitchFamily="18" charset="2"/>
                                      </a:rPr>
                                      <m:t>𝛽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  <m:t>2</m:t>
                                </m:r>
                              </m:sub>
                              <m:sup/>
                            </m:sSubSup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𝑘</m:t>
                            </m:r>
                          </m:den>
                        </m:f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)</m:t>
                        </m:r>
                      </m:e>
                    </m:d>
                  </m:oMath>
                </a14:m>
                <a:endParaRPr lang="en-US" altLang="ko-KR" sz="1800" b="0" i="1" dirty="0" smtClean="0">
                  <a:solidFill>
                    <a:schemeClr val="tx1"/>
                  </a:solidFill>
                  <a:latin typeface="Cambria Math"/>
                  <a:sym typeface="Webdings" pitchFamily="18" charset="2"/>
                </a:endParaRPr>
              </a:p>
              <a:p>
                <a:pPr marL="336868" lvl="1" indent="0">
                  <a:buNone/>
                </a:pPr>
                <a:r>
                  <a:rPr lang="en-US" altLang="ko-KR" sz="1800" b="0" dirty="0" smtClean="0">
                    <a:solidFill>
                      <a:schemeClr val="tx1"/>
                    </a:solidFill>
                    <a:sym typeface="Webdings" pitchFamily="18" charset="2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  <a:sym typeface="Webdings" pitchFamily="18" charset="2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ebdings" pitchFamily="18" charset="2"/>
                                  </a:rPr>
                                  <m:t>1.96+0.84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(0.65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1−0.65</m:t>
                            </m:r>
                          </m:e>
                        </m:d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+0.85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1−0.85</m:t>
                            </m:r>
                          </m:e>
                        </m:d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ebdings" pitchFamily="18" charset="2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0.2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ebdings" pitchFamily="18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Webdings" pitchFamily="18" charset="2"/>
                      </a:rPr>
                      <m:t>≅70</m:t>
                    </m:r>
                  </m:oMath>
                </a14:m>
                <a:endParaRPr lang="en-US" altLang="ko-KR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     </a:t>
                </a:r>
                <a:r>
                  <a:rPr lang="en-US" altLang="ko-KR" sz="2000" dirty="0"/>
                  <a:t>D/O 10% :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/>
                      </a:rPr>
                      <m:t>70</m:t>
                    </m:r>
                    <m:r>
                      <a:rPr lang="en-US" altLang="ko-KR" sz="2000" i="1">
                        <a:latin typeface="Cambria Math"/>
                      </a:rPr>
                      <m:t>/(1−0.1)=</m:t>
                    </m:r>
                  </m:oMath>
                </a14:m>
                <a:r>
                  <a:rPr lang="en-US" altLang="ko-KR" sz="2000" dirty="0" smtClean="0"/>
                  <a:t>78</a:t>
                </a:r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2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5400" dirty="0" smtClean="0"/>
          </a:p>
          <a:p>
            <a:pPr marL="0" indent="0">
              <a:buNone/>
            </a:pPr>
            <a:endParaRPr lang="en-US" altLang="ko-KR" sz="5400" dirty="0" smtClean="0"/>
          </a:p>
          <a:p>
            <a:pPr marL="0" indent="0" algn="ctr">
              <a:buNone/>
            </a:pPr>
            <a:r>
              <a:rPr lang="ko-KR" altLang="en-US" sz="5400" dirty="0" smtClean="0"/>
              <a:t>감사합니다</a:t>
            </a:r>
            <a:r>
              <a:rPr lang="en-US" altLang="ko-KR" sz="5400" dirty="0"/>
              <a:t>!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110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통계학의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기술 통계</a:t>
            </a:r>
            <a:r>
              <a:rPr lang="ko-KR" altLang="en-US" dirty="0"/>
              <a:t>학</a:t>
            </a:r>
            <a:r>
              <a:rPr lang="en-US" altLang="ko-KR" dirty="0" smtClean="0"/>
              <a:t>(Descriptive statistics)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모집단 전체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센서스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혹은 표본</a:t>
            </a:r>
            <a:r>
              <a:rPr lang="en-US" altLang="ko-KR" dirty="0" smtClean="0"/>
              <a:t>(sample:</a:t>
            </a:r>
            <a:r>
              <a:rPr lang="ko-KR" altLang="en-US" dirty="0" smtClean="0"/>
              <a:t>모집단 일부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으로부터 얻은 데이터에 대한 숫자 요약</a:t>
            </a:r>
            <a:r>
              <a:rPr lang="en-US" altLang="ko-KR" dirty="0" smtClean="0"/>
              <a:t>(numerical summary,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이나 그래프 요약</a:t>
            </a:r>
            <a:r>
              <a:rPr lang="en-US" altLang="ko-KR" dirty="0" smtClean="0"/>
              <a:t>(graphical summary)</a:t>
            </a:r>
            <a:r>
              <a:rPr lang="ko-KR" altLang="en-US" dirty="0" smtClean="0"/>
              <a:t>을 통하여 데이터가 가진 정보를 정리하는 이론과 방법론을 다룬다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추론 통계학</a:t>
            </a:r>
            <a:r>
              <a:rPr lang="en-US" altLang="ko-KR" dirty="0" smtClean="0"/>
              <a:t>(Inferential statistics)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표본으로부터 얻은 정보를 이용하여 모집단의 특성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모수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parmater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추론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검정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하거나 변수들간의 적절한 함수 관계</a:t>
            </a:r>
            <a:r>
              <a:rPr lang="en-US" altLang="ko-KR" dirty="0" smtClean="0"/>
              <a:t>(modeling)</a:t>
            </a:r>
            <a:r>
              <a:rPr lang="ko-KR" altLang="en-US" dirty="0" smtClean="0"/>
              <a:t>의 진위 여부를 판단하는 일련의 과정에 관한 이론과 방법론을 다룬다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2015-04-03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충남대학교병원 임상시험센터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4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자료의 유형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2015-04-03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충남대학교병원 임상시험센터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" t="36526" r="2810" b="36464"/>
          <a:stretch/>
        </p:blipFill>
        <p:spPr bwMode="auto">
          <a:xfrm>
            <a:off x="755576" y="1484784"/>
            <a:ext cx="810063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7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기술통계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범주형자료</a:t>
            </a:r>
            <a:endParaRPr lang="en-US" altLang="ko-KR" dirty="0"/>
          </a:p>
          <a:p>
            <a:pPr lvl="1"/>
            <a:r>
              <a:rPr lang="ko-KR" altLang="en-US" dirty="0" smtClean="0"/>
              <a:t>빈도분석 </a:t>
            </a:r>
            <a:r>
              <a:rPr lang="en-US" altLang="ko-KR" dirty="0" smtClean="0"/>
              <a:t>: </a:t>
            </a:r>
            <a:r>
              <a:rPr lang="ko-KR" altLang="en-US" dirty="0" err="1"/>
              <a:t>분류형</a:t>
            </a:r>
            <a:r>
              <a:rPr lang="en-US" altLang="ko-KR" dirty="0"/>
              <a:t>(</a:t>
            </a:r>
            <a:r>
              <a:rPr lang="ko-KR" altLang="en-US" dirty="0" err="1"/>
              <a:t>번주형</a:t>
            </a:r>
            <a:r>
              <a:rPr lang="en-US" altLang="ko-KR" dirty="0"/>
              <a:t>) </a:t>
            </a:r>
            <a:r>
              <a:rPr lang="ko-KR" altLang="en-US" dirty="0"/>
              <a:t>변수에 대한 </a:t>
            </a:r>
            <a:r>
              <a:rPr lang="ko-KR" altLang="en-US" dirty="0" err="1"/>
              <a:t>빈도표를</a:t>
            </a:r>
            <a:r>
              <a:rPr lang="ko-KR" altLang="en-US" dirty="0"/>
              <a:t> 작성하고 그에 적절한 그래프</a:t>
            </a:r>
            <a:r>
              <a:rPr lang="en-US" altLang="ko-KR" dirty="0"/>
              <a:t>(</a:t>
            </a:r>
            <a:r>
              <a:rPr lang="ko-KR" altLang="en-US" dirty="0"/>
              <a:t>바 차트</a:t>
            </a:r>
            <a:r>
              <a:rPr lang="en-US" altLang="ko-KR" dirty="0"/>
              <a:t>, </a:t>
            </a:r>
            <a:r>
              <a:rPr lang="ko-KR" altLang="en-US" dirty="0"/>
              <a:t>파이 차트</a:t>
            </a:r>
            <a:r>
              <a:rPr lang="en-US" altLang="ko-KR" dirty="0"/>
              <a:t>)</a:t>
            </a:r>
            <a:r>
              <a:rPr lang="ko-KR" altLang="en-US" dirty="0"/>
              <a:t>를 그리는 </a:t>
            </a:r>
            <a:r>
              <a:rPr lang="ko-KR" altLang="en-US" dirty="0" err="1" smtClean="0"/>
              <a:t>분석방법</a:t>
            </a:r>
            <a:endParaRPr lang="en-US" altLang="ko-KR" dirty="0" smtClean="0"/>
          </a:p>
          <a:p>
            <a:pPr lvl="1"/>
            <a:r>
              <a:rPr lang="ko-KR" altLang="en-US" dirty="0" err="1"/>
              <a:t>교차표</a:t>
            </a:r>
            <a:r>
              <a:rPr lang="en-US" altLang="ko-KR" dirty="0"/>
              <a:t>(cross-tabulation), </a:t>
            </a:r>
            <a:r>
              <a:rPr lang="ko-KR" altLang="en-US" dirty="0" err="1"/>
              <a:t>분할표</a:t>
            </a:r>
            <a:r>
              <a:rPr lang="en-US" altLang="ko-KR" dirty="0"/>
              <a:t>(contingency table) : </a:t>
            </a:r>
            <a:r>
              <a:rPr lang="ko-KR" altLang="en-US" dirty="0" err="1"/>
              <a:t>분류형</a:t>
            </a:r>
            <a:r>
              <a:rPr lang="ko-KR" altLang="en-US" dirty="0"/>
              <a:t> 변수에 대한 </a:t>
            </a:r>
            <a:r>
              <a:rPr lang="ko-KR" altLang="en-US" dirty="0" err="1"/>
              <a:t>빈도표를</a:t>
            </a:r>
            <a:r>
              <a:rPr lang="ko-KR" altLang="en-US" dirty="0"/>
              <a:t> 행과 열로 결합시켜 놓은 형태</a:t>
            </a:r>
            <a:r>
              <a:rPr lang="en-US" altLang="ko-KR" dirty="0"/>
              <a:t>. </a:t>
            </a:r>
            <a:r>
              <a:rPr lang="ko-KR" altLang="en-US" dirty="0"/>
              <a:t>일반적으로 행에는 </a:t>
            </a:r>
            <a:r>
              <a:rPr lang="ko-KR" altLang="en-US" dirty="0" err="1"/>
              <a:t>설명변수</a:t>
            </a:r>
            <a:r>
              <a:rPr lang="en-US" altLang="ko-KR" dirty="0"/>
              <a:t>(</a:t>
            </a:r>
            <a:r>
              <a:rPr lang="ko-KR" altLang="en-US" dirty="0" err="1"/>
              <a:t>독립변수</a:t>
            </a:r>
            <a:r>
              <a:rPr lang="en-US" altLang="ko-KR" dirty="0"/>
              <a:t>)</a:t>
            </a:r>
            <a:r>
              <a:rPr lang="ko-KR" altLang="en-US" dirty="0"/>
              <a:t>에 해당되는 변수를 열에는 </a:t>
            </a:r>
            <a:r>
              <a:rPr lang="ko-KR" altLang="en-US" dirty="0" err="1"/>
              <a:t>반응변수</a:t>
            </a:r>
            <a:r>
              <a:rPr lang="en-US" altLang="ko-KR" dirty="0"/>
              <a:t>(</a:t>
            </a:r>
            <a:r>
              <a:rPr lang="ko-KR" altLang="en-US" dirty="0"/>
              <a:t>종속변수</a:t>
            </a:r>
            <a:r>
              <a:rPr lang="en-US" altLang="ko-KR" dirty="0"/>
              <a:t>)</a:t>
            </a:r>
            <a:r>
              <a:rPr lang="ko-KR" altLang="en-US" dirty="0"/>
              <a:t>를 놓으면 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ko-KR" altLang="en-US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_x219962784" descr="EMB000010a40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65104"/>
            <a:ext cx="7488831" cy="155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3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기술통계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연속형자료</a:t>
            </a:r>
            <a:endParaRPr lang="en-US" altLang="ko-KR" dirty="0"/>
          </a:p>
          <a:p>
            <a:pPr lvl="1"/>
            <a:r>
              <a:rPr lang="ko-KR" altLang="en-US" dirty="0" smtClean="0"/>
              <a:t>중앙의 위치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평균</a:t>
            </a:r>
            <a:r>
              <a:rPr lang="en-US" altLang="ko-KR" dirty="0"/>
              <a:t>(Mean) : </a:t>
            </a:r>
            <a:r>
              <a:rPr lang="ko-KR" altLang="en-US" dirty="0"/>
              <a:t>크기의 중앙</a:t>
            </a:r>
            <a:r>
              <a:rPr lang="en-US" altLang="ko-KR" dirty="0"/>
              <a:t>, </a:t>
            </a:r>
            <a:r>
              <a:rPr lang="ko-KR" altLang="en-US" dirty="0"/>
              <a:t>관측치 </a:t>
            </a:r>
            <a:r>
              <a:rPr lang="ko-KR" altLang="en-US" dirty="0" err="1"/>
              <a:t>크지의</a:t>
            </a:r>
            <a:r>
              <a:rPr lang="ko-KR" altLang="en-US" dirty="0"/>
              <a:t> 중앙으로 모든 관측치를 합한 후 데이터 크기로 나눈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중위수</a:t>
            </a:r>
            <a:r>
              <a:rPr lang="en-US" altLang="ko-KR" dirty="0"/>
              <a:t>(median) : </a:t>
            </a:r>
            <a:r>
              <a:rPr lang="ko-KR" altLang="en-US" dirty="0"/>
              <a:t>데이터를 </a:t>
            </a:r>
            <a:r>
              <a:rPr lang="ko-KR" altLang="en-US" dirty="0" err="1"/>
              <a:t>크기순으로</a:t>
            </a:r>
            <a:r>
              <a:rPr lang="ko-KR" altLang="en-US" dirty="0"/>
              <a:t> 정렬하였을 때 가운데 위치한 </a:t>
            </a:r>
            <a:r>
              <a:rPr lang="ko-KR" altLang="en-US" dirty="0" err="1"/>
              <a:t>관측값</a:t>
            </a:r>
            <a:endParaRPr lang="ko-KR" altLang="en-US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최빈값</a:t>
            </a:r>
            <a:r>
              <a:rPr lang="en-US" altLang="ko-KR" dirty="0"/>
              <a:t>(mode) : </a:t>
            </a:r>
            <a:r>
              <a:rPr lang="ko-KR" altLang="en-US" dirty="0"/>
              <a:t>가장 빈도가 많은 </a:t>
            </a:r>
            <a:r>
              <a:rPr lang="ko-KR" altLang="en-US" dirty="0" err="1"/>
              <a:t>관측값</a:t>
            </a:r>
            <a:endParaRPr lang="ko-KR" altLang="en-US" dirty="0"/>
          </a:p>
          <a:p>
            <a:pPr marL="274320" lvl="1" indent="0">
              <a:buNone/>
            </a:pPr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9965424" descr="DRW000010a402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11" y="3068960"/>
            <a:ext cx="1224136" cy="74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1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기술통계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2014-07-21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8D2-EC48-4671-A417-7E0B259FB2A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연속형자료</a:t>
            </a:r>
            <a:endParaRPr lang="en-US" altLang="ko-KR" dirty="0"/>
          </a:p>
          <a:p>
            <a:pPr lvl="1"/>
            <a:r>
              <a:rPr lang="ko-KR" altLang="en-US" dirty="0" smtClean="0"/>
              <a:t>흩어진 정도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(Range</a:t>
            </a:r>
            <a:r>
              <a:rPr lang="en-US" altLang="ko-KR" dirty="0"/>
              <a:t>) : </a:t>
            </a:r>
            <a:r>
              <a:rPr lang="ko-KR" altLang="en-US" dirty="0"/>
              <a:t>자료를 </a:t>
            </a:r>
            <a:r>
              <a:rPr lang="ko-KR" altLang="en-US" dirty="0" err="1"/>
              <a:t>크기순으로</a:t>
            </a:r>
            <a:r>
              <a:rPr lang="ko-KR" altLang="en-US" dirty="0"/>
              <a:t> 나열했을 때</a:t>
            </a:r>
            <a:r>
              <a:rPr lang="en-US" altLang="ko-KR" dirty="0"/>
              <a:t>, </a:t>
            </a:r>
            <a:r>
              <a:rPr lang="ko-KR" altLang="en-US" dirty="0"/>
              <a:t>양쪽 </a:t>
            </a:r>
            <a:r>
              <a:rPr lang="ko-KR" altLang="en-US" dirty="0" err="1"/>
              <a:t>극단값의</a:t>
            </a:r>
            <a:r>
              <a:rPr lang="ko-KR" altLang="en-US" dirty="0"/>
              <a:t> </a:t>
            </a:r>
            <a:r>
              <a:rPr lang="ko-KR" altLang="en-US" dirty="0" smtClean="0"/>
              <a:t>차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Range=max-min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/>
              <a:t>사분위범위</a:t>
            </a:r>
            <a:r>
              <a:rPr lang="en-US" altLang="ko-KR" dirty="0"/>
              <a:t>(IQR) : </a:t>
            </a:r>
            <a:r>
              <a:rPr lang="ko-KR" altLang="en-US" dirty="0"/>
              <a:t>상위 </a:t>
            </a:r>
            <a:r>
              <a:rPr lang="en-US" altLang="ko-KR" dirty="0"/>
              <a:t>25%</a:t>
            </a:r>
            <a:r>
              <a:rPr lang="ko-KR" altLang="en-US" dirty="0"/>
              <a:t>에 해당하는 </a:t>
            </a:r>
            <a:r>
              <a:rPr lang="ko-KR" altLang="en-US" dirty="0" err="1"/>
              <a:t>관측값과</a:t>
            </a:r>
            <a:r>
              <a:rPr lang="ko-KR" altLang="en-US" dirty="0"/>
              <a:t> 하위 </a:t>
            </a:r>
            <a:r>
              <a:rPr lang="en-US" altLang="ko-KR" dirty="0"/>
              <a:t>25%</a:t>
            </a:r>
            <a:r>
              <a:rPr lang="ko-KR" altLang="en-US" dirty="0"/>
              <a:t>에 해당하는 </a:t>
            </a:r>
            <a:r>
              <a:rPr lang="ko-KR" altLang="en-US" dirty="0" err="1"/>
              <a:t>관측값의</a:t>
            </a:r>
            <a:r>
              <a:rPr lang="ko-KR" altLang="en-US" dirty="0"/>
              <a:t> 차이</a:t>
            </a:r>
            <a:r>
              <a:rPr lang="en-US" altLang="ko-KR" dirty="0"/>
              <a:t>. </a:t>
            </a:r>
          </a:p>
          <a:p>
            <a:pPr marL="274320" lvl="1" indent="0">
              <a:buNone/>
            </a:pPr>
            <a:r>
              <a:rPr lang="ko-KR" altLang="en-US" dirty="0"/>
              <a:t>자료 중심부에 있는 </a:t>
            </a:r>
            <a:r>
              <a:rPr lang="en-US" altLang="ko-KR" dirty="0"/>
              <a:t>50%</a:t>
            </a:r>
            <a:r>
              <a:rPr lang="ko-KR" altLang="en-US" dirty="0"/>
              <a:t>의 범위</a:t>
            </a: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/>
              <a:t>소수의 </a:t>
            </a:r>
            <a:r>
              <a:rPr lang="ko-KR" altLang="en-US" dirty="0" err="1"/>
              <a:t>극단값이</a:t>
            </a:r>
            <a:r>
              <a:rPr lang="ko-KR" altLang="en-US" dirty="0"/>
              <a:t> 산포에 심각하게 영향을 주는 경우 유용</a:t>
            </a: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/>
              <a:t>직관적 해석이 </a:t>
            </a:r>
            <a:r>
              <a:rPr lang="ko-KR" altLang="en-US" dirty="0" smtClean="0"/>
              <a:t>어려움</a:t>
            </a:r>
            <a:endParaRPr lang="ko-KR" altLang="en-US" dirty="0"/>
          </a:p>
          <a:p>
            <a:pPr marL="274320" lvl="1" indent="0">
              <a:buNone/>
            </a:pPr>
            <a:endParaRPr lang="ko-KR" altLang="en-US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11479</TotalTime>
  <Words>2946</Words>
  <Application>Microsoft Office PowerPoint</Application>
  <PresentationFormat>화면 슬라이드 쇼(4:3)</PresentationFormat>
  <Paragraphs>415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원본</vt:lpstr>
      <vt:lpstr>임상시험통계 기본개념 및  통계분석 원칙</vt:lpstr>
      <vt:lpstr>목차</vt:lpstr>
      <vt:lpstr>의학통계 및 기본개념</vt:lpstr>
      <vt:lpstr>통계학의 정의</vt:lpstr>
      <vt:lpstr>통계학의 정의</vt:lpstr>
      <vt:lpstr>자료의 유형</vt:lpstr>
      <vt:lpstr>기술통계</vt:lpstr>
      <vt:lpstr>기술통계</vt:lpstr>
      <vt:lpstr>기술통계</vt:lpstr>
      <vt:lpstr>기술통계</vt:lpstr>
      <vt:lpstr>추론통계</vt:lpstr>
      <vt:lpstr>추론통계</vt:lpstr>
      <vt:lpstr>추론통계</vt:lpstr>
      <vt:lpstr>추론통계</vt:lpstr>
      <vt:lpstr>추론통계</vt:lpstr>
      <vt:lpstr>추론통계</vt:lpstr>
      <vt:lpstr>추론통계</vt:lpstr>
      <vt:lpstr>추론통계</vt:lpstr>
      <vt:lpstr>변수 척도에 따른 통계적 방법</vt:lpstr>
      <vt:lpstr>변수 척도에 따른 통계분석방법</vt:lpstr>
      <vt:lpstr>변수 척도에 따른 통계분석방법</vt:lpstr>
      <vt:lpstr>통계분석 계획 및 분석단계의 고려사항</vt:lpstr>
      <vt:lpstr>임상시험에서의 통계사용 영역</vt:lpstr>
      <vt:lpstr>임상시험에서의 통계사용 영역</vt:lpstr>
      <vt:lpstr>유효성 평가변수</vt:lpstr>
      <vt:lpstr>유효성 평가변수</vt:lpstr>
      <vt:lpstr>연구 디자인</vt:lpstr>
      <vt:lpstr>임상시험에서의 가설검정</vt:lpstr>
      <vt:lpstr>임상시험에서의 가설검정</vt:lpstr>
      <vt:lpstr>임상시험에서의 가설검정</vt:lpstr>
      <vt:lpstr>분석 대상군</vt:lpstr>
      <vt:lpstr>분석 대상군</vt:lpstr>
      <vt:lpstr>분석 대상군</vt:lpstr>
      <vt:lpstr>Randomization &amp; Blinding</vt:lpstr>
      <vt:lpstr>Randomization &amp; Blinding</vt:lpstr>
      <vt:lpstr>시험대상자 수 산정</vt:lpstr>
      <vt:lpstr>시험대상자 수 산정</vt:lpstr>
      <vt:lpstr>시험대상자 수 산정</vt:lpstr>
      <vt:lpstr>시험대상자 수 산정</vt:lpstr>
      <vt:lpstr>시험대상자 수 산정</vt:lpstr>
      <vt:lpstr>시험대상자 수 산정</vt:lpstr>
      <vt:lpstr>시험대상자 수 산정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Stat</dc:creator>
  <cp:lastModifiedBy>권인선</cp:lastModifiedBy>
  <cp:revision>579</cp:revision>
  <cp:lastPrinted>2014-05-13T00:19:01Z</cp:lastPrinted>
  <dcterms:created xsi:type="dcterms:W3CDTF">2010-08-11T01:48:49Z</dcterms:created>
  <dcterms:modified xsi:type="dcterms:W3CDTF">2017-10-23T08:06:55Z</dcterms:modified>
</cp:coreProperties>
</file>