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0" r:id="rId4"/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86C58-188E-58CA-9267-56FB777144E3}" v="65" dt="2024-01-22T15:23:16.656"/>
    <p1510:client id="{D6452909-352C-E564-7971-FAFE6D3ED6EB}" v="594" dt="2024-01-23T10:05:45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nunu.com/at/gehalt/softwareentwickler-in-15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creez/DS_Pitch_Proje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924" y="2485141"/>
            <a:ext cx="9911985" cy="1660282"/>
          </a:xfrm>
        </p:spPr>
        <p:txBody>
          <a:bodyPr>
            <a:normAutofit/>
          </a:bodyPr>
          <a:lstStyle/>
          <a:p>
            <a:r>
              <a:rPr lang="en-US" sz="5200" dirty="0">
                <a:ea typeface="Calibri Light"/>
                <a:cs typeface="Calibri Light"/>
              </a:rPr>
              <a:t>Weil </a:t>
            </a:r>
            <a:r>
              <a:rPr lang="en-US" sz="5200" b="1" dirty="0">
                <a:ea typeface="Calibri Light"/>
                <a:cs typeface="Calibri Light"/>
              </a:rPr>
              <a:t>Sie</a:t>
            </a:r>
            <a:r>
              <a:rPr lang="en-US" sz="5200" dirty="0">
                <a:ea typeface="Calibri Light"/>
                <a:cs typeface="Calibri Light"/>
              </a:rPr>
              <a:t>, </a:t>
            </a:r>
            <a:r>
              <a:rPr lang="en-US" sz="5200" dirty="0" err="1">
                <a:ea typeface="Calibri Light"/>
                <a:cs typeface="Calibri Light"/>
              </a:rPr>
              <a:t>Ihre</a:t>
            </a:r>
            <a:r>
              <a:rPr lang="en-US" sz="5200" b="1" dirty="0">
                <a:ea typeface="Calibri Light"/>
                <a:cs typeface="Calibri Light"/>
              </a:rPr>
              <a:t> </a:t>
            </a:r>
            <a:r>
              <a:rPr lang="en-US" sz="5200" b="1" dirty="0" err="1">
                <a:ea typeface="Calibri Light"/>
                <a:cs typeface="Calibri Light"/>
              </a:rPr>
              <a:t>Entwickler</a:t>
            </a:r>
            <a:r>
              <a:rPr lang="en-US" sz="5200" b="1" dirty="0">
                <a:ea typeface="Calibri Light"/>
                <a:cs typeface="Calibri Light"/>
              </a:rPr>
              <a:t> und </a:t>
            </a:r>
            <a:r>
              <a:rPr lang="en-US" sz="5200" b="1" dirty="0" err="1">
                <a:ea typeface="Calibri Light"/>
                <a:cs typeface="Calibri Light"/>
              </a:rPr>
              <a:t>Ihre</a:t>
            </a:r>
            <a:r>
              <a:rPr lang="en-US" sz="5200" b="1" dirty="0">
                <a:ea typeface="Calibri Light"/>
                <a:cs typeface="Calibri Light"/>
              </a:rPr>
              <a:t> Kunden </a:t>
            </a:r>
            <a:r>
              <a:rPr lang="en-US" sz="5200" b="1" dirty="0" err="1">
                <a:ea typeface="Calibri Light"/>
                <a:cs typeface="Calibri Light"/>
              </a:rPr>
              <a:t>besseres</a:t>
            </a:r>
            <a:r>
              <a:rPr lang="en-US" sz="5200" b="1" dirty="0">
                <a:ea typeface="Calibri Light"/>
                <a:cs typeface="Calibri Light"/>
              </a:rPr>
              <a:t> </a:t>
            </a:r>
            <a:r>
              <a:rPr lang="en-US" sz="5200" b="1" dirty="0" err="1">
                <a:ea typeface="Calibri Light"/>
                <a:cs typeface="Calibri Light"/>
              </a:rPr>
              <a:t>verdient</a:t>
            </a:r>
            <a:r>
              <a:rPr lang="en-US" sz="5200" b="1" dirty="0">
                <a:ea typeface="Calibri Light"/>
                <a:cs typeface="Calibri Light"/>
              </a:rPr>
              <a:t> </a:t>
            </a:r>
            <a:r>
              <a:rPr lang="en-US" sz="5200" b="1" dirty="0" err="1">
                <a:ea typeface="Calibri Light"/>
                <a:cs typeface="Calibri Light"/>
              </a:rPr>
              <a:t>haben</a:t>
            </a:r>
            <a:r>
              <a:rPr lang="en-US" sz="5200" dirty="0">
                <a:ea typeface="Calibri Light"/>
                <a:cs typeface="Calibri Light"/>
              </a:rPr>
              <a:t>.</a:t>
            </a:r>
          </a:p>
        </p:txBody>
      </p:sp>
      <p:pic>
        <p:nvPicPr>
          <p:cNvPr id="37" name="Graphic 36" descr="Podium">
            <a:extLst>
              <a:ext uri="{FF2B5EF4-FFF2-40B4-BE49-F238E27FC236}">
                <a16:creationId xmlns:a16="http://schemas.microsoft.com/office/drawing/2014/main" id="{3E692774-DEAD-3426-47FB-0E551FFA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131" y="1172122"/>
            <a:ext cx="1075860" cy="10758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D4A1B4-B523-0F37-D809-9D53EE48714A}"/>
              </a:ext>
            </a:extLst>
          </p:cNvPr>
          <p:cNvSpPr txBox="1">
            <a:spLocks/>
          </p:cNvSpPr>
          <p:nvPr/>
        </p:nvSpPr>
        <p:spPr>
          <a:xfrm>
            <a:off x="8989333" y="6385196"/>
            <a:ext cx="3265012" cy="441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err="1">
                <a:cs typeface="Calibri Light"/>
              </a:rPr>
              <a:t>Elixhauser</a:t>
            </a:r>
            <a:r>
              <a:rPr lang="en-US" sz="5200" dirty="0">
                <a:cs typeface="Calibri Light"/>
              </a:rPr>
              <a:t> Maximilian, Design Studio WS23/24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A063C4-ED7F-DC8A-8CDC-1EEB705D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99EC0-B6D0-E47F-C2EF-903E0A5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4"/>
            <a:ext cx="3648122" cy="31173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dirty="0" err="1"/>
              <a:t>Frust</a:t>
            </a:r>
            <a:endParaRPr lang="en-US" sz="2000">
              <a:cs typeface="Calibri"/>
            </a:endParaRPr>
          </a:p>
          <a:p>
            <a:r>
              <a:rPr lang="en-US" sz="2000" dirty="0" err="1"/>
              <a:t>Einarbeitungszeit</a:t>
            </a:r>
            <a:endParaRPr lang="en-US" sz="2000">
              <a:cs typeface="Calibri"/>
            </a:endParaRPr>
          </a:p>
          <a:p>
            <a:r>
              <a:rPr lang="en-US" sz="2000" dirty="0" err="1"/>
              <a:t>Ineffizientes</a:t>
            </a:r>
            <a:r>
              <a:rPr lang="en-US" sz="2000" dirty="0"/>
              <a:t>, </a:t>
            </a:r>
            <a:r>
              <a:rPr lang="en-US" sz="2000" dirty="0" err="1"/>
              <a:t>manuelles</a:t>
            </a:r>
            <a:r>
              <a:rPr lang="en-US" sz="2000" dirty="0"/>
              <a:t> </a:t>
            </a:r>
            <a:r>
              <a:rPr lang="en-US" sz="2000" dirty="0" err="1"/>
              <a:t>Arbeiten</a:t>
            </a:r>
          </a:p>
          <a:p>
            <a:r>
              <a:rPr lang="en-US" sz="2000" u="sng" dirty="0">
                <a:cs typeface="Calibri"/>
              </a:rPr>
              <a:t>Kosten.</a:t>
            </a:r>
          </a:p>
          <a:p>
            <a:endParaRPr lang="en-US" sz="2000">
              <a:cs typeface="Calibri" panose="020F0502020204030204"/>
            </a:endParaRPr>
          </a:p>
          <a:p>
            <a:pPr marL="0"/>
            <a:endParaRPr lang="en-US" sz="2000"/>
          </a:p>
          <a:p>
            <a:pPr marL="0"/>
            <a:endParaRPr lang="en-US" sz="2000">
              <a:cs typeface="Calibri" panose="020F0502020204030204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307C0FE-EA69-FF76-5E13-CA602AB2A648}"/>
              </a:ext>
            </a:extLst>
          </p:cNvPr>
          <p:cNvSpPr txBox="1">
            <a:spLocks/>
          </p:cNvSpPr>
          <p:nvPr/>
        </p:nvSpPr>
        <p:spPr>
          <a:xfrm>
            <a:off x="5596239" y="2335431"/>
            <a:ext cx="5971292" cy="1556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Calibri" panose="020B0604020202020204" pitchFamily="34" charset="0"/>
              <a:buChar char="-"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„</a:t>
            </a:r>
            <a:r>
              <a:rPr lang="en-US" sz="2400" dirty="0"/>
              <a:t>Auf </a:t>
            </a:r>
            <a:r>
              <a:rPr lang="en-US" sz="2400" err="1"/>
              <a:t>meiner</a:t>
            </a:r>
            <a:r>
              <a:rPr lang="en-US" sz="2400" dirty="0"/>
              <a:t> </a:t>
            </a:r>
            <a:r>
              <a:rPr lang="en-US" sz="2400" err="1"/>
              <a:t>Maschine</a:t>
            </a:r>
            <a:r>
              <a:rPr lang="en-US" sz="2400" dirty="0"/>
              <a:t> hat es </a:t>
            </a:r>
            <a:r>
              <a:rPr lang="en-US" sz="2400" err="1"/>
              <a:t>funktioniert</a:t>
            </a:r>
            <a:r>
              <a:rPr lang="en-US" sz="2400" dirty="0"/>
              <a:t>."</a:t>
            </a:r>
            <a:endParaRPr lang="en-US" sz="24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dirty="0"/>
              <a:t> - </a:t>
            </a:r>
            <a:r>
              <a:rPr lang="en-US" sz="2400" b="1" dirty="0" err="1"/>
              <a:t>Nicht</a:t>
            </a:r>
            <a:r>
              <a:rPr lang="en-US" sz="2400" b="1" dirty="0"/>
              <a:t> </a:t>
            </a:r>
            <a:r>
              <a:rPr lang="en-US" sz="2400" b="1" dirty="0" err="1"/>
              <a:t>mit</a:t>
            </a:r>
            <a:r>
              <a:rPr lang="en-US" sz="2400" b="1" dirty="0"/>
              <a:t> </a:t>
            </a:r>
            <a:r>
              <a:rPr lang="en-US" sz="2400" b="1" dirty="0" err="1"/>
              <a:t>meinem</a:t>
            </a:r>
            <a:r>
              <a:rPr lang="en-US" sz="2400" b="1" dirty="0"/>
              <a:t> </a:t>
            </a:r>
            <a:r>
              <a:rPr lang="en-US" sz="2400" b="1" dirty="0" err="1"/>
              <a:t>Produkt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3CBEE7A-C5DC-7EC1-E204-89FC42CAB11B}"/>
              </a:ext>
            </a:extLst>
          </p:cNvPr>
          <p:cNvSpPr txBox="1">
            <a:spLocks/>
          </p:cNvSpPr>
          <p:nvPr/>
        </p:nvSpPr>
        <p:spPr>
          <a:xfrm>
            <a:off x="661824" y="4667894"/>
            <a:ext cx="10859243" cy="167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cs typeface="Calibri"/>
              </a:rPr>
              <a:t>Sondern</a:t>
            </a:r>
            <a:r>
              <a:rPr lang="en-US" sz="2400" dirty="0">
                <a:cs typeface="Calibri"/>
              </a:rPr>
              <a:t> auf das was es </a:t>
            </a:r>
            <a:r>
              <a:rPr lang="en-US" sz="2400" dirty="0" err="1">
                <a:cs typeface="Calibri"/>
              </a:rPr>
              <a:t>wirklich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ankommt</a:t>
            </a:r>
            <a:r>
              <a:rPr lang="en-US" sz="2400" dirty="0">
                <a:cs typeface="Calibri"/>
              </a:rPr>
              <a:t>:</a:t>
            </a:r>
            <a:endParaRPr lang="de-DE"/>
          </a:p>
          <a:p>
            <a:pPr marL="0"/>
            <a:endParaRPr lang="en-US" sz="2400" dirty="0">
              <a:cs typeface="Calibri"/>
            </a:endParaRPr>
          </a:p>
          <a:p>
            <a:pPr algn="ctr">
              <a:buNone/>
            </a:pPr>
            <a:r>
              <a:rPr lang="de-AT" sz="3600" b="1" dirty="0">
                <a:solidFill>
                  <a:schemeClr val="tx2"/>
                </a:solidFill>
                <a:latin typeface="Calibri Light"/>
                <a:cs typeface="Calibri Light"/>
              </a:rPr>
              <a:t>Entwickeln</a:t>
            </a:r>
            <a:r>
              <a:rPr lang="en-US" sz="3600" b="1" dirty="0">
                <a:solidFill>
                  <a:schemeClr val="tx2"/>
                </a:solidFill>
                <a:latin typeface="Calibri Light"/>
                <a:cs typeface="Calibri Light"/>
              </a:rPr>
              <a:t> </a:t>
            </a:r>
            <a:r>
              <a:rPr lang="en-US" sz="3600" dirty="0">
                <a:solidFill>
                  <a:schemeClr val="tx2"/>
                </a:solidFill>
                <a:latin typeface="Calibri Light"/>
                <a:cs typeface="Calibri Light"/>
              </a:rPr>
              <a:t>– </a:t>
            </a:r>
            <a:r>
              <a:rPr lang="en-US" sz="3600" b="1" dirty="0">
                <a:solidFill>
                  <a:schemeClr val="tx2"/>
                </a:solidFill>
                <a:latin typeface="Calibri Light"/>
                <a:cs typeface="Calibri Light"/>
              </a:rPr>
              <a:t>Testen </a:t>
            </a:r>
            <a:r>
              <a:rPr lang="en-US" sz="3600" dirty="0">
                <a:solidFill>
                  <a:schemeClr val="tx2"/>
                </a:solidFill>
                <a:latin typeface="Calibri Light"/>
                <a:cs typeface="Calibri Light"/>
              </a:rPr>
              <a:t>– </a:t>
            </a:r>
            <a:r>
              <a:rPr lang="de-AT" sz="3600" b="1" u="sng" dirty="0">
                <a:solidFill>
                  <a:schemeClr val="tx2"/>
                </a:solidFill>
                <a:latin typeface="Calibri Light"/>
                <a:cs typeface="Calibri Light"/>
              </a:rPr>
              <a:t>Liefern.</a:t>
            </a:r>
            <a:endParaRPr lang="en-US" sz="3600" dirty="0">
              <a:solidFill>
                <a:schemeClr val="tx2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24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471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89CA0-CDAB-8A69-C187-C5DDE207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751" y="5661076"/>
            <a:ext cx="5100656" cy="1391498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Die Arbeit </a:t>
            </a:r>
            <a:r>
              <a:rPr lang="en-US" b="1" dirty="0" err="1">
                <a:cs typeface="Calibri Light"/>
              </a:rPr>
              <a:t>umsonst</a:t>
            </a:r>
            <a:r>
              <a:rPr lang="en-US" b="1" dirty="0">
                <a:cs typeface="Calibri Light"/>
              </a:rPr>
              <a:t>?</a:t>
            </a:r>
          </a:p>
        </p:txBody>
      </p:sp>
      <p:pic>
        <p:nvPicPr>
          <p:cNvPr id="2" name="Grafik 1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4D77CC0D-DAFE-37DB-97B4-4578CA9C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656528"/>
            <a:ext cx="85058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1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37D23-C13C-A264-F5AF-290CC32C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38" y="5711285"/>
            <a:ext cx="6511374" cy="8944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Eine </a:t>
            </a:r>
            <a:r>
              <a:rPr lang="en-US" sz="2800" dirty="0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Zusammenarbeit - </a:t>
            </a:r>
            <a:br>
              <a:rPr lang="en-US" sz="4800" dirty="0"/>
            </a:br>
            <a:r>
              <a:rPr lang="en-US" sz="2800" dirty="0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Die </a:t>
            </a:r>
            <a:r>
              <a:rPr lang="en-US" sz="2800" b="1" dirty="0" err="1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sich</a:t>
            </a:r>
            <a:r>
              <a:rPr lang="en-US" sz="2800" b="1" dirty="0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bereits</a:t>
            </a:r>
            <a:r>
              <a:rPr lang="en-US" sz="2800" b="1" dirty="0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beza</a:t>
            </a:r>
            <a:r>
              <a:rPr lang="en-US" sz="2400" b="1" dirty="0" err="1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hlt</a:t>
            </a:r>
            <a:r>
              <a:rPr lang="en-US" sz="2400" dirty="0">
                <a:solidFill>
                  <a:schemeClr val="tx2"/>
                </a:solidFill>
                <a:ea typeface="Calibri Light" panose="020F0302020204030204"/>
                <a:cs typeface="Calibri Light" panose="020F0302020204030204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fik 2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1F3E32DF-5A33-4BB8-96FC-99CF7348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676275"/>
            <a:ext cx="95821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A0BB9-BED0-801B-FCA1-72663C6D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5688013"/>
          </a:xfrm>
        </p:spPr>
        <p:txBody>
          <a:bodyPr/>
          <a:lstStyle/>
          <a:p>
            <a:r>
              <a:rPr lang="de-DE" u="sng" dirty="0">
                <a:cs typeface="Calibri Light"/>
              </a:rPr>
              <a:t>Differenz</a:t>
            </a:r>
            <a:r>
              <a:rPr lang="de-DE" dirty="0">
                <a:cs typeface="Calibri Light"/>
              </a:rPr>
              <a:t> zwischen den Erstellungen: </a:t>
            </a:r>
            <a:r>
              <a:rPr lang="de-DE" u="sng" dirty="0">
                <a:cs typeface="Calibri Light"/>
              </a:rPr>
              <a:t>6.02 h</a:t>
            </a:r>
            <a:r>
              <a:rPr lang="de-DE" dirty="0">
                <a:cs typeface="Calibri Light"/>
              </a:rPr>
              <a:t>.</a:t>
            </a:r>
            <a:br>
              <a:rPr lang="de-DE" dirty="0">
                <a:cs typeface="Calibri Light"/>
              </a:rPr>
            </a:br>
            <a:br>
              <a:rPr lang="de-DE" dirty="0">
                <a:cs typeface="Calibri Light"/>
              </a:rPr>
            </a:br>
            <a:r>
              <a:rPr lang="de-DE" u="sng" dirty="0">
                <a:cs typeface="Calibri Light"/>
              </a:rPr>
              <a:t>Bruttolohn</a:t>
            </a:r>
            <a:r>
              <a:rPr lang="de-DE" dirty="0">
                <a:cs typeface="Calibri Light"/>
              </a:rPr>
              <a:t> eines Softwareentwicklers in AT im Jahr Durchschnittlich </a:t>
            </a:r>
            <a:r>
              <a:rPr lang="de-DE" u="sng" dirty="0">
                <a:cs typeface="Calibri Light"/>
              </a:rPr>
              <a:t>52.200 €</a:t>
            </a:r>
            <a:r>
              <a:rPr lang="de-DE" sz="3600" baseline="30000" dirty="0">
                <a:cs typeface="Calibri Light"/>
              </a:rPr>
              <a:t>[1]</a:t>
            </a:r>
            <a:br>
              <a:rPr lang="de-DE" sz="3600" baseline="30000" dirty="0">
                <a:cs typeface="Calibri Light"/>
              </a:rPr>
            </a:br>
            <a:br>
              <a:rPr lang="de-DE" dirty="0">
                <a:cs typeface="Calibri Light"/>
              </a:rPr>
            </a:br>
            <a:r>
              <a:rPr lang="de-DE" b="1" dirty="0">
                <a:cs typeface="Calibri Light"/>
              </a:rPr>
              <a:t>Mit meinem Produkt:</a:t>
            </a:r>
            <a:br>
              <a:rPr lang="de-DE" b="1" dirty="0">
                <a:cs typeface="Calibri Light"/>
              </a:rPr>
            </a:br>
            <a:r>
              <a:rPr lang="de-DE" b="1" dirty="0">
                <a:cs typeface="Calibri Light"/>
              </a:rPr>
              <a:t>In nur 16 Versuchen:</a:t>
            </a:r>
            <a:r>
              <a:rPr lang="de-DE" dirty="0">
                <a:cs typeface="Calibri Light"/>
              </a:rPr>
              <a:t> </a:t>
            </a:r>
            <a:r>
              <a:rPr lang="de-DE" u="sng" dirty="0">
                <a:cs typeface="Calibri Light"/>
              </a:rPr>
              <a:t>134,74€</a:t>
            </a:r>
            <a:r>
              <a:rPr lang="de-DE" dirty="0">
                <a:cs typeface="Calibri Light"/>
              </a:rPr>
              <a:t> gespart.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06CD4-D751-6542-963A-BF1E7D80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333" y="6672301"/>
            <a:ext cx="8761140" cy="225736"/>
          </a:xfrm>
        </p:spPr>
        <p:txBody>
          <a:bodyPr/>
          <a:lstStyle/>
          <a:p>
            <a:pPr algn="l"/>
            <a:r>
              <a:rPr lang="de-DE" sz="1000" dirty="0">
                <a:cs typeface="Calibri"/>
              </a:rPr>
              <a:t>[1] Quelle: </a:t>
            </a:r>
            <a:r>
              <a:rPr lang="de-DE" sz="1000" b="1" dirty="0">
                <a:cs typeface="Calibri"/>
                <a:hlinkClick r:id="rId2"/>
              </a:rPr>
              <a:t>https://www.kununu.com/at/gehalt/softwareentwickler-in-15019</a:t>
            </a:r>
            <a:r>
              <a:rPr lang="de-DE" sz="1000" b="1" dirty="0">
                <a:solidFill>
                  <a:srgbClr val="CE9178"/>
                </a:solidFill>
                <a:cs typeface="Calibri"/>
              </a:rPr>
              <a:t> </a:t>
            </a:r>
            <a:r>
              <a:rPr lang="de-DE" sz="1000" b="1" i="1" dirty="0">
                <a:solidFill>
                  <a:srgbClr val="CE9178"/>
                </a:solidFill>
                <a:cs typeface="Calibri"/>
              </a:rPr>
              <a:t>Metrik basiert auf: Gesamt Österreich, 8162 Angaben, 2024-2021</a:t>
            </a:r>
            <a:endParaRPr lang="de-DE" sz="1000" dirty="0">
              <a:solidFill>
                <a:srgbClr val="CE9178"/>
              </a:solidFill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2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80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CB0D6-FB8D-0913-D552-3FBB744F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52" y="2383562"/>
            <a:ext cx="9743142" cy="673343"/>
          </a:xfrm>
        </p:spPr>
        <p:txBody>
          <a:bodyPr anchor="b">
            <a:normAutofit/>
          </a:bodyPr>
          <a:lstStyle/>
          <a:p>
            <a:pPr algn="ctr"/>
            <a:r>
              <a:rPr lang="de-AT" sz="3600" b="1">
                <a:solidFill>
                  <a:schemeClr val="tx2"/>
                </a:solidFill>
                <a:ea typeface="Calibri Light"/>
                <a:cs typeface="Calibri Light"/>
              </a:rPr>
              <a:t>Entwickeln</a:t>
            </a:r>
            <a:r>
              <a:rPr lang="en-US" sz="3600" b="1">
                <a:solidFill>
                  <a:schemeClr val="tx2"/>
                </a:solidFill>
                <a:ea typeface="Calibri Light"/>
                <a:cs typeface="Calibri Light"/>
              </a:rPr>
              <a:t> </a:t>
            </a:r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– </a:t>
            </a:r>
            <a:r>
              <a:rPr lang="en-US" sz="3600" b="1">
                <a:solidFill>
                  <a:schemeClr val="tx2"/>
                </a:solidFill>
                <a:ea typeface="Calibri Light"/>
                <a:cs typeface="Calibri Light"/>
              </a:rPr>
              <a:t>Testen </a:t>
            </a:r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– </a:t>
            </a:r>
            <a:r>
              <a:rPr lang="de-AT" sz="3600" b="1" u="sng">
                <a:solidFill>
                  <a:schemeClr val="tx2"/>
                </a:solidFill>
                <a:ea typeface="Calibri Light"/>
                <a:cs typeface="Calibri Light"/>
              </a:rPr>
              <a:t>Liefern.</a:t>
            </a:r>
            <a:endParaRPr lang="de-AT" sz="3600" u="sng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4380D608-B6DC-91F2-A6E7-1B1CA0A04B01}"/>
              </a:ext>
            </a:extLst>
          </p:cNvPr>
          <p:cNvSpPr txBox="1">
            <a:spLocks/>
          </p:cNvSpPr>
          <p:nvPr/>
        </p:nvSpPr>
        <p:spPr>
          <a:xfrm>
            <a:off x="1465240" y="3484372"/>
            <a:ext cx="9265278" cy="91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sz="3600" dirty="0">
                <a:solidFill>
                  <a:schemeClr val="tx2"/>
                </a:solidFill>
                <a:ea typeface="+mj-lt"/>
                <a:cs typeface="+mj-lt"/>
              </a:rPr>
              <a:t>"Testing is not about bugs, it's </a:t>
            </a:r>
            <a:r>
              <a:rPr lang="en-US" sz="3600" u="sng" dirty="0">
                <a:solidFill>
                  <a:schemeClr val="tx2"/>
                </a:solidFill>
                <a:ea typeface="+mj-lt"/>
                <a:cs typeface="+mj-lt"/>
              </a:rPr>
              <a:t>about confidence</a:t>
            </a:r>
            <a:r>
              <a:rPr lang="en-US" sz="3600" dirty="0">
                <a:solidFill>
                  <a:schemeClr val="tx2"/>
                </a:solidFill>
                <a:ea typeface="+mj-lt"/>
                <a:cs typeface="+mj-lt"/>
              </a:rPr>
              <a:t>."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29E9B-D258-6AE7-D0EA-E2FC6838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494" y="806945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  <a:t>Transparenz.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4FF64-E030-786E-092D-7E55F6EC9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875" y="1736640"/>
            <a:ext cx="3524250" cy="3524250"/>
          </a:xfr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559B00-D325-F8F9-FA62-B046C7DF232F}"/>
              </a:ext>
            </a:extLst>
          </p:cNvPr>
          <p:cNvSpPr txBox="1">
            <a:spLocks/>
          </p:cNvSpPr>
          <p:nvPr/>
        </p:nvSpPr>
        <p:spPr>
          <a:xfrm>
            <a:off x="3523432" y="5460140"/>
            <a:ext cx="6360538" cy="851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https://github.com/Secreez/DS_Pitch_Project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Breitbild</PresentationFormat>
  <Slides>7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Weil Sie, Ihre Entwickler und Ihre Kunden besseres verdient haben.</vt:lpstr>
      <vt:lpstr>Problem:</vt:lpstr>
      <vt:lpstr>Die Arbeit umsonst?</vt:lpstr>
      <vt:lpstr>Eine Zusammenarbeit -  Die sich bereits bezahlt.</vt:lpstr>
      <vt:lpstr>Differenz zwischen den Erstellungen: 6.02 h.  Bruttolohn eines Softwareentwicklers in AT im Jahr Durchschnittlich 52.200 €[1]  Mit meinem Produkt: In nur 16 Versuchen: 134,74€ gespart.</vt:lpstr>
      <vt:lpstr>Entwickeln – Testen – Liefern.</vt:lpstr>
      <vt:lpstr>Transparenz.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238</cp:revision>
  <dcterms:created xsi:type="dcterms:W3CDTF">2024-01-13T11:24:05Z</dcterms:created>
  <dcterms:modified xsi:type="dcterms:W3CDTF">2024-01-23T10:10:03Z</dcterms:modified>
</cp:coreProperties>
</file>