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80" r:id="rId6"/>
    <p:sldId id="283" r:id="rId7"/>
    <p:sldId id="282" r:id="rId8"/>
    <p:sldId id="281" r:id="rId9"/>
    <p:sldId id="279" r:id="rId10"/>
    <p:sldId id="277" r:id="rId11"/>
    <p:sldId id="278" r:id="rId12"/>
    <p:sldId id="284" r:id="rId13"/>
    <p:sldId id="272" r:id="rId14"/>
    <p:sldId id="273" r:id="rId15"/>
    <p:sldId id="267" r:id="rId16"/>
  </p:sldIdLst>
  <p:sldSz cx="18288000" cy="10287000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Montserrat" pitchFamily="2" charset="77"/>
      <p:regular r:id="rId19"/>
      <p:bold r:id="rId20"/>
      <p:italic r:id="rId21"/>
      <p:boldItalic r:id="rId22"/>
    </p:embeddedFont>
    <p:embeddedFont>
      <p:font typeface="Montserrat Medium" panose="020F0502020204030204" pitchFamily="34" charset="0"/>
      <p:regular r:id="rId23"/>
      <p:italic r:id="rId24"/>
    </p:embeddedFont>
    <p:embeddedFont>
      <p:font typeface="Open Sauce Heavy" pitchFamily="2" charset="77"/>
      <p:regular r:id="rId25"/>
      <p:bold r:id="rId26"/>
    </p:embeddedFont>
    <p:embeddedFont>
      <p:font typeface="Open Sauce Light" pitchFamily="2" charset="77"/>
      <p:regular r:id="rId27"/>
    </p:embeddedFont>
    <p:embeddedFont>
      <p:font typeface="Segoe UI" panose="020B0502040204020203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4" autoAdjust="0"/>
    <p:restoredTop sz="82558" autoAdjust="0"/>
  </p:normalViewPr>
  <p:slideViewPr>
    <p:cSldViewPr>
      <p:cViewPr varScale="1">
        <p:scale>
          <a:sx n="73" d="100"/>
          <a:sy n="73" d="100"/>
        </p:scale>
        <p:origin x="928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4583C-3428-AF4E-8492-B0BC305A0BBF}" type="datetimeFigureOut">
              <a:rPr lang="en-IL" smtClean="0"/>
              <a:t>20/09/2024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8969B-C6E0-264E-915B-4C944D9A9D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805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8969B-C6E0-264E-915B-4C944D9A9D19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7901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8969B-C6E0-264E-915B-4C944D9A9D19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5541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en-US" b="0" i="0" u="none" strike="noStrike" baseline="30000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Maybe needs changing </a:t>
            </a:r>
            <a:endParaRPr lang="he-IL" b="0" i="0" u="none" strike="noStrike" baseline="30000" dirty="0">
              <a:solidFill>
                <a:srgbClr val="BDC1C6"/>
              </a:solidFill>
              <a:effectLst/>
              <a:highlight>
                <a:srgbClr val="1F1F1F"/>
              </a:highlight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8969B-C6E0-264E-915B-4C944D9A9D19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6885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defTabSz="914400" rtl="1" eaLnBrk="1" latinLnBrk="0" hangingPunct="1">
              <a:buFontTx/>
              <a:buChar char="-"/>
            </a:pPr>
            <a:endParaRPr lang="he-IL" b="0" i="0" u="none" strike="noStrike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8969B-C6E0-264E-915B-4C944D9A9D19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2456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8969B-C6E0-264E-915B-4C944D9A9D19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7213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8969B-C6E0-264E-915B-4C944D9A9D19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6898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Graph Fairing is inspired by the implicit fairing concept in geomtry processing for triangular meth snoothing. GFCN uses a skip connection to combine both the initial node represntation and the aggregated node neighborhood representation</a:t>
            </a:r>
          </a:p>
          <a:p>
            <a:r>
              <a:rPr lang="en-US" dirty="0"/>
              <a:t>E</a:t>
            </a:r>
            <a:r>
              <a:rPr lang="en-IL" dirty="0"/>
              <a:t>nabling it to memorize information across distant nodes.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IL" dirty="0"/>
              <a:t>ost GC with skip connections are based on heuristics, GFCN is motivated by implicit fairing and Jacobi iterative method. </a:t>
            </a:r>
          </a:p>
          <a:p>
            <a:endParaRPr lang="en-IL" dirty="0"/>
          </a:p>
          <a:p>
            <a:endParaRPr lang="en-IL" dirty="0"/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concept of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implicit fairing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in geometry processing, particularly in the context of triangular mesh smoothing, is a technique used to remove noise and smooth the surface of a 3D mesh while preserving important geometric features such as edges and corners.</a:t>
            </a:r>
            <a:br>
              <a:rPr lang="en-IL" dirty="0"/>
            </a:b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8969B-C6E0-264E-915B-4C944D9A9D19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3291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Graph Fairing is inspired by the implicit fairing concept in geomtry processing for triangular meth snoothing. GFCN uses a skip connection to combine both the initial node represntation and the aggregated node neighborhood representation</a:t>
            </a:r>
          </a:p>
          <a:p>
            <a:r>
              <a:rPr lang="en-US" dirty="0"/>
              <a:t>E</a:t>
            </a:r>
            <a:r>
              <a:rPr lang="en-IL" dirty="0"/>
              <a:t>nabling it to memorize information across distant nodes.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IL" dirty="0"/>
              <a:t>ost GC with skip connections are based on heuristics, GFCN is motivated by implicit fairing and Jacobi iterative method. </a:t>
            </a:r>
          </a:p>
          <a:p>
            <a:endParaRPr lang="en-IL" dirty="0"/>
          </a:p>
          <a:p>
            <a:endParaRPr lang="en-IL" dirty="0"/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concept of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implicit fairing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in geometry processing, particularly in the context of triangular mesh smoothing, is a technique used to remove noise and smooth the surface of a 3D mesh while preserving important geometric features such as edges and corners.</a:t>
            </a:r>
            <a:br>
              <a:rPr lang="en-IL" dirty="0"/>
            </a:b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8969B-C6E0-264E-915B-4C944D9A9D19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3751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Graph Fairing is inspired by the implicit fairing concept in geomtry processing for triangular meth snoothing. GFCN uses a skip connection to combine both the initial node represntation and the aggregated node neighborhood representation</a:t>
            </a:r>
          </a:p>
          <a:p>
            <a:r>
              <a:rPr lang="en-US" dirty="0"/>
              <a:t>E</a:t>
            </a:r>
            <a:r>
              <a:rPr lang="en-IL" dirty="0"/>
              <a:t>nabling it to memorize information across distant nodes.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IL" dirty="0"/>
              <a:t>ost GC with skip connections are based on heuristics, GFCN is motivated by implicit fairing and Jacobi iterative method. </a:t>
            </a:r>
          </a:p>
          <a:p>
            <a:endParaRPr lang="en-IL" dirty="0"/>
          </a:p>
          <a:p>
            <a:endParaRPr lang="en-IL" dirty="0"/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concept of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implicit fairing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in geometry processing, particularly in the context of triangular mesh smoothing, is a technique used to remove noise and smooth the surface of a 3D mesh while preserving important geometric features such as edges and corners.</a:t>
            </a:r>
            <a:br>
              <a:rPr lang="en-IL" dirty="0"/>
            </a:b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8969B-C6E0-264E-915B-4C944D9A9D19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3529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Graph Fairing is inspired by the implicit fairing concept in geomtry processing for triangular meth snoothing. GFCN uses a skip connection to combine both the initial node represntation and the aggregated node neighborhood representation</a:t>
            </a:r>
          </a:p>
          <a:p>
            <a:r>
              <a:rPr lang="en-US" dirty="0"/>
              <a:t>E</a:t>
            </a:r>
            <a:r>
              <a:rPr lang="en-IL" dirty="0"/>
              <a:t>nabling it to memorize information across distant nodes.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IL" dirty="0"/>
              <a:t>ost GC with skip connections are based on heuristics, GFCN is motivated by implicit fairing and Jacobi iterative method. </a:t>
            </a:r>
          </a:p>
          <a:p>
            <a:endParaRPr lang="en-IL" dirty="0"/>
          </a:p>
          <a:p>
            <a:endParaRPr lang="en-IL" dirty="0"/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concept of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implicit fairing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in geometry processing, particularly in the context of triangular mesh smoothing, is a technique used to remove noise and smooth the surface of a 3D mesh while preserving important geometric features such as edges and corners.</a:t>
            </a:r>
            <a:br>
              <a:rPr lang="en-IL" dirty="0"/>
            </a:b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8969B-C6E0-264E-915B-4C944D9A9D19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883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Graph -&gt; Random Walks -&gt; Skip-Grams -&gt; Node embeddings</a:t>
            </a:r>
          </a:p>
          <a:p>
            <a:pPr marL="228600" indent="-228600">
              <a:buAutoNum type="arabicPeriod"/>
            </a:pPr>
            <a:r>
              <a:rPr lang="en-IL" dirty="0"/>
              <a:t>Graph </a:t>
            </a:r>
          </a:p>
          <a:p>
            <a:pPr marL="228600" indent="-228600">
              <a:buAutoNum type="arabicPeriod"/>
            </a:pPr>
            <a:r>
              <a:rPr lang="en-IL" dirty="0"/>
              <a:t>Random Walks –  p (return to parameter): control likelihood revisitng the previous node, a low value of p encourages exploring new nodes, high value of p encourages revisiting previous noeds. </a:t>
            </a:r>
            <a:r>
              <a:rPr lang="en-US" dirty="0"/>
              <a:t>A</a:t>
            </a:r>
            <a:r>
              <a:rPr lang="en-IL" dirty="0"/>
              <a:t>nd q (in-out parameter): control balance between DFS and BFS (high q more BFS, low q more DFS)</a:t>
            </a:r>
          </a:p>
          <a:p>
            <a:pPr marL="228600" indent="-228600">
              <a:buAutoNum type="arabicPeriod"/>
            </a:pPr>
            <a:r>
              <a:rPr lang="en-US" dirty="0"/>
              <a:t>Skip-grams - O</a:t>
            </a:r>
            <a:r>
              <a:rPr lang="en-IL" dirty="0"/>
              <a:t>ne random walks is done, node2vec treats the skip-grams as sequence of nodes, this step help to learn the representation of nodes.</a:t>
            </a:r>
          </a:p>
          <a:p>
            <a:pPr marL="228600" indent="-228600">
              <a:buAutoNum type="arabicPeriod"/>
            </a:pPr>
            <a:r>
              <a:rPr lang="en-IL" dirty="0"/>
              <a:t>Node Embeddings – final output of node2vec (vector) can be used for node calssification , link prediction, clustering.</a:t>
            </a:r>
          </a:p>
          <a:p>
            <a:pPr marL="228600" indent="-228600">
              <a:buAutoNum type="arabicPeriod"/>
            </a:pP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8969B-C6E0-264E-915B-4C944D9A9D19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0500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Graph -&gt; Random Walks -&gt; Skip-Grams -&gt; Node embeddings</a:t>
            </a:r>
          </a:p>
          <a:p>
            <a:pPr marL="228600" indent="-228600">
              <a:buAutoNum type="arabicPeriod"/>
            </a:pPr>
            <a:r>
              <a:rPr lang="en-IL" dirty="0"/>
              <a:t>Graph </a:t>
            </a:r>
          </a:p>
          <a:p>
            <a:pPr marL="228600" indent="-228600">
              <a:buAutoNum type="arabicPeriod"/>
            </a:pPr>
            <a:r>
              <a:rPr lang="en-IL" dirty="0"/>
              <a:t>Random Walks –  p (return to parameter): control likelihood revisitng the previous node, a low value of p encourages exploring new nodes, high value of p encourages revisiting previous noeds. </a:t>
            </a:r>
            <a:r>
              <a:rPr lang="en-US" dirty="0"/>
              <a:t>A</a:t>
            </a:r>
            <a:r>
              <a:rPr lang="en-IL" dirty="0"/>
              <a:t>nd q (in-out parameter): control balance between DFS and BFS (high q more BFS, low q more DFS)</a:t>
            </a:r>
          </a:p>
          <a:p>
            <a:pPr marL="228600" indent="-228600">
              <a:buAutoNum type="arabicPeriod"/>
            </a:pPr>
            <a:r>
              <a:rPr lang="en-US" dirty="0"/>
              <a:t>Skip-grams - O</a:t>
            </a:r>
            <a:r>
              <a:rPr lang="en-IL" dirty="0"/>
              <a:t>ne random walks is done, node2vec treats the skip-grams as sequence of nodes, this step help to learn the representation of nodes.</a:t>
            </a:r>
          </a:p>
          <a:p>
            <a:pPr marL="228600" indent="-228600">
              <a:buAutoNum type="arabicPeriod"/>
            </a:pPr>
            <a:r>
              <a:rPr lang="en-IL" dirty="0"/>
              <a:t>Node Embeddings – final output of node2vec (vector) can be used for node calssification , link prediction, clustering.</a:t>
            </a:r>
          </a:p>
          <a:p>
            <a:pPr marL="228600" indent="-228600">
              <a:buAutoNum type="arabicPeriod"/>
            </a:pP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8969B-C6E0-264E-915B-4C944D9A9D19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700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4527674" cy="4734260"/>
          </a:xfrm>
          <a:custGeom>
            <a:avLst/>
            <a:gdLst/>
            <a:ahLst/>
            <a:cxnLst/>
            <a:rect l="l" t="t" r="r" b="b"/>
            <a:pathLst>
              <a:path w="4527674" h="4734260">
                <a:moveTo>
                  <a:pt x="0" y="0"/>
                </a:moveTo>
                <a:lnTo>
                  <a:pt x="4527674" y="0"/>
                </a:lnTo>
                <a:lnTo>
                  <a:pt x="4527674" y="4734260"/>
                </a:lnTo>
                <a:lnTo>
                  <a:pt x="0" y="47342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4" name="Freeform 4"/>
          <p:cNvSpPr/>
          <p:nvPr/>
        </p:nvSpPr>
        <p:spPr>
          <a:xfrm flipH="1" flipV="1">
            <a:off x="13760326" y="5552740"/>
            <a:ext cx="4527674" cy="4734260"/>
          </a:xfrm>
          <a:custGeom>
            <a:avLst/>
            <a:gdLst/>
            <a:ahLst/>
            <a:cxnLst/>
            <a:rect l="l" t="t" r="r" b="b"/>
            <a:pathLst>
              <a:path w="4527674" h="4734260">
                <a:moveTo>
                  <a:pt x="4527674" y="4734260"/>
                </a:moveTo>
                <a:lnTo>
                  <a:pt x="0" y="4734260"/>
                </a:lnTo>
                <a:lnTo>
                  <a:pt x="0" y="0"/>
                </a:lnTo>
                <a:lnTo>
                  <a:pt x="4527674" y="0"/>
                </a:lnTo>
                <a:lnTo>
                  <a:pt x="4527674" y="47342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5" name="TextBox 5"/>
          <p:cNvSpPr txBox="1"/>
          <p:nvPr/>
        </p:nvSpPr>
        <p:spPr>
          <a:xfrm>
            <a:off x="2666159" y="3664995"/>
            <a:ext cx="12955675" cy="2328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15"/>
              </a:lnSpc>
            </a:pPr>
            <a:r>
              <a:rPr lang="en-US" sz="6000" b="1" dirty="0">
                <a:solidFill>
                  <a:srgbClr val="5A919B"/>
                </a:solidFill>
                <a:latin typeface="Segoe UI" panose="020B0502040204020203" pitchFamily="34" charset="0"/>
                <a:ea typeface="Besley Black" pitchFamily="2" charset="77"/>
                <a:cs typeface="Segoe UI" panose="020B0502040204020203" pitchFamily="34" charset="0"/>
                <a:sym typeface="Open Sauce Bold"/>
              </a:rPr>
              <a:t>Detection Of Anomaly Using Graph Fairing Convolutional Networks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08319" y="6144804"/>
            <a:ext cx="10671349" cy="1719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7"/>
              </a:lnSpc>
            </a:pPr>
            <a:r>
              <a:rPr lang="en-US" sz="3300" dirty="0">
                <a:solidFill>
                  <a:srgbClr val="5A919B"/>
                </a:solidFill>
                <a:latin typeface="Segoe UI" panose="020B0502040204020203" pitchFamily="34" charset="0"/>
                <a:ea typeface="Open Sauce Light"/>
                <a:cs typeface="Segoe UI" panose="020B0502040204020203" pitchFamily="34" charset="0"/>
                <a:sym typeface="Open Sauce Light"/>
              </a:rPr>
              <a:t>Omri Sharof, Boris Shoostin</a:t>
            </a:r>
          </a:p>
          <a:p>
            <a:pPr algn="ctr">
              <a:lnSpc>
                <a:spcPts val="4607"/>
              </a:lnSpc>
            </a:pPr>
            <a:r>
              <a:rPr lang="en-US" sz="3300" dirty="0">
                <a:solidFill>
                  <a:srgbClr val="5A919B"/>
                </a:solidFill>
                <a:latin typeface="Segoe UI" panose="020B0502040204020203" pitchFamily="34" charset="0"/>
                <a:ea typeface="Open Sauce Light"/>
                <a:cs typeface="Segoe UI" panose="020B0502040204020203" pitchFamily="34" charset="0"/>
                <a:sym typeface="Open Sauce Light"/>
              </a:rPr>
              <a:t>24-2-R-6</a:t>
            </a:r>
          </a:p>
          <a:p>
            <a:pPr algn="ctr">
              <a:lnSpc>
                <a:spcPts val="4607"/>
              </a:lnSpc>
            </a:pPr>
            <a:endParaRPr lang="en-US" sz="3291" dirty="0">
              <a:solidFill>
                <a:srgbClr val="112B3C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7B0811-1BE0-0BD2-3F9C-6D95D18E7E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285" y="20515"/>
            <a:ext cx="5339715" cy="12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F50BAF-AB33-D225-034F-0B5029ABFB9B}"/>
              </a:ext>
            </a:extLst>
          </p:cNvPr>
          <p:cNvSpPr txBox="1"/>
          <p:nvPr/>
        </p:nvSpPr>
        <p:spPr>
          <a:xfrm>
            <a:off x="3314695" y="7374655"/>
            <a:ext cx="11658595" cy="640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607"/>
              </a:lnSpc>
            </a:pPr>
            <a:r>
              <a:rPr lang="en-US" sz="3300" dirty="0">
                <a:solidFill>
                  <a:srgbClr val="5A919B"/>
                </a:solidFill>
                <a:latin typeface="Segoe UI" panose="020B0502040204020203" pitchFamily="34" charset="0"/>
                <a:ea typeface="Open Sauce Light"/>
                <a:cs typeface="Segoe UI" panose="020B0502040204020203" pitchFamily="34" charset="0"/>
                <a:sym typeface="Open Sauce Light"/>
              </a:rPr>
              <a:t>Supervised By – Prof. Zeev Volkovich &amp; Dr. Renata Avros</a:t>
            </a:r>
            <a:endParaRPr lang="en-US" sz="3300" dirty="0">
              <a:solidFill>
                <a:srgbClr val="112B3C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85642CE-15F8-707C-89EE-03678F7AB628}"/>
              </a:ext>
            </a:extLst>
          </p:cNvPr>
          <p:cNvSpPr/>
          <p:nvPr/>
        </p:nvSpPr>
        <p:spPr>
          <a:xfrm>
            <a:off x="1524000" y="296384"/>
            <a:ext cx="15240000" cy="14466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0E939CF-1933-F82F-5CD0-0AF21D412A05}"/>
              </a:ext>
            </a:extLst>
          </p:cNvPr>
          <p:cNvSpPr txBox="1"/>
          <p:nvPr/>
        </p:nvSpPr>
        <p:spPr>
          <a:xfrm>
            <a:off x="2209800" y="567119"/>
            <a:ext cx="15087600" cy="905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84"/>
              </a:lnSpc>
            </a:pPr>
            <a:r>
              <a:rPr lang="en-US" sz="6000" b="1" dirty="0">
                <a:solidFill>
                  <a:srgbClr val="5A919B"/>
                </a:solidFill>
                <a:latin typeface="Segoe UI" panose="020B0502040204020203" pitchFamily="34" charset="0"/>
                <a:ea typeface="Open Sauce Heavy"/>
                <a:cs typeface="Segoe UI" panose="020B0502040204020203" pitchFamily="34" charset="0"/>
                <a:sym typeface="Open Sauce Heavy"/>
              </a:rPr>
              <a:t>Isolation Forest For Anomaly Detection </a:t>
            </a:r>
          </a:p>
        </p:txBody>
      </p:sp>
      <p:pic>
        <p:nvPicPr>
          <p:cNvPr id="7" name="Picture 2" descr="Anomaly detection using Isolation Forest and Local Outlier Factor | by  Lekha Priya | Medium">
            <a:extLst>
              <a:ext uri="{FF2B5EF4-FFF2-40B4-BE49-F238E27FC236}">
                <a16:creationId xmlns:a16="http://schemas.microsoft.com/office/drawing/2014/main" id="{795B7D87-F057-C684-4A1B-8841B8091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208" y="6655416"/>
            <a:ext cx="7157192" cy="335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61BB5C-FA08-2B46-DE50-A75EF12BB365}"/>
              </a:ext>
            </a:extLst>
          </p:cNvPr>
          <p:cNvSpPr txBox="1"/>
          <p:nvPr/>
        </p:nvSpPr>
        <p:spPr>
          <a:xfrm>
            <a:off x="152400" y="2013773"/>
            <a:ext cx="16611600" cy="445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Isolation Forest isolates anomalies by randomly partitioning data points. Anomalies are easier to isolate because they are few and different from the rest of the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Tree-based structure</a:t>
            </a:r>
            <a:r>
              <a:rPr lang="en-US" sz="24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Isolation Forest builds multiple random decision trees (called iTrees). Points that are isolated with shorter path lengths are more likely to be anomalies.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 Partitioning</a:t>
            </a:r>
            <a:r>
              <a:rPr lang="en-US" sz="24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Each iTree randomly selects an attribute and splits the data, creating a hierarchy of partitions. Anomalies require fewer partitions to be isolated.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Anomaly Score</a:t>
            </a:r>
            <a:r>
              <a:rPr lang="en-US" sz="24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The algorithm assigns an anomaly score based on the average path length of the point across all iTrees. Shorter paths indicate higher anomaly likelihood.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1D732D-2256-865E-5098-C83C65D3909D}"/>
                  </a:ext>
                </a:extLst>
              </p:cNvPr>
              <p:cNvSpPr txBox="1"/>
              <p:nvPr/>
            </p:nvSpPr>
            <p:spPr>
              <a:xfrm>
                <a:off x="3200400" y="6740023"/>
                <a:ext cx="2514600" cy="7648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L" sz="24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</m:d>
                      <m:r>
                        <a:rPr lang="en-IL" sz="2400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IL" sz="24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L" sz="2400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IL" sz="2400" i="1">
                                      <a:solidFill>
                                        <a:srgbClr val="5A919B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IL" sz="2400">
                                      <a:solidFill>
                                        <a:srgbClr val="5A919B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IL" sz="2400" i="1">
                                          <a:solidFill>
                                            <a:srgbClr val="5A919B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L" sz="2400">
                                          <a:solidFill>
                                            <a:srgbClr val="5A919B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IL" sz="2400" i="1">
                                      <a:solidFill>
                                        <a:srgbClr val="5A919B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IL" sz="2400">
                                      <a:solidFill>
                                        <a:srgbClr val="5A919B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</m:sup>
                      </m:sSup>
                    </m:oMath>
                  </m:oMathPara>
                </a14:m>
                <a:endParaRPr lang="en-IL" sz="2400" dirty="0">
                  <a:solidFill>
                    <a:srgbClr val="5A919B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1D732D-2256-865E-5098-C83C65D39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6740023"/>
                <a:ext cx="2514600" cy="7648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54C285-6058-5E7E-811A-49C1FF658F9B}"/>
                  </a:ext>
                </a:extLst>
              </p:cNvPr>
              <p:cNvSpPr txBox="1"/>
              <p:nvPr/>
            </p:nvSpPr>
            <p:spPr>
              <a:xfrm>
                <a:off x="152400" y="7775647"/>
                <a:ext cx="9753600" cy="1756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L" sz="2400" smtClean="0">
                        <a:solidFill>
                          <a:srgbClr val="5A919B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d>
                      <m:dPr>
                        <m:ctrlPr>
                          <a:rPr lang="en-IL" sz="2400" i="1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IL" sz="240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en-IL" sz="2400" i="1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IL" sz="2400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L" sz="2400" i="1">
                        <a:solidFill>
                          <a:srgbClr val="5A919B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is the average path length over all trees in the forest.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𝑐(𝑛) is the average path length for successful search in a Binary Search Tree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54C285-6058-5E7E-811A-49C1FF65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7775647"/>
                <a:ext cx="9753600" cy="1756828"/>
              </a:xfrm>
              <a:prstGeom prst="rect">
                <a:avLst/>
              </a:prstGeom>
              <a:blipFill>
                <a:blip r:embed="rId5"/>
                <a:stretch>
                  <a:fillRect l="-813" b="-729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97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85642CE-15F8-707C-89EE-03678F7AB628}"/>
              </a:ext>
            </a:extLst>
          </p:cNvPr>
          <p:cNvSpPr/>
          <p:nvPr/>
        </p:nvSpPr>
        <p:spPr>
          <a:xfrm>
            <a:off x="1524000" y="296384"/>
            <a:ext cx="15240000" cy="14466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C9D23A49-0555-F59E-C212-CFDE1399F876}"/>
              </a:ext>
            </a:extLst>
          </p:cNvPr>
          <p:cNvSpPr txBox="1"/>
          <p:nvPr/>
        </p:nvSpPr>
        <p:spPr>
          <a:xfrm>
            <a:off x="5715000" y="558046"/>
            <a:ext cx="86868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6000" b="1" dirty="0">
                <a:solidFill>
                  <a:srgbClr val="5A919B"/>
                </a:solidFill>
                <a:latin typeface="Segoe UI" panose="020B0502040204020203" pitchFamily="34" charset="0"/>
                <a:ea typeface="Open Sauce Heavy"/>
                <a:cs typeface="Segoe UI" panose="020B0502040204020203" pitchFamily="34" charset="0"/>
                <a:sym typeface="Open Sauce Heavy"/>
              </a:rPr>
              <a:t>Model’s Process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7EF3756-5928-74CE-6C3C-FF0AD52E6A06}"/>
              </a:ext>
            </a:extLst>
          </p:cNvPr>
          <p:cNvSpPr/>
          <p:nvPr/>
        </p:nvSpPr>
        <p:spPr>
          <a:xfrm>
            <a:off x="422029" y="2857500"/>
            <a:ext cx="22860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Dataset Insertion</a:t>
            </a:r>
            <a:endParaRPr lang="en-IL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E4C666-D984-5727-4108-AF4D15DFE108}"/>
              </a:ext>
            </a:extLst>
          </p:cNvPr>
          <p:cNvCxnSpPr/>
          <p:nvPr/>
        </p:nvCxnSpPr>
        <p:spPr>
          <a:xfrm>
            <a:off x="2708029" y="3238500"/>
            <a:ext cx="9906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5B5E38-8252-7A3F-C425-178B829728EF}"/>
              </a:ext>
            </a:extLst>
          </p:cNvPr>
          <p:cNvSpPr/>
          <p:nvPr/>
        </p:nvSpPr>
        <p:spPr>
          <a:xfrm>
            <a:off x="3698629" y="2857500"/>
            <a:ext cx="22860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Node2Vec</a:t>
            </a:r>
            <a:endParaRPr lang="en-IL" b="1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E9904B8-3D89-DD26-542F-6CC1C11577A0}"/>
              </a:ext>
            </a:extLst>
          </p:cNvPr>
          <p:cNvSpPr/>
          <p:nvPr/>
        </p:nvSpPr>
        <p:spPr>
          <a:xfrm>
            <a:off x="3698629" y="4229100"/>
            <a:ext cx="22860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“Graph”</a:t>
            </a:r>
            <a:endParaRPr lang="en-IL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DC3F67-8196-4D88-A855-67E7CAD4CEEA}"/>
              </a:ext>
            </a:extLst>
          </p:cNvPr>
          <p:cNvCxnSpPr>
            <a:cxnSpLocks/>
          </p:cNvCxnSpPr>
          <p:nvPr/>
        </p:nvCxnSpPr>
        <p:spPr>
          <a:xfrm>
            <a:off x="4847491" y="3619500"/>
            <a:ext cx="0" cy="609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CE2C4-08BE-1413-C550-DEAA13715DEC}"/>
              </a:ext>
            </a:extLst>
          </p:cNvPr>
          <p:cNvCxnSpPr>
            <a:cxnSpLocks/>
          </p:cNvCxnSpPr>
          <p:nvPr/>
        </p:nvCxnSpPr>
        <p:spPr>
          <a:xfrm>
            <a:off x="4841629" y="4991100"/>
            <a:ext cx="0" cy="609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3481250-A162-26B9-E342-1D03CC880930}"/>
              </a:ext>
            </a:extLst>
          </p:cNvPr>
          <p:cNvSpPr/>
          <p:nvPr/>
        </p:nvSpPr>
        <p:spPr>
          <a:xfrm>
            <a:off x="3698629" y="5600700"/>
            <a:ext cx="22860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 Walks</a:t>
            </a:r>
            <a:endParaRPr lang="en-IL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6B9618-3A0F-62F4-8A27-D3D6166D028E}"/>
              </a:ext>
            </a:extLst>
          </p:cNvPr>
          <p:cNvCxnSpPr>
            <a:cxnSpLocks/>
          </p:cNvCxnSpPr>
          <p:nvPr/>
        </p:nvCxnSpPr>
        <p:spPr>
          <a:xfrm>
            <a:off x="4835767" y="6362700"/>
            <a:ext cx="0" cy="609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BC26289-AA35-3E97-2E64-F1F2A8C3E636}"/>
              </a:ext>
            </a:extLst>
          </p:cNvPr>
          <p:cNvSpPr/>
          <p:nvPr/>
        </p:nvSpPr>
        <p:spPr>
          <a:xfrm>
            <a:off x="3704491" y="6972300"/>
            <a:ext cx="22860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Skip Grams</a:t>
            </a:r>
            <a:endParaRPr lang="en-IL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24B8B6-7DD1-AC6E-0202-C345CC6C6333}"/>
              </a:ext>
            </a:extLst>
          </p:cNvPr>
          <p:cNvCxnSpPr>
            <a:cxnSpLocks/>
          </p:cNvCxnSpPr>
          <p:nvPr/>
        </p:nvCxnSpPr>
        <p:spPr>
          <a:xfrm>
            <a:off x="4824043" y="7734300"/>
            <a:ext cx="0" cy="609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2911F83-21B6-ECFD-930D-A07523F69D4D}"/>
              </a:ext>
            </a:extLst>
          </p:cNvPr>
          <p:cNvSpPr/>
          <p:nvPr/>
        </p:nvSpPr>
        <p:spPr>
          <a:xfrm>
            <a:off x="3698629" y="8343900"/>
            <a:ext cx="22860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 Embedding</a:t>
            </a:r>
            <a:endParaRPr lang="en-IL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8FC977-AAF0-AA9A-0CC9-E0D22A94B810}"/>
              </a:ext>
            </a:extLst>
          </p:cNvPr>
          <p:cNvCxnSpPr>
            <a:stCxn id="16" idx="3"/>
          </p:cNvCxnSpPr>
          <p:nvPr/>
        </p:nvCxnSpPr>
        <p:spPr>
          <a:xfrm>
            <a:off x="5984629" y="8724900"/>
            <a:ext cx="60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260BC3-E36B-A0F2-DB7C-84A469BE138C}"/>
              </a:ext>
            </a:extLst>
          </p:cNvPr>
          <p:cNvCxnSpPr/>
          <p:nvPr/>
        </p:nvCxnSpPr>
        <p:spPr>
          <a:xfrm flipV="1">
            <a:off x="6594229" y="3238500"/>
            <a:ext cx="0" cy="5486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60ADE8-6F7F-0CC4-0580-8C6C740AEF4D}"/>
              </a:ext>
            </a:extLst>
          </p:cNvPr>
          <p:cNvCxnSpPr/>
          <p:nvPr/>
        </p:nvCxnSpPr>
        <p:spPr>
          <a:xfrm>
            <a:off x="6594229" y="3238500"/>
            <a:ext cx="6096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CC3AAD6-2F97-1671-C8C2-F9F52B75A4BD}"/>
              </a:ext>
            </a:extLst>
          </p:cNvPr>
          <p:cNvSpPr/>
          <p:nvPr/>
        </p:nvSpPr>
        <p:spPr>
          <a:xfrm>
            <a:off x="7221415" y="2857500"/>
            <a:ext cx="22860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Isolation Forest</a:t>
            </a:r>
            <a:endParaRPr lang="en-IL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92EADF-7257-FBCB-C26B-B5F4DBEFE906}"/>
              </a:ext>
            </a:extLst>
          </p:cNvPr>
          <p:cNvCxnSpPr>
            <a:cxnSpLocks/>
          </p:cNvCxnSpPr>
          <p:nvPr/>
        </p:nvCxnSpPr>
        <p:spPr>
          <a:xfrm>
            <a:off x="8352691" y="3619500"/>
            <a:ext cx="0" cy="609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E00FB0C-FD84-3EAA-4093-E7C0BCFDEDC7}"/>
              </a:ext>
            </a:extLst>
          </p:cNvPr>
          <p:cNvSpPr/>
          <p:nvPr/>
        </p:nvSpPr>
        <p:spPr>
          <a:xfrm>
            <a:off x="7221415" y="4184754"/>
            <a:ext cx="22860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 Tree Construction</a:t>
            </a:r>
            <a:endParaRPr lang="en-IL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27A6A3-EB4F-7348-32D5-AD36F08E9D29}"/>
              </a:ext>
            </a:extLst>
          </p:cNvPr>
          <p:cNvCxnSpPr>
            <a:cxnSpLocks/>
          </p:cNvCxnSpPr>
          <p:nvPr/>
        </p:nvCxnSpPr>
        <p:spPr>
          <a:xfrm>
            <a:off x="8352691" y="4946754"/>
            <a:ext cx="0" cy="609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81739C6-BD5E-45CC-0DA7-C2E7F7153C7C}"/>
              </a:ext>
            </a:extLst>
          </p:cNvPr>
          <p:cNvSpPr/>
          <p:nvPr/>
        </p:nvSpPr>
        <p:spPr>
          <a:xfrm>
            <a:off x="7221415" y="5583115"/>
            <a:ext cx="22860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Anomaly Scoring</a:t>
            </a:r>
            <a:endParaRPr lang="en-IL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ADE8E3-E070-FDB2-0CD7-A8FADDC61FBC}"/>
              </a:ext>
            </a:extLst>
          </p:cNvPr>
          <p:cNvCxnSpPr>
            <a:cxnSpLocks/>
          </p:cNvCxnSpPr>
          <p:nvPr/>
        </p:nvCxnSpPr>
        <p:spPr>
          <a:xfrm>
            <a:off x="8323384" y="6345115"/>
            <a:ext cx="0" cy="609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ECAF5F6-EC49-8939-FB08-570E3B842DF9}"/>
              </a:ext>
            </a:extLst>
          </p:cNvPr>
          <p:cNvSpPr/>
          <p:nvPr/>
        </p:nvSpPr>
        <p:spPr>
          <a:xfrm>
            <a:off x="7221415" y="6981476"/>
            <a:ext cx="22860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Scored Dataset</a:t>
            </a:r>
            <a:endParaRPr lang="en-IL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53ABDB-B12E-7499-E000-4CF430FB4930}"/>
              </a:ext>
            </a:extLst>
          </p:cNvPr>
          <p:cNvCxnSpPr>
            <a:cxnSpLocks/>
          </p:cNvCxnSpPr>
          <p:nvPr/>
        </p:nvCxnSpPr>
        <p:spPr>
          <a:xfrm flipV="1">
            <a:off x="8352691" y="7734300"/>
            <a:ext cx="11724" cy="9906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ED4B64C-38FF-41AD-011E-E47057771439}"/>
              </a:ext>
            </a:extLst>
          </p:cNvPr>
          <p:cNvCxnSpPr>
            <a:cxnSpLocks/>
          </p:cNvCxnSpPr>
          <p:nvPr/>
        </p:nvCxnSpPr>
        <p:spPr>
          <a:xfrm>
            <a:off x="8364415" y="8724900"/>
            <a:ext cx="173501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4DEEFDF-5A36-4238-2667-B20443803CE9}"/>
              </a:ext>
            </a:extLst>
          </p:cNvPr>
          <p:cNvCxnSpPr>
            <a:cxnSpLocks/>
          </p:cNvCxnSpPr>
          <p:nvPr/>
        </p:nvCxnSpPr>
        <p:spPr>
          <a:xfrm flipV="1">
            <a:off x="10099429" y="3206262"/>
            <a:ext cx="0" cy="551863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20E2E9-B404-6858-17E8-3329EA65C7B5}"/>
              </a:ext>
            </a:extLst>
          </p:cNvPr>
          <p:cNvCxnSpPr/>
          <p:nvPr/>
        </p:nvCxnSpPr>
        <p:spPr>
          <a:xfrm>
            <a:off x="10099429" y="3182816"/>
            <a:ext cx="6096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3010F00-D89C-A64E-D9A8-2114EB406A6B}"/>
              </a:ext>
            </a:extLst>
          </p:cNvPr>
          <p:cNvSpPr/>
          <p:nvPr/>
        </p:nvSpPr>
        <p:spPr>
          <a:xfrm>
            <a:off x="10744200" y="2857500"/>
            <a:ext cx="4079623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GFCN</a:t>
            </a:r>
            <a:endParaRPr lang="en-IL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84E7B6-3B81-54B6-9407-8B12AB6C7EBC}"/>
              </a:ext>
            </a:extLst>
          </p:cNvPr>
          <p:cNvCxnSpPr>
            <a:cxnSpLocks/>
          </p:cNvCxnSpPr>
          <p:nvPr/>
        </p:nvCxnSpPr>
        <p:spPr>
          <a:xfrm>
            <a:off x="12801595" y="5077876"/>
            <a:ext cx="0" cy="7444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B41A47-64CF-9C4D-95A8-73C3A0E4CB0B}"/>
              </a:ext>
            </a:extLst>
          </p:cNvPr>
          <p:cNvCxnSpPr>
            <a:cxnSpLocks/>
          </p:cNvCxnSpPr>
          <p:nvPr/>
        </p:nvCxnSpPr>
        <p:spPr>
          <a:xfrm>
            <a:off x="12801600" y="3634657"/>
            <a:ext cx="0" cy="7334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27E081-B13E-934D-0782-1C5A2E4714E2}"/>
              </a:ext>
            </a:extLst>
          </p:cNvPr>
          <p:cNvCxnSpPr>
            <a:cxnSpLocks/>
          </p:cNvCxnSpPr>
          <p:nvPr/>
        </p:nvCxnSpPr>
        <p:spPr>
          <a:xfrm>
            <a:off x="12778147" y="6606278"/>
            <a:ext cx="0" cy="7795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C2182E2-CC7D-A298-DB49-005D0B4C886E}"/>
              </a:ext>
            </a:extLst>
          </p:cNvPr>
          <p:cNvSpPr/>
          <p:nvPr/>
        </p:nvSpPr>
        <p:spPr>
          <a:xfrm>
            <a:off x="11367022" y="4333461"/>
            <a:ext cx="2869150" cy="7444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Apply Graph Convolution </a:t>
            </a:r>
            <a:endParaRPr lang="en-IL" b="1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7F0BBC9-5420-6B92-7F76-8D1933ED5820}"/>
              </a:ext>
            </a:extLst>
          </p:cNvPr>
          <p:cNvSpPr/>
          <p:nvPr/>
        </p:nvSpPr>
        <p:spPr>
          <a:xfrm>
            <a:off x="11367022" y="5826693"/>
            <a:ext cx="2869143" cy="7795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Skip Connection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612667-9A83-FA3D-C8A8-80A7EE55026E}"/>
              </a:ext>
            </a:extLst>
          </p:cNvPr>
          <p:cNvCxnSpPr/>
          <p:nvPr/>
        </p:nvCxnSpPr>
        <p:spPr>
          <a:xfrm>
            <a:off x="14823823" y="3238500"/>
            <a:ext cx="9906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A59ECB9-C5DB-6F55-C7F9-D0114D7788BD}"/>
              </a:ext>
            </a:extLst>
          </p:cNvPr>
          <p:cNvSpPr/>
          <p:nvPr/>
        </p:nvSpPr>
        <p:spPr>
          <a:xfrm>
            <a:off x="15814423" y="2888525"/>
            <a:ext cx="22860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endParaRPr lang="en-IL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4E3A276-605A-D584-CED8-39C60C85C6EF}"/>
              </a:ext>
            </a:extLst>
          </p:cNvPr>
          <p:cNvCxnSpPr>
            <a:cxnSpLocks/>
          </p:cNvCxnSpPr>
          <p:nvPr/>
        </p:nvCxnSpPr>
        <p:spPr>
          <a:xfrm flipV="1">
            <a:off x="16957423" y="2356336"/>
            <a:ext cx="5862" cy="5344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C0ADFB9-D933-E329-394E-515D6D7C40EE}"/>
              </a:ext>
            </a:extLst>
          </p:cNvPr>
          <p:cNvCxnSpPr>
            <a:cxnSpLocks/>
          </p:cNvCxnSpPr>
          <p:nvPr/>
        </p:nvCxnSpPr>
        <p:spPr>
          <a:xfrm>
            <a:off x="8352691" y="2356336"/>
            <a:ext cx="860473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5BF30AC-C8BB-C5CF-C26F-883EADA157D1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364415" y="2356336"/>
            <a:ext cx="0" cy="5011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CD69A94-CA3E-A954-280C-7EB806DFD16F}"/>
              </a:ext>
            </a:extLst>
          </p:cNvPr>
          <p:cNvSpPr/>
          <p:nvPr/>
        </p:nvSpPr>
        <p:spPr>
          <a:xfrm>
            <a:off x="11658593" y="7403448"/>
            <a:ext cx="22860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Implicit Fairing</a:t>
            </a:r>
            <a:endParaRPr lang="en-IL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E9D6-3790-EB6A-E42F-60CE06FF932D}"/>
              </a:ext>
            </a:extLst>
          </p:cNvPr>
          <p:cNvSpPr txBox="1"/>
          <p:nvPr/>
        </p:nvSpPr>
        <p:spPr>
          <a:xfrm>
            <a:off x="12116598" y="1948164"/>
            <a:ext cx="136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 Iteration</a:t>
            </a:r>
            <a:endParaRPr lang="en-IL" b="1" dirty="0">
              <a:solidFill>
                <a:srgbClr val="5A919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94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371AC3F-08EA-C386-38C1-3F5CC6F697C6}"/>
              </a:ext>
            </a:extLst>
          </p:cNvPr>
          <p:cNvSpPr/>
          <p:nvPr/>
        </p:nvSpPr>
        <p:spPr>
          <a:xfrm>
            <a:off x="1524000" y="296384"/>
            <a:ext cx="15240000" cy="14466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5F366B95-8768-2FF2-1B6E-0A12FE2B0353}"/>
              </a:ext>
            </a:extLst>
          </p:cNvPr>
          <p:cNvSpPr txBox="1"/>
          <p:nvPr/>
        </p:nvSpPr>
        <p:spPr>
          <a:xfrm>
            <a:off x="3676650" y="482635"/>
            <a:ext cx="109347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6000" b="1" dirty="0">
                <a:solidFill>
                  <a:srgbClr val="5A919B"/>
                </a:solidFill>
                <a:latin typeface="Segoe UI" panose="020B0502040204020203" pitchFamily="34" charset="0"/>
                <a:ea typeface="Open Sauce Heavy"/>
                <a:cs typeface="Segoe UI" panose="020B0502040204020203" pitchFamily="34" charset="0"/>
                <a:sym typeface="Open Sauce Heavy"/>
              </a:rPr>
              <a:t> Elaborate diagram of GFCN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EE1239-AEDB-24FD-ACD2-457E36EA0D53}"/>
              </a:ext>
            </a:extLst>
          </p:cNvPr>
          <p:cNvCxnSpPr>
            <a:cxnSpLocks/>
          </p:cNvCxnSpPr>
          <p:nvPr/>
        </p:nvCxnSpPr>
        <p:spPr>
          <a:xfrm>
            <a:off x="2162908" y="3073526"/>
            <a:ext cx="0" cy="609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86416FC-999D-E392-C631-A73F81351C96}"/>
              </a:ext>
            </a:extLst>
          </p:cNvPr>
          <p:cNvSpPr/>
          <p:nvPr/>
        </p:nvSpPr>
        <p:spPr>
          <a:xfrm>
            <a:off x="152402" y="2311526"/>
            <a:ext cx="3962399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Input: Adjacency Matrix &amp; Initial Feature Matrix X</a:t>
            </a:r>
            <a:endParaRPr lang="en-IL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5A23EE4-0248-0070-483A-A9298EDBF034}"/>
              </a:ext>
            </a:extLst>
          </p:cNvPr>
          <p:cNvSpPr/>
          <p:nvPr/>
        </p:nvSpPr>
        <p:spPr>
          <a:xfrm>
            <a:off x="152402" y="3683126"/>
            <a:ext cx="3962399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Normalize Adjacency Matrix</a:t>
            </a:r>
            <a:endParaRPr lang="en-IL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8FB4D8-7F34-0C92-C4E7-59482DE14426}"/>
              </a:ext>
            </a:extLst>
          </p:cNvPr>
          <p:cNvCxnSpPr>
            <a:cxnSpLocks/>
          </p:cNvCxnSpPr>
          <p:nvPr/>
        </p:nvCxnSpPr>
        <p:spPr>
          <a:xfrm>
            <a:off x="2133601" y="4445126"/>
            <a:ext cx="0" cy="609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8500BF-5A38-25BE-9454-A70A431642DC}"/>
              </a:ext>
            </a:extLst>
          </p:cNvPr>
          <p:cNvCxnSpPr>
            <a:cxnSpLocks/>
          </p:cNvCxnSpPr>
          <p:nvPr/>
        </p:nvCxnSpPr>
        <p:spPr>
          <a:xfrm>
            <a:off x="2162908" y="5829300"/>
            <a:ext cx="0" cy="609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896578D-BC35-7D27-0767-BF65A178C796}"/>
              </a:ext>
            </a:extLst>
          </p:cNvPr>
          <p:cNvCxnSpPr/>
          <p:nvPr/>
        </p:nvCxnSpPr>
        <p:spPr>
          <a:xfrm>
            <a:off x="4114799" y="6819900"/>
            <a:ext cx="1219203" cy="55049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9A144AC2-5AB1-FD11-E487-2528731046AC}"/>
              </a:ext>
            </a:extLst>
          </p:cNvPr>
          <p:cNvCxnSpPr/>
          <p:nvPr/>
        </p:nvCxnSpPr>
        <p:spPr>
          <a:xfrm flipV="1">
            <a:off x="4114799" y="6303598"/>
            <a:ext cx="1219203" cy="516302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AD8E903-3431-5BB9-407C-26FF8378A99C}"/>
                  </a:ext>
                </a:extLst>
              </p:cNvPr>
              <p:cNvSpPr/>
              <p:nvPr/>
            </p:nvSpPr>
            <p:spPr>
              <a:xfrm>
                <a:off x="5334002" y="5922598"/>
                <a:ext cx="3352800" cy="762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5A919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Skip Connection: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5A919B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𝑿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𝚯</m:t>
                            </m:r>
                          </m:e>
                        </m:acc>
                      </m:e>
                      <m:sup>
                        <m:r>
                          <a:rPr lang="en-US" b="1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𝟎</m:t>
                        </m:r>
                        <m:r>
                          <a:rPr lang="en-US" b="1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en-IL" b="1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AD8E903-3431-5BB9-407C-26FF8378A9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2" y="5922598"/>
                <a:ext cx="3352800" cy="762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BEF2B42-5E93-C11E-ACD1-5B53B391933C}"/>
                  </a:ext>
                </a:extLst>
              </p:cNvPr>
              <p:cNvSpPr/>
              <p:nvPr/>
            </p:nvSpPr>
            <p:spPr>
              <a:xfrm>
                <a:off x="5334002" y="6989398"/>
                <a:ext cx="3352800" cy="762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5A919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Graph Convolution: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𝑫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b="1" i="1" smtClean="0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𝑫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b="1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𝑯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𝚯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L" b="1" dirty="0"/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BEF2B42-5E93-C11E-ACD1-5B53B3919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2" y="6989398"/>
                <a:ext cx="3352800" cy="762000"/>
              </a:xfrm>
              <a:prstGeom prst="roundRect">
                <a:avLst/>
              </a:prstGeom>
              <a:blipFill>
                <a:blip r:embed="rId3"/>
                <a:stretch>
                  <a:fillRect t="-31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54A80A4-0416-C3CE-E80E-FA9F27160183}"/>
              </a:ext>
            </a:extLst>
          </p:cNvPr>
          <p:cNvCxnSpPr>
            <a:cxnSpLocks/>
          </p:cNvCxnSpPr>
          <p:nvPr/>
        </p:nvCxnSpPr>
        <p:spPr>
          <a:xfrm>
            <a:off x="8686802" y="6303598"/>
            <a:ext cx="1371600" cy="68580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E0143BC-64AF-6297-8217-30CAB98F3F48}"/>
              </a:ext>
            </a:extLst>
          </p:cNvPr>
          <p:cNvCxnSpPr>
            <a:cxnSpLocks/>
          </p:cNvCxnSpPr>
          <p:nvPr/>
        </p:nvCxnSpPr>
        <p:spPr>
          <a:xfrm flipV="1">
            <a:off x="8686802" y="7066692"/>
            <a:ext cx="1371600" cy="38100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0FE8277-3D2B-03FC-61E8-22F22CA12D1B}"/>
              </a:ext>
            </a:extLst>
          </p:cNvPr>
          <p:cNvSpPr/>
          <p:nvPr/>
        </p:nvSpPr>
        <p:spPr>
          <a:xfrm>
            <a:off x="10058402" y="6646498"/>
            <a:ext cx="33528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Combine: GC + Skip Connection</a:t>
            </a:r>
            <a:endParaRPr lang="en-IL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F12E7D-D29E-8E1B-FCAE-447FF3433042}"/>
              </a:ext>
            </a:extLst>
          </p:cNvPr>
          <p:cNvCxnSpPr>
            <a:cxnSpLocks/>
          </p:cNvCxnSpPr>
          <p:nvPr/>
        </p:nvCxnSpPr>
        <p:spPr>
          <a:xfrm>
            <a:off x="11734802" y="7408498"/>
            <a:ext cx="0" cy="609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3D2AA5BE-EA34-4841-058E-B0B62850BC6F}"/>
                  </a:ext>
                </a:extLst>
              </p:cNvPr>
              <p:cNvSpPr/>
              <p:nvPr/>
            </p:nvSpPr>
            <p:spPr>
              <a:xfrm>
                <a:off x="10058402" y="8018098"/>
                <a:ext cx="3352800" cy="762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5A919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Apply Activation Function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b="1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𝝈</m:t>
                      </m:r>
                    </m:oMath>
                  </m:oMathPara>
                </a14:m>
                <a:endParaRPr lang="en-IL" b="1" dirty="0">
                  <a:solidFill>
                    <a:srgbClr val="5A919B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3D2AA5BE-EA34-4841-058E-B0B62850B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2" y="8018098"/>
                <a:ext cx="3352800" cy="762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CC4578-251F-9A4A-4344-C58A659B2940}"/>
              </a:ext>
            </a:extLst>
          </p:cNvPr>
          <p:cNvCxnSpPr>
            <a:cxnSpLocks/>
          </p:cNvCxnSpPr>
          <p:nvPr/>
        </p:nvCxnSpPr>
        <p:spPr>
          <a:xfrm>
            <a:off x="11734802" y="8780098"/>
            <a:ext cx="0" cy="609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7E2FC24F-7AB6-BDE2-9980-C7BB57C18559}"/>
                  </a:ext>
                </a:extLst>
              </p:cNvPr>
              <p:cNvSpPr/>
              <p:nvPr/>
            </p:nvSpPr>
            <p:spPr>
              <a:xfrm>
                <a:off x="10058402" y="9389698"/>
                <a:ext cx="3352800" cy="762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5A919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𝑯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ℓ+</m:t>
                        </m:r>
                        <m:r>
                          <a:rPr lang="en-US" b="1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sup>
                    </m:sSup>
                  </m:oMath>
                </a14:m>
                <a:endParaRPr lang="en-IL" b="1" dirty="0"/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7E2FC24F-7AB6-BDE2-9980-C7BB57C18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2" y="9389698"/>
                <a:ext cx="3352800" cy="762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Decision 19">
            <a:extLst>
              <a:ext uri="{FF2B5EF4-FFF2-40B4-BE49-F238E27FC236}">
                <a16:creationId xmlns:a16="http://schemas.microsoft.com/office/drawing/2014/main" id="{818E61E7-9A20-C44E-3F2C-EB0D92A0F750}"/>
              </a:ext>
            </a:extLst>
          </p:cNvPr>
          <p:cNvSpPr/>
          <p:nvPr/>
        </p:nvSpPr>
        <p:spPr>
          <a:xfrm>
            <a:off x="15240002" y="3168776"/>
            <a:ext cx="2057400" cy="102870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Last Layer?</a:t>
            </a:r>
            <a:endParaRPr lang="en-IL" dirty="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4C24EC0-B046-2124-F640-6B8A269317F8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13411202" y="3683126"/>
            <a:ext cx="1828800" cy="6087572"/>
          </a:xfrm>
          <a:prstGeom prst="curved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6907E2-25BF-821B-D7A2-3009A5897BB6}"/>
              </a:ext>
            </a:extLst>
          </p:cNvPr>
          <p:cNvCxnSpPr>
            <a:cxnSpLocks/>
          </p:cNvCxnSpPr>
          <p:nvPr/>
        </p:nvCxnSpPr>
        <p:spPr>
          <a:xfrm>
            <a:off x="16268702" y="4197476"/>
            <a:ext cx="0" cy="609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5EE69FC-5804-15B7-4F65-AAF1A182E2BC}"/>
              </a:ext>
            </a:extLst>
          </p:cNvPr>
          <p:cNvSpPr txBox="1"/>
          <p:nvPr/>
        </p:nvSpPr>
        <p:spPr>
          <a:xfrm>
            <a:off x="16306801" y="4260460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1B80E8FB-DB51-C1EA-2413-1765FA99E8D1}"/>
                  </a:ext>
                </a:extLst>
              </p:cNvPr>
              <p:cNvSpPr/>
              <p:nvPr/>
            </p:nvSpPr>
            <p:spPr>
              <a:xfrm>
                <a:off x="14592302" y="4807076"/>
                <a:ext cx="3352800" cy="762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5A919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Final Node Embeddings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𝑯</m:t>
                          </m:r>
                        </m:e>
                        <m:sup>
                          <m:r>
                            <a:rPr lang="en-US" b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𝑳</m:t>
                          </m:r>
                        </m:sup>
                      </m:sSup>
                    </m:oMath>
                  </m:oMathPara>
                </a14:m>
                <a:endParaRPr lang="en-IL" b="1" dirty="0">
                  <a:solidFill>
                    <a:srgbClr val="5A919B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1B80E8FB-DB51-C1EA-2413-1765FA99E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2302" y="4807076"/>
                <a:ext cx="3352800" cy="762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007E01-C764-C8F5-7014-811A73C181C2}"/>
              </a:ext>
            </a:extLst>
          </p:cNvPr>
          <p:cNvCxnSpPr>
            <a:cxnSpLocks/>
          </p:cNvCxnSpPr>
          <p:nvPr/>
        </p:nvCxnSpPr>
        <p:spPr>
          <a:xfrm>
            <a:off x="16306801" y="5569076"/>
            <a:ext cx="0" cy="609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C2FF797-8562-64E4-5A3F-5B0581180116}"/>
              </a:ext>
            </a:extLst>
          </p:cNvPr>
          <p:cNvSpPr/>
          <p:nvPr/>
        </p:nvSpPr>
        <p:spPr>
          <a:xfrm>
            <a:off x="14595234" y="6180749"/>
            <a:ext cx="33528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Apply Softmax for Classification</a:t>
            </a:r>
            <a:endParaRPr lang="en-IL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131135-67D6-F849-C937-C145D674921C}"/>
              </a:ext>
            </a:extLst>
          </p:cNvPr>
          <p:cNvCxnSpPr>
            <a:cxnSpLocks/>
          </p:cNvCxnSpPr>
          <p:nvPr/>
        </p:nvCxnSpPr>
        <p:spPr>
          <a:xfrm>
            <a:off x="16306801" y="6942749"/>
            <a:ext cx="0" cy="609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E4F66E86-0137-12B0-0627-96C5CD9097E4}"/>
                  </a:ext>
                </a:extLst>
              </p:cNvPr>
              <p:cNvSpPr/>
              <p:nvPr/>
            </p:nvSpPr>
            <p:spPr>
              <a:xfrm>
                <a:off x="14592302" y="7552349"/>
                <a:ext cx="3352800" cy="762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5A919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Output: Predicted Labels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𝒀</m:t>
                        </m:r>
                      </m:e>
                    </m:acc>
                  </m:oMath>
                </a14:m>
                <a:endParaRPr lang="en-IL" b="1" dirty="0"/>
              </a:p>
            </p:txBody>
          </p:sp>
        </mc:Choice>
        <mc:Fallback xmlns=""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E4F66E86-0137-12B0-0627-96C5CD909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2302" y="7552349"/>
                <a:ext cx="3352800" cy="7620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7F7514DE-F6C5-6301-9869-9AC4ACC9209A}"/>
              </a:ext>
            </a:extLst>
          </p:cNvPr>
          <p:cNvCxnSpPr>
            <a:cxnSpLocks/>
            <a:stCxn id="20" idx="0"/>
          </p:cNvCxnSpPr>
          <p:nvPr/>
        </p:nvCxnSpPr>
        <p:spPr>
          <a:xfrm rot="16200000" flipH="1" flipV="1">
            <a:off x="8520541" y="-1236966"/>
            <a:ext cx="3342420" cy="12153903"/>
          </a:xfrm>
          <a:prstGeom prst="curvedConnector4">
            <a:avLst>
              <a:gd name="adj1" fmla="val -30514"/>
              <a:gd name="adj2" fmla="val 9575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E8A4A43-1D66-A31B-8F64-CD567E7BBCF9}"/>
              </a:ext>
            </a:extLst>
          </p:cNvPr>
          <p:cNvSpPr txBox="1"/>
          <p:nvPr/>
        </p:nvSpPr>
        <p:spPr>
          <a:xfrm>
            <a:off x="10515602" y="2336954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E58D47E1-F4CB-2682-E3F3-4BCEE69CCE2A}"/>
                  </a:ext>
                </a:extLst>
              </p:cNvPr>
              <p:cNvSpPr/>
              <p:nvPr/>
            </p:nvSpPr>
            <p:spPr>
              <a:xfrm>
                <a:off x="152400" y="5067300"/>
                <a:ext cx="3962399" cy="762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5A919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Layer 0: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5A919B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𝑿</m:t>
                    </m:r>
                    <m:r>
                      <a:rPr lang="en-US" b="1" i="1" smtClean="0">
                        <a:solidFill>
                          <a:srgbClr val="5A919B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𝑯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𝟎</m:t>
                        </m:r>
                        <m:r>
                          <a:rPr lang="en-US" b="1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en-IL" b="1" dirty="0"/>
              </a:p>
            </p:txBody>
          </p:sp>
        </mc:Choice>
        <mc:Fallback xmlns=""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E58D47E1-F4CB-2682-E3F3-4BCEE69CC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067300"/>
                <a:ext cx="3962399" cy="7620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1FD8381F-ADE1-5CDA-BE7A-A5A99C7134A4}"/>
                  </a:ext>
                </a:extLst>
              </p:cNvPr>
              <p:cNvSpPr/>
              <p:nvPr/>
            </p:nvSpPr>
            <p:spPr>
              <a:xfrm>
                <a:off x="152400" y="6438900"/>
                <a:ext cx="3962399" cy="762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5A919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For each layer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ℓ</m:t>
                    </m:r>
                    <m:r>
                      <a:rPr lang="en-US" b="1" i="0" smtClean="0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1" i="0" smtClean="0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𝟎</m:t>
                    </m:r>
                    <m:r>
                      <a:rPr lang="en-US" b="1" i="0" smtClean="0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b="1" i="0" smtClean="0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𝐭𝐨</m:t>
                    </m:r>
                    <m:r>
                      <a:rPr lang="en-US" b="1" i="0" smtClean="0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b="1" i="0" smtClean="0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𝐋</m:t>
                    </m:r>
                    <m:r>
                      <a:rPr lang="en-US" b="1" i="0" smtClean="0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  <m:r>
                      <a:rPr lang="en-US" b="1" i="0" smtClean="0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𝟏</m:t>
                    </m:r>
                  </m:oMath>
                </a14:m>
                <a:endParaRPr lang="en-IL" b="1" dirty="0"/>
              </a:p>
            </p:txBody>
          </p:sp>
        </mc:Choice>
        <mc:Fallback xmlns=""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1FD8381F-ADE1-5CDA-BE7A-A5A99C713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438900"/>
                <a:ext cx="3962399" cy="7620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8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CE03471-DA51-19EF-D676-62A777D871F7}"/>
              </a:ext>
            </a:extLst>
          </p:cNvPr>
          <p:cNvSpPr/>
          <p:nvPr/>
        </p:nvSpPr>
        <p:spPr>
          <a:xfrm>
            <a:off x="1524000" y="296384"/>
            <a:ext cx="15240000" cy="14466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sp>
        <p:nvSpPr>
          <p:cNvPr id="25" name="TextBox 25"/>
          <p:cNvSpPr txBox="1"/>
          <p:nvPr/>
        </p:nvSpPr>
        <p:spPr>
          <a:xfrm>
            <a:off x="4077460" y="558046"/>
            <a:ext cx="10133076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6000" b="1" dirty="0">
                <a:solidFill>
                  <a:srgbClr val="5A919B"/>
                </a:solidFill>
                <a:latin typeface="Segoe UI" panose="020B0502040204020203" pitchFamily="34" charset="0"/>
                <a:ea typeface="Open Sauce Heavy"/>
                <a:cs typeface="Segoe UI" panose="020B0502040204020203" pitchFamily="34" charset="0"/>
                <a:sym typeface="Open Sauce Heavy"/>
              </a:rPr>
              <a:t>Testing and Evaluation Plan</a:t>
            </a:r>
          </a:p>
        </p:txBody>
      </p:sp>
      <p:pic>
        <p:nvPicPr>
          <p:cNvPr id="1026" name="Picture 2" descr="Precision, Recall &amp; F1-Score - Venkata Teja - Medium">
            <a:extLst>
              <a:ext uri="{FF2B5EF4-FFF2-40B4-BE49-F238E27FC236}">
                <a16:creationId xmlns:a16="http://schemas.microsoft.com/office/drawing/2014/main" id="{42429EB2-FC1F-AC59-01B4-3716F1269D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3" r="20175"/>
          <a:stretch/>
        </p:blipFill>
        <p:spPr bwMode="auto">
          <a:xfrm>
            <a:off x="8237441" y="8506558"/>
            <a:ext cx="1813113" cy="17291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649067-1AB3-01D0-0998-7A7DE2B84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97870"/>
              </p:ext>
            </p:extLst>
          </p:nvPr>
        </p:nvGraphicFramePr>
        <p:xfrm>
          <a:off x="1541586" y="1981199"/>
          <a:ext cx="15240000" cy="630771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45882">
                  <a:extLst>
                    <a:ext uri="{9D8B030D-6E8A-4147-A177-3AD203B41FA5}">
                      <a16:colId xmlns:a16="http://schemas.microsoft.com/office/drawing/2014/main" val="766312489"/>
                    </a:ext>
                  </a:extLst>
                </a:gridCol>
                <a:gridCol w="5758176">
                  <a:extLst>
                    <a:ext uri="{9D8B030D-6E8A-4147-A177-3AD203B41FA5}">
                      <a16:colId xmlns:a16="http://schemas.microsoft.com/office/drawing/2014/main" val="174318025"/>
                    </a:ext>
                  </a:extLst>
                </a:gridCol>
                <a:gridCol w="7835942">
                  <a:extLst>
                    <a:ext uri="{9D8B030D-6E8A-4147-A177-3AD203B41FA5}">
                      <a16:colId xmlns:a16="http://schemas.microsoft.com/office/drawing/2014/main" val="635289699"/>
                    </a:ext>
                  </a:extLst>
                </a:gridCol>
              </a:tblGrid>
              <a:tr h="9957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200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Case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200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Test Case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200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Expected Result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8248153"/>
                  </a:ext>
                </a:extLst>
              </a:tr>
              <a:tr h="10105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200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Node2Vec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200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 &amp; p suited values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200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 Node2Vec on a sample graph dataset with q = 0.25 and p = 0.5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Node embeddings are generated and stored for each node in a low-dimensional space with a meaningful clustering and clear separation of anomalies 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2489098"/>
                  </a:ext>
                </a:extLst>
              </a:tr>
              <a:tr h="500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200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Isolation Forest Detection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Assess how varying the number of trees affects anomaly detection performance when n_estimators = 150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Anomalies are identified based on short path lengths in the Isolation Forest, and nodes with high anomaly scores are flagged + number of trees that provides the best balance between performance and computational efficiency.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4590968"/>
                  </a:ext>
                </a:extLst>
              </a:tr>
              <a:tr h="500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2000" kern="0" dirty="0">
                          <a:effectLst/>
                          <a:latin typeface="Segoe UI" panose="020B0502040204020203" pitchFamily="34" charset="0"/>
                          <a:ea typeface="Aptos" panose="020B0004020202020204" pitchFamily="34" charset="0"/>
                          <a:cs typeface="Segoe UI" panose="020B0502040204020203" pitchFamily="34" charset="0"/>
                        </a:rPr>
                        <a:t>Scalability with Large Dataset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 large citation graph dataset with over 5000 nodes and edges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The entire pipeline (Node2Vec, Isolation Forest, and GFCN) runs efficiently within an expected time frame, scaling with the dataset size.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7831620"/>
                  </a:ext>
                </a:extLst>
              </a:tr>
              <a:tr h="10105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2000" kern="0" dirty="0">
                          <a:effectLst/>
                          <a:latin typeface="Segoe UI" panose="020B0502040204020203" pitchFamily="34" charset="0"/>
                          <a:ea typeface="Aptos" panose="020B0004020202020204" pitchFamily="34" charset="0"/>
                          <a:cs typeface="Segoe UI" panose="020B0502040204020203" pitchFamily="34" charset="0"/>
                        </a:rPr>
                        <a:t>Evaluation Metrics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200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Detection against ground truth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precision &gt; 0.75, recall &gt; 0.70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0154641"/>
                  </a:ext>
                </a:extLst>
              </a:tr>
              <a:tr h="10105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2000" kern="0" dirty="0">
                          <a:effectLst/>
                          <a:latin typeface="Segoe UI" panose="020B0502040204020203" pitchFamily="34" charset="0"/>
                          <a:ea typeface="Aptos" panose="020B0004020202020204" pitchFamily="34" charset="0"/>
                          <a:cs typeface="Segoe UI" panose="020B0502040204020203" pitchFamily="34" charset="0"/>
                        </a:rPr>
                        <a:t>GFCN Integration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Entered Results From Isolation Forest Into GFCN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GFCN accepts the input without errors and maintains the integrity of the data format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484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9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1161C9D-2AD7-6C7B-1830-4A4C021731C8}"/>
              </a:ext>
            </a:extLst>
          </p:cNvPr>
          <p:cNvSpPr/>
          <p:nvPr/>
        </p:nvSpPr>
        <p:spPr>
          <a:xfrm>
            <a:off x="1524000" y="296384"/>
            <a:ext cx="15240000" cy="14466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sp>
        <p:nvSpPr>
          <p:cNvPr id="2" name="Freeform 2"/>
          <p:cNvSpPr/>
          <p:nvPr/>
        </p:nvSpPr>
        <p:spPr>
          <a:xfrm flipV="1">
            <a:off x="0" y="6107036"/>
            <a:ext cx="3997566" cy="4179964"/>
          </a:xfrm>
          <a:custGeom>
            <a:avLst/>
            <a:gdLst/>
            <a:ahLst/>
            <a:cxnLst/>
            <a:rect l="l" t="t" r="r" b="b"/>
            <a:pathLst>
              <a:path w="3997566" h="4179964">
                <a:moveTo>
                  <a:pt x="0" y="4179964"/>
                </a:moveTo>
                <a:lnTo>
                  <a:pt x="3997566" y="4179964"/>
                </a:lnTo>
                <a:lnTo>
                  <a:pt x="3997566" y="0"/>
                </a:lnTo>
                <a:lnTo>
                  <a:pt x="0" y="0"/>
                </a:lnTo>
                <a:lnTo>
                  <a:pt x="0" y="417996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25" name="TextBox 25"/>
          <p:cNvSpPr txBox="1"/>
          <p:nvPr/>
        </p:nvSpPr>
        <p:spPr>
          <a:xfrm>
            <a:off x="4867275" y="484332"/>
            <a:ext cx="8553450" cy="9310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6000" b="1" dirty="0">
                <a:solidFill>
                  <a:srgbClr val="5A919B"/>
                </a:solidFill>
                <a:latin typeface="Segoe UI" panose="020B0502040204020203" pitchFamily="34" charset="0"/>
                <a:ea typeface="Open Sauce Heavy"/>
                <a:cs typeface="Segoe UI" panose="020B0502040204020203" pitchFamily="34" charset="0"/>
                <a:sym typeface="Open Sauce Heavy"/>
              </a:rPr>
              <a:t>Expected Achievements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28700" y="3728536"/>
            <a:ext cx="3462997" cy="1433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93"/>
              </a:lnSpc>
            </a:pPr>
            <a:endParaRPr lang="en-US" sz="8424" dirty="0">
              <a:solidFill>
                <a:srgbClr val="5A919B"/>
              </a:solidFill>
              <a:latin typeface="Open Sauce Heavy"/>
              <a:ea typeface="Open Sauce Heavy"/>
              <a:cs typeface="Open Sauce Heavy"/>
              <a:sym typeface="Open Sauce Heavy"/>
            </a:endParaRPr>
          </a:p>
        </p:txBody>
      </p:sp>
      <p:pic>
        <p:nvPicPr>
          <p:cNvPr id="1026" name="Picture 2" descr="Achievement - Free sports and competition icons">
            <a:extLst>
              <a:ext uri="{FF2B5EF4-FFF2-40B4-BE49-F238E27FC236}">
                <a16:creationId xmlns:a16="http://schemas.microsoft.com/office/drawing/2014/main" id="{C7604D7A-3FF2-95A3-66BD-38AB0896A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0" y="674370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122698-CC5A-086B-B442-3254A8BE5A6D}"/>
              </a:ext>
            </a:extLst>
          </p:cNvPr>
          <p:cNvSpPr txBox="1"/>
          <p:nvPr/>
        </p:nvSpPr>
        <p:spPr>
          <a:xfrm>
            <a:off x="1058010" y="2089982"/>
            <a:ext cx="13672040" cy="4144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objective is to achieve high detection accuracy for anomalies by leveraging a combination of Node2Vec, Isolation Forest, and Graph Fairing Convolutional Networks (GFCN).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aim to suggest a new nested approach for citation anomaly detection</a:t>
            </a:r>
            <a:endParaRPr lang="en-IL" sz="3600" dirty="0">
              <a:solidFill>
                <a:srgbClr val="5A919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75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13548" y="3378359"/>
            <a:ext cx="7460903" cy="1765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33"/>
              </a:lnSpc>
            </a:pPr>
            <a:r>
              <a:rPr lang="en-US" sz="10381" dirty="0">
                <a:solidFill>
                  <a:srgbClr val="5A919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Thank You!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0"/>
            <a:ext cx="4527674" cy="4734260"/>
          </a:xfrm>
          <a:custGeom>
            <a:avLst/>
            <a:gdLst/>
            <a:ahLst/>
            <a:cxnLst/>
            <a:rect l="l" t="t" r="r" b="b"/>
            <a:pathLst>
              <a:path w="4527674" h="4734260">
                <a:moveTo>
                  <a:pt x="0" y="0"/>
                </a:moveTo>
                <a:lnTo>
                  <a:pt x="4527674" y="0"/>
                </a:lnTo>
                <a:lnTo>
                  <a:pt x="4527674" y="4734260"/>
                </a:lnTo>
                <a:lnTo>
                  <a:pt x="0" y="4734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6" name="Freeform 6"/>
          <p:cNvSpPr/>
          <p:nvPr/>
        </p:nvSpPr>
        <p:spPr>
          <a:xfrm flipH="1" flipV="1">
            <a:off x="13760326" y="5552740"/>
            <a:ext cx="4527674" cy="4734260"/>
          </a:xfrm>
          <a:custGeom>
            <a:avLst/>
            <a:gdLst/>
            <a:ahLst/>
            <a:cxnLst/>
            <a:rect l="l" t="t" r="r" b="b"/>
            <a:pathLst>
              <a:path w="4527674" h="4734260">
                <a:moveTo>
                  <a:pt x="4527674" y="4734260"/>
                </a:moveTo>
                <a:lnTo>
                  <a:pt x="0" y="4734260"/>
                </a:lnTo>
                <a:lnTo>
                  <a:pt x="0" y="0"/>
                </a:lnTo>
                <a:lnTo>
                  <a:pt x="4527674" y="0"/>
                </a:lnTo>
                <a:lnTo>
                  <a:pt x="4527674" y="47342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6E33322-9053-78CC-23E2-870F8B1624E0}"/>
              </a:ext>
            </a:extLst>
          </p:cNvPr>
          <p:cNvSpPr/>
          <p:nvPr/>
        </p:nvSpPr>
        <p:spPr>
          <a:xfrm>
            <a:off x="1524000" y="296384"/>
            <a:ext cx="15240000" cy="14466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TextBox 4"/>
          <p:cNvSpPr txBox="1"/>
          <p:nvPr/>
        </p:nvSpPr>
        <p:spPr>
          <a:xfrm>
            <a:off x="1734410" y="495300"/>
            <a:ext cx="15102840" cy="8878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84"/>
              </a:lnSpc>
            </a:pPr>
            <a:r>
              <a:rPr lang="en-US" sz="4800" b="1" dirty="0">
                <a:solidFill>
                  <a:srgbClr val="5A919B"/>
                </a:solidFill>
                <a:latin typeface="Segoe UI" panose="020B0502040204020203" pitchFamily="34" charset="0"/>
                <a:ea typeface="Open Sauce Heavy"/>
                <a:cs typeface="Segoe UI" panose="020B0502040204020203" pitchFamily="34" charset="0"/>
                <a:sym typeface="Open Sauce Heavy"/>
              </a:rPr>
              <a:t>Problem Definition: Anomalies In Scientific Citations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F3B04F-A483-9AD3-0EF6-A89C36FD395D}"/>
              </a:ext>
            </a:extLst>
          </p:cNvPr>
          <p:cNvSpPr txBox="1"/>
          <p:nvPr/>
        </p:nvSpPr>
        <p:spPr>
          <a:xfrm>
            <a:off x="1509252" y="2912120"/>
            <a:ext cx="164592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Problem: </a:t>
            </a:r>
            <a:r>
              <a:rPr lang="en-US" sz="36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Scientific</a:t>
            </a:r>
            <a:r>
              <a:rPr lang="en-US" sz="3600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citation may be counterfeit (citation manipulation, misleading quotes), undermining the credibility of the research.</a:t>
            </a:r>
          </a:p>
          <a:p>
            <a:endParaRPr lang="en-US" sz="3600" dirty="0">
              <a:solidFill>
                <a:srgbClr val="5A919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3200" dirty="0">
              <a:solidFill>
                <a:srgbClr val="5A919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Purpose</a:t>
            </a:r>
            <a:r>
              <a:rPr lang="en-IL" sz="3600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IL" sz="36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Detecting these anomalies </a:t>
            </a:r>
            <a:r>
              <a:rPr lang="en-US" sz="36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citations </a:t>
            </a:r>
            <a:r>
              <a:rPr lang="en-IL" sz="36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graph-structured data, where nodes represent papers and edges represent citations.</a:t>
            </a:r>
          </a:p>
          <a:p>
            <a:endParaRPr lang="en-IL" sz="3600" dirty="0">
              <a:solidFill>
                <a:srgbClr val="5A919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L" sz="3600" dirty="0">
              <a:solidFill>
                <a:srgbClr val="5A919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sz="3600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Goal: </a:t>
            </a:r>
            <a:r>
              <a:rPr lang="en-US" sz="36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project</a:t>
            </a:r>
            <a:r>
              <a:rPr lang="en-IL" sz="36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aims</a:t>
            </a:r>
            <a:r>
              <a:rPr lang="en-IL" sz="36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</a:t>
            </a:r>
            <a:r>
              <a:rPr lang="en-US" sz="36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propose a method to</a:t>
            </a:r>
            <a:r>
              <a:rPr lang="en-IL" sz="36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recognize</a:t>
            </a:r>
            <a:r>
              <a:rPr lang="en-IL" sz="36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citation anomalies efficiently.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7D4A1BF-D3A4-9E51-E857-16C064F4915F}"/>
              </a:ext>
            </a:extLst>
          </p:cNvPr>
          <p:cNvSpPr/>
          <p:nvPr/>
        </p:nvSpPr>
        <p:spPr>
          <a:xfrm>
            <a:off x="1524000" y="296384"/>
            <a:ext cx="15240000" cy="14466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Freeform 3"/>
          <p:cNvSpPr/>
          <p:nvPr/>
        </p:nvSpPr>
        <p:spPr>
          <a:xfrm flipH="1" flipV="1">
            <a:off x="9433699" y="1028700"/>
            <a:ext cx="8854301" cy="9258300"/>
          </a:xfrm>
          <a:custGeom>
            <a:avLst/>
            <a:gdLst/>
            <a:ahLst/>
            <a:cxnLst/>
            <a:rect l="l" t="t" r="r" b="b"/>
            <a:pathLst>
              <a:path w="8854301" h="9258300">
                <a:moveTo>
                  <a:pt x="8854301" y="9258300"/>
                </a:moveTo>
                <a:lnTo>
                  <a:pt x="0" y="9258300"/>
                </a:lnTo>
                <a:lnTo>
                  <a:pt x="0" y="0"/>
                </a:lnTo>
                <a:lnTo>
                  <a:pt x="8854301" y="0"/>
                </a:lnTo>
                <a:lnTo>
                  <a:pt x="8854301" y="92583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7" name="TextBox 7"/>
          <p:cNvSpPr txBox="1"/>
          <p:nvPr/>
        </p:nvSpPr>
        <p:spPr>
          <a:xfrm>
            <a:off x="540160" y="3314700"/>
            <a:ext cx="9296400" cy="6211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5A919B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Solution</a:t>
            </a:r>
            <a:r>
              <a:rPr lang="en-US" sz="3600" dirty="0">
                <a:solidFill>
                  <a:srgbClr val="5A919B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: Our objective is to apply Graph Fairing Convolutional Networks (GFCNs) to model and analyze citation relationships within scientific literature.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5A919B"/>
              </a:solidFill>
              <a:latin typeface="Segoe UI" panose="020B0502040204020203" pitchFamily="34" charset="0"/>
              <a:ea typeface="Montserrat"/>
              <a:cs typeface="Segoe UI" panose="020B0502040204020203" pitchFamily="34" charset="0"/>
              <a:sym typeface="Montserra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5A919B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Techniques</a:t>
            </a:r>
            <a:r>
              <a:rPr lang="en-US" sz="3600" dirty="0">
                <a:solidFill>
                  <a:srgbClr val="5A919B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 </a:t>
            </a:r>
            <a:r>
              <a:rPr lang="en-US" sz="3600" b="1" dirty="0">
                <a:solidFill>
                  <a:srgbClr val="5A919B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Used</a:t>
            </a:r>
            <a:r>
              <a:rPr lang="en-US" sz="3600" dirty="0">
                <a:solidFill>
                  <a:srgbClr val="5A919B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: Node2Vec, Isolation Forest, GFCN, Jacobi Method.</a:t>
            </a:r>
          </a:p>
          <a:p>
            <a:pPr algn="just">
              <a:lnSpc>
                <a:spcPts val="3808"/>
              </a:lnSpc>
            </a:pPr>
            <a:endParaRPr lang="en-US" sz="3200" dirty="0">
              <a:solidFill>
                <a:srgbClr val="5A919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017259" y="551345"/>
            <a:ext cx="8253482" cy="936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90"/>
              </a:lnSpc>
            </a:pPr>
            <a:r>
              <a:rPr lang="en-US" sz="6000" b="1" dirty="0">
                <a:solidFill>
                  <a:srgbClr val="5A919B"/>
                </a:solidFill>
                <a:latin typeface="Segoe UI" panose="020B0502040204020203" pitchFamily="34" charset="0"/>
                <a:ea typeface="Open Sauce Heavy"/>
                <a:cs typeface="Segoe UI" panose="020B0502040204020203" pitchFamily="34" charset="0"/>
                <a:sym typeface="Open Sauce Heavy"/>
              </a:rPr>
              <a:t>Approach Overview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3C0587E-E420-FFB6-45AC-BEA2233FCFFE}"/>
              </a:ext>
            </a:extLst>
          </p:cNvPr>
          <p:cNvSpPr/>
          <p:nvPr/>
        </p:nvSpPr>
        <p:spPr>
          <a:xfrm>
            <a:off x="1524000" y="296384"/>
            <a:ext cx="15240000" cy="14466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Freeform 3"/>
          <p:cNvSpPr/>
          <p:nvPr/>
        </p:nvSpPr>
        <p:spPr>
          <a:xfrm flipH="1" flipV="1">
            <a:off x="13760326" y="5552740"/>
            <a:ext cx="4527674" cy="4734260"/>
          </a:xfrm>
          <a:custGeom>
            <a:avLst/>
            <a:gdLst/>
            <a:ahLst/>
            <a:cxnLst/>
            <a:rect l="l" t="t" r="r" b="b"/>
            <a:pathLst>
              <a:path w="4527674" h="4734260">
                <a:moveTo>
                  <a:pt x="4527674" y="4734260"/>
                </a:moveTo>
                <a:lnTo>
                  <a:pt x="0" y="4734260"/>
                </a:lnTo>
                <a:lnTo>
                  <a:pt x="0" y="0"/>
                </a:lnTo>
                <a:lnTo>
                  <a:pt x="4527674" y="0"/>
                </a:lnTo>
                <a:lnTo>
                  <a:pt x="4527674" y="47342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8" name="TextBox 8"/>
          <p:cNvSpPr txBox="1"/>
          <p:nvPr/>
        </p:nvSpPr>
        <p:spPr>
          <a:xfrm>
            <a:off x="1704932" y="444505"/>
            <a:ext cx="15059068" cy="991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67"/>
              </a:lnSpc>
            </a:pPr>
            <a:r>
              <a:rPr lang="en-US" sz="5400" b="1" dirty="0">
                <a:solidFill>
                  <a:srgbClr val="5A919B"/>
                </a:solidFill>
                <a:latin typeface="Segoe UI" panose="020B0502040204020203" pitchFamily="34" charset="0"/>
                <a:ea typeface="Open Sauce Heavy"/>
                <a:cs typeface="Segoe UI" panose="020B0502040204020203" pitchFamily="34" charset="0"/>
                <a:sym typeface="Open Sauce Heavy"/>
              </a:rPr>
              <a:t>Graph Fairing Convolutional Networks (GFCN)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24000" y="5731117"/>
            <a:ext cx="11049000" cy="42594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5A919B"/>
                </a:solidFill>
                <a:latin typeface="Segoe UI" panose="020B0502040204020203" pitchFamily="34" charset="0"/>
                <a:ea typeface="Canva Sans"/>
                <a:cs typeface="Segoe UI" panose="020B0502040204020203" pitchFamily="34" charset="0"/>
                <a:sym typeface="Canva Sans"/>
              </a:rPr>
              <a:t>Key Concepts: </a:t>
            </a:r>
          </a:p>
          <a:p>
            <a:pPr marL="1371600"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A919B"/>
                </a:solidFill>
                <a:latin typeface="Segoe UI" panose="020B0502040204020203" pitchFamily="34" charset="0"/>
                <a:ea typeface="Canva Sans"/>
                <a:cs typeface="Segoe UI" panose="020B0502040204020203" pitchFamily="34" charset="0"/>
                <a:sym typeface="Canva Sans"/>
              </a:rPr>
              <a:t>Graph fairing</a:t>
            </a:r>
            <a:endParaRPr lang="he-IL" sz="3600" dirty="0">
              <a:solidFill>
                <a:srgbClr val="5A919B"/>
              </a:solidFill>
              <a:latin typeface="Segoe UI" panose="020B0502040204020203" pitchFamily="34" charset="0"/>
              <a:ea typeface="Canva Sans"/>
              <a:cs typeface="Segoe UI" panose="020B0502040204020203" pitchFamily="34" charset="0"/>
              <a:sym typeface="Canva Sans"/>
            </a:endParaRPr>
          </a:p>
          <a:p>
            <a:pPr marL="1371600"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A919B"/>
                </a:solidFill>
                <a:latin typeface="Segoe UI" panose="020B0502040204020203" pitchFamily="34" charset="0"/>
                <a:ea typeface="Canva Sans"/>
                <a:cs typeface="Segoe UI" panose="020B0502040204020203" pitchFamily="34" charset="0"/>
                <a:sym typeface="Canva Sans"/>
              </a:rPr>
              <a:t>Graph convolution</a:t>
            </a:r>
            <a:endParaRPr lang="he-IL" sz="3600" dirty="0">
              <a:solidFill>
                <a:srgbClr val="5A919B"/>
              </a:solidFill>
              <a:latin typeface="Segoe UI" panose="020B0502040204020203" pitchFamily="34" charset="0"/>
              <a:ea typeface="Canva Sans"/>
              <a:cs typeface="Segoe UI" panose="020B0502040204020203" pitchFamily="34" charset="0"/>
              <a:sym typeface="Canva Sans"/>
            </a:endParaRPr>
          </a:p>
          <a:p>
            <a:pPr marL="1371600"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A919B"/>
                </a:solidFill>
                <a:latin typeface="Segoe UI" panose="020B0502040204020203" pitchFamily="34" charset="0"/>
                <a:ea typeface="Canva Sans"/>
                <a:cs typeface="Segoe UI" panose="020B0502040204020203" pitchFamily="34" charset="0"/>
                <a:sym typeface="Canva Sans"/>
              </a:rPr>
              <a:t>Skip Connections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44514-7F48-C388-5501-CC185D0709C3}"/>
              </a:ext>
            </a:extLst>
          </p:cNvPr>
          <p:cNvSpPr txBox="1"/>
          <p:nvPr/>
        </p:nvSpPr>
        <p:spPr>
          <a:xfrm>
            <a:off x="1524000" y="2285013"/>
            <a:ext cx="15240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GFCN uses a multi-layer architecture, together with skip connections, and non-linear activation functions to extract high-order information of graphs as discriminative features. </a:t>
            </a:r>
          </a:p>
          <a:p>
            <a:endParaRPr lang="en-US" sz="3600" dirty="0">
              <a:solidFill>
                <a:srgbClr val="5A919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GFCN inherits all benefits of GCNs, including accuracy, efficiency and ease of training.</a:t>
            </a:r>
          </a:p>
          <a:p>
            <a:endParaRPr lang="en-US" sz="3600" dirty="0">
              <a:solidFill>
                <a:srgbClr val="5A919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F6DC71A-3EAE-BED6-B731-327B31A2695B}"/>
              </a:ext>
            </a:extLst>
          </p:cNvPr>
          <p:cNvSpPr/>
          <p:nvPr/>
        </p:nvSpPr>
        <p:spPr>
          <a:xfrm>
            <a:off x="1524000" y="102010"/>
            <a:ext cx="15240000" cy="14466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sp>
        <p:nvSpPr>
          <p:cNvPr id="3" name="Freeform 3"/>
          <p:cNvSpPr/>
          <p:nvPr/>
        </p:nvSpPr>
        <p:spPr>
          <a:xfrm flipH="1" flipV="1">
            <a:off x="13760326" y="5552740"/>
            <a:ext cx="4527674" cy="4734260"/>
          </a:xfrm>
          <a:custGeom>
            <a:avLst/>
            <a:gdLst/>
            <a:ahLst/>
            <a:cxnLst/>
            <a:rect l="l" t="t" r="r" b="b"/>
            <a:pathLst>
              <a:path w="4527674" h="4734260">
                <a:moveTo>
                  <a:pt x="4527674" y="4734260"/>
                </a:moveTo>
                <a:lnTo>
                  <a:pt x="0" y="4734260"/>
                </a:lnTo>
                <a:lnTo>
                  <a:pt x="0" y="0"/>
                </a:lnTo>
                <a:lnTo>
                  <a:pt x="4527674" y="0"/>
                </a:lnTo>
                <a:lnTo>
                  <a:pt x="4527674" y="47342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8" name="TextBox 8"/>
          <p:cNvSpPr txBox="1"/>
          <p:nvPr/>
        </p:nvSpPr>
        <p:spPr>
          <a:xfrm>
            <a:off x="6674633" y="202619"/>
            <a:ext cx="4938734" cy="991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67"/>
              </a:lnSpc>
            </a:pPr>
            <a:r>
              <a:rPr lang="en-US" sz="6000" b="1" dirty="0">
                <a:solidFill>
                  <a:srgbClr val="5A919B"/>
                </a:solidFill>
                <a:latin typeface="Segoe UI" panose="020B0502040204020203" pitchFamily="34" charset="0"/>
                <a:ea typeface="Open Sauce Heavy"/>
                <a:cs typeface="Segoe UI" panose="020B0502040204020203" pitchFamily="34" charset="0"/>
                <a:sym typeface="Open Sauce Heavy"/>
              </a:rPr>
              <a:t>Graph Fairing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3685" y="1620538"/>
            <a:ext cx="16125869" cy="18164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A919B"/>
                </a:solidFill>
                <a:latin typeface="Segoe UI" panose="020B0502040204020203" pitchFamily="34" charset="0"/>
                <a:ea typeface="Canva Sans"/>
                <a:cs typeface="Segoe UI" panose="020B0502040204020203" pitchFamily="34" charset="0"/>
                <a:sym typeface="Canva Sans"/>
              </a:rPr>
              <a:t>The core idea behind graph fairing is to smooth node features (or signals) on the graph by attenuating high-frequency noise and preserving the essential graph structure.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FDCEA1-553B-0F8E-52A3-585E0B85A5B0}"/>
                  </a:ext>
                </a:extLst>
              </p:cNvPr>
              <p:cNvSpPr txBox="1"/>
              <p:nvPr/>
            </p:nvSpPr>
            <p:spPr>
              <a:xfrm>
                <a:off x="533400" y="4593582"/>
                <a:ext cx="3124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3600" b="1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ea typeface="Canva Sans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IL" sz="3600" b="1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ea typeface="Canva Sans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IL" sz="3600" b="1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ea typeface="Canva Sans"/>
                          <a:cs typeface="Segoe UI" panose="020B0502040204020203" pitchFamily="34" charset="0"/>
                        </a:rPr>
                        <m:t>𝐻</m:t>
                      </m:r>
                      <m:d>
                        <m:dPr>
                          <m:ctrlPr>
                            <a:rPr lang="en-IL" sz="3600" b="1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IL" sz="3600" b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𝐼</m:t>
                          </m:r>
                          <m:r>
                            <a:rPr lang="en-IL" sz="3600" b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+</m:t>
                          </m:r>
                          <m:r>
                            <a:rPr lang="en-IL" sz="3600" b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𝑠𝐿</m:t>
                          </m:r>
                        </m:e>
                      </m:d>
                    </m:oMath>
                  </m:oMathPara>
                </a14:m>
                <a:endParaRPr lang="en-IL" sz="3600" b="1" dirty="0">
                  <a:solidFill>
                    <a:srgbClr val="5A919B"/>
                  </a:solidFill>
                  <a:latin typeface="Segoe UI" panose="020B0502040204020203" pitchFamily="34" charset="0"/>
                  <a:ea typeface="Canva Sans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FDCEA1-553B-0F8E-52A3-585E0B85A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593582"/>
                <a:ext cx="312420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C556A64-AA37-CF5E-A603-6F2684E809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000" y="3655669"/>
            <a:ext cx="6216525" cy="47498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AE23385A-5711-530E-6074-A94B5956F9B8}"/>
                  </a:ext>
                </a:extLst>
              </p:cNvPr>
              <p:cNvSpPr txBox="1"/>
              <p:nvPr/>
            </p:nvSpPr>
            <p:spPr>
              <a:xfrm>
                <a:off x="228601" y="5603748"/>
                <a:ext cx="11125200" cy="357835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L" sz="2400" b="0" i="1" smtClean="0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nva Sans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 is the identity matrix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𝐿 is the normalized graph Laplacian matrix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𝐻 is the output (smoothed) node feature matrix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𝑋 is the input node feature matrix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𝑠 is a positive scaling parameter that controls the level of smoothing.</a:t>
                </a:r>
              </a:p>
            </p:txBody>
          </p:sp>
        </mc:Choice>
        <mc:Fallback xmlns=""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AE23385A-5711-530E-6074-A94B5956F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5603748"/>
                <a:ext cx="11125200" cy="3578352"/>
              </a:xfrm>
              <a:prstGeom prst="rect">
                <a:avLst/>
              </a:prstGeom>
              <a:blipFill>
                <a:blip r:embed="rId7"/>
                <a:stretch>
                  <a:fillRect l="-1589" b="-442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60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69FCBE-E4EE-7C3B-E87F-48E6B0B6FF3B}"/>
              </a:ext>
            </a:extLst>
          </p:cNvPr>
          <p:cNvSpPr/>
          <p:nvPr/>
        </p:nvSpPr>
        <p:spPr>
          <a:xfrm>
            <a:off x="1524000" y="296384"/>
            <a:ext cx="15240000" cy="14466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sp>
        <p:nvSpPr>
          <p:cNvPr id="3" name="Freeform 3"/>
          <p:cNvSpPr/>
          <p:nvPr/>
        </p:nvSpPr>
        <p:spPr>
          <a:xfrm flipH="1" flipV="1">
            <a:off x="13760326" y="5552740"/>
            <a:ext cx="4527674" cy="4734260"/>
          </a:xfrm>
          <a:custGeom>
            <a:avLst/>
            <a:gdLst/>
            <a:ahLst/>
            <a:cxnLst/>
            <a:rect l="l" t="t" r="r" b="b"/>
            <a:pathLst>
              <a:path w="4527674" h="4734260">
                <a:moveTo>
                  <a:pt x="4527674" y="4734260"/>
                </a:moveTo>
                <a:lnTo>
                  <a:pt x="0" y="4734260"/>
                </a:lnTo>
                <a:lnTo>
                  <a:pt x="0" y="0"/>
                </a:lnTo>
                <a:lnTo>
                  <a:pt x="4527674" y="0"/>
                </a:lnTo>
                <a:lnTo>
                  <a:pt x="4527674" y="47342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8" name="TextBox 8"/>
          <p:cNvSpPr txBox="1"/>
          <p:nvPr/>
        </p:nvSpPr>
        <p:spPr>
          <a:xfrm>
            <a:off x="5195866" y="476125"/>
            <a:ext cx="7896268" cy="991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67"/>
              </a:lnSpc>
            </a:pPr>
            <a:r>
              <a:rPr lang="en-US" sz="6000" b="1" dirty="0">
                <a:solidFill>
                  <a:srgbClr val="5A919B"/>
                </a:solidFill>
                <a:latin typeface="Segoe UI" panose="020B0502040204020203" pitchFamily="34" charset="0"/>
                <a:ea typeface="Open Sauce Heavy"/>
                <a:cs typeface="Segoe UI" panose="020B0502040204020203" pitchFamily="34" charset="0"/>
                <a:sym typeface="Open Sauce Heavy"/>
              </a:rPr>
              <a:t> Convolution in GFCN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910" y="1650069"/>
            <a:ext cx="16125869" cy="2451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A919B"/>
                </a:solidFill>
                <a:latin typeface="Segoe UI" panose="020B0502040204020203" pitchFamily="34" charset="0"/>
                <a:ea typeface="Canva Sans"/>
                <a:cs typeface="Segoe UI" panose="020B0502040204020203" pitchFamily="34" charset="0"/>
                <a:sym typeface="Canva Sans"/>
              </a:rPr>
              <a:t>The operation aggregates each node’s information from its neighboring nodes.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A919B"/>
                </a:solidFill>
                <a:latin typeface="Segoe UI" panose="020B0502040204020203" pitchFamily="34" charset="0"/>
                <a:ea typeface="Canva Sans"/>
                <a:cs typeface="Segoe UI" panose="020B0502040204020203" pitchFamily="34" charset="0"/>
                <a:sym typeface="Canva Sans"/>
              </a:rPr>
              <a:t>This is analogous to how a pixel in a convolutional neural network (CNN) aggregates information from neighboring pixels.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FDCEA1-553B-0F8E-52A3-585E0B85A5B0}"/>
                  </a:ext>
                </a:extLst>
              </p:cNvPr>
              <p:cNvSpPr txBox="1"/>
              <p:nvPr/>
            </p:nvSpPr>
            <p:spPr>
              <a:xfrm>
                <a:off x="9144000" y="5007475"/>
                <a:ext cx="3352800" cy="894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L" sz="36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IL" sz="36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IL" sz="36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L" sz="3600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IL" sz="36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L" sz="36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IL" sz="3600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ea typeface="Canva Sans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IL" sz="36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IL" sz="36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IL" sz="36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L" sz="3600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IL" sz="36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L" sz="36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IL" sz="36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IL" sz="36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en-IL" sz="3600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IL" sz="36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IL" sz="36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L" sz="36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Θ</m:t>
                          </m:r>
                        </m:e>
                        <m:sup>
                          <m:r>
                            <a:rPr lang="en-IL" sz="36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IL" sz="3600" b="1" dirty="0">
                  <a:solidFill>
                    <a:srgbClr val="5A919B"/>
                  </a:solidFill>
                  <a:latin typeface="Segoe UI" panose="020B0502040204020203" pitchFamily="34" charset="0"/>
                  <a:ea typeface="Canva Sans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FDCEA1-553B-0F8E-52A3-585E0B85A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5007475"/>
                <a:ext cx="3352800" cy="894925"/>
              </a:xfrm>
              <a:prstGeom prst="rect">
                <a:avLst/>
              </a:prstGeom>
              <a:blipFill>
                <a:blip r:embed="rId5"/>
                <a:stretch>
                  <a:fillRect l="-3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0">
                <a:extLst>
                  <a:ext uri="{FF2B5EF4-FFF2-40B4-BE49-F238E27FC236}">
                    <a16:creationId xmlns:a16="http://schemas.microsoft.com/office/drawing/2014/main" id="{01A5432A-FE5D-CEC3-BD3C-CB4423033098}"/>
                  </a:ext>
                </a:extLst>
              </p:cNvPr>
              <p:cNvSpPr txBox="1"/>
              <p:nvPr/>
            </p:nvSpPr>
            <p:spPr>
              <a:xfrm>
                <a:off x="224642" y="4287489"/>
                <a:ext cx="11125200" cy="290297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L" sz="2400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IL" sz="240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IL" sz="2400" i="1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IL" sz="2400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are the features at layer </a:t>
                </a:r>
                <a14:m>
                  <m:oMath xmlns:m="http://schemas.openxmlformats.org/officeDocument/2006/math">
                    <m:r>
                      <a:rPr lang="en-IL" sz="2400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nva Sans"/>
                        <a:cs typeface="Segoe UI" panose="020B0502040204020203" pitchFamily="34" charset="0"/>
                      </a:rPr>
                      <m:t>𝑙</m:t>
                    </m:r>
                    <m:r>
                      <a:rPr lang="en-IL" sz="2400" i="1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nva Sans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sz="2400" i="1" dirty="0">
                  <a:solidFill>
                    <a:srgbClr val="5A919B"/>
                  </a:solidFill>
                  <a:latin typeface="Cambria Math" panose="02040503050406030204" pitchFamily="18" charset="0"/>
                  <a:ea typeface="Canva Sans"/>
                  <a:cs typeface="Segoe UI" panose="020B0502040204020203" pitchFamily="34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L" sz="2400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L" sz="240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  <m:t>Θ</m:t>
                        </m:r>
                      </m:e>
                      <m:sup>
                        <m:r>
                          <a:rPr lang="en-IL" sz="240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  <m:t>𝑙</m:t>
                        </m:r>
                      </m:sup>
                    </m:sSup>
                    <m:r>
                      <a:rPr lang="en-IL" sz="2400" i="1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nva Sans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is the learnable weight matrix at layer </a:t>
                </a:r>
                <a14:m>
                  <m:oMath xmlns:m="http://schemas.openxmlformats.org/officeDocument/2006/math">
                    <m:r>
                      <a:rPr lang="en-IL" sz="2400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nva Sans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endParaRPr lang="en-US" sz="2400" dirty="0">
                  <a:solidFill>
                    <a:srgbClr val="5A919B"/>
                  </a:solidFill>
                  <a:latin typeface="Segoe UI" panose="020B0502040204020203" pitchFamily="34" charset="0"/>
                  <a:ea typeface="Canva Sans"/>
                  <a:cs typeface="Segoe UI" panose="020B0502040204020203" pitchFamily="34" charset="0"/>
                  <a:sym typeface="Canva Sans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A is the adjacency matrix of the graph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𝐷 is the diagonal degree matrix (with degrees of nodes)</a:t>
                </a:r>
              </a:p>
            </p:txBody>
          </p:sp>
        </mc:Choice>
        <mc:Fallback xmlns="">
          <p:sp>
            <p:nvSpPr>
              <p:cNvPr id="4" name="TextBox 10">
                <a:extLst>
                  <a:ext uri="{FF2B5EF4-FFF2-40B4-BE49-F238E27FC236}">
                    <a16:creationId xmlns:a16="http://schemas.microsoft.com/office/drawing/2014/main" id="{01A5432A-FE5D-CEC3-BD3C-CB4423033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42" y="4287489"/>
                <a:ext cx="11125200" cy="2902974"/>
              </a:xfrm>
              <a:prstGeom prst="rect">
                <a:avLst/>
              </a:prstGeom>
              <a:blipFill>
                <a:blip r:embed="rId6"/>
                <a:stretch>
                  <a:fillRect l="-1596" b="-56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10">
                <a:extLst>
                  <a:ext uri="{FF2B5EF4-FFF2-40B4-BE49-F238E27FC236}">
                    <a16:creationId xmlns:a16="http://schemas.microsoft.com/office/drawing/2014/main" id="{40E52E24-4B9B-08B1-0303-3E32B5CA20FC}"/>
                  </a:ext>
                </a:extLst>
              </p:cNvPr>
              <p:cNvSpPr txBox="1"/>
              <p:nvPr/>
            </p:nvSpPr>
            <p:spPr>
              <a:xfrm>
                <a:off x="224642" y="7278616"/>
                <a:ext cx="13411200" cy="2766270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The term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L" sz="2800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IL" sz="280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  <m:t>𝐷</m:t>
                        </m:r>
                      </m:e>
                      <m:sup>
                        <m:r>
                          <a:rPr lang="en-IL" sz="280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IL" sz="2800" i="1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IL" sz="2800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L" sz="2800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IL" sz="2800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nva Sans"/>
                        <a:cs typeface="Segoe UI" panose="020B0502040204020203" pitchFamily="34" charset="0"/>
                      </a:rPr>
                      <m:t>𝐴</m:t>
                    </m:r>
                    <m:sSup>
                      <m:sSupPr>
                        <m:ctrlPr>
                          <a:rPr lang="en-IL" sz="2800" i="1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IL" sz="280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  <m:t>𝐷</m:t>
                        </m:r>
                      </m:e>
                      <m:sup>
                        <m:r>
                          <a:rPr lang="en-IL" sz="280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IL" sz="2800" i="1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IL" sz="2800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L" sz="2800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IL" sz="2800" i="1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nva Sans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​ normalizes the graph structure, ensuring proper scaling, and aggregates information from the neighbors of each node. This process constitutes the convolution step in GFCN.</a:t>
                </a:r>
              </a:p>
            </p:txBody>
          </p:sp>
        </mc:Choice>
        <mc:Fallback xmlns="">
          <p:sp>
            <p:nvSpPr>
              <p:cNvPr id="5" name="TextBox 10">
                <a:extLst>
                  <a:ext uri="{FF2B5EF4-FFF2-40B4-BE49-F238E27FC236}">
                    <a16:creationId xmlns:a16="http://schemas.microsoft.com/office/drawing/2014/main" id="{40E52E24-4B9B-08B1-0303-3E32B5CA2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42" y="7278616"/>
                <a:ext cx="13411200" cy="2766270"/>
              </a:xfrm>
              <a:prstGeom prst="rect">
                <a:avLst/>
              </a:prstGeom>
              <a:blipFill>
                <a:blip r:embed="rId7"/>
                <a:stretch>
                  <a:fillRect l="-1500" r="-500" b="-726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12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D1F2283-572F-7A91-B4DC-F71C93B8F832}"/>
              </a:ext>
            </a:extLst>
          </p:cNvPr>
          <p:cNvSpPr/>
          <p:nvPr/>
        </p:nvSpPr>
        <p:spPr>
          <a:xfrm>
            <a:off x="1524000" y="68129"/>
            <a:ext cx="15240000" cy="14466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" name="Freeform 3"/>
          <p:cNvSpPr/>
          <p:nvPr/>
        </p:nvSpPr>
        <p:spPr>
          <a:xfrm flipH="1" flipV="1">
            <a:off x="13760326" y="5552740"/>
            <a:ext cx="4527674" cy="4734260"/>
          </a:xfrm>
          <a:custGeom>
            <a:avLst/>
            <a:gdLst/>
            <a:ahLst/>
            <a:cxnLst/>
            <a:rect l="l" t="t" r="r" b="b"/>
            <a:pathLst>
              <a:path w="4527674" h="4734260">
                <a:moveTo>
                  <a:pt x="4527674" y="4734260"/>
                </a:moveTo>
                <a:lnTo>
                  <a:pt x="0" y="4734260"/>
                </a:lnTo>
                <a:lnTo>
                  <a:pt x="0" y="0"/>
                </a:lnTo>
                <a:lnTo>
                  <a:pt x="4527674" y="0"/>
                </a:lnTo>
                <a:lnTo>
                  <a:pt x="4527674" y="47342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8" name="TextBox 8"/>
          <p:cNvSpPr txBox="1"/>
          <p:nvPr/>
        </p:nvSpPr>
        <p:spPr>
          <a:xfrm>
            <a:off x="2230958" y="181496"/>
            <a:ext cx="13959348" cy="991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67"/>
              </a:lnSpc>
            </a:pPr>
            <a:r>
              <a:rPr lang="en-US" sz="5400" b="1" dirty="0">
                <a:solidFill>
                  <a:srgbClr val="5A919B"/>
                </a:solidFill>
                <a:latin typeface="Segoe UI" panose="020B0502040204020203" pitchFamily="34" charset="0"/>
                <a:ea typeface="Open Sauce Heavy"/>
                <a:cs typeface="Segoe UI" panose="020B0502040204020203" pitchFamily="34" charset="0"/>
                <a:sym typeface="Open Sauce Heavy"/>
              </a:rPr>
              <a:t>Iterative Solution Using the Jacobi Method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3332" y="1265707"/>
            <a:ext cx="17754600" cy="18164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solidFill>
                  <a:srgbClr val="5A919B"/>
                </a:solidFill>
                <a:latin typeface="Segoe UI" panose="020B0502040204020203" pitchFamily="34" charset="0"/>
                <a:ea typeface="Canva Sans"/>
                <a:cs typeface="Segoe UI" panose="020B0502040204020203" pitchFamily="34" charset="0"/>
                <a:sym typeface="Canva Sans"/>
              </a:rPr>
              <a:t>The Jacobi method is used to iteratively solve the implicit fairing equation. This ensures efficient and stable graph smoothing. The Jacobi iteration for solving the equation is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FDCEA1-553B-0F8E-52A3-585E0B85A5B0}"/>
                  </a:ext>
                </a:extLst>
              </p:cNvPr>
              <p:cNvSpPr txBox="1"/>
              <p:nvPr/>
            </p:nvSpPr>
            <p:spPr>
              <a:xfrm>
                <a:off x="6369461" y="3235191"/>
                <a:ext cx="5105400" cy="6273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L" sz="24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en-IL" sz="2400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𝑡</m:t>
                              </m:r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IL" sz="2400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ea typeface="Canva Sans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IL" sz="24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L" sz="2400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IL" sz="2400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ea typeface="Canva Sans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IL" sz="24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L" sz="2400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IL" sz="24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en-IL" sz="2400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IL" sz="24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Θ</m:t>
                          </m:r>
                        </m:e>
                        <m:sub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IL" sz="2400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ea typeface="Canva Sans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IL" sz="2400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ea typeface="Canva Sans"/>
                          <a:cs typeface="Segoe UI" panose="020B0502040204020203" pitchFamily="34" charset="0"/>
                        </a:rPr>
                        <m:t>𝑋</m:t>
                      </m:r>
                      <m:sSub>
                        <m:sSubPr>
                          <m:ctrlPr>
                            <a:rPr lang="en-IL" sz="24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IL" sz="2400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IL" sz="2400" dirty="0">
                  <a:solidFill>
                    <a:srgbClr val="5A919B"/>
                  </a:solidFill>
                  <a:latin typeface="Segoe UI" panose="020B0502040204020203" pitchFamily="34" charset="0"/>
                  <a:ea typeface="Canva Sans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FDCEA1-553B-0F8E-52A3-585E0B85A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461" y="3235191"/>
                <a:ext cx="5105400" cy="6273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AE23385A-5711-530E-6074-A94B5956F9B8}"/>
                  </a:ext>
                </a:extLst>
              </p:cNvPr>
              <p:cNvSpPr txBox="1"/>
              <p:nvPr/>
            </p:nvSpPr>
            <p:spPr>
              <a:xfrm>
                <a:off x="333332" y="6258789"/>
                <a:ext cx="11125200" cy="142975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L" sz="2400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IL" sz="240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IL" sz="2400" i="1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is the node feature matrix at iteration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nva Sans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400" i="1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nva Sans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endParaRPr lang="en-US" sz="2400" i="1" dirty="0">
                  <a:solidFill>
                    <a:srgbClr val="5A919B"/>
                  </a:solidFill>
                  <a:latin typeface="Cambria Math" panose="02040503050406030204" pitchFamily="18" charset="0"/>
                  <a:ea typeface="Canva Sans"/>
                  <a:cs typeface="Segoe UI" panose="020B0502040204020203" pitchFamily="34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L" sz="2400" i="1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L" sz="240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  <m:t>Θ</m:t>
                        </m:r>
                      </m:e>
                      <m:sub>
                        <m:r>
                          <a:rPr lang="en-IL" sz="240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2400" i="1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L" sz="2400" i="1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IL" sz="2400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en-IL" sz="240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are weight matrices derived from the scaling parameter 𝑠</a:t>
                </a:r>
              </a:p>
            </p:txBody>
          </p:sp>
        </mc:Choice>
        <mc:Fallback xmlns=""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AE23385A-5711-530E-6074-A94B5956F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32" y="6258789"/>
                <a:ext cx="11125200" cy="1429750"/>
              </a:xfrm>
              <a:prstGeom prst="rect">
                <a:avLst/>
              </a:prstGeom>
              <a:blipFill>
                <a:blip r:embed="rId6"/>
                <a:stretch>
                  <a:fillRect l="-1589" b="-1239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10">
            <a:extLst>
              <a:ext uri="{FF2B5EF4-FFF2-40B4-BE49-F238E27FC236}">
                <a16:creationId xmlns:a16="http://schemas.microsoft.com/office/drawing/2014/main" id="{ACE578B9-63F1-F50E-26B5-52D7F20365BC}"/>
              </a:ext>
            </a:extLst>
          </p:cNvPr>
          <p:cNvSpPr txBox="1"/>
          <p:nvPr/>
        </p:nvSpPr>
        <p:spPr>
          <a:xfrm>
            <a:off x="457200" y="3911030"/>
            <a:ext cx="16383000" cy="18164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solidFill>
                  <a:srgbClr val="5A919B"/>
                </a:solidFill>
                <a:latin typeface="Segoe UI" panose="020B0502040204020203" pitchFamily="34" charset="0"/>
                <a:ea typeface="Canva Sans"/>
                <a:cs typeface="Segoe UI" panose="020B0502040204020203" pitchFamily="34" charset="0"/>
                <a:sym typeface="Canva Sans"/>
              </a:rPr>
              <a:t>This iterative process converges to the solution of the fairing equation, smoothing the node features over multiple iterations.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37664A-4DE9-1A74-35E0-F7B128CD731F}"/>
                  </a:ext>
                </a:extLst>
              </p:cNvPr>
              <p:cNvSpPr txBox="1"/>
              <p:nvPr/>
            </p:nvSpPr>
            <p:spPr>
              <a:xfrm>
                <a:off x="4022600" y="8148698"/>
                <a:ext cx="1905000" cy="7923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24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IL" sz="2400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IL" sz="2400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ea typeface="Canva Sans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IL" sz="24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1+</m:t>
                          </m:r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𝑠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en-IL" sz="24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𝛩</m:t>
                          </m:r>
                        </m:e>
                      </m:acc>
                    </m:oMath>
                  </m:oMathPara>
                </a14:m>
                <a:endParaRPr lang="en-IL" sz="2400" dirty="0">
                  <a:solidFill>
                    <a:srgbClr val="5A919B"/>
                  </a:solidFill>
                  <a:latin typeface="Segoe UI" panose="020B0502040204020203" pitchFamily="34" charset="0"/>
                  <a:ea typeface="Canva Sans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37664A-4DE9-1A74-35E0-F7B128CD7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600" y="8148698"/>
                <a:ext cx="1905000" cy="7923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7ADCDC-3B6E-62BD-16E5-48567D25312E}"/>
                  </a:ext>
                </a:extLst>
              </p:cNvPr>
              <p:cNvSpPr txBox="1"/>
              <p:nvPr/>
            </p:nvSpPr>
            <p:spPr>
              <a:xfrm>
                <a:off x="904832" y="8148698"/>
                <a:ext cx="1981200" cy="7923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24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Θ</m:t>
                          </m:r>
                        </m:e>
                        <m:sub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IL" sz="2400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ea typeface="Canva Sans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IL" sz="24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1+</m:t>
                          </m:r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𝑠</m:t>
                          </m:r>
                        </m:den>
                      </m:f>
                      <m:r>
                        <a:rPr lang="en-IL" sz="2400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ea typeface="Canva Sans"/>
                          <a:cs typeface="Segoe UI" panose="020B0502040204020203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L" sz="2400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ea typeface="Canva Sans"/>
                          <a:cs typeface="Segoe UI" panose="020B0502040204020203" pitchFamily="34" charset="0"/>
                        </a:rPr>
                        <m:t>Θ</m:t>
                      </m:r>
                    </m:oMath>
                  </m:oMathPara>
                </a14:m>
                <a:endParaRPr lang="en-IL" sz="2400" dirty="0">
                  <a:solidFill>
                    <a:srgbClr val="5A919B"/>
                  </a:solidFill>
                  <a:latin typeface="Segoe UI" panose="020B0502040204020203" pitchFamily="34" charset="0"/>
                  <a:ea typeface="Canva Sans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7ADCDC-3B6E-62BD-16E5-48567D253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32" y="8148698"/>
                <a:ext cx="1981200" cy="7923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91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5D9C24-E32C-E560-5750-510DA2289280}"/>
              </a:ext>
            </a:extLst>
          </p:cNvPr>
          <p:cNvSpPr/>
          <p:nvPr/>
        </p:nvSpPr>
        <p:spPr>
          <a:xfrm>
            <a:off x="1524000" y="44760"/>
            <a:ext cx="15240000" cy="14466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sp>
        <p:nvSpPr>
          <p:cNvPr id="8" name="TextBox 8"/>
          <p:cNvSpPr txBox="1"/>
          <p:nvPr/>
        </p:nvSpPr>
        <p:spPr>
          <a:xfrm>
            <a:off x="1919266" y="159361"/>
            <a:ext cx="14449468" cy="991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67"/>
              </a:lnSpc>
            </a:pPr>
            <a:r>
              <a:rPr lang="en-US" sz="6000" b="1" dirty="0">
                <a:solidFill>
                  <a:srgbClr val="5A919B"/>
                </a:solidFill>
                <a:latin typeface="Segoe UI" panose="020B0502040204020203" pitchFamily="34" charset="0"/>
                <a:ea typeface="Open Sauce Heavy"/>
                <a:cs typeface="Segoe UI" panose="020B0502040204020203" pitchFamily="34" charset="0"/>
                <a:sym typeface="Open Sauce Heavy"/>
              </a:rPr>
              <a:t> Propagation Rule and Skip Connections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3332" y="1265707"/>
            <a:ext cx="17754600" cy="28013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solidFill>
                  <a:srgbClr val="5A919B"/>
                </a:solidFill>
                <a:latin typeface="Segoe UI" panose="020B0502040204020203" pitchFamily="34" charset="0"/>
                <a:ea typeface="Canva Sans"/>
                <a:cs typeface="Segoe UI" panose="020B0502040204020203" pitchFamily="34" charset="0"/>
                <a:sym typeface="Canva Sans"/>
              </a:rPr>
              <a:t>Skip connections allow the network to reuse initial node features at each layer, which helps in stabilizing training and retaining important information across layers. The layer-wise propagation rule for GFCN, which includes the convolution and skip connection,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FDCEA1-553B-0F8E-52A3-585E0B85A5B0}"/>
                  </a:ext>
                </a:extLst>
              </p:cNvPr>
              <p:cNvSpPr txBox="1"/>
              <p:nvPr/>
            </p:nvSpPr>
            <p:spPr>
              <a:xfrm>
                <a:off x="457200" y="4564671"/>
                <a:ext cx="5105400" cy="6273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L" sz="24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en-IL" sz="2400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𝑙</m:t>
                              </m:r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IL" sz="2400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ea typeface="Canva Sans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IL" sz="2400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ea typeface="Canva Sans"/>
                          <a:cs typeface="Segoe UI" panose="020B0502040204020203" pitchFamily="34" charset="0"/>
                        </a:rPr>
                        <m:t>𝜎</m:t>
                      </m:r>
                      <m:d>
                        <m:dPr>
                          <m:ctrlPr>
                            <a:rPr lang="en-IL" sz="24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L" sz="2400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L" sz="2400" i="1">
                                      <a:solidFill>
                                        <a:srgbClr val="5A919B"/>
                                      </a:solidFill>
                                      <a:latin typeface="Cambria Math" panose="02040503050406030204" pitchFamily="18" charset="0"/>
                                      <a:ea typeface="Canva Sans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L" sz="2400">
                                      <a:solidFill>
                                        <a:srgbClr val="5A919B"/>
                                      </a:solidFill>
                                      <a:latin typeface="Cambria Math" panose="02040503050406030204" pitchFamily="18" charset="0"/>
                                      <a:ea typeface="Canva Sans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L" sz="2400">
                                      <a:solidFill>
                                        <a:srgbClr val="5A919B"/>
                                      </a:solidFill>
                                      <a:latin typeface="Cambria Math" panose="02040503050406030204" pitchFamily="18" charset="0"/>
                                      <a:ea typeface="Canva Sans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IL" sz="2400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L" sz="2400" i="1">
                                      <a:solidFill>
                                        <a:srgbClr val="5A919B"/>
                                      </a:solidFill>
                                      <a:latin typeface="Cambria Math" panose="02040503050406030204" pitchFamily="18" charset="0"/>
                                      <a:ea typeface="Canva Sans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L" sz="2400">
                                      <a:solidFill>
                                        <a:srgbClr val="5A919B"/>
                                      </a:solidFill>
                                      <a:latin typeface="Cambria Math" panose="02040503050406030204" pitchFamily="18" charset="0"/>
                                      <a:ea typeface="Canva Sans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L" sz="2400">
                                      <a:solidFill>
                                        <a:srgbClr val="5A919B"/>
                                      </a:solidFill>
                                      <a:latin typeface="Cambria Math" panose="02040503050406030204" pitchFamily="18" charset="0"/>
                                      <a:ea typeface="Canva Sans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IL" sz="2400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𝐻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IL" sz="2400" i="1">
                                      <a:solidFill>
                                        <a:srgbClr val="5A919B"/>
                                      </a:solidFill>
                                      <a:latin typeface="Cambria Math" panose="02040503050406030204" pitchFamily="18" charset="0"/>
                                      <a:ea typeface="Canva Sans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IL" sz="2400">
                                      <a:solidFill>
                                        <a:srgbClr val="5A919B"/>
                                      </a:solidFill>
                                      <a:latin typeface="Cambria Math" panose="02040503050406030204" pitchFamily="18" charset="0"/>
                                      <a:ea typeface="Canva Sans"/>
                                      <a:cs typeface="Segoe UI" panose="020B0502040204020203" pitchFamily="34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IL" sz="2400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+</m:t>
                          </m:r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IL" sz="2400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IL" sz="2400" i="1">
                                      <a:solidFill>
                                        <a:srgbClr val="5A919B"/>
                                      </a:solidFill>
                                      <a:latin typeface="Cambria Math" panose="02040503050406030204" pitchFamily="18" charset="0"/>
                                      <a:ea typeface="Canva Sans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L" sz="2400">
                                      <a:solidFill>
                                        <a:srgbClr val="5A919B"/>
                                      </a:solidFill>
                                      <a:latin typeface="Cambria Math" panose="02040503050406030204" pitchFamily="18" charset="0"/>
                                      <a:ea typeface="Canva Sans"/>
                                      <a:cs typeface="Segoe UI" panose="020B0502040204020203" pitchFamily="34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IL" sz="2400" i="1">
                                      <a:solidFill>
                                        <a:srgbClr val="5A919B"/>
                                      </a:solidFill>
                                      <a:latin typeface="Cambria Math" panose="02040503050406030204" pitchFamily="18" charset="0"/>
                                      <a:ea typeface="Canva Sans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IL" sz="2400">
                                      <a:solidFill>
                                        <a:srgbClr val="5A919B"/>
                                      </a:solidFill>
                                      <a:latin typeface="Cambria Math" panose="02040503050406030204" pitchFamily="18" charset="0"/>
                                      <a:ea typeface="Canva Sans"/>
                                      <a:cs typeface="Segoe UI" panose="020B0502040204020203" pitchFamily="34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IL" sz="2400" dirty="0">
                  <a:solidFill>
                    <a:srgbClr val="5A919B"/>
                  </a:solidFill>
                  <a:latin typeface="Segoe UI" panose="020B0502040204020203" pitchFamily="34" charset="0"/>
                  <a:ea typeface="Canva Sans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FDCEA1-553B-0F8E-52A3-585E0B85A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64671"/>
                <a:ext cx="5105400" cy="6273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AE23385A-5711-530E-6074-A94B5956F9B8}"/>
                  </a:ext>
                </a:extLst>
              </p:cNvPr>
              <p:cNvSpPr txBox="1"/>
              <p:nvPr/>
            </p:nvSpPr>
            <p:spPr>
              <a:xfrm>
                <a:off x="228600" y="5446017"/>
                <a:ext cx="11125200" cy="441723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L" sz="2400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IL" sz="240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IL" sz="2400" i="1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IL" sz="2400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are the features at layer </a:t>
                </a:r>
                <a14:m>
                  <m:oMath xmlns:m="http://schemas.openxmlformats.org/officeDocument/2006/math">
                    <m:r>
                      <a:rPr lang="en-IL" sz="2400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nva Sans"/>
                        <a:cs typeface="Segoe UI" panose="020B0502040204020203" pitchFamily="34" charset="0"/>
                      </a:rPr>
                      <m:t>𝑙</m:t>
                    </m:r>
                    <m:r>
                      <a:rPr lang="en-IL" sz="2400" i="1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nva Sans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sz="2400" i="1" dirty="0">
                  <a:solidFill>
                    <a:srgbClr val="5A919B"/>
                  </a:solidFill>
                  <a:latin typeface="Cambria Math" panose="02040503050406030204" pitchFamily="18" charset="0"/>
                  <a:ea typeface="Canva Sans"/>
                  <a:cs typeface="Segoe UI" panose="020B0502040204020203" pitchFamily="34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L" sz="2400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L" sz="240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  <m:t>Θ</m:t>
                        </m:r>
                      </m:e>
                      <m:sup>
                        <m:r>
                          <a:rPr lang="en-IL" sz="240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  <m:t>𝑙</m:t>
                        </m:r>
                      </m:sup>
                    </m:sSup>
                    <m:r>
                      <a:rPr lang="en-IL" sz="2400" i="1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nva Sans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L" sz="2400" i="1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IL" sz="2400" i="1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IL" sz="2400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  <m:t>Θ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IL" sz="2400" i="1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IL" sz="2400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l-GR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 </a:t>
                </a:r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are learnable weight matrices,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l-GR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σ(⋅) </a:t>
                </a:r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is a non-linear activation function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𝑋 is the initial node feature matrix.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A is the adjacency matrix of the graph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𝐷 is the diagonal degree matrix (with degrees of nodes),</a:t>
                </a:r>
              </a:p>
            </p:txBody>
          </p:sp>
        </mc:Choice>
        <mc:Fallback xmlns=""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AE23385A-5711-530E-6074-A94B5956F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446017"/>
                <a:ext cx="11125200" cy="4417235"/>
              </a:xfrm>
              <a:prstGeom prst="rect">
                <a:avLst/>
              </a:prstGeom>
              <a:blipFill>
                <a:blip r:embed="rId6"/>
                <a:stretch>
                  <a:fillRect l="-1589" b="-331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3628E28-BD8C-01A7-57B9-64CF171408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2096" y="4148238"/>
            <a:ext cx="7310675" cy="26978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64F102-8E4B-C4E3-6DFD-4137B9D248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82096" y="6927226"/>
            <a:ext cx="7110434" cy="311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6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85642CE-15F8-707C-89EE-03678F7AB628}"/>
              </a:ext>
            </a:extLst>
          </p:cNvPr>
          <p:cNvSpPr/>
          <p:nvPr/>
        </p:nvSpPr>
        <p:spPr>
          <a:xfrm>
            <a:off x="1524000" y="296384"/>
            <a:ext cx="15240000" cy="14466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Freeform 3"/>
          <p:cNvSpPr/>
          <p:nvPr/>
        </p:nvSpPr>
        <p:spPr>
          <a:xfrm flipH="1" flipV="1">
            <a:off x="14478000" y="6709286"/>
            <a:ext cx="3810000" cy="3577713"/>
          </a:xfrm>
          <a:custGeom>
            <a:avLst/>
            <a:gdLst/>
            <a:ahLst/>
            <a:cxnLst/>
            <a:rect l="l" t="t" r="r" b="b"/>
            <a:pathLst>
              <a:path w="4527674" h="4734260">
                <a:moveTo>
                  <a:pt x="4527674" y="4734260"/>
                </a:moveTo>
                <a:lnTo>
                  <a:pt x="0" y="4734260"/>
                </a:lnTo>
                <a:lnTo>
                  <a:pt x="0" y="0"/>
                </a:lnTo>
                <a:lnTo>
                  <a:pt x="4527674" y="0"/>
                </a:lnTo>
                <a:lnTo>
                  <a:pt x="4527674" y="47342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6" name="TextBox 6"/>
          <p:cNvSpPr txBox="1"/>
          <p:nvPr/>
        </p:nvSpPr>
        <p:spPr>
          <a:xfrm>
            <a:off x="1905000" y="523838"/>
            <a:ext cx="15392400" cy="991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67"/>
              </a:lnSpc>
            </a:pPr>
            <a:r>
              <a:rPr lang="en-US" sz="6000" b="1" dirty="0">
                <a:solidFill>
                  <a:srgbClr val="5A919B"/>
                </a:solidFill>
                <a:latin typeface="Segoe UI" panose="020B0502040204020203" pitchFamily="34" charset="0"/>
                <a:ea typeface="Open Sauce Heavy"/>
                <a:cs typeface="Segoe UI" panose="020B0502040204020203" pitchFamily="34" charset="0"/>
                <a:sym typeface="Open Sauce Heavy"/>
              </a:rPr>
              <a:t>Node2Vec: Graph Embedding Technique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86893-5925-9ECA-BA75-B79127E889E0}"/>
              </a:ext>
            </a:extLst>
          </p:cNvPr>
          <p:cNvSpPr txBox="1"/>
          <p:nvPr/>
        </p:nvSpPr>
        <p:spPr>
          <a:xfrm>
            <a:off x="228600" y="1973423"/>
            <a:ext cx="18211800" cy="510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Node2Vec is an approach intended for constructing an embedding of a given graph to Euclidian space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Node2Vec starts by generating random walks within the graph, like a random path that starts at a node and traverses the graph by randomly choosing neighboring nodes to visit.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these random walks progress, they create sequences of nodes. Each sequence represents a unique path through the graph.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Node2Vec treats these node sequences as if they were sentences in natural language. It applies techniques from word embedding models like Word2Vec, such as the Skip-gram model or Continuous Bag of Words CBOW).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L" sz="2400" b="1" dirty="0">
              <a:solidFill>
                <a:srgbClr val="5A919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FD0EF-C6B0-749A-76A1-3BBD7C678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8" b="14194"/>
          <a:stretch/>
        </p:blipFill>
        <p:spPr bwMode="auto">
          <a:xfrm>
            <a:off x="685801" y="6709287"/>
            <a:ext cx="12858216" cy="3362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47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84D35AF-53EC-5549-BDCE-7CE19F6006F0}">
  <we:reference id="4b785c87-866c-4bad-85d8-5d1ae467ac9a" version="3.14.0.0" store="EXCatalog" storeType="EXCatalog"/>
  <we:alternateReferences>
    <we:reference id="WA104381909" version="3.14.0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sub&gt;&lt;mi&gt;&amp;#x3D5;&lt;/mi&gt;&lt;mi&gt;X&lt;/mi&gt;&lt;/msub&gt;&lt;mo&gt;(&lt;/mo&gt;&lt;mi&gt;t&lt;/mi&gt;&lt;mo&gt;)&lt;/mo&gt;&lt;/mstyle&gt;&lt;/math&gt;\&quot;,\&quot;base64Image\&quot;:\&quot;iVBORw0KGgoAAAANSUhEUgAAARsAAABvCAYAAADc6WRCAAAACXBIWXMAAA7EAAAOxAGVKw4bAAAABGJhU0UAAABFxpIngQAADyFJREFUeNrtnX9kV/8Xx4+ZSTKSJJNIkpkZk3wkGUkymUiSJJFJZhLJRyYZySRJZJIkkWQmE8kkyYck85UZyXxkMjLJ5CP2fZ929/m8d3fvOa9736/7vq97X88Hr79a9/2653Xvua9zXucHkfvsqIwDMWM/AQCAJb5WxkLMeAXxFIrmyjgIMaxgLeSSPx2CouFxCSIqDIcqY6Yy/qmMLRDHMkaC53m0Mlogjnw4ryibnRCR86yrjCdVa/Yy+JKD6Od8rjKOQiT156WgaOYgHufZGzKDH1ZGI8QSCfsfv1fJ6l5lrIJY6gM/lL8EZfMIInKawdB63YJIjNwG1cp5ojI2QSzZ06OYUMcgImfNpvCO9DrEYgwrl+kq2bHy2QWxZMtNRdlshIicgx2/n0PrNASxJGZjSOH8JJxWZcqkoGgmIB7n2EkrwxSGIZaaFM6XkDzhOM6AFmVXcwMicoouWu7c5PEUYqmZ7ZUxG5LrEYjFLqcUZYPIYXfYUxk/QuvzF+EkxRbsrwkflHRDLPZ4IigaDgprgIicMZ3COxo2pTZANFbpDcl4vjI6IZbaaYj4UlaPZxCRE2ymlT4a/gLvhmgy4VFI1hyNjUOSGtmtmFD9EFHucATwVMTaXIZoMpX5lwhzFUGSNXBZUTatEFHujEasy3uP5cF+q5E67Oq6CYclVvlLUDTTEE/uXIhYl18efwQ4CG8ukENvHX5vJEL++/BYJqeZ5BSFexBRrrTHrI+vX1f2L76pkkNbHX5za8QafAneHZCAI4oJdQgiyvXF+l/EmrAzf52nMrlDy0/h8vjdpXEHj2gy7gmK5he0d64MxKzLoKfyCJc/uV/H394WsxY78JiaMyMom9cQT65+iZ8UHfPkY0zNmQhZ1Duy9znBSZ+a7YoJhWPV/LgfsyYPPZTFuRhZ1NuUPEaohpCafkXZ/AER5UIrIW1kiesxcshjR9EU7CzDc/lEiLBXGRMe6h8QT248EtbEl4eaA+qeCc/ntZzmNRIzn9N4bONpjNHSqMqXL1uwJr931J+VXXdecS5xCctTeHSjt4I8upXF7K36W4Rn148hYU1OlPze1whmkyuJwdLHoMfXh5ZPM47ToqORI4S/GyyiNuYD+5QzxLmlC4797O82ZwX5l7Udy3pajJKeNXwOR3Oeb9wJrlc91fjLwEeEby0oFtMx4cEXt14cEuQ8W0IFc6Uy3pEcwZ5mZH2K+lj47W1lf0ibAwHPxQjgU7Cw3cHfalX5qp1vXJCpLXgRJIfdB1o8SgfpeSrI90nJdt1fM/wAZm3O/Cn8dqkDLnuF7ScrgAMJnFwmzrfjFO9Y5tMSVPRLb0JJDvurJbrXoxnvtrNOUJW6kHwu48PJu5Nx4aU/I/zfWqvyHRD+P0e9og1Gcg4qL5BPdXAl380NR949aa1K5cvkroffYm70Iy1mqcahVeUzdb5dEa7xd+A/AuZobXR8qcbXrsjBlVrAv8iDyPvTwk2+ID1xUqvKd8ZwHqsUu/sK9EciPijr0uSJHPpITgx2JQzjkzDPd2VYiEvCDY4ZPpBaVb4kTl4pJuQbIT7HlCblS/nTI1lITvJxh+Y5oijFQne6GBBu7k2Cm7NZlU8LDOyBHjE2ixcUs9QH2MSfF+Qw4NBc7xfE3LNqOrH32zT7tVkRUNKqfNr10NjeDO10cNQTOWgm/h6H5npVmetAERdAO/lpT3CtLKrySddDCxg7X8nHnshBil+ZJ7eSUE8oa1a4uKitFH/qxOOsxYc6bVW+BcVvA3RGLe84i8pLQQautRY+XCbTl7W4dEKRxlk2o/h90sxxgeDYrJVpRY63PZCBFtToWu8yzV/5iwpUDuSq8hInTcrT4hfSxAasNRA40PmpyPG6BzLYr8igrWDzXSA53s0ZOjJQDOfIflW+A9jZWNnBag/tKQ/kIH1cXUxC7TJYt0Kk7kjmE5tCac7wJXt4PuU8jyvCnoMuUVlt8ND6kFUvhWS4WDRso8G6Od8G6TTZ77udVVW+YWWub6FLajZFFwKlXmbWkBzUeMLROWvr5nQhdI4k/aLsatKErfcoQklbP1Wrm4PSojq7oWzEOj48NhVU2Zx0Wejnlcn/mfK6NzNYzEbSix5dgC5R2Qtl8zv4M+7ePxXY/HXW19ao7GrYDFqf8tpTwnXTFmo+YCDsvdAlKl1QNjQp3Puww1aItm7OJiNrvpq0JslW5bo3U173BrlblLpItHqubDZQMZ2sq4q8s3lH2bSu0JRY2mTJKUI+T71s/zKfRkkpNGymry3wujnps9G+bt9q2CVoVfkaM5iv884xx8xnn+NsHgj37XIf7cKeRg0qk76f8rpayv7LlNe9YmBCoVKfOZqjvczZ81IKzTWH520SsuCkCTiZ0aQ152Pa06JPynUfQH8kQus0cKek972NilsTxiRkwbkI4k0Gk05rt2o7ps4U19xjMF80r0vGM/Iz6/t0BiZ+vdhHBcyN0tpaTNZwbcnpnDbf5KEy39fQHYnxtZ7N4wxM/HpRyKzve8qkH2ZkU6Y5Sm8x8C/shu5ITJ8i07GS3rfUEvqS43PX6tl8dXHSY2Q/F4rRqvIdTXFNzTH8AnojFVqA5JcS3vMOsl+FoJ5olfqeujjpOcomDuaRct2k0chrlLnyjqcVeiMVWuh7GUt1SCVPXCsBGoXWpcTJGkRa4aSdKa8rnXB8SHG9S2TeHxwk5yP51TfqWdF2BSE0P9thFyet+UDS1K7psKwY2P8j1UKeooL3yXGAO8qadZXoXnnXIpU8OVuAexhR1muji5OeVyadBi17PGnqw5BiPnVCV9SMVmahTL2+tfgvyRznovxjlD59xxafqXiZ6mKmd1plI1XlS5og2arsvnqhJ6ywSvnaXy3RvUr+Du0UZ2lHkecHrkF5J5wtUP/MsrLR6swkTZCUyjUOQ0fAj5GCV5Qu1ONi8DeDOc9fq6Swz1XBa4WtkjoGtap8fQmudZHQgK6eSMepsyW5R+1jGJe8uBQe8JHyd5ZLJu93cvgkTbPVk2rJ2zXYw9X8ITwULwgO4SxYrZhSLSW4R60FStQ9tgUvMT+P7Q7cw2BRd/uspW02U5fqzJh26WNP+oxghuWtaEyqBCYZWnGq4zVeP0kG/F0qt5NYCqGYi3kWl/ya5wpg7roejGitBqtmS5ok9HGw36Tjjq/2wIcxXaMSmA8eHC3FYhct1gWaSvEbHxIq504qd0Km9KKORyiaScfMdjaRfpK9+LW6s5nk4D5TP4tWlU8rVdFC0cFlvIU96qjsOGv+MunBkdVH9UOU/jRjO8mnfdUJqWnzxOK6VsyUQNlIu3hew23BC324anfNH1xXKvbtohIUjOtTFmGPwTWeKi9Zs2KafI15aYrQRpSVx6yBErBxVL9KeGm+WVDMB4X5dxRY0axPsTPkNd3i0D1cFlwUhaq5fUtROOeFG9KiMt8IL+koRSf/Fa20p4kvZ7Wl35qO2Ubb6nE0ETP/wQIrm50JFQ0rbtdqI01Q7ae8znCR5KNB1qDc2aAn2HIuFRjSojKX2ko0BbukczHbdY6M7Ce3CxdJaCbOdgu/sSXG32CzFGoP1ebkd5FG0iPmlwYrc9cSe9tj5vqZCtxJhF+IB8pOxeb4QYuJZfup+GhK14YZFXZyZhUKEBdQ2V3g9Tlr8DzeJTe7KsS1LzpUgvfm9y6EHyw+/uaSEWOBDTtPegKnFHT0Prhef7DLKVt/J6lG8rhlm/0NZRcK0JHRPeRNd6CwvwfuAf7YvQ5MxO2Ozrk5mGfRKgpaoyFQSFod48cFNovSoCWipnV4nwxd52MdvsDDZLf0CEjHQIxFsMU3QRyjAvavyZC1igk6lOKaYeczO9DrUUZgHUWfEr7C+1831sfsas74KAytKt9GD2UyTPIpR5KdXmfoYeP/X0/nZdxR+EHogdyeJW9zA6XC0ROeyqST7HTs3BzaWbCPYbcjDzyfgqAZYLZEBfFNBztO79BiF657/KC8F+Ty1nD7HHY29+R0L6spOsbjFvRBZqyhlUWy+HCm3VeBDFBBa2vUAS19o0N5ucNHz/053w87I6OipPdCL2RCVI+0bp8F8prsVeUrG02KiSkllo45ukPcQyud32zmbYBusMqZiOfllO/bPJtV+cqIVD95PsbnEfaPPHLsno7EmIWNWG4rdEW8V+d9F4pWeKsPz83vIDFJRuFK/uF6Ky8dfYl7yU6XU7AcPmUMdxI5B7HIhZZs5QGVgXEyO60LB+1xYmWzw/cV5ZMaxHKnhk8eZ2A6RSN1ZvgM8RjvAPl4cx+tDNorgh/kKLb8VtgUep/YxEYck6F5cBci+hd2kv9N8jF4tSO53kF7NnwM4a1/P5Y9kaKpfj54d4NeaFX0UTY9wsuKFiKQd9BerXC5kXA51wtYdpXWkOnEaSDrIZbljJJclQ/dD5bTQmaZ8kVW0nyyFu5BPYSlj2VPaEd4GSJZCZ+OSImGSNKLRuvPXBbT40joJeJTqiYs/zKOV71D02RWdtdLtN47lyCi2C+ZL9HWG+i/BF32R23F8v8L+/CWCvvfJuSXidxQXhrUOolnkvzq8snO424s+wo4xWMXxKDzkcrfpjUrpI6h7NPZBBEBsEiLsqtBFGk83aQ7iOEkBCCAoxxPCQNRw9FwW1STyv6F6/8DAHBLQVcXwJpTFA4iRwEAiQkXwOLdDQftSaU5nkNsAIAkNEUolaVdi1YkfjPEBwAwJdz7/HTVvzVQdNcCZE8DABIRLpoVdcp0RVA2XwmOYgCAQrikY1wGPMfUSPlSRyFKAEAc4VgaLSpYSmgdhzgBAFFwmkZ1LI1JH+4ukh3F2yBWAEA14VgazoEybST2iey26gUAlJRwLA2Xd2xJ8P/Pk71WvQCAkhJuJsfRwW0Jr8FFzaX6QCchZgD8ho+mn5Odkp7DgrJ5DVED4Dfh9qi1lPTsJNlR3ApxA+Ant8h+I7F3grK5AZED4B/XKJsKe/2CsvlBKB8JgFdcpew6f7YqptRFiB8AP4hqN2yzDGqDomz4pGsDlgGA8sIxM68E88ZWwmQb6ZX8+Jh9HZYEgHLRHJgu3xUFwMfWtfpT+Mh8isy6ZnIHRQ4ERM0bAAoO9zji+Jl/DF/+heBvX1TGA1psTazBp1d8dD5qoMyk8S24xjEsGwDFY3cNL7/p6dSzGn8jPG5h2YBr/B+vQxQh9tfTygAAAKV0RVh0TWF0aE1MADxtYXRoIHhtbG5zPSJodHRwOi8vd3d3LnczLm9yZy8xOTk4L01hdGgvTWF0aE1MIj48bXN0eWxlIG1hdGhzaXplPSIxNnB4Ij48bXN1Yj48bWk+JiN4M0Q1OzwvbWk+PG1pPlg8L21pPjwvbXN1Yj48bW8+KDwvbW8+PG1pPnQ8L21pPjxtbz4pPC9tbz48L21zdHlsZT48L21hdGg++CIe1QAAAABJRU5ErkJggg==\&quot;,\&quot;slideId\&quot;:262,\&quot;accessibleText\&quot;:\&quot;ϕ subscript X left parenthesis t right parenthesis\&quot;,\&quot;imageHeight\&quot;:12},{\&quot;mathml\&quot;:\&quot;&lt;math style=\\\&quot;font-family:stix;font-size:16px;\\\&quot; xmlns=\\\&quot;http://www.w3.org/1998/Math/MathML\\\&quot;&gt;&lt;mstyle mathsize=\\\&quot;16px\\\&quot;&gt;&lt;msub&gt;&lt;mi&gt;&amp;#x3D5;&lt;/mi&gt;&lt;mi&gt;X&lt;/mi&gt;&lt;/msub&gt;&lt;mo&gt;(&lt;/mo&gt;&lt;mi&gt;t&lt;/mi&gt;&lt;mo&gt;)&lt;/mo&gt;&lt;mo&gt;=&lt;/mo&gt;&lt;mi mathvariant=\\\&quot;double-struck\\\&quot;&gt;E&lt;/mi&gt;&lt;mo&gt;[&lt;/mo&gt;&lt;msup&gt;&lt;mi&gt;e&lt;/mi&gt;&lt;mrow&gt;&lt;mi&gt;i&lt;/mi&gt;&lt;mi&gt;t&lt;/mi&gt;&lt;mi&gt;X&lt;/mi&gt;&lt;/mrow&gt;&lt;/msup&gt;&lt;mo&gt;]&lt;/mo&gt;&lt;/mstyle&gt;&lt;/math&gt;\&quot;,\&quot;base64Image\&quot;:\&quot;iVBORw0KGgoAAAANSUhEUgAAApQAAAB4CAYAAABM1mLsAAAACXBIWXMAAA7EAAAOxAGVKw4bAAAABGJhU0UAAABOUUD+CQAAG/VJREFUeNrtnX+EF9v/x19Wsq5EkiSJJEkSK8mVxJUkWZEkSSJJkkRyJUlc10qSyEqSRJKslUiSJJEkV1asJEliJclKfL7v13dn733vNHPOmd9nZh4Pzj+17zPn55znnPN6vY4IAAAAQPXM6aSbnfS9k0Y7aXtF5djUSf/LMe2yPG9XxvxnMHQAAAAARHo66UWEWNpRQVlWdNLtTnqXUeipMB7upLWW5/3eSbc66U2KZ7zspF6GDwAAAIDInhjBNFaxYFrQSac6adxR4P3spIFO6kv5vKWd9MDhOY8dhCoAAEBhzJB8j/N8S8N0cS25YejTbR6UTwXiZ4fxtz+HZ6mA/m4Q2DsYLgAAgKBEUMKvDBv69KAnZXSxrfwtp2dFHbfr8fYChgoAACAoEZQQzXXxe4dyEttx9NIcnrEoIt+HgvMNAAAgKBGUYGRDTH++F7+cTtZL8Ufe4d3a+4LjDQAAICgRlODEcZlwapnsSw0dtMzDco4axt/DjHmfCuX3BDEJAAB1EZQuIiwqVt4FmhNyZm4nbemkdTIRSihPFgUCbU3GfI5aPmoWp8w37On+upNmMSTyY5VMGMJGpY00DwAAghLAgorTZ8G4zSooVeT9MAjKgRR5hh1+PnTSPLotXz4ZOu0RzVMrZgZfnvDry4l2AQQlQHFcCsbst5zyGzRoEw3tMy1BXn1Bubp/v4wuy5eVYt5WPkET1YatnfQx+KpbRHNM4U4wnoc6aT7NAQhKgFw51jVmb+SUZ59Fn+xxzGehTN040wDqBCwvAJudwmqayHtmy8SVUpN9piEXsAmJH+dfhKC1gKCsij8kfyehrwy5Sjkc6o99Oeb9wtDvTx1+r3eXhx18+nMo12AB47j2c90U7+kL86QWL+fuLy+NMzaNZolkY7DwTLbVFcGzDxCUCErIwqmI/liYY/77LH2/0vBbDYD+LPT3h3MqF4IyhAqPn4bK3WCueM0Z4WgsKStDAvyVcCsCICh9FZS6Punu0r2g/eLSLYZc6cyUqSdj3WGI8mR6aCMgnC4afns39LdncyzXIcuY1Gfr7uq4tERQ9lsqt5M54yV6xP2gwInSdFRAdl+5pQLzd5oFEJTeCEqdk3uF0xZf0XBDb2P67lIBzxswjJXvEn27TXgHsaoNMvV8V/+G900XlOctlcOd3j8WRUzkAZolMfNColK/IvECBwRl9YJSdyVXMIQKYXrQ/irW1eTneMLf6wnPTUv/9RdQ7qWWZ4bvIT8R+v8HHnycqBnA1yYLyhFDxV4x97xjtfwa4mmQZskkKj+E2hNnHUBQVisobzN8MtETiJdNwXg6H7Tpx4i2dhGUmtflmN8nSVkdRR866pVw4PKXMnE87wOnmyoo51sqdo556RXrI75uePHm8+X7OdSu22kWQFBWJigPM3xScy+hyOtzyPOOZHc2Gcuhblstz1CzpfBd5bphMNej/tnQVEG511IxbsjxB7VX+RbqH/Vcw0M5H/RFFHZO20yzAIKyEkG5i+GTmr5g7db3l/pAXDO08+cMz1ldQd/pzqvJDvFpaNPFx8DlM5sqKG8ZKvVD8r/fE9JP3PDO5CfPvrqawH751dC7j2YBBCWCsubEHRVncVI5FpNn0REzTorbjqivgcunN1FQqlj8ZqjUMHPQC8LR/ScN1onwXww3Qm2tNkM4pgGCEkFZZ4Zj2jmLvXjU0fpoCXWZL+ZQh0U6BiEoY1gr2LD4jhowv4nom1M0TaFtHnbSUdMCQpcAghJBWVe+x7Tz7JT56fvwR0R+ZTmI2mw6fdYvjRSUpyyV4sL06hmK6JcXLW6PdcGLpOjd2c2CgxogKBGUzWBFTBu/KKD/tpa4FpjGzwYEZbk8M1ToHXOwcqLsU362WOirXc6XoB32V/QFvIFhCQhKBGXNOBrTxmcy5HkmZn0qMzSPKeShzyZ7jROUM8Vsg3CFOVj5F2VU/7R1l0ztfZ90tcPyEp65OKIPPog/scwAQYmgBBfiHHLWZ8jziVR/enZRzIHxfb1Ot3GCcrulQluZg5WKp38i+kQdqGa3tE0uyVTv9iqeW+SVYoCgRFAiKIsgbvPou6SP4vJbTJ5/l1ivzWJ3yvHV16BxgvKKRdmzC1MdcSERzrS0PcLHNVdLfPaSmL5YxTAFBCWCsgbEbR5luRAjLrj4ppLqtEbinYy603vxM/Rh4wSl6fqkx8zBytAt+nGJjgnaxpiTByLaouwbbKJCY7xgqAKCEkFZA27EtG8WO/QLMWtUGZEwwmH0vljG0RYEZbHYLlgnJE11XI3pk+stbIsjkm+Yi7TsjCnHToYrICgRlB6ju3NfY9p3YYZ8o0yyHpRQnzkyEeey+9heI348NoyjewjKYjlsqcwa5mElLBOuwJzkrOQf5iLL5I+KtzYq3CQFCEoEpb/EhdZ5kyHPuTF5nijhPRwWjlssH/15iGcEpYW7hop8Yw5Wxg1Dn7RFuMyS+Bsdyjb67iYuiO4+hi0gKBGUnjIQ07bnM+QZZ5NZ9EbUbcO7V9fHT4ax5Jv/QWMEZVx0+zzu9YT0LKJP/v+F9Fb8DFa7t4AvfUBQIigRlEXyj+RvV3hNoj3GyxTGUWZ5pw1j6ZNnmzK1F5TTg2Rztd/f9bdcNVf9l6Sm3S1YdM+K3WPvR4UvBZPg72f4AoISQekZCwzv0Sxr+4eIPG8VWI+wY+ZlQ31NsbV3eNQ3tRGUC4KJqM4dehPOV4eF2pb062M0GDRqJ0HIlHzRyf3Z0P6LGlpvNbA+Zql7dxqquLxxkREeMYQBQdlqQTk/ECwajk+dQMZkIlrHj2D9fB+snweD914Z7I9p1/sZ8owLo1bUzWWbE86dIcN4eoigdH9pqYp/moN4dE2vpPk7Z2Wx1dDOnxsoIvVo4rnlazJNKjo6wU3Ds5cwjAFB2SpBqe8yjZH7MuF7SoXmnyWUL05cHc2Q576YPIu4Dni1TI01qTfz9Fp+s97S9r68p70UlDODRTQuDtNosHhvDv52vqUS3Q4P2nHLA7FjcpLQybSUdSMTtw3te6tB9dTd808FfuQUffT8p9TH6BsQlAjKYtATI70tK+yLoCcVuks5u0s0qO113ClhkTdumXwlslxbG/VRXcTNZeFYkyPiHi5u1DCmBhCU0eyX+KNCFXlREev3SnqHh12GAapeyG0La1PGxNf0V4PqukOK3TVfVnD5+w3PfstQhoIFpS/pj5YKShU0auv9M2LjZp3hd4ekfCfDuHdVVvEXJY6v5Vz2cKzJD8FmmCtHDe09Jn74hngjKLVhHxqE3QHDb29JNoeHTWLexv+d9SMxWywDa3uL2sJkS3nOg/LZdvixLQYEZTMF5TaJPl25FfSxibmGOt4sqLyDMc/Lcm3tKine2UXvCH8mU2/BSbqjOtOySbMHQfnfBByLKcDrTlps+G1PIDizOjyYXPPfO0wumMp5y8Ba25J2WGFph82elNNk99mUG6ZsC32T0u2C2xJBWW9BqeLkeg6LflwdvxZU7jcFbFDE3Vw2L6cyq0a5F9qkSrv+DYrfV0tXLij3GR5+Pxj4JtZaKnDAsRy9YraDO41GTITNoHt6S9rBdCykIs6XEFYm+5znCEoEJYKyMYJSHThGclrwTSeDebPA8B6dFSPkjjnkG3UhykjM326S5NcFh4V7Fpv4PqnWPMprQXnC8OC7jqLjlKUCSRxrTDETfbFRqAPTLTte4y1qC5Njkk/hHu5YhG9vA/oCQYmgbLugXCvxp4F3EuZlMpUpIiB4nK3605i/vxTUda5l9zDqGPlixN8uDPI7kKDMF0L5HsmhHZ6LvyZUlQnKk4aHurjRT/LMkM+7hGWyBUcn0HM+L9T3LWmHHpkaHiKcTnpU1qtSj6N5BGXzBCVe3uWw0fA++keSm3VtN9TxRQHlvxLzrKhdyP2Obb3Wca3XtnmZcBPg7xTzw4XDYr5iukrzvEoEpemYW71KXd3oZ1oKfyVhuWaKZy7vNcXmdT/UknawmWOs86isf1nKerIB/YGgRFC2VVBulHiHDj0xShPH0OQMe76AOjyOeVZfzMaQy47rcYk+kQmLsuFArC3M8D7NKwzhMsv4Ot4mQWnzqF6R0xeSpq0pymfKb1ggj92umy1pB1N8R90p8OkO1t2WPmtC3FAEJYKyjYJyjZhPStIEBJ8vZrOmIpwu45xvu9+jWwLh/NFxYyrK1Cd86cZgwn677JBnFnos40s9yOe2QVCqt/aY4WEHcxQuP8Xu0JNUUI6hFZ0Yknx3juvKgwoX/KRsk+abKSAoEZRtE5QLxRy27GXKfM8XkGfatXlFsNaf7lr7XQXt15iP/TlBmgx4ftlRZD+S+KPovDYQljvM/2fiftJbS0HZI2bP3zQOCh/FbIeZt/JvkzNJFt5Z2vFiC9rAFtj9sGfltdkP/xS/dlShWhCU/gtKjX34j6UsfSkFjWl38o+C6vPV8WNqb4L2ccnviZgdhFXMHnco36Bkt29UofzGsdyqj46K+zF9rQTlXxahtihhfrb4fmli581yWFTBzrilHc+2oA02Wtpgec3Kq2kxQxsQlLURlFcs5bieIk8VDK8MeV4usD53HN5RSbyoXQTlM4kOSSTB+/CeZeMgKpyShkPUW3gOOZTxSNBPQwkEddzpquaxswmCcmUB4u+IJc81KfLcJOxQZqVH8vuCrDOmD6jPHpZ3vUO/cQ0pICjrIShtJiw/U34gmszMNJxNkeHF1onZbnBbijyfiNlu3LSjaHO6tCWX+TIs+ZrCFD3XShGUpqPujykHock+LW0MLFuMtC+sI7l89e1uQTuYwlnd8LC88xz6bSvDGxCU3gvKWWI2B0v7DjLFfNZj2DIcQTYFIvB7kFTEagSKtPaCaiepR9Ffgw2jj0HbrGWK+yko91kekMaWzGaflnbBHrSU9SnjxellZhMmuxreBjPEbGO029My2/ptJ8MbEJTeC8rzDnM5qe3kGUNe/0h1XsXQIkGpmX8Q8+5kmiv4+i2F3peyvE8L+KprGy7HAE0XlFst9V9QU0G5h+ENCEqvBeVSy8ds0o0RPT28ZsjrjlQbSBtaJCiPWjL/s6AvsDQL9jSHiXiM8ZL5ZdoGQXnBUPdRT8vsYqqwl+ENCEqvBeXtHOex7mLGeYlrGJyDTAMoS1CqQDPtTuqR9ZyUeZvc5t+kzHOTw0T8g/FixcW5o+mCckTMoSPq+CLQdJrhDQhKbwXlUnHzMrb5LKg94jnDBovuSi5kCkCZgtJmO5n2+HixJd+0Vz6dc5iIxOGzY7sWqumCcq7U07GlV9ihBARlnQXlRYc5fM3wew3dNyDxt+roUTnOKlCJoHxuyXhDQUK1P2W+tmChQ4yV1AtNm7y8TdeB6hf/rBr3GzaUgKD0U1BOF/P1inHr7qxgXj80/OYuQhKqFJS2XSoNspl2t890Ib3uIk4roLwspu5Mk3bvdJkM2F/U/EMAL29AUPopKHc7zN8Pwd/q0bjaP96X+GNttfXWMEEcbUPlgvKMJdOrKQvbY/kKe5Ay39NiP+7Gk82dn1JtcNUqMcV/+9vjcruEeyIOJSAo/RSULrfIvBfztbjPAxHZx/AGnwTlSEELk83hI60X9qiktzuBX/lkac9LDa33Eku9N3tcdpdwT9yUAwhK/wRljyS7/m/y1rdHQdvrejyTIQ0+CsoFDoM5rR2ZbeczzZfVOofyrmKcJMJ2XdSVhtbbZN+b1hyjLDZI8+/ydglp1ZR0G0HZGkHpsobpLW96iUh/8OGLgynUQlDusGQ4kqGwJkeftPcjX7eU9zFjJDFXLW16s6H1vin5m2OUxWax3/1b90UIQYmgbKKgPOwwHpp6KgQNF5RXLBleT1lQm41XmjBE88Vu74d3W3IOWdr0bkPr/dVQ5xOel32bpc8+tWChR1AiKOsoKG8I9s/QUEF5V/K/u1vZbsl3R4o8bc449xkfqbAFif/QwDqvstR5jeflt3mJ3m5AHyEoEZRNFJSPHMbDUpYlqKOg/CLFxIm0fYUlvXVnhqWsunO5jPGRCts1fuMNrPMRQ301MoHvx8WnLH12FkGJoERQeikovziMh2kCUENBOW7JcHXKgpo8h1+myO+EpZx/MzYy8drSvtMbVt9hqffuns3udRuCEkGJoPRSUI47jAeAWgpKm01ib4pCrsxZ/Kk95piY7wPvZWxk4pKlz9Y3qK62sB0Ha1AHWxy7eQhKBCWC0ktB+VMQlNBQQfm9gIF9VPK9xnFAzEfdBHbNzlZLn21vUF1t8VFNphMa/+2upL+KNC/eGso/ynAGBKW3gpIdSmisoPxQwMB+IOb4fkns05ZZvuj2MyZyoVfMu3Z/NaiuJvtDm3f05M5glR8xPZY5cZHhDAhKbwWliw3l3ILqOruTtjAdoChBaQtqnZRplsVuKGF+zwx5DTIecqXudoWumLwsTWGyjgd/c6bi8i+WfE8AAEGJoCxPUNrW3KLCBunmzOTJxjqmBBQhKM9Lvs4Y/Zb8DiXI67ghn2HGQu6YQtF8bkgdbR88O2N+Nxla6bVU76BkMk/Q2JrcqgEISn8F5YCDoLyc8zO3yH9xdx8KXuRQkKC02c4l3e24KOnt07pZY1j4Nd4kTjj5o+GDTMfe8xtQx42W8RlVx+XBy1jH4woP6mC60pRde0BQ+i0obTbck6Zh8wp4X7wQ7gGHAgWlZmhyzDmZML83hrzeO+ahE+mjxB+ZVy0mN0m+Hp62F9aujPnPSFC3y9JsxxxT+KkvMWNx0s74iCd1MB2ZreEdCQhKrwWl8s7hvX0j4zP04/hxV36vJHn8Z0BQJuaC5OMxarPtuuKQhw74EfHb2UB3qW47vhRM6XvwUrddF/l7J92yiHVTzM8kArwvY//5jkmMPYwQkyPil4mFHmePS37xXQFBiaAsX1C63Oet6c+U+e+Xqc4/zxCTUJagXCjmUAaudo/7JJuhsX5RRQXY1uPGHZ52yAKZ8Boed3xB6LHpgKT3EtYruR44POexpL/X/GlMnh8bMIFMu/Hah0sC0bZN/tsl14+qWZ6U/3dD+ffwfoQEgrJJKcsHXxWCUt8xrxzrppcYzHbMV4/TX8ivp3ozmAJQlqCUQDSaFloXr7DbFiFlst3QY+RPMcJocQ06RgXiZ4eXQx5hjnoNwmgsB/G9xVD+lTWePHNSLFTap4s8qkNcyKP3gjMOICjrIiglWNfGHOv3TSYcaDeHxOH0QEQeixCoP4N/ByhdUIqYj75VVB41LFq220eeGITYUMTff6jhjouLbeVvOT0r6rhdjzwX5JR/3NfzmRpPntUJFyl92a/yrA5x/XJIABCUdRKUk++ksQLaQ3cpVzDsoUpBqRwXc1gV3Qk5JxPhgfR4cDL8gM1z7XRXBXS3Ux0coo5WNU7WYalvWAPbcfTSHJ6xSKLt//I81uiXbI5VPqJjynYz1GRSwb7Ms/KviCnrW2F3EhCUdRSUipqcPcupHdTOfjfDHXwRlBKInmti3nHMM+l2vtqJbGxAB9mEdR5H3mHHkqLCKMW95DbXuH8OilsMuFkelv2clBcEGRCUCMpyBOUkKgRHUtRd12m9wWsLH5bgo6DsfpiKBw0dpCEM9A7jz8Euz8+UE18dbF4E+elO5LoGToJRcfckTkrYhu6JFBdGaWVBdaiazcECpGNxPPigUVvdM5LPDnIRzAzKGe6LB7wTATLhi6CcRM1sNLyZ+iS8D9bb8SCp5/ar4P9OB+8ygpRDLQSljZ6gQAsshbrZskF/1NIeaZ2M9oTyUY/4onfSBmPqsJq5WConJXpnfxFNA9AoQQnQSkE5yU5LoXa2rJNU5JnMBQZS5Bl2+FGnpXkl1EXDVUR53z9iLpbGHInenTxA0wAgKAGaJChvWAo1r4UdNShm7+EkO7Z9IUGhvy/TYSQujNAW5mNlY4m77AEQlACNE5RfDQV61dKO6rN0lGtIJPUA7N4hVDuatRXUJ0rUqHcxAXOLJSqQuXqgz6ZpABCUAE0SlLbYfmdb3FkvDO3y1OH3etQZdvDpr6guv0l0DMQLzMnCmBGI9vB1ncSXA0BQAjROUJ60FGhDizvLdhXlSouAC4ftOVxxfdQBJOo2oD+Yl4VwXZoVsgkAQQmAoIzlsZjjY/W0vLNM5gAXDb+9K37u9K6TXx2O9Eh+LnMzVw5EjJe9NAsAghKgiYJSj+RM8SiH6K//9+iOa5/vEm2DGLZXvOFZnbZL9BE+8dDyYX3EvDpKswBUIii5eQaaSq9PgnKrpTDcLzwRKNvURgdDf39Cfg1c7aNQ2x9Rlxt0d2bUez98t+8RmgWgMkGJnTg0lTk+jf3LUvy91U3gobh5wYcDl7+UiRtSfCXKRvQM3Z0a9ej/KBxzA/gkKEdoImgo/T4Jyg+Ggrylr/7FtpOroWE2yK+By+tgl7hDOJ7NgwWh+aTmEMT5BKheUPJhB01lyBdBaTvKvUxf/Ys6Jr0XcwihbuedsgOXZ2W9/HpMe5huTyQmu8eH7lL20SwA3ghKTadk4ogQoO7oZTOXHMZ8aYLykKUg/fTZFE6K20urqsDlWVkiE0dD3XU5RrdbWSZTj7kfsWgBeCkoJ5N+/N2Tiduq4tItmhVK5pBlTA4H43YswVgvTVCatkr1CLSX/p3CfDF7xDdBiKvH+lXJfm95W1gXmtynaBIA7wWlS/pKs0LJDBYwjksRlOp1/MNQiEf0bSR3LJ3XlGPi7SGhpN7f0+n+KezqmkPvAnEJAOWjJjvjOafPNCuUzMUCxvG5Mgq+0SKMTtC3kayT9twqNDcQkpNf64vp/n9Rm9rX8l9we+5DBwCAVnLOIoxW00SxjBjabbihX/9cF/gresz2O80AAABt5rVBFLHVb+aimG1PF9BEAAAA0HTmi3l3kttS4tksbqEpAAAAABqN3uax15C4HSeaNTIRrNolJEUPzQUAAAAAYRH+qUs0frGISm5IAQAAAIB/0SDVozL1Sj0NXP7YICjv0WwAAAAAoEyPEI6Tu487xbxLuZDmAwAAAIDbIZG4r+v/1E7yk0FQnqH5AAAAANrNgNi9t08bBOUnwTkHAAAAoLUcCInDyzF/pzEnTfd776ApAQAAANpHONak7fabIYOgfEhzAgAAALQLvXKyO9bkk07qtfxmvZidc5bQrAAAAADtIBxrUu/snu3421GDoBygaQEAAACaTzjW5AeZuKLSlaMGQTnWSdNoYgAAAIDm8lsnPZOpt+AsT5jHzE76YRCVe2hmAAAAgGaiYX3udQm/cZm4BScNgwZB+ZimBgAAAGgm10PCrz9DXn1ids5ZRnMDAAAANIsLIcF3JIc8nxsE5TmaHAAAAKA5/C3JYk26ctggKL910gyaHgAAAKD+/BUh9pbmlPcyMR97H6f5AQAAAOrN5QiR9znH/HssglI9yOfSDQAAAAD1Q2NKPpL4o+ienJ6z3CIoNWmIotl0CQAAAEA90PiQesz81SLyNORPVvtGDTf0xkFQavooE8HQF9JFAAAAAH6yWCbiS/5wFHj/C/72fidd66RDDs9Qr3ANOzTkIFhNaSzIYyfdBgAAAOAPazMIPFev7+GMzwinC3QbAAAAlMX/ATFBNK2SvcWDAAABK3RFWHRNYXRoTUwAPG1hdGggeG1sbnM9Imh0dHA6Ly93d3cudzMub3JnLzE5OTgvTWF0aC9NYXRoTUwiPjxtc3R5bGUgbWF0aHNpemU9IjE2cHgiPjxtc3ViPjxtaT4mI3gzRDU7PC9taT48bWk+WDwvbWk+PC9tc3ViPjxtbz4oPC9tbz48bWk+dDwvbWk+PG1vPik8L21vPjxtbz49PC9tbz48bWkgbWF0aHZhcmlhbnQ9ImRvdWJsZS1zdHJ1Y2siPkU8L21pPjxtbz5bPC9tbz48bXN1cD48bWk+ZTwvbWk+PG1yb3c+PG1pPmk8L21pPjxtaT50PC9taT48bWk+WDwvbWk+PC9tcm93PjwvbXN1cD48bW8+XTwvbW8+PC9tc3R5bGU+PC9tYXRoPqLk0bEAAAAASUVORK5CYII=\&quot;,\&quot;slideId\&quot;:262,\&quot;accessibleText\&quot;:\&quot;ϕ subscript X left parenthesis t right parenthesis equals double-struck E left square bracket e to the power of i t X end exponent right square bracket\&quot;,\&quot;imageHeight\&quot;:12.972972972972974},{\&quot;mathml\&quot;:\&quot;&lt;math style=\\\&quot;font-family:stix;font-size:16px;\\\&quot; xmlns=\\\&quot;http://www.w3.org/1998/Math/MathML\\\&quot;&gt;&lt;mstyle mathsize=\\\&quot;16px\\\&quot;&gt;&lt;msub&gt;&lt;msup&gt;&lt;mfenced&gt;&lt;msub&gt;&lt;mi&gt;X&lt;/mi&gt;&lt;mi&gt;t&lt;/mi&gt;&lt;/msub&gt;&lt;/mfenced&gt;&lt;mi&gt;T&lt;/mi&gt;&lt;/msup&gt;&lt;mrow&gt;&lt;mi&gt;t&lt;/mi&gt;&lt;mo&gt;&amp;#xA0;&lt;/mo&gt;&lt;mo&gt;=&lt;/mo&gt;&lt;mo&gt;&amp;#xA0;&lt;/mo&gt;&lt;mn&gt;0&lt;/mn&gt;&lt;/mrow&gt;&lt;/msub&gt;&lt;/mstyle&gt;&lt;/math&gt;\&quot;,\&quot;base64Image\&quot;:\&quot;iVBORw0KGgoAAAANSUhEUgAAAbsAAACbCAYAAAD7sjWcAAAACXBIWXMAAA7EAAAOxAGVKw4bAAAABGJhU0UAAABOUUD+CQAAFIFJREFUeNrtnQ+EVVsXwJcxkpEhz8hIIkmSEckzniSSJBmRkYwkknySRPJJkkjyfJ5ERpKRIUmSxJPkyYgkSRL5JMkYkoxkxPfd1T3z3nTbe9197j3n3HvP/v3YvJe55+yz9tp7nbP3+iMCAO3G75X2vzZuQwwRAAA0y6s2NnTfKm0eQwQAAM2w2DA0ryttrNL2Vdr2ShustF6H8TlZx1jNd9y3q9IWVdqOSrtcaTOe3z9giAB+5oJnwuhE2oN4omaPsaBeiFgu+x3yuF5p61Jc44Fh7B4GXmNppU04fn8M1QX4hwWV9qdnsn2stN8QEVRYn+iDS0/uJXoUG7fmyOBz8gWXhu7k681n7E6kuNbCSntT8/s1qC1AlV8q7alnon2otJWICOawqtImPfrypNL6IpJF15yv3S+V9msD1xgS+8wt7TX3zPntJOoKUEUXppeeSfZeqlsjALUsT/TDpTfPIzJ4W+Y8d6Pb/BcMQ/exgevN/VK8iqoCVLc8nnkmmb4RrkBEYLDC+MJ7luhX2ZkNObjTxDUsT87xBq/5Kfn9DtQUYke9wR56Jti0pDtch3hR78Iv4vcC7C75879KvqIafTHsF3sLc3eD151K+tWLikLsjBsTbBvigRRYZ05jJX7uZckzjjZxjb11jF1/g9fVF9a/UE2InaPG5DqFeKABThk6dbikzzwbctCMA5f10vmsievqV91J1BJiZr0xue4jHmgCX+iKLrwbSvi83Rk81ydjPp5rol/qmLIWlYRYUYeBt+J3SFmEiKAJ+sTvsPJO4nBYScNasbcwNyEigMa4akysTvPaGpFi8gp+TtGnTTncv9Myk+wwnuUaU/AHrOMEdfrpQkQA6dkm2bs3txLN6HJTqjFd33IwMl+lmnrpSoo+rUoW9Dvi91BM09Sjbm8Hjs1145m2MhX/5p4hp5uIByA9PVLdRnJNKj0z6PTty+5kEb3epHFRN/IjlbY6o35p5ovbDfRDHRN2d/CbfX/yRex6Nt1Gn8+U/K6zM4YOHEBEAOk5Y0yqIyV7VjUw7xswMJdyNC4XA/swKY3HVbUbePzabKmjCyR0AEjJEqluyfnKj5TxXGCp+B0lfOcj83LuT70+aDLhMjlwdCX65augsSTyeWkVe33DsgWQnivGpNpZ4ufemcLY/VnAC4d1/7KWYBk2nvly5PPymSGbiyxbAOlYYUyo5xE8/6NAY/c2534cEH/82XDJx+C58eyxVtPoq6OPQyxdAOkYk/KEGjTC1kBjpwtvXnXYdHv0jbi38mLwTLRCEcYinZfWF++M5LulDlA6lorfJf9VRHJ4E2jw8nIM8Z3NbI9oDF4ZLxkxlpCyXkLJYgSQkvPGhDoYkRyOBxq72znce2/BhrVdOWjI/XyEc/ODxHd+C5ALug3ii3PSf48pzqlPwoLO9W+yjDfcxGIWpI/Tkenjyjp6SD5LgBTsNybTHxHK41rg192JjO434FncRyPWyf8Yct8fkRwOiR1nCQApeGxMqNURymO9FOeVqdlDXEHtdyLXyQFD7hMRyeGWIYerLF0A4SyXuMMNfLwKNHjNZJpXj84Xjms+kfy8PTsJK7YshowhGmhvpQgbRkUAwrGKaB6NWC6HJV9HFV3IXIl9/yuUTpol9hRiG8U+M6YEEkBGXzBLI5ZLb5236rmLzuIGru/KVPNRqpUQoIqVNi2GcBgrR+1j1AMgnNVMJpNRycdR5YS4SwStR+Q/EfN58oTx7KdRDYDmFt3Z9m/EI+sCjd27FNf0FZHdhbjR0TksEDsEZgOqAcBbc5Y8DTR4Iam89AzGtTVKYLCfWL0yrbRpVCUHSEGv8eZI/M4/HAg0dvVCBfQs7qO46+KBja/80rdEj8vIZUPXxlEJgHCskjZjiOdvtGr7tIQ5qvhqrmlWlndCLF2jjEt8CcqtHK37UQmAcCzni92I5wdCK4e73OH17OWJuGPpehBtECNiV4wvG8vr6NkSVAIgnBfGZFqGeH5gQMIdVWrPUu6KO5auD7EGs8yQ+YsSPq+Vvu816gAQTo8xmaYQj5OJQIO3vc7Xs57brUScqZkyZF62bDM3jGf9D6oAEM52YzJdRzxO9gYau3vJ3x8TYumKMgDbSvScujMwHcmzAuTOSaE+Vlq6xe1N6ZOh6993IsaGseoMnizRcw6KXZW8G1UACOemNBcvFivnA40dLxHZs82Q7Y0SPacVRH8XNQBIx6TEc/6RJfUKacbkMVg0sZwzPzCe8xBqABDOPGMyfUY8dXmY0tDdRmSZ8cmQ87ySzE0rRdgAKgAQzhZjMt1CPHXZlcLQEUuXLXcMWW8uuW59ZfgB0mEF6I4inrqot9xkoLH7FXFlipUIYaQEz3fPeL6PDD9AOv4wJtQ+xBPEmUBjdwZRZYoV/nGxw59tUx1d4ogBICWWJyYxPGEsDTR2H4Ts9FlSVo/MQQkLa1mOCgCEY5WsIbNHOPcCDd4ORJUZKww5P+uwZ9GXoN+kWt3gW6AuaXLoYcFjGiCIr8Zk4iskDPWK+xy4QP2JuDI1EJ3swDFfqhUcHteZhyFN9W8i+aKlkCtADYQdNE9/pb1PuTAtRWyZYb1ktHv4wYImDRxn7QApvkhirPqc5WL1pIHF6DSiy4xHhpzXIB4AUGJJuZQXdxt889YvQbaIswEHKwCoixW0egXxmLgKuGpduvuBBm8IEWbCVUPGw4gHAJQDQp2sRjjskJcGlmtR0Y2SrvQPNAdxogDQ0NfJbNuLeJy4tn6/VNq6OX/zWnBUKYoyB5YDQEZcMRaKXYjnJ9Ymhq3e2dDRQGN3CpE2DVvxAFCX68ZCsR3x/ICGGHxwyOmA429/kWphzXrG7h1ibZrthnyvIx4AUG4bC8UWxPM3vZX2wiGjsw1+NeMxmB1bhaodAFAHK8UVWRiqdHnkNF7nd4OBxu4OIm4KyyGISt4A8J2XgvNEPVxlZDS8oDvgt88DjJ3mQVyCmBtmiSHbV4gHAJQpY6EguazIMYdc1ID1Bv7+YODX3QlE3TBWyq0pxAMASifnFcybYXFnPulPcQ2tSj4tOKrkCfldAaAu1kLcHbFc9LytNsTgU6WtauBaFwO/7nAIaoxuQ6bTiAcAFKusSKxoFpTa7V0NI9jY4PUGBEeVvOnkMj8AgLErnD6pFsTMOsD+kYQ5qixGJTF2AJA9Mxi7v9FCmhMOORzL4Np7BUcVjB0AtN0iEaOxcwXYX8jo2nquNBVg7N6ikpnq8TdEAwAYu39wxdLdzvge5wO/7jahlugxALBIZM0Jx7PrGdv8jO+zPNDY3UYtM9PjGUQDAMq3yI2dq56fFmDty+l+IYVddUwWoZqZGDvO7ADgOzF7Y+72GJqBHO+5T3BUwdgBAMauIIakNdXZFwYaO83U0oV6YuwAIBtiTBc2LK1Nfh2SHFrbIdQzCNKFAUBdPhkLxfwSPu8B43lfF9SHm4HGblKqRWDBpseQ4UfEAwBKLFUPNM7tQh3j8rigvjwMNHakEAujt84LAwCA6R04WJJn1OTNzyTMC3JZzn0JLehaa/D6UVUvawzZPUI8ACDJQupbKDZ3+LOtq7QrYodXuErt7JTsnUM05+Vxsc9IraYVGC5V2japbtvBP2wWYhYBoA43jIViW4c+k2ZD+dCgUZlrXPSr91piMNN85erfXq208eRl4lOTffFtz+lCfhgV/q6nPjndQDwAoIwZC8XODn2mkByUadtIivuP5HB/X7uJCn/XU598xhAPACiXjIViD+KBDmCPocOXEA8AKIeMheIs4oFA1LFHnUFa4dR00tBhtnkB4Du7jIXiCuKBANSZ57G0zoP3iqHDuxgeAFA43Idmmd0Kn27R/cvoZAUAGTNgLBQTiAfqcGyOvoy3qA8PDB1ewxABgEJeQWiUwzX6sr9F/YgxvysANIBV+YDM++DilLQmiXYtXULFAwAI5LGxYKxGPDAHzUPpOiN706L+rDR09ynDBQBzGTcWjCHEAwkbpFrFvZ3i2YYM3R1nyABgLmeFOCXwo04e18XO5NKql6J/CXGiABCIVcz0KuKJEj1/uyzN5xhdmHM/rxr3HmYYAWAuvxoLxl+IJ0puSfN5O4sonGqFHaxjGAFgLurR5iuDg0cb1HspGmlhn3yexN8ET2IAcPDceENegXhAfgwgn9uWtKg/ywydfcZwAYCLMpb6gWy5J+0TciBCaR8AaID9xsLxB+KJnu5Km3HoxmgL+3Te0NkDDBkAuFgrOKmAn00e3djRwj49NHR2LUMGAC70MN932D+TvNlDvJwRtxNIb5t9aWr7wnABgIXlbr4Z8UTNI2mvdFybDF29yXABgMVRYwE5jXiipUfcoSnnWtinU4auHmHIAMDCqm33BPFEyw6PTmxtYZ+s5OWrGDIAqIcvPZS+2S9EPFFyQdrrHHehYejeM1wAEMKosZDsQTxR8sKhC/db2J8RQ0cvMVwAEMI2YyG5hXiiY5FHF060sE9WBQYcqQAgCA1B+CT+EIQeRBQVvooYgy3qzzzxhxx8FPJhAkAKLgtbmVDFlUaulXFs1hbmKMMF0FHouf9QYnM0eclnqcZ7zyT//adUvb5/y6sD640F5T7jExXvHTpwo4X9uWfo5nqGC6Aj0GQUmqjik4SXDNPk7tvy6Mwb8XtlLmGsomCFtFfeycXiL0X1huEC6Ai2y89e//pSrXHeejyyoNJWVtru5Guvdq6PS8aZm44ZFvYU4xUFvuTgrYpjO2no5DGGC6Dt+be4d4oWGL/Ro4vaVJbqId6fVaf6xO8I8E5wBIgBl9fjZIv60pXonc9xqo/hAmhrTkvjHv6bHb99neW8v2i8SY8wdqXns7RPnbjdhi5eZKgA2pqDjnn7VtJtR54Qd0WeTD68VgqVoGNlnWfcd7WoP08NXVzJcAG0Lb9ltJZ0JV9zueXotSohbGIcS8sRz5j3t6AvVoWDGwwVQNuicdkuZ8dXDV5vn2cdWJNFZ1cbC81jxrK03E2hoJoQ+lqOfZkQkj4DdCI+p7JDDV5P4/KmJMdCBePGYrOd8Swdul3gck5ynY0tlWrmkoM59cVKX3eNoQJoW9R5xFUQXMOHfmniun941oOhLDq9TPyema8Ez8yysT5QmdRdWM9uH+RodF+K3wNzKUNVCnR90eLAg4iiVJz2zN1m14uNnutmVkz6rBDjFAvHPW9jtbEwdyptOkejc0SI9YxhF2G2NiHGrlzjOumZu8czuLbv42tdFp3Xg0ZfnJO6qPczvqXB5ZQ0VfM3s6Wg8gpBWSTu0Adt/620+QxTKbiUjOk0oigV1vFDFo6NvrSBmeXH3Sp4xcWAy8ho8ue+pM0Gm1/OsQ9WGZ8tDFEpmJulaRxxlApfMQHdIcqi6PM5KaDyyVVjEdrBGHc8PRKWlFXPWObl1Iedxn2vMESl4HDNuO5HJKXCtwv4MqPrDxtrxIasHkLPbd4YVnUx41x6Y6dnLAtzuv+iRI9825cLGKKO55RjbHE2Kg+LjbUjqy/4QSnoPH+t+A8I/2KsO55HYm9X52lwHojf+3IdQ9PR9Cb6Q8WKcmPtzFzI6B7zjHvcy/qBDhg3O894dzR6LqcHvbOFFD8kb2R514s7b+gU21ydzYbky9w1tpcQT6mwPPezdGj74rlHLsWlSRQNWWFVICfRc+eiaZwsZ6PMgoGhbbhZ0Fg/N+6TS3TAXfFvO21k3CHwrX+mqC0JyB09f7ssPxfoTNsWIsqOxEravjnD+9w27rM1jwfT85u/xO+wwjkL1Hvz9zmkPBIcUjqRW00audm1AzqTL8a4DmR4H2vHILfqLPoG5kvWO5nxA0J5GBB/loUJ3uxLxa/CcUcMdNV5ienJ8F5WGNzJPB+yV/xefFN84UENa8WdvXz2i64XEZWKY56xXtLm/R7J4Cu1yHanxfKqF7qUZWzuqHGf0bwfVFM4+fZR1bOP+ncgiR74UoHdFlKBlRFXeqdOCDnA2KWjv07/ssRykBwr6oF/l6rLuqvtZd5HzT5DN35HPKVE00PNtOLtG2NXOBsKNHYXJP/gdQCAVF/ynZpeEGOXzVjnYezOYuwAoJ04I+6EwJ1wLouxS8fGAo3dQYwdALQTLse1p4illCwt0Nj9jrEDgHahJ/mKq12MziGaUrJA2uPMboyhAIAi2SEFZriAltNdx9h1Z3ivS9LC0AMAgHpv3zMZL3rQXswYRijLsKLL0qKgcgCAWl44FqL7iKXUvDOMUJZJBMakBenCAABqWeRZiE4gmlJjJWjOsjiAVV2BbXIAKIxhz0I0iGhKjZWzcluG97lr3GcRwwAAReHaZvqCWErPPilme9FXLQUdA4BCee9YiG4gltKz3jB2pzO6h1ZX+Oa5x12GAACKYoVnITqAaEqPGiKfR+bVjO6xzDCopxgCACiK/Z6FaFWHPQfpwhrjgfjLd2XBkBTjBAMAYOKqIj3Zgc+BsWuMo57+fc35+tPJlyUAQCG46hV2YgonjF1jLDf6OJDB9W9IvtukAAB1WSflCfTF2DXOY08f92dw7U+ea29m+gFAURzxLET9GLuojJ2vBE+zFQnWeq77jqkHAEXiCvZ95flbzXRxDZGVEq144drO1nO7ZnKjnvYYu2OIHACKwud2ftHxt1r77GPyBQDlxGeYRpq45lvH9XRbsxdxA0BR+AKKh2r+TuuePZOqizqUl4XiznQy0eD1hviqA4B24LhjIfqWGLe56NnSdPJ1B+Vmr8dAbWrgWs8d13khhBsAQMHccixGUzV/MyrNb2VBZ3HNoRcvJV19u0PijqtbjXgBoGhcDgmamLcvabPB5pcRVVSoUXNlVQn1zBxM9Kh2x4BQAwAonB4Jc4/XlFHzEFeUBu+OQx/0BWiB8bvtjpco/f8tiBQA2tXYaaDxQkQVNXquW+ux+yH59w2J4dNEzzsq7Z5Dh55KNdE4AEDLeGQYuht13uAhHjSdmKaP+ybhAfNvpForDwCg5ei5nDqg6DbT1+SNXc9l1iMacPBLYsDUgUU9LacTvdGmIQu67XmuGf35P1+SowOYfpAdAAABAXRFWHRNYXRoTUwAPG1hdGggeG1sbnM9Imh0dHA6Ly93d3cudzMub3JnLzE5OTgvTWF0aC9NYXRoTUwiPjxtc3R5bGUgbWF0aHNpemU9IjE2cHgiPjxtc3ViPjxtc3VwPjxtZmVuY2VkPjxtc3ViPjxtaT5YPC9taT48bWk+dDwvbWk+PC9tc3ViPjwvbWZlbmNlZD48bWk+VDwvbWk+PC9tc3VwPjxtcm93PjxtaT50PC9taT48bW8+JiN4QTA7PC9tbz48bW8+PTwvbW8+PG1vPiYjeEEwOzwvbW8+PG1uPjA8L21uPjwvbXJvdz48L21zdWI+PC9tc3R5bGU+PC9tYXRoPvwHs4YAAAAASUVORK5CYII=\&quot;,\&quot;slideId\&quot;:269,\&quot;accessibleText\&quot;:\&quot;open parentheses X subscript t close parentheses to the power of T subscript t space equals space 0 end subscript\&quot;,\&quot;imageHeight\&quot;:16.756756756756758},{\&quot;mathml\&quot;:\&quot;&lt;math style=\\\&quot;font-family:stix;font-size:16px;\\\&quot; xmlns=\\\&quot;http://www.w3.org/1998/Math/MathML\\\&quot;&gt;&lt;mstyle mathsize=\\\&quot;16px\\\&quot;&gt;&lt;mi&gt;X&lt;/mi&gt;&lt;mo&gt;&amp;#xA0;&lt;/mo&gt;&lt;mo&gt;&amp;#x2208;&lt;/mo&gt;&lt;mi&gt;B&lt;/mi&gt;&lt;mi&gt;V&lt;/mi&gt;&lt;mo&gt;&amp;#xA0;&lt;/mo&gt;&lt;mfenced&gt;&lt;mrow&gt;&lt;mfenced open=\\\&quot;[\\\&quot; close=\\\&quot;]\\\&quot;&gt;&lt;mrow&gt;&lt;mn&gt;0&lt;/mn&gt;&lt;mo&gt;,&lt;/mo&gt;&lt;mi&gt;T&lt;/mi&gt;&lt;/mrow&gt;&lt;/mfenced&gt;&lt;mo&gt;;&lt;/mo&gt;&lt;msup&gt;&lt;mi&gt;R&lt;/mi&gt;&lt;mi&gt;d&lt;/mi&gt;&lt;/msup&gt;&lt;/mrow&gt;&lt;/mfenced&gt;&lt;/mstyle&gt;&lt;/math&gt;\&quot;,\&quot;base64Image\&quot;:\&quot;iVBORw0KGgoAAAANSUhEUgAAA2IAAACECAYAAADyWpiQAAAACXBIWXMAAA7EAAAOxAGVKw4bAAAABGJhU0UAAABmZPVW8wAAJclJREFUeNrtnQ2kVln3wJcrV5JIkoxEkiSJJEkSV5IkkWQkiWQkGZHXSDJijCRJJEmSSDKSRJKMkUiSJJEkSeJKkiTe/7P+9zzvPPe552Od8+y9z9fvx+b96D77nH322nutvdeHCAAAQPX5b4AGgCwgCwAAAACA8gmALAAAAAAAyicAsgAAAAAAKJ8on4AsIAsAAAAAgPIJgCwAAAAAAMonyicgC8gCAAAAAKB8AiALAAAAAIDyyRADsoAsAAAAAEA+5RMAkCcAAAAAQHEEQJ4AAAAAAMURAJAnAAAAAEBxBECeAAAAAADFEQB5AgAAAABAcQRAngAAAAAAxREAeQIAAAAAFEeGBwB5AgAAAAAURwDkCQAAAABQHAEAeQIAAAAAFEcA5AkAAAAAUBwBkCfkCQAAAABQHAGQJwAAAABAcQRAngCcMMwQAAAAoDgCIE/IE/hhqNMWdtrmTjvaaVc77W0011YwPAAAACiOAMgT8gSDsabTznTa5U670WkfO+1Hwjz7GhlpAAAAgOIIgDwxPDAApzptNDKysubZDYYLAAAAxREAeUKewC0aA7Y7ZZ4dYIgAAABQHAGQJ+QJ/PAoYZ4tY2gAAABQHAGQJ+QJ/PAgZo59YVgAAABQHAGQJ+QJ/PEtZo5dZVgAAABQHAGQJ+QJ/LAwYY7tZWgAAABQHAGQJ+QJ/LAnYY4tYmgAAABQHAGQJ+QJ/HAtZn59ZFgAAABQHAGQJ+QJ/KDFmuPqiV1haAAAAFAcAZAn5An8sDphfu1iaAAAAMYzrdM2oTgCYIgBOOBIwvyaY/jb6RXejwAAAJyypdPed9r3TpuH4ugVDVLf32mXZazQ6ScZS++sY69uPB867Xqn/dlpIzLm3gOAPEHd+Dtmbr00/u1f0b+/0Wk/MZQAANBEZsj4YOq7MnYSieLoFr1tPNRpLwzvEhfYfqzTZjNdAXmCmjCl037EzK1Txr8/2PM3eli1ve0DuqPA5lGkfc7xTCMe+j+N7EAJm56Lpguenqp/iRS3OzIWEHsqWsCW1HRtOOfwWa87eqabDZmXuoZ+6HkvvaGZhOLonEORIpH07J8ieX0k8YVPu01vyw4LN2T9TEpQ+Ore5iNPXrgZcD9WmR3ttHvRfqy33Fs9f9uqsCVhbDbn+I31kV3Q/dsLnTa5rQvdqkiJeeppwdMJ+yAaZCuLIsXhpsRnZSly6kgAIfhA56ler78qWWH4Em0GWxwqc9214Z3jZ30jY64Jux1+hwOddisah6LP9TA6qas7x2p2CFVHxXFBpz1JeN730TyaFfN3emhyPMUoeyzVdB8ti80NNMJeIU/e+E9kGH0t+Ru/7bSzMpbQoomci3lndb8ezvk7S/sODNUOmdP2RU9PnzZ02tUBJ6G6aPzaaYsdPdeKSNnN+xy6Uf7MKSMEZFFkFLwucRNQRfCw49Ol+dHGUvQwRv92Y4GFuggLZSyQeNT4fI+kGQUo1RXxbt+7najBc9dNcew/ye1tuk9Z3D/nRYZ/3G+MNliBy0vRNafK7SzyFGw91Buqv0v+3mpc7GjY2L6Mec97BX9LDa83Pb+jhtkqlr5/jZ93BRcZX4bPGeMzfIgMMICymNppz3LKji5ka2KMFZWnadEhyT4Zuym23L7pqdw6x+91TPKfDJblqjE7MkrTnu+uNMMdYl6M8X+8Js9eJ8VxW4rsXcz5Wzrvbkuyq+JaltFYhS/OVex+NP66Pm6JjOXF0To8HKOTXDCuXwdSnm0o+v0N0b+zKvybkafgnC6gy/4TGVBze+bPUGTg6Tc/FP2bPBcDiys8RqujPeNedNDUTTCke2RvhsO5Ce93aMC9utcY+yZkVRw34B9yTLSv4vfEe67hGdTlaTqfDirA3hyy8zKnQaBuT6eMv/2bw3ca6lsws1rZQbhpG/CbhqwVK2LW6XM1ev66KI5pbnL3BziweSrJcdXLWrx+LsiYF9ciZa1I7ON7sa1feW/K9d8/yDAaJyNPwZkiybfYce1wjt9WDwyrx5YaGDsrNC66n/9iPPDYH/3N7oT/f8WAz6LG2LuK6Q+VYWuOyXvH87PMyej/EJ8LaqK49bd9BfsYMW4wvzt8r8M53mu45G+QZqw24cZhbcz3v16zd6iD4rhSkuNONC5xkBTMqsh9T/htVUxmcpA1rt2OjLRBxtsay1qUi44NdgyxwflL7DdhRdieIsdJRk2ZbIgxwJ5EhlZ3PdODym69sO+RDn5F4t2pXaCy+bHvt7ehSo7xT4CFa5CF+QcfCyrIlhwGyyCK3HpjH65kZGGO9yqbpCxalxswv9bIxOQkGndUN1fLqs8hNYTSblBcHAD+nvL7t1u6fsZlQnWRTGefce26MGA/ca6Kh5GnyhtiBwLsxdrKcr2bKhNdc/UwLy2ObU/P2MQd/F5x+HyrZKL790bUyTHL2ZrWc6qnZ9CT9VcSn6llA58IKshOsfuOD8p5sWUPdeWKZ3VZLpPJEn9CqSnFZ9V8bq2I2RA/1PS96mrMdxPjuDB8p0p6Gvw9LVs7h2Jk11WWVWupiy0D9rMs5jdXIk+l8dz43RcO2M8RsWfznhF4DPQmub/e4Vux3TDr7VlSEjLXORn6L12+SrvdtP/HK+Pk8pUk40TFThUAXBhH2v500Nd8Y19HHL2bNbNqmYVqd4lbN9CqEBe7q4dgdc20V2XFcXsgeVL+SOlntASlrUxGPKyRXQPvm9gOlac56K9X6f2CPJWGtR7dG0d9WeOoQyZUWi0TMwnrPmL1xrkofjx6kuh3gXwvFL7///oMlol1I6BCRWZEqDL3jDIz4qi/R2JLbe+CX43vVuZtddx4PKn5nNIbzbjA6qM1fqeqKo560/U2Q1l3qYBkJaM6K+3hD08yu9a4brmK5epVXq+0XJ7KxPrdzwfWl9U4DxFHrTpGf4yrHkjkuWU6l/AOzzzudf3JOx5KseQ8jWGm8URB/80sxxOIxBxQN+Jca5Iyjboq93DOuPi7cI+xuiuXlSFqRcLzLK/5vIrLzvW45u9UVcUxS5m666HP+xl76wJpB4+leObCNI6K+6x5afRmbd3dcnkqk98kbGmBBWKPFfNdzmC1xCcayuvunFTy4aTHZ98YuL9acDnwIrZE4gMDzwlAtVltlBWXGe52iP9g5C5TjH2VJas3GrhuHEpQzutejLqKiqOeumbFQe710O++ispTSGb1vO8Zx79trfW1wlF/vYbfTy2Wp7K5I7ZLhCkO+/xinGs+DQvdG0YlvsxTXpLCEXwn0ohLsrJOWoxVuXThZxtXU0DbTXT8QgxFk1ezTl3qtFuRgOpJyTexn964bKcbPN7Wk1eXypw1S+NFR/19Cmxo5jnAaVqMzRKJ90howulgFRXHXeI302kSWbGe36X+iWay2N7zri7HeKrYvHo+O+yzeyP2ouXyVCaTxOad4rq0gMX469bD84G69r1K2AuLrCG3E9Yj366C82PkVm2DadJiXoj/uBddMJ/F/OYj8ZeVsanG1/boRMFa3wJDzA0PjWMwx2Gf1rplfznq76aUX9IijlsS5vYipBzHrYdfpBkJHKqoOGbdnLzy2HdWoP9haTZXPB0yWA+qXMZydRM2ncIQK41NEtaTq4s1O6evy4WkdP1Fk1XFeafdCfQNz0q7Y2YncED8Ju0YSrC8X0vzTwJdoScFms3rYwWNrzYYYtOM7//Scb9WQ8zVwn9WbO4eQwHHPu7W/mHN51NSOuRjDZGXqimOcyTcrXIclwOvG1XjY7RuzHX8u9YYWpdJwLpG5cYWy1PZnJKw7qhVMMR2J/T1vODvzUj4vYOBvmFSzN1yaSmqZFpuV4pmlIoLCNSr1EUCFvZJvE8whlg4tkk5vuHbJezCb41JWxhw7J9Is2Ko1CiIcx1ukota1RRHS8Ffn0lo9hj6b7ICslj8xIBYS/C4TJH9e7QfT2qxPJWNxYtr1EO/NyV8nLhE8zcpbKBobbyk2+SQtb3iLmgeS4uxnizlveo9HPMbqoSsFshC/Wit7nAYYn65aHz/9Y77PSxhfdKtmRM3Bxr3PdK8GKqkuXS5QfJSNcXxhuGZVnns35Jq+3e2vNz7o2WteoI8NYqfJLw7apfXxr5dJ6RJ2jOeDvCbJyW+IHVIfhbKWI1juXGCvc3xm0mn69vZQzJRRfdzzYywJhti7w3vrjcarl32rEWWTzjqb9jY3/4AYz5dJrri6neoc0DvooBGPIrjGJaCv77dbS1y9YhtLxe7jWvVn8hTK7+7a2XeWkBa21aH/S5O6WeQ8glxt4qXAn/LYYn3xnslYcMfKsVj4ySzFHRdmzDA1ArLxlpYF0MsDEvFbwxlGtaYQJc3VJYDgIsBxv14Aw9xrkhyEdAmbTxVUhxXGp7nXYDnyMpIqkoeiavcH1KtQ54axTXjd3ed9Gi9sd8fjvtOet9PUrxw9EKpziVJUgKSPdJS9oqbeJSkOgetzohixJoivbdpbZzL0QmQunxOYRidctD4HX5x3O9aY79fB1iQ47D4wd/wPOYLZeLp492az6N5EtaNBsVxjF8qMJ+tcrWJ5dbEkNhqOvnwUmiqPM2PdDQ9lNAbZD0EvBD973X77j7cUa3hO7cd9jlX/Lg/Hg1kvFpIuuF8KS1linGSq4KUlKJ7poy5L1IrLD+Hchpgt6VZ7kxV5a6Uk8DihrHf4477vSDlBEKnjfkPCZsgxAfHpZxEEW03xC5LNW54LwlxYq5YIeV5KTRRnjak6H5fxOYFFQJr3ds/HPerbvJfjX2POOz3dw/9qDEbV06jrCQZaQeUm6WlnDFOtqMxf6tuFY8k3vedW5p0tuYwwDSBx3KGLAhWv3DXNYhWGefCp+jwwyW7jH37Omne1EAFVedRmpvpPAwxbzwwPM+RAM/xh4TPttZUfpNyvBSaKE8LDEaG3pBVIVOt1WNoxHG/x439/uO436TkIF8H2H+TsiWWGUuZFIN/X1rKErEn7eifCHFFV197UBSbxmLjaYsuhvsZrqBY63i5zJKkBxovpZyAZMWaOXGph76HZWJKal1DJtd8HqUVnv3YQLmpkiH2rSQ56sdSGuKtgIV7Uo6XQhPl6bxxLKtwSGA5VBnESIlDb18th7Guy6qkxaYP4sr+KJDxmoe0eM8FbV3kHhgFs9efPc5/drRBC6EvJhuV7reeFF9I57SETZahNye3pdxsYNOlvBT2R6SZcTNphUCvNVBuqmKITSmwl5VhjJdVLL2OWL0UXiNPJj4YZeR7yWMwzfjdXRqMWr/rnXF8XBdC3p/S14GCv7lBqhlLmXbDfaytC53VNakblBgX20StMBuWK++n4rYgJdixGMnfxU1xTzWA7kg1UjJbbmhdZ0DV+jD9cQpNiC2dJPEZZH3FM2CI/csaozyFiLW13jRzeJmO1UvhPPJk4rvYwyKGSxyDbcZn3Ouov7lirxvmowbkFRksc3k/amg9k2rGUm5uyYFKbsVh1DgBkxJMbBXIwuIGqtl/cO0sB2vB0FuOFEbLoq8GUojEDhaD0HWCg8sxhzlNiJ3alDGO2zDESlfaQxwaVskorDOnpLwb+ybK03upx43YBeNzutgzdM22lo7x5dGQVk6qiE6YVhap7FjKrCLdrc2JYA1ODHFS3lSysvFpZptZDFNp7DHO9wMD9LFMkutoxBl8oQyTi4bnueOwv7jkJIdbojg20XOgKobYz0bZClG/a5rxWTjETOe52Fw8JyNPJqwJ2m6XPAYWg3HQpFkaj3Q9h67rM4lUWgbzvG6Eqjek1Qetwi18mtvp0bYudgsLGmHUCiuuePanjF3CMJWKdUFeVEC21J/8kfH31WBfE/jd9xme67PD/p72/fYLcePuWQWeSHXdfZpuiO2W6rhcTTY+y06BJGYbx/A+8mRGbyOyPKBUSS4zRt2qjxZJmqVGzUax1fnrjdn3ndziu6Pvre/3IOX93mfIWyhepbzvozYvevdzGmE3BKxkCf1ehqhUhsTmO6+BvFNj2uJoodYFXrOl6Q3zNbG7/OrCc1jKc82zxrO4UGDjCsmPNGQeDUv6Sd+3hspPVQyxE1JuKYb+uVD2KXvd2WEcw8PIUy5WpexN6g6/peT3P2D87irva1L2JT3c04PTzdEcuS72+mDdw0dNKBWiHNN3R+uVJtL7kLDParuU8Hcro7EJdVv2l7TnhjsX23NMUGqF2ZmTMZZ/M0Sls1aKu+bmbbrIaG04zdCobkkzKvD+s4zPPuhNnSYo6ffFv9qgeTQi7UxXXhVD7JxxHldlXFyXwmgaV4xjuAJ5yo3efqgb9btoT1LD7IJUw23Nmkm4P6btc9S+SL6kJHEJ09QYnBrwndNi1KzeUt26a9sl2UU+rnTHwqj/SwHfNyscYmNbF70hsac2XSFg5ZC4dXUD9xwLaIhpEch9FTHAerHUXxo00UT/jYVumD81aB5lucY11YsAQ6y4IXaO5beQctpbNgd5ag5ZWWd9HY7qgfh/SjRE00IjLDe+f8r4ZCJJXljzYwxyPSB8GdjwzCp4fwSFNLsdE7DyUPwU6gN3PA688HdP8KpyAinRRuRT7hfJRLe9piX6yTrlu9pQ+cEQwxBzzVLj+F1BnhqF1U1+0HY32s82STXik3/NOGxIit+a3WN0aSbm6dH/PmqYO/q3Gqv1ScJfCOyUcrJT1oK5xkmsAX8UosxmasY4LmOISsfqlqdK9HDUJkffVo2odTJ2jb4tWkwvRov8N7FvCloDp+wbskuelZ57fb/1vIFryI2M8buAIYYhhiE2sGLa27YjT43ipNgOMTdG317r4J6I1lbdox8Y582Wir33zAyd4U30zENRU91Rb5W62Rb7jamkW8VuTTItm9F1S11XwvtulXa68Zu5XdOJXEXS6to8ZXgqgTU2clfO39XFciSHPH0oaUHsYgmQfljwt7dIO9K4v5F2xgNVRXE8iyHWOj1kBvLUKCzlCu6m/L3mLrAk5LhZwXc/LMVu9z7H7Kc/jAZtWfX3Nkq2u2hrL3uWSHr9AV91hZrKUcEHtupYA8LnDHj6Y5Wr/RU8NBgk65/eIPYXr27qzVDWLegJDDGvnK6hIXaaJXgC1jihJ8hTo7CWK8hyaT8vtriwKtZtvZXTCFPvtLgCyFmHghp/ubbE91xveLf5bVz8VAje5ZwEc9kzCiv5KxmeSmBJMf/SQT/d9LAWudpTwjhY3ZKn5/zdI31/ry4UMxs4j4YMY7cbxdEr1qLsVTLEOJArpqRp+wN5ahS7jN99ecbvrBI3Bl1ZhxDHjc9/KWUvPSLpt4FzSn5PS6bq9W1b+DTexVpwlhoodpJqs30XYuyqwHIJm2J6Rw7ZKsN1zxLXlmdxnBNjfO5r6FyaYhi7phbvrYriaJWvEAWdrXXEKOg8EasiOoI8NQqLd4o1S+Yrw289r/BYzI8OGh5Ge6juzepVcy/SuxcYfkOTkXyM/lbH45zBiA2F5fazdeFPea9DewvcYlAk80nCZ+ML2eruVvOb8T1d+lHfNfb5OpDC2IvlMCZPcHz/xvqkwbI+3TB2O1AcvbLFKFshamBOMT7LVrbJCViy2H5tsO7RRkNsSGzu+9aEUda9Hc+kcphq+DY/t2lAziQogVaFcTNzKpE8mfMwxMJzT2y+5C6rvC/PMb4HA4+H5UTSGue0OuZvlzZY1ldjiJWuOFpd2hYEeJaZxmdpnftNBjOM43a9wWPQRkNspfG7W5XzOWJLWEGynOoaYrvaMhhxmdI0e9s8sflwarvNnEokdGFCDDE7U4wL9X0PfT8xjm/oFK6HxN2J5LO+vzvbcFkfwRArXXGcbpSrENlJrfvnPLbJcWwzjtteDLFGccT43X/K8ZuWzJt6szqM2JWif7U1pnocGxMmZa8P6UshaQeGWDMNMasbk49g+iM5xnhNwDGxZE60lF3YF3O4M6Phsm5RvDHE/GM5XNlY0v5KiuZsLkp1bjWRp3D8bXjvZzl/c6txLu1C7IJjiaFtfA6KZRKfwa1/gzponMhHmVexWLPkYYiFx1r81UfSjPU5xjikbC0wPE9WCnu9lRhtiQHSyyIMsUoojs8Mz7MtwHNYlMA3bJETeG8Yt1cNH4O2GWJTjQcop3L+rh5yfDT87j3ELjiTpeU3YrMTFru4q349xbbc6rxlXsViSY2OIVYOlqxKvgLCh3OMcchYiCHjhjg75Tf6azn93RJZt/i8kzXRP5Y4x18CPMduw3NcY4scx0Ljmnim4ePQNkPM6p1S5Cb7pOAiXNf9srE3ldMk/sQwrR7HBY9C0nSsCU8wxKq54ftUlKxuq6EzDVri1zYk/O1imeh6taglsj5J2nvCVyXF0eL2GyJA33LjjifJePYJCcLaaIhZCjB/j9bYvCwRvLrqaog1MmuinnbHBS9mBd9bs9ncZG5NIOl09j1DU4sN32dA+GfjM4xWZM5aXOz66+Ydb9m8yrpNPN3Q966S4miJzboS4DmuC4eXeflLbHF1TU+u0DZD7J3hne8O8PuWw0W8usJiSazUyDpi5xImt+WU4alxgZzD/BpH2uksCU7K44bRCFrYQkPsqBS7UdguE2sMTm3ZvPqQMW5NzRxZJcXRctL6OMBzZNXk0/1yikAXPSi2eAm0IZ6nTYaY1Tvl0AB9WA9eRxDDYFjKvTSutEdcWmo1rqYZ//4X40Q+zPwaR1oWun0MTylMkmrEPVoTuYQ+qbMkGeiPW5scPWfRws9N4WbGuF1AcQxC1sHhtwDPkFVD8rFAL9Z0/4daMBZtMsT2G7/78gH6mG7c8y8jhsFYZ/ge85v0wnF1OfS0enaO39CTuy/C9W5e0rIBPWB4SsGasfCix2cYEnsc3o3A47NY8md767/5vdvSuZWVevsqimMQTki5wfnzDP3/wVI8jt+N6+EyDLFGYfFOceEVYnG5V2NtGqIYhCwX8kaV9tD4rv6T909SLID+jHGhXM8cG8ffnk55wJ+S5jvFtdUdw7dBmGQkZsU69S6S6mL7rW8zm9/SuZV1unsLxTEIa6Tc+APLrfJKluJxPDCM2ceWjEVbDDGrd4qLmM4R4377C6IYhKw18kNTXnSeTKyhoJN+bcHfs2afIWnHeA4yVpXiqXEeT/f4DNtyGGJ7SxgjSyH3bvxcf1KCNmef2pAxZu9QHIMdJmTVD/KZSOZkS+dBUax1pC62ZDzaYohZvVNclf14a+jrEeIYhJ1SnbI93pgp8XWSBo3b+EdsSTt+Yp79j9kZmwwBomG/hWXh9x2/cV7shtiSEsbpmthSSPffPLyWsXixtjJFyo9NQnEc41TGM9332HfW7c5xgV6sdaTaEnfaFkPM6p3iSp+0ur8uRiS9k5UU7ETdX3BywkbgIsh1l5C0owhp/smqvE5liIJgnb9/enwGy2l979wog2OGZzsgE2sSbmKKyfOMcWti6u0qKo5LpZw06JbbnUWIyTgsNde0zcAQa5QhZvFOeeawv/nGeXYCkfROVjz11rq/YFzwo6v6NZOMSuQb5tk4lkk7g/jrZBCHinPcLvbbsLIONCyuk/3p93GzHeNsxritbeA7V1VxfCzhCwNnyc7fiMgEXhnm0MMWjUcbDDGrd8opx/3eF1ss4hBi6ZWsmoGz6/xycSdLrrOuHRdqMrgykHvbEYbIK0Niq931XWy19YpijVHTLKVlnQCvyGEsdl3uqIs3Rpab1bYGvnNVFcesOAQfMUdZhZy3ICLjsN5StCn2tA2GmNU7ZWNJ/SKnfnmdMvav6vxih2NeSGO6XMdsWBfOG8y1cWhygyyXFTL2+GOVcd7e8fgM1np82n4r2Wj9IdW/uasikyU9E1gT05ZXVXHUeZwWoK8ZhV26J87I+PYvEI8J7DGuMW3KMtkGQ8zinaJ7kOtD0WGx1fDEw6M8/eJMXV9sr8THl8z01N9doxDNYs6N46ig1JbFEeOG7+tmUuNCvhif4ZmU7xrxxvisL8TvDWIdSSvsfL2B71tlxXGvhMtKelD8J5vYGx0WfY6Mvs/Rf98n9UyUY0kM9LVl60cIeZojY95NL6N5pGOs3hrqCrgwwDtavFP+8dS3JSYR/dUfWZc56+r4Uj8nTCKf2dZ2CyflRU8CnhjG7YK0O/ucDx4a5+wGD32rv/NbY/9avHJBBcbruuCCXJQ0l7gm1kKqsiGWtea6uqWalHF4MWiM00zDGqZp8dfUbD+0HE61zbvGtzxtyhh31R+PeXw/S50/l7kN+llp7P+QgA/S3Pc/Sw3j8zYnvMxJz/1ON07kd0LQY9xpwKjYbkWWMFzODCGrm53r+mFaz++12OPCVldkzCypha8wtWLRNPZpLmpNK+9RdVeqpZLuCrPLQR9pt2E6FwbNlHjHuIZoX3U5Ud5kfKdzGGLO5GmJ2Iooa7vs6f1OGvv3GU/7XGxJ59Bf3XOsSbKelp0pROC8NenAfubdBNYZx+5HtGjNZMi8KUn9zeVtlLoifRL7TViV4iCysjt+EeoFpnFe2pOwow4xLQdSnu+DDJYYRw960lytDgz47MslX/Kc0ZrIptW4PN2ytcOnPF3LOZcOOH43a+ZtH4k6ejlkfIY9bGXOSXPdr1UsaJrf+8tAz2B1XRp0k2sqO8W+GKr/tvpuU2gwP3qi9SrHWP/HQZ96An8rR5/qOjWvYuOWldwEt4100kpWXEBxLIUL4t79TdeXeym/e97Bc++SfMpzHU6WR3K8y5mWrR0+5elrznmkB27TAh2IhCgv0UXjvywJqdSrizqvbvWxbyl6UC2YFJ0OVaHexv0cAkUGmnj2SP4N9mW0MW2NTg+GGcZUDuYcX92oisSJaUzfjgylLC7t+xGppvvDcIbhCNk8SBi/9yiOpXE15TnPFvi9tOxv1xw9817Jv098l+rGGc+JZMD6Ltdatm74lKfvBeaSq4Q26qk1mqNf3yV9bhif46yAK9IOeHfV4QUWiS3Rg1r5vk/XVxYQZjXGZjMPJ7C94OJYhVZ1l5EtA4ztbRlLhLOwz1DS/6wxQHqiqy5mmnnqbs5+vkdjN6fi4/ch4fmXI7Ym0mJglqI4lsapDKXfEic6K1ojQqyN2wquYRsrKhMfcr6H6jTLMMScyNOLAvPoqoN30tj41zn71Xni08V2c45nwQPEDUmZw99KxePxVOm5IPnq+uhLbfXwYioU6rr1WYptDF+j04WNkTIL/54SvBcMMRfonNcYvOsVHC91kTxcowOJuDE8h7jmIimW9liD3rGOdY/S4jc/Rvtc3EGJHnIeSfnbz9EBjkvUtf9LgfVmZ0XGWg+RtYbiowHWTn1/rcGnGfeaXi7DpzwdLTD2g3hALIy+27eC33002jN9pNQfEnu8WtcgnSfgYz+sbC6Jcw6UczV89LT+cmTM5QmE0397UcZcL26KPelA3hMPvR4+wPz8/4Qcf2GIFeZgtNFX6XbxeyR/qrjV8UT3TMymSLxnPjanHJahOJbL7GiPS3t2NazuRS3rAPKK+DvBV8PxR87152BJ4zoSKa2PBlDA/2v4Lo+jPVP1myXIkwk9AP+ngDGUhyXRIZ7rw2XVZ++I22yOJ6SYYarPsI/tLfe8iBvP11Lh27CPHhavHTn63xFQYb3OHP0f6rrxSjDE8nIz8Lt/i5oeUDyPDhSuRKd/2yLDq+6pb/vXgL2IZyGS6j9tbMj71dUQ67IwOnQo4unR9fIIkUhpUdTXC6OBU1bMxS8l7EUbGrRe+Janoegb3YrmfJaBn7f24YYA39ulTKG3hiGpbMEWhgaqSHehfIkhBiWytudbP2Y4CrM0QX7uoThWbt1Vt+ZjkZKl6++XnkOXL9Eh2fXowGVdhQ5bhmRi4pCtiB7yVID+JGJ3+SQwINMk3r2auQW1QAv8qpuqjxtSDDFIY7hHCV3KcAzEuQQZWoHiCI7ov8FewJAgTw6e4QKfBAbkiMTHfRJzB7VjSbTZqlKnvvGvZfyJbeh2kk8CYEJj6+Kyxd1HcQRH/CHNjEHEEAsrT9Ol2QXoISwzJf427BeGBgAAQpKUzn4TiiM4oDcJw58MB/JUkK0yPuEUBY1hEOK8QagtDAAAldmUXtdc2cEQK5/eOERNvjCXIUGeCnKnp68zfA4YgLgCzm+E7MsAAFASmj46rpZKneMtMcTK517PeOMyjiFWlDUy/jYMgx6KooeL/UW8NcvsEoYGAADKRAOU45LvjKA4QgF+lfG1OaczJBhiBdB586ann8N8ChiAy9Lcki0AAFBz9OS5v/i4KtGzUBwhBxsbYsxDufKkGXJ7b1U13nCITwEFiasluJthAQCAKrEtZrN60GmTUBzBwHoZc/XpjvN/GBIMsQJMlrHizr0ZN2fxGaAgWn+0v0j4QYYFAACqyN4YResKiiNksLNP2SEuDEOsCJpavDfb5juhthMUZ1GnjfbN118ZFgAAqDJ7YpStYyiOEIO6i53qG9/fGRYMsQJoMfn3Pb/7rNN+YvihIHP75hPuiAAAUBu2S33dOTDEwrCg0x73jOvnaN4AhlheY/5o329eEuqFQXHmyNhtam92xE0MCwAA1An1re936ziA4ggRB2R8QVRuLzDEijAjMuK7rohbGHIY0Ah72zM/9VZsGcMCAAB1RG89XvQpXocwxEDGbjKuRgY7YIgNwn4ZS+4ymeGGAVgk490R78tY3CEAAEBtURehi33K13EMMQAMMYYHKoKWYOn14DjKkAAAQJPY1rfRaTbFYRRHAAwxgBLZIf/WwXwTGWUAAACNY1ZkgHWTM8xHcQTAEAMoCXWRfh7NxTNCkhcAAGgBGhe0EcURAEMMoGRGOm0VwwAAAIDiCIA8AQAAAACKI4ojAPIEAAAAACiOAMgTAAAAAKA4AgDyBAAAAAD+FEcXDQBZQBYAAAAAAOUTAFkAAAAAAJRPAGQBAAAAAFA+UT4BWUAWAAAAAADlEwBZAAAAAACUT5RPQBaQBQAAAABA+QRAFgAAAAAA5ZMhBmQBWQAIyf8BpRP8vg5zbwoAAAFJdEVYdE1hdGhNTAA8bWF0aCB4bWxucz0iaHR0cDovL3d3dy53My5vcmcvMTk5OC9NYXRoL01hdGhNTCI+PG1zdHlsZSBtYXRoc2l6ZT0iMTZweCI+PG1pPlg8L21pPjxtbz4mI3hBMDs8L21vPjxtbz4mI3gyMjA4OzwvbW8+PG1pPkI8L21pPjxtaT5WPC9taT48bW8+JiN4QTA7PC9tbz48bWZlbmNlZD48bXJvdz48bWZlbmNlZCBjbG9zZT0iXSIgb3Blbj0iWyI+PG1yb3c+PG1uPjA8L21uPjxtbz4sPC9tbz48bWk+VDwvbWk+PC9tcm93PjwvbWZlbmNlZD48bW8+OzwvbW8+PG1zdXA+PG1pPlI8L21pPjxtaT5kPC9taT48L21zdXA+PC9tcm93PjwvbWZlbmNlZD48L21zdHlsZT48L21hdGg+ZdfoPwAAAABJRU5ErkJggg==\&quot;,\&quot;slideId\&quot;:269,\&quot;accessibleText\&quot;:\&quot;X space element of B V space open parentheses open square brackets 0 comma T close square brackets semicolon R to the power of d close parentheses\&quot;,\&quot;imageHeight\&quot;:14.27027027027027},{\&quot;mathml\&quot;:\&quot;&lt;math style=\\\&quot;font-family:stix;font-size:16px;\\\&quot; xmlns=\\\&quot;http://www.w3.org/1998/Math/MathML\\\&quot;&gt;&lt;mstyle mathsize=\\\&quot;16px\\\&quot;&gt;&lt;msub&gt;&lt;mi&gt;&amp;#x3D5;&lt;/mi&gt;&lt;mi&gt;X&lt;/mi&gt;&lt;/msub&gt;&lt;mo&gt;(&lt;/mo&gt;&lt;mi&gt;&amp;#x3BB;&lt;/mi&gt;&lt;mo&gt;)&lt;/mo&gt;&lt;mo&gt;=&lt;/mo&gt;&lt;msub&gt;&lt;mi mathvariant=\\\&quot;double-struck\\\&quot;&gt;E&lt;/mi&gt;&lt;mrow&gt;&lt;mi&gt;X&lt;/mi&gt;&lt;mo&gt;~&lt;/mo&gt;&lt;mi&gt;P&lt;/mi&gt;&lt;/mrow&gt;&lt;/msub&gt;&lt;mfenced open=\\\&quot;[\\\&quot; close=\\\&quot;]\\\&quot;&gt;&lt;mrow&gt;&lt;mi&gt;exp&lt;/mi&gt;&lt;mo&gt;(&lt;/mo&gt;&lt;mi&gt;i&lt;/mi&gt;&lt;mo&gt;&amp;#x27E8;&lt;/mo&gt;&lt;mi&gt;&amp;#x3BB;&lt;/mi&gt;&lt;mo&gt;,&lt;/mo&gt;&lt;mi&gt;X&lt;/mi&gt;&lt;mo&gt;&amp;#x27E9;&lt;/mo&gt;&lt;mo&gt;)&lt;/mo&gt;&lt;/mrow&gt;&lt;/mfenced&gt;&lt;/mstyle&gt;&lt;/math&gt;\&quot;,\&quot;base64Image\&quot;:\&quot;iVBORw0KGgoAAAANSUhEUgAABS8AAACQCAYAAADp7J5OAAAACXBIWXMAAA7EAAAOxAGVKw4bAAAABGJhU0UAAABmZPVW8wAANuVJREFUeNrtnQ/oV9d1wE+Ns2KsRcRZ48SRGXFWTKiYYIIThxUnTsThRFxIrEuwEhIxgpHiggkuIZPgxAhGnIgRU0nFiBWXkEoaMnGkQaxYJxOTijhrERFrrbXbvie/96tfv7/37r3v3/fdd9/nA5dE/f3eu/fcd+8959x7zxEBAAAAAEjP/3WhAAAAAAB6HwAAAAAASiwAAAAAoPcBAAAAAEosSiwAAAAAeh96HwAAAACgxAIAAAAAeh8AAAAAoMSixAIAAACg96H3AQAAAABKLAAAAACg9wEAAAAAoMQCAAAAoPeh9wEAAAAASixKLAAAAAB6HwAAAABAmUosAAAAAAC6IwAAAACggAIAVMz3WmUFYoCGsSL69gHQHQEAAAAABRQAwFMebpXfRnPfu63yDUQCgaPf+A+jb/630RgAQHcEAAAAABRQAADPUCfO2Y75T/+MMwdC5eGEbx6nPaA7AgAAAAAKKACAZ/wwYQ7U02hcp4XQ+J7cPWXcWd5FPIDuCAAAAAAooAAA/rDCMg9+HxFBw7554r4CuiMAAAAAoIACAHjA5Fa5ZZgDOYUGofKu4bvXMfEdRATojgAAAACAAgoAUB3fbJVzhvnvv4T4fxAucXFe28u5aIwAoDsCAAAAAAooAEAF/Mgw95F5GZrAw5Ic+/L/ojECgO4IAAAAACigAABd5gXL3PePiAgawjOWsfACIgJ0RwAAAABAAQUA6B6Ptsptw7y3GxFBw3jHMB5+F40ZAHRHAAAAAEABBQAomaGt8oVhzjvdKvcjJmgY+s3/wjAuvojGDgC6IwAAAACggAIAlMTXWuWgYb77Tat8GzFBQ5kYjYGk8fE+IgJ0RwAAAABAAQUAKI/VlvnuaUQEDedpyxh5EREBuiMAAAAAoIACABTP463ye8Nc92+ICOArdhrGiY6hqYgI3RHdEQAAAABQQAEAimNYq1wwzHM/b5VBiAngK3QsnDKMl19GYwrQHdEdAQAAAAAFFAAgJxrn8rBhjrvRKuMRE8A9jI/GRtK4+XE0tgDdEd0RAAAAAFBAAQBysNYyxy1BRACxLLGMnZcQEbojuiMAAAAAoIACAGTnr1rljmF+exsRARh52zB+dGxNQ0TojuiOAABQNoMdFp86l0N0MQAKKAA0kj9tlYuGue1EqwxETABGBkZjJWkc6RgbjpjQHdEdAQCgTHBeAgAKKACERr9W+cAwr11vlYcQE4ATD0VjJmk8fRCNOUB3RHcEAIBSwHkJACigABAa/2SZ1/4eEQGkYpFlTK1DROiO6I4AAFAWOC8BAAUUAELir1vlD4Y57S1EBJCJtwzjSsfcDESE7ojuCAAAZYDzEgBQQAEgFL7VKv9jmM8+a5WvIyaATOjY+ZlhfF2KxiCgOwIAABRKnPPSxeH3ZMzvbUGcACigAAAVcV+r/MQwl11rlQcRE0AuHozGUtI40zFI/Et0x1ozpVXmJJTZ9D0AQCXgvAQAnJcAEAKvWOayBYgIoBAWWMbaK4gI3bHOXDY07GP6vlYMaZV5AbfvqVb5qFVutsqtVjkq3XWwDw1cvuAXOC8BAOclAPpw3Zkl5jiXm7BRAAplk5jjX37X03pja6M7GnlEyEwVCrrLorEsbkt41y5GSU8cnKq/0wPR+w5GdQIoE5yXAIDzEgB9uM480Cq/Msxhx1vlT7BRAAplQDS2kr7LX0Vj0zewtdEdjay2NOwx+t57hrXKe219prt+QwNq38hW+dJhEC7t8njReCKL+fygRHBeAgDOSwD04bqicS5/api/rrbKGGwUgFIYE42xpO/yp9EY9QlsbXRHIx+JOXAy+M1Muffa/55W6R9Q+zSg8Gfilrn4apeUVL0Ccr3tvTtbZSCfIpQAzksAwHkJ0Gx9WHMTHJGe68ha9ETSIzWp+2uGuet/W+VvsVEgQW8to1xPOacU/f4qdPF5ljq95uH3gK2N7hiLLup3DI3aS797zYYGOCdeTrkodOtqxiMdSvLJVhnNJwkFg/MSAHBeAjRXH56fMO7Vflvked018ev/Guauf8FGgYgnWmV/ZE/dkeKdhhqD9Jj0OMFcmSA9myCqd98soA5XpLoTuBvFvInwNx5+E9ja6I7OC2JvWUK/e4lei+k8MftmgO0cHS02aRaG812uX/tVkcvR4gtQFDgvAQDnJUAz9WE9qXddzA6Z8R7r8L821P1TqffJWN9tlDqj34U6vvdJPmfhmVZZ1SoTC6qXhtI7mKEeJyKfSr+KZfofhjr+Wvx0DGJrozvew2ZLo0bS797xYLT4tffTxkDbukXu3WF+tVWGR5O/TlxJVzUmd7GOnbFuVJEhQxoUBc5LAMB5CdBMfXiFw/jf4WG9XRwlf4aNAg6ow/CipHcYbpPynIVbHeugjjafDoLVdUMBWxvd8Y+cMTToJH3u5QR+uaOftgfaVlUAbsvd+CTTY35GHTunY77d5yqYVDsXVoILQxHgvAQAnJcAzdSHd4nbVVTfqOMV1VBtlBAYEzPeTUWveA8ouT62OmjGbB9jnNpCOfi6AYStje74Vep5U4M20edeMUP6Xh3ZH3B717a1c4bh5+KCKe+qoL7jIwWyvR6L+GwhJzgvAQDnJUAz9eG94uas8QlbcpB/xkaBDCwUd+flhyXXZbTl/Ws8l+Vrlvr7eqoRW7vhuuMyS4Nm0+feoDt6Nzr657iEnXXrZNTODQ4/e65DNkcqqrNeE+kMMj2XzxdygPMSAHBeAjRTH97sMP4veFTfP5eerNpJdf24Ve7DRoGMfCpuzssvS67HcqlvEi2JxuBPDfLTMTzG07pjazdYd3zP0Bg9Ct+PPvcCvRrTucOsR+dHBNzm8W2Lj8ux/20xk25VdC5oenWB+DaQFZyXAIDzEqCZ+vAsh/HvyzVP1df/U8zx/x7ARqnURqk7c8TNeXkn0p/L+s7PSbzvZE6NZKlj8VcGGR6Xcq/eY2ujO6ZCHZM3DI05RH97QVyMD52QpwXe7lVRW1c4/vySmEmsSjqv+VwSkl9BNnBeAgDOS0AfbqY+rBwT86nLYZ7U818N9fxDq3wXG8ULG6XunBM3B2ZZiXLelHpdtTbx3Whs1jGEILZ2w3THaZbGrKS/K0eD/J6N6Zv1DWi7XqnQnUnXHZ/Z0nf3q+q+6wwqrDtY/fmsISU4LwEA5yWgDzdTH1Y0OczHMe3XbNa+XO38O8scFVJf1d1GqTtrxc15ebCEdy+V7jpKu8ErFjku8HhdwNZukO643tKYCfR35RyM6ZfPG9J2zR42PcXPD/NQMZgrJMGC/OC8BACcl4A+3Ex9uJ2p0uM8WZZSRy6bv2iVa4b56SMJKxRZCDZKnVFn/h1xuzpeZEiJmVLP5Dw2dGz+xCBHHdsPelp3bO0G6Y7Hpbogt2BnTcIkjFM5nv4dsrrlSb0OxPTjLLoLUoDzEgBwXgL6MPqwj3y9VX5mmJv0KueIhsvIVxulzuwRt9OX6wp63yTpG29Xy/ZA5PmtaKwmyfFn0Vj3EWztBuiOQ8S8Y7GTvq6USQn9w06C+wD1JZ7M2Ji+vBiNQQAXcF4CAM5LQB9GH/aRrWI++TYDEXlro9QZW/i7Ig9kjZS+15NDzA+iY9UU//ItT+uNrd0A3XGR1DO2QRPQo9unYvpEkysNQzzOA/S6R/XaFtOf2+gucATnJQDgvAT0YfThutmT6xCR9zZKnTkjbg7MmTl18Lh56DMpL5t5layzyHKRp/XG1g5cd9wp5l0yPNXV8XJCv2xANLVVDMYl9OkUugwcFSeclwCsbzgvAX0Yfdgn3fa6YU76dwkrzmWoNkqdWSnlJu7R7/dIzPPOS7ihELTNHxhkqd/uQ57OR9jaAeuOppgGnzAXVsZo6YmD0tknt4V4MWkH6BXP6ha3+H1Ol4EDOC8BAOcloA+jD/vCwFY5YZiP9MrmcMRUGxulrgyJ5gSXxD2jMjw/7rCXZpkPPd7ucIm/Jt9bTkRzgG9gaweqO463NGI9c2Fl7Erokz2Ixkq/Dpmd9qx+SxL6dgldBxZwXgIAzktAH0Yf9oXtYnYUTUNEtbJRQv0W84QwiLs+fatB3/Y0MedHedvDOmNrB6o72o5YT2UerIQJhj6ZjXisDBS/gygPkPjdwXPCtRowg/MSAHBeAvow+rAP/INlLnoJEdXORqkzU8TNeXkhxTOfTHjG4obJ9iWLTH1zCmJrB6o7HjY04AZzYGXsNfQJzi07QzrkdsDDOh5I6ONn6T4wgPMSAHBeAvow+nDV/GXUD0nz0I9b5WuIqZY2Sp35XNwcmHMcnqUZt+McYGsaKFcdyza/0XhsbXTHMukv5tgQe5n/KuFB+iQ3nTtv+zys47KEPj5L94EBnJcAUHcFVJ1O06UnCct70pO9VQ2fW5FeelN64rGr4fFmq8yPdFZIz/RIB3LVLSZH/bI/6gPtkztRn5yJnrVcssWMQx8Oh0ESn3W5t/xSyAJfZxulziwXN+elTXfWU99XhazV7QyLxnaSTH8ezQ3Y2uiOhTIgKnMtDVje9rMojd1jo6FPnkI8TszukNtuD+toUsrn04WQAM5LAKirAqoZQDclGIS2os6zrdHamZXtGd5rKwM63rEi5/PmFCDnMdITo+28uGc01it/J1LUUx2amrV3EvpwI9lp6JvfC2HH6m6j1Bl1nt1wnMNGJzxDk9RcyKhvh87j0RhPkutObG10x6yMjgxWDXR9PFJc8ippqjxqrID3IsVoCmO4UNRJfMUg/wcRkROLpR67ZJcS+vljuhASwHkJAHVzXuppjR1iDvifxmmmTq0s2U3faJXLEp+5Om25Eelrnc7LZRn1bT1xqk7dGRllrFdR9Src0YTnJzkvJ0o6p2Vc2STFZ5tFH05mZGR469VVPYF6Osd3k4Wllu/hRaboIGyUOrPVce5an6Bnfxbzs/p3gxDtV7xokevT2NrojmkMW931PSbF7y4nlZPCDmhRLDDI+QricUIV6DMdslvraV33Gfp7HF0JCXM8zkuAZlMn5+U8yXbS0lb0ymoeB5Zej96f4b3qaBjt8PwRke5hctiqQ1EdqnoQIEv8RtV39MSknoC8bal3nPPyeSnGodxr2I9AHy4UPf2lJ3HVWajO/w8l/kSZ9uHQLtVJnd2/MfTN+0zPwdgodWaSuCfu6Zx74+I6no/GI9zlfYNcdY74NrY2uqMJ3XHV3YNrCZXR05KvSs9Vcf3ZUZbKv9Ex0U6MFIlDht/RndvxjOVcmBTp9xCPE1vE/wxovfzA0N8b6EqIAeclANTFebkuoX6fSs8pwQlthqP+V09oqrNzs7idXrws+a8tp7nmfSbD85Ouqh/IaAyrjJZG8/7tFHW/7livPOVLKc6B2SR9WL9hPSm2O/ou9CRlmtPBx7pUz/tb5ReGeqiDZ6hAKDZK3XE9yDXPMi9exb8Ri471Lwxy/UU0Z2Brozv2QWNTJl2tUIdiXPycZZbKz7IYwUkKk+4IzmY8Z8KWQOl1RGQlKY7rAk/rO9+iBAJ0UqTz0pcyk24FqKcCamCzxDu3XHVEddLtEzcHZt4rxKsc56pzGZ4dFxvwzYz11CvqWU9Ktjsvd0u5t7EGow+nIu/6/GqX6vmOoQ6/a5VHmZqDslHqzlLH8XMk+vk1Mf+mmwjTEGUij0ZjP0m272Brozu2o6cnk2LbqBNxheF33xNz3B3b9ZU5ht/Xgf4E4zk18ywf1CJEZGR4ZMSUFQC/rDFs6nNiykInOC8BwHfn5asxdTou2U4aujgw9Qp53piLexznqzTXzLS9nSdI82TJVuflmegZu6L/npd0zsutMX+/LXKgtPfPwEh30viiV1LO6XvQh1PRL1rbh0R63+xozf7QUd7Tu1DHZyx1eJ5pOTgbpe7oJohryJI1CX+/EDFaecEi22ewtdEdJTL2kgakXjcYa1kkTVm4DuZQTttjSAxmPKdis+WDYufHzKGKFbusmE5RrA+kb2aKv46zosv+kmWJ8xIAfHZeLoypz1npOUmZBXXoXHJo88YC5taz4pacxpVOh+j5knTjV8XNebmi488aa88lAYX+zOsp5/U8Rj/68F2Oij2Rar+S6/C4RVclrFW4Nkrd2ZhDN12D+Jz5kZiT7D2Ord1s3fFZw0s/jBQ9E9MsFV/hWA/dlb0s1V9jCAVbtscBiCiR5RbZ+Zwd7pyYA+CHAM7L4sB5CQC+Oi81kU1c7PXHcj53tUOb1TjJG3x/isN79HbSqIzrXllOCnVeXXKo9502W2FkhvfMjpxlLvP6pRy6F/rwXXZaZLG35Pc/LuYr/P/dKt9kSg7WRqk74zPqpWSAT8c3LfbsbanWgdkEW9tb3XGd4YWHHRf09ZaKpwlKa9rR0JOh/RnPTtjiGN1CRImMc1Cm+3lc/wMWY2xgAH2E87I4cF4CgK/OyyMxddlZ0LznkpxmewHvcjmps9vyDE1k8GXH72wuWfYu1+uLkNGsFHP7OvTh3Oy3yPjZEt/9PYe++A7TcdA2Sgh8nFInPYjIMvEdMScauxPNKdjaDdIdXza87NMUgj8u5kyBaZhrEcJ8xnIhzp0LiCgWXfA/F/uVGp/ZZan/3AZ83zgv0xnxZBsHaDY+Oi+TYqEXlaX1oLidisx7LVt16XMO75pqeMYO6XttvmzjyCV7eFFG+VrH9VBjZaY9xIA+fC+2eKOjS3z3u1LtqU9sFCiCxSl0eD2Fx0nY8OaMJtja3umOpqviGkPHNZbQEEul0+6Q256HceyGLfs7u0DxuMRgulLzNrwcQD/hvCwOnJcA4KPzMu6q7ydd0oPby5IC3vWEw3tOS/yJqbir51O7IP9NDnV+sMD3fV5Sf6AP32WcRRZnS34/Jy+xUUJA5+nLjvPVY4grM5PFfvJyKbZ2M3RHW2bvSSmetchS6QUFC+IQY9kJ247APkTUh2nithB96Hk7nrLUP4RA6DgviwPnJQD45rycnlCP1QW+Y6LjHFzUyY6tkv5adG828Pafeb1LfbDCUtcbBb9vqmN/pLUD0IfvstIii81dqIMt5qWeUibmZbg2SihscOyPDYgqE7aYl7+TamNeNsHW9kZ31KzhVw0vea5ApUA94kMKFsRVxrMTtutQOxHRPcTFk6rKmZSXhRL+FSmcl8WB8xIAfHNeJsXlK/oUyy2Htl8scK616RmqN09s+53O0x2npHux323Oy+slvNMlltztlDJAH77LRxZZzOtSPWzZxn/ElBysjRIKYxz7QxONEYM0Pb5nG2+Cre2F7qiDx5Rx72iGZ5qyEX6asY4mIZBoxg3bIrcVEd3DHodJyDWwftXY4sbeYSGFDoMa5yVAs/HJeamxHG93ae067miAFpWN2iU5zanofVNj2j+5i/1QhfNykWN/pEnKhj58d1yZHIZpncJ5ecbSLy8wLQdpo4TEEcf5agGiSsULFnn+I7Z2c3RH0/18dQqmjV0zyVLh9RnqONThYwA7ttMEbyKiP2ILvKwxYFe3/Xmb5+2Z7TCZjKXbIQLnJQD45LxcZHCuHCq4XJLinWU2djm8b1uke1QZQ6sK52V/cTsNmyZ8APpwDwvEv+vG74j5WuijTM3B2SihMCmaA7nKXyyPijmshC/OeWztLuiOj0jxjsZVkj1zYhJzhJOXeenn8DEtQ0xfoVkVr1pkpbG32mNVrfG8TTMc+n82XQ8ROC8BwCfn5Q7xL3zHwgLbp5v0l1O+/4R0/xRHFc5L5T0HeexBHy58XK2uoE73t8ovDHX6Ihov2Cjh2CghMFJ6womkmcPHIDantfELMSe1ux9buzm6o+m6uO48D8zwTFPslJsZ6/mkRQjXGNtWBjl8TE8hpq84Km7Z7Xe3/d2TNVhUucIAruC8BACfnJcnxT/nZdEOrgUp3q2nUCZU8E1U5bxcLsWdZEIfvovtlPGkiuqlMV5/Y6jX+9goQdkoIejMn2VYQ15FdEa+Jub4xDpHfBtbuzm647OWB6/M8Mz+Yj7WmzU743ZLXY8xvq0MdfiYWNxE1or9Ksbg6GfbTwIs9Lxdgx36fwndD4bvBeclQLPwxXmpJ+WS4vIdCEzm+xyN3rUV1a8q56VL1nHX5J3owz1MscjgcsX1e9pSvxexUYKxUerOYcm2AXZRyDdgYrVFfk9jazdHdxwg5qPNlyRbIPL5lso+m7G+xyzP3cv4tjINZc3KI2IOXK5lRsJiNdfztrlMqEsZJmD4XnBeAjQLX5yXE6U5ccOGi/1KqJZhFdWvKudlPwf9zPV2F/pwDy9bZLDLgzruNNTv95ItFBk2ChTJVol3In8kbg7M+YgwlsejMZ4kt3/D1m6W7mjzZP8g43M3W547OsMz+ztM1sTysDMTZc2Ihkg4I+myT55r+7dZnrfP5ZoUMU/BtADjvARoFr44L+dJ/tN2dWKJg+yr2rSvynmpXJFi4t+jD/dw3CKDRZ7orqcMdfylVOfIx0aBlRJ/YlmTHbvEP9RyBDH2Qcf0BYPMfh7NDdjaDdEd1RloOnWp176HZ6zsWcNzz2Z85hzpbsbHUHGZRJvsvNxikc2XcvcqRi832v79Cc/bN0CIvQLu4LwEAF+clyZnXqgJGw+Jn7GzqnRe2q5m3kEfdmaogyx9SYozvkPf7iw/lp7YeNgo9bVR6shciT/9PcXRL0Linni+Zpnrb0RzArZ2g3RHW6zLrLu5Yy3P3ZzxuZvEHrSceBF2JqCsJeLiII/LDtZ+IniI520cKOwGgTs4LwHAF+flUks9BgQo+1HS4wi0xSQc3uV6Vem8tGUcd3Vkow+LLLa0/zPP6ms7jfwSNkqtbZS6MVl6HJWd/dB5PX+1uDkv1yPSP2KL6+pzzEhs7ZJ0R1s2rKxHy21O0awxHWy7FgcZ55mdEWQb71H8L1vksiPm9zqPhg8MoP+JeQmm7wXnJUCz8MV5adMvpwQq/+MOfbCvy3Wq0nm52/LuG+jDzuyV+p0OelvMJ0WnYaPU1kapE5pR+lJMPyyP+Vm9/nzbYb65gFi/4q/EHCrwbWzt5umOtt1GjR2U9RSjaUdUB27/DM+cwEdQGP2F3YA4bFezdEGJ27F8pOPn+nveTjKgQd7vBeclQLPwxXlpc5iFmPBgrbhnrF3kUV+U6bzcVZADoOn6sNp5Nyztn+5hvdUBd0LMmZuHB9ZXTbFR6oLKOi4G6+uG39npOI83PanSn4o5rOEJCeOgENnGU7JByskspwvhTcNzP8r43FfFfmV8MHOpM7bER01zMiyXbFcxlDkVGXFZGSp+xs+C+izAOC8BmoUvzstl0qykjZMd9LXOgwcjulS3Kp2X26W4m1hN1odtMT9vir/huB4ScziFDyScUGJNslHqgH5XRyR9uL2pjvP4oYbL9gPLuvIQtnYzdcczJQnUthBmVSzPWZ67m7k0FbarB9saJIuxYna4a9lp+P2FNVMMpuVQgqB54LwEAF+cl0+JX1eny0Sve7aHS9ITcl869MWBLtXP55OXaQ5gNFkf3mhp+3ue13+Rpf7rsFFqZ6PUgbjNEz2c5XKq9aTDHK4bKqMbKtt/ssjm72vSDmztgnXH0Q4Py5pZznaic3KGZ053qO8UgTTYrh/sbIgcdIfnc4ss9Oj6kBTGlO/MchhPY2verzPF/aRK3cv+kmWJ8xIAfHFe2pwVFwOS+Y6Otj0nPZmCXdaFbiSZ8Tnm5XPow06csrT92Rq04S1D/f8gPYdqsFFwXhbFmpg+OCnuiZBs82ZIjve0/HU0ZpNk8laN2tIEW7uruqMts9yZHJU0JQG6kvGZeyz1/YS5NDW2Xet9DZHDBoeBNcfyjJdrphjMFfuOX92v2uC8LA6clwDgi/PSJdvuhADkvdCg574pbtfHR5VcR5+zjc9EH7YyyuE7qsPpr6+3ys8MbdCEKt/CRsF5WQBxm2fqPB6Z4hl6ov6GkLinEx2j/2OQx2fRWK8LTbC1u6o72gLG7slYQdv9/r0ZnjlK7PFopgmk5XmLTA83QAYuR7pddtx31EwxWGhp8+UA+hbnZXHgvAQAX5yXLg6XDRXIZ5wU5zTVNl6Ve6+LP9j275qo4KyDHI6U3OYqnZcfizkGfhqjsKn6sC2O4tkatUXHxzVDW35SQ0dBU20UX9F4lZ3X969lnPe3Our3TQnhdV80RpPkcK1jDawDTbC1u6o7HrY8aGXGCtqu8yzO8Exbop4PmU8zYTu9cDHw9uvxflvsKN2tHebwrD01UwxsMcP2B9C/OC+LA+clAPjivFRuOazdA7pYH33XaSluM/1oR3tWxfzMFMf1ocxM2VU6L02JWtI6G5uqDx+QsBIVLbC05xVsFJyXGVHH2RXpu0mSNSTBJMf5uymJe16R8BLbNMHW7qrueM3yoPkZK7jX8tzhGYxmU131ROYEgSwMsvTVrcDbv8dhQM3LqAD6znpLu98MoH9xXhYHzksA8Ml5+ZFDfVZ1sT5bpLhrfp3x1I4ZfvZ1Bzmok6+sq79VOS8HW967HH3YSv/I+VKGLVglm8Qc//K72CiQEvVdxCUNXpzzuZ869LH6OUYFLt9ZYo5zuamm7WqCrd1V3dG2a/1YxgqaMvadyPC8dZZ6vsGcmovTFvkOCLTdixwGU5rQCYdrphjY4jstDKCPcV6WayjivARoFj45L13iwOm166FdqEv7aa+8CRYmy71hklRXNwX0H+Cgx5V5Q6kq5+U8MV8ZH5bhmU3Th2db2qty7F/Ddmk/HTe061et8gA2CjiiITqOxch/TQHPXuqo44ecuOeBaEwmtV3H8p/UtG1NsLW7qjvaYkgOzFC5R6RYR+NQuTfmT1wsloECedhm6bMZAbZ5tOW76o1DkUb57bza0d9xvOjENqUCGdiuCo0MoJ9xXhYHzkt35hTct09mkHGaMphl0DtFzrXciZxbGg9Rr7UejNaUldHa3a/L9e4mMxxlVHaW6Ily9/qyOnuG53jWIOkbx3K1w+9NdpTFcyW0vyrnpenE6S70YSdsSZ8+qnHbxlj0/J9KT4w9bBQ/bRSfOFiiHqv9cMVh7v4yUNneF41F0wbkmBq3rwm2dld1x5slKKGrLc+clfJ5Gy1K+2RsoNzY4sMsCrDNRx0GUtqrMp2hDVxOe/QGa64iAPF5Q9vPMSygA5yX7mgco/1ij1VlKzcjGdvi5z0hPVl3z2Z4h96GYAOw+6jCOidyJh0U+2Zy1qKOzd2tMt03BbQgLjnKYV6J/XhBirsC1plU41iK33U5iXqjBH2jKuflCcM7H0EfduIzS3ttJ8t0DhvrcfvmWdr3GjaKtzaKL2yPkf3Bgt+x0XEdmxmgfF8ztPd/W+Vva94+bO2CdceLJSihphhEaTP/TbAo9MsFimCgmGPevB5Ye1c7DKK9GZ57M+UiMzgyJKrYTetnGVtbGRYQ873ivEyPnqBYL/YwLe2bcqrIZt2YGy9usQA/kWKSikAxPCZ2B6Y6gfREZftOvV6PnBQ5VXZb1vJPou/DCwW0IN5wHFfXpfjNbj1heUru3WwYkeN5nY4znTPGpfh91+vjnxQshyqclxOknFsITdKHBzrMOSYnsDotr9XAAN9ocY78DTaKdzaKL8SFrftUit/wHeu4jh0MTL5zojGY1N5/qXn7sLVL0B0PFayE9rd0UtpBZ4pXsh1bp1AOSXXXUbvJJAdlLe1VjF46nRO2Hfq10c/tqEAOtoVyFkMCYhRZnJfZUceJy9WgIjblBkryzQq9grOYz9lLjli+DZd+U+eZKcnDLcl3esw35+VocT+1elmKc2Bq8oQzHc//QY7njZS+10TXZJxnXOTxfIF9UIXzcqPh+857Sqwp+vBcsWexNukDp1PMS1Witul/GNr5aykvmRU2yr2ofvNhNCfcjv6rf35O/LsBsjxG9nqKbnhJ73PZdL4j+TbIfGJ0NPaS2vqp1DPeLrZ2ybrjZik2MPX8ApWltYbnHBIomqcM8r4SSBsHxhgbcWVBQQPT5KBpj+U6rwJZLLAYGv0YEhBjrOC8zIdLLMxBBb0r7sr6CY+MNOjLgQIdQC9bvrM5VSugBbJN0oViWJrzfbOlb2LKUzkNrc5rosdzPGu9oxzGFST/bjsv1XlwQ8pLatEEfdjlOzEdEulN/vIejhJsFMcxe9zSLr0NOt2T72WJxDsOJ5X4zmWOa1gIiXtcNhT+LIB2YmuXoDvaYruk9QhvtTxvguNzpkryztOHQnyuMlCD2XRVZlQAbdziMHj25Xh+5zd73vCzvXGtrlU0eW0QTjVDOnBeFoNtd318Ae94MOa5R4XEPL5zSoq9JnhYzEHws5ze8dF5OVLuJsxxLR9L+iQUEyJnTVxIpDxG7ZqY503I8TzVKU46yOB4QfK3OS/vSLGnlZJsjaKuwzdBH5aEb9klpmJvDMCsJwCrwnZFdSM2Smk2yoeO8/Jtqf40WtJBrE0lv3eoo4wuBuD0qlsoB2zt/BSmO+rJSlPSnpdTVsyULOBCCiU0KQC7Xjuv2nEZchbZHRJukPLZ4nalLI8iFjeWnor5ufbdtc0VycN0LWoqPgSIAedlMdgyJC8vYXyz6ec/trA7SzI8c5LlW3u1SgW0YJZm1JH0NPK6SLfrXP+HRX+v18GPlTRm4655v1yAPCaK2/Xx9QW8a4XDe4rSdaYb9Lcir1OGrA/3cl7S3wJoz05ex+Qhr0k1ib2abKNMSTkn68ZaVRsEiwz16kbG65OOMnq+xvOOLYnWPwek12Frl6Q7mnZ60gRhtt3r3+nwDN2ZTToy70tQ05CzyE7O2X++Mlz6XvEqQyE9n9DPyyPDdHBkLBZ9yiotumN3y/DNAMSB87I4zhnmoaM5n915FbCM4PJQPDMt61NWo9VkDF2qWgEtmD1S7OayS8lzGmdojC6pfx5QkDxckxnlddiscHzPypzvSTrcUEYyplD14XZupRjLqje2Z13eUNM239cqP7U4zsZ0uU6h2yhZNpaqOJW23FCfs12qw35xj988rIbj78+lb2znzhsR9wUyv2Jrl6g7jrEsYK7e/WclX4wO3WU5naCU+BoMOsQssscKNHJ84YCDzIoIwv6epFuc91UkjycMdVoqAPEMrsAx0M3SzVjKtmyiYwsyEk5HDhLwH1OMys9zPNcWDzJt3EOfnZcDI+OnW3NGHgN7QII+V+SJmlniflVzdo73rEgpsyybKXqq8kyCjTCtpO8pRH24HdvJ3F5n2bRoDmo/yV9nHmiVX4k5nMKALtYndBtleYa59bZ0b9NVHbe2K/vHu1SXNOtX3fJ/6Jj6TzE7ZB8ISKfD1i5Zd3xezJkpXQLo7rc47YYYfneOxO86fZLDiOsmIWWRNR3nfqSGg8Vl0bwqxVw3Wi3ui86tCr/tpCDtGtqBRD2QBM7L4hgq5phqWWJvdYY00bhII/lsa8NRw/eQ55TTU1LsqTufnZe989TRLswX63PWMSkeaZHx3uamaI/q6c9lfM+KlLI7L+lOkemp5LgTl5ek+BOXIevDnVyXbDe6hgTQ9u+2yh+knBPV2Cj3sijjHDu3C/KfEH3TLvPjgyXXZWpGvbUuet6/Gtrxh2hMhgS2dhd0xy2WSWy1Qdj9LIbYpwan30GJD0ZbN690SFlkT5ZgQFWBLrw3HfplSUHvG5NiwVlVoVyS+rfOMVSgO04BnJfFsd1irKTJfKpr6Y2O35/AJ1sbBon5FFSeDKw2wzHtVUTfnZcSjZ3tJc0Tl3IY1cMiZ4UpbMQRyX9Vs1/0zXyeoX3HIqddGuPKJdv45pi/PxPpQuMT+nBeJI+k8BojuvAthaIPx3Eg5beh/TU8oHn3FSknqzc2St9570aGueipEmWvcTh3iltc4Han08ISHE9683StZNtM6L36vy1alwZ5Otb+TsqPvewb2Npd0h3XWgayDlzdjdJMXOPajCtbAoLeoPADIoVqlcRfx9Dd2JUpjTafCCWL7HzJl3TJB/o5Ku4HCn7vLod37qpQLkkJHM4Lpy7BDM7LYplsqY/rBp4aJO03F3SzcRqfa61YYDFM8szNCy3f2UJfFNAS0KvQZwuaH1Q31mQlWcIwzMxgmGq/q6P0iRTv0Z+9ltIgN13bdI177+K87P0Wk24p3YqMPT2RetHQBv395V38hkLQh5NIkxBUb8IND2ze1Xn1J4Y2X5PyTts1zUZZnGFeWl1CPbZLclLgNHOz2vsaY1kdoGkSr0yN5Ls30jmvlaDLqj54UPLHGC6Kv7C086MA7U9s7S7rjupg2y3mk5RFlhvRQJ4dQMeElEX2uFR3jL8I1kv3rmK0o4bNacM7X69YLpukmh1mwHmJ87IvJuPlmMPvD5e+p7jm86nWDlNm4705n73E8t2n1b3q5LzsdRJo9tzPMs4L6qTSDfg82W/n5JiX0mR0nlnwnHjd8b0rUjxHT2FtzmBjnI2cGYMr+Ibqrg+bOOzgqFkXsMH9LYsz62et8nVslELQ2yB6QlBP8LrkiijjBuYVKV53fDLF+5+U7um0+z0YX1+PxpDpJsOIAOcVbO2KdMcB0cL8cqQ8H44GvS5kWXd1r0fGmj5PdwSmB7gghpJF9pGS2tAENB7Qm9GkrAu0XvPX3b5JHtQr7urGR3QZQCXYEt2Z4qoNijGqVyLSWnLR8A08W7KRnPaaWd2cl+2MjgziXdG6dy1ao3uL/llPmOmJGr3aNZlP04k0zstedONleSTrk5Fu0tsP+v8nIlthlQe6U+j68HORPXEzkv/1yOZT2Q9rwPerB09M8S/fwkYpnX7ReM9zKwD8Y6uYbzPMCNQHgK3tqe6oE82ASBm0ZSvr36DOCSmLbFLMqMeYj2tJXDZbnWAfRDQAlTBAzNdJtxp+t/PEzJuIs5ZMtOgMo3I+35Rh9kRdFVDwiizOy7qBPhw266TY2MCQns5TieMQSa2xxdteh63dKLzSHW1XkpY0rHNCyiKrO65xWeA/Zk6uHcMlfidoBaIBqJSNYr6yN9jBkN6LGGvLKkP/n8r57H5iTpSQxXjAeQmdNMF5iT4cNjpXfmD5hh9CTKXyuoQVU7bJjBPzxvy/S5ihKLC1a6I77rVUZmQDOyikLLLzEtoxj3FY+2/yEGIBqJzxljX0uY6f7zwh8pE063ZDaJgS/eU9TWvaXNZN1iyxpnBeQidNcF6iD4ePOh5MITz0pPpAxFQan7bJ+g3EUVsGRmMlaRxdlPCSf2Fr10x3NHnWTza0g0LLIhs3GDVj1mDGYi14Iqb/NMbNMEQD4AVHHdfRpTHG1BDEV1vU6WyKIT4rx7P1VMMpw7OzGoc4L6GTpjgv0YfDZ5plTn4bEZVCe1zZO5H9C+HMke19Oy3QdmNr10R3fMxSkSbH4Aopi+ygyIDubMcWxqL3DI4U686rqJMQDYA3LLCspaoUzZK+u9cjEF2tmS/mkAF5rlVtEHMG7axOb5yX0EmTnJfow+HzkhAOrdu0b+BuQhy15R8sY+clbO3G4o3u+LKlIrMa3EmhZZHVQLNXYtoxk/HoNXti+mwuYgHwCnVSXRDzhlf7LYduhw+BcjCdUNif47nLxHzyYWoICih4Q5Ocl+jD4fM16ZsQrzP5xnjEVBjtcZ/1tuFQRFJL/lLMMbZ/HI0tbO1m4o3u+ImY4yn1a3AnhZhFdrr0TUakCw2nf+pjUCxDLABeYtsMrDp8CBTPeUM/L8/wPNW5Nkq5WXNxXoKLrhGy8xJ9OHz0qucvDd/0z6XnoAnkY66wARACOhZMYWp+KeFen8bWrpHuqEdkTXFBDtJPQWaRXSTxp4JIGOEXM2LG52rEAuAtoyxratXhQ+qKOgG3iH/ZHm2JmtLE/FKn5eJWOW143hUp5iQAzktwMd5Cd16iD4fP463ye8N3vRMR5WJ2ZAv3ynMtIqktOw3jRMfQ1EDbja1dM93RFqPrefop2Cyyy2Paspfu9ga9Tnq1o39WIRYA7zlgWTNW1qgtw6J552DkvLgdGSoaD1pjWj3WpXpci2S3zzP5rBSzs0cNu7jrc6oTjIz+/clW2SX3JvaLO6m7UYo79YDzEjppqvMSfTh8XrR8208jokw8Jfc6fYhzWV+WWsbIi9ja4IvuuMNSCeKB9BBqFtm4mJ4b6O7K0dM6l4Tj6wB1ZLqEEUdaN+JuOigr6sicU7Jy6WsCwSPiFiYgS7kdPV8dK0VnQcZ5CZ002XmJPhw+7xu+7d+0yrcRkTN6S2BzhwxfRSy1ZWI0BpLGx/vY2uCT7njRUIHz9NEfCTmLrF5T47i0P4zuGJfqPJiHWABqxRnDenHI87qro+xDSe9s098ZW0J9Vre9Y6FHctLTk7cN8tgd9bUmcdIA+Lc61tpb0d/rrr/e0NDkPhpyRjdBZ0i5NzZwXkInTXdeog+HjZ6A/8Lwff+iVe5HTFbGSc+GZfu8sBix1Jb7o2/f5AsKMfkStnZNdUfbdegd9NEfCT2L7Azpe2x6Jd1eyWTa/p3pjtBkxAJQO7aKOVP0aE/rrUnqPpbspwXVIbdOik30d6Lt+aM8ktV8gxwuoYBCzcB5iT4cOo+2yu8M3/g7iMhKe6iUQ56tyZCedwzj4XfRmMHWBm90x+eFhAJpCD2LrO6mdZ4WWkO3d40Jcu/xdXUgDEcsALVjrsM6sd7Tum+XYq48nypIGZwq94Zh8YkthvbvQgGFmvEDwXmJPhw+L1i+82cQkRHdmNTY0zMQRe15RpqX9wRbu+a640ExnwwZSB/dQxOyyA6OjK729myk60tHY+RdrYFjAwDMqLPNJU7kBSn2dGIRzJH47Na6cfdIW33HRY6OCw7t3JhTl2iPKbnOM3mdNbR7EQoo1Iytlm/iZsPkgT4cLj8yfOe/bZWHEREEzsPRt540Dt7D1gbfdEdbrKaP6Z9YQsoia2JRxwDXrIsD6P5SeLJtLH4ZTa4AUD80+Hd7xuhrlvXCp/g66pg811G/w2KOdaS/o/HgrlvaqU6+qRnq1B5rWudIn2JIj7O0eZjn3yrOS+hkl8N30UQ9EH04PL4Zs951rlnfQEwQKN8Q8+brf0djBFsbvNIdZ1tevo7+iSWULLIujIiUtN7rQmPp/lIcBqcjGeuph8GIBKCWDO8whvSUkoYP+cSwXhzxqP7PSd/kO64nQ/VWwmEHpUYzhbuewhzb4TDY5ll/Pyfm7OsooFA3PnH4LuY0VDbow+HxHekJ85X0rb+LiCBQfijm0HffwdYGH3XHTZaXP0b/JFLnLLJZ0Lgmc+n20pgpPdnqAaCeDIgx/HtPVS6xrLVjPGlD+y68ZmDMcnJwmdhPYaqDd4HlOap/tJ9gve2RnHoxhd15AwUUaoYmMHAJi7Sl4XJCHw4LW5KqFYgIGvbNfx9bG3zVHU8bXnyFvjFS1yyyAABQPPs71oFn2/5Nd3wvG9aMDR7Uv/NGwcIcz9JTmIccFJzPIzmNjH5PHcB6c2GH9HWi+BaXyBZ2pw43MHBegrSNPZcx26vjTkVkEBDvSnLsy6WIBwLje5Ic65LTxuCt7jjK8uK99E0idc4iCwAAxbLRYf5/1bBeqGOz6sQ97TcxirryrCdOr0gxWcv7e9bncwz1vS3+JWLySgEFb9C4rRqn/UzKMakOzO3Sc4J6GGKEmhMX/++/hKQ9EC4PJ3zzxHkFb3VHvX61zFDG0zex1DmLLAAAFEvn9ZsdCT9nu5K5uOJ2nCqpLurY2CPZHZca8/JBD/t9s9Q/dAzOy2ai8e4/FXOsv7RF5zZNTqabFbsQMdSQ9szLevoMJw6Ezjfk7qnj3wrOekB3DI46Z5EFAIBi6TyFb3NamWIkHq2wHQPkXmdhGRtvGmso7ekudYT4Gnvb1JaVKKDgMculx3FZVtmHiKGm6HXa7yMGaBi6CU94BEB3DIy6Z5EFAIDieEzuPYWvJ5lsWbRnWBb8cRW1ZZrYT44WgTpFn2+VLx2UH3Xm+ho7eqyl7hMDUUCLKAAAAACA3gddIoQssgAAUAydp/D1FJ5r3LdzhvViY0Xtmd9Wh/ldeJ86MfXUql4vPS89MSJvR7JR5+k0z/t/uZjjl6LEosQCAAAAoPdB16l7FlkAACiGzlP4F6UnAZ4rq8Uc37GKxDQaU7I33vUgutjKAUMf7kaJRYkFAAAAQO+DbhNCFlkAAMiPOvaOy71xj9NeER4iPacMk9YM4g75TT9L/y2uUVtQYgEAAACaAXpf4ISSRRYAAPKhTqsjbfO6JqbIer15u2G9+ARRe81Mi9I2AiUWJRYAAAAAvQ+6RShZZAEAID97Oub1PLEhJ1sW/gmI21veNPTbGZRYlFgAAAAA9D7oFiFlkQUAgHxs6ZjPVxXwzM8M68UmRO4tJw39thUlFiUWAAAAAL0PukFoWWQBACA7b0i6U/iurDSsFzdaZTCi947RFoVtIUosSiwAAAAAeh+UTYhZZAEAIBuvx8zl4wt69gTL4r8W8XvHKuG6PwAAAAAAVAhZZAEAoJcdMXP4lQKf30/MjjBdg0bQDV5xxtJnoxARAAAAAACUBVlkAQBAUQfUx5J8nbtfQe+ZKParF7qhNowu8YIfOPQXp2UBAAAAAKA0yCILANBs9OS8Op+uW+Zw3aDKG49SN8fOilvsmEvSE5JkDF1UCWNbZZu4x/rRZEvjERsAAAAAABQJWWQBAJqLOqf05L0p5Edn0Z/9sFV2t8rzDu/QdUU3yQ6K3TlqKlejZyyh20pnb6t8maOvNPHf/laZhCgBAAAAACAPZJEFAGg20yRfVj2XdeOQFJvJbwvdVjpF9dUcRAkAAAAAAFkhiywAAAAAAAAAAAB4B1lkAQAAAAAAAAAAwCvIIgsAAAAAAAAAAABeQRZZAAAAAAAAAAAA8AqyyAIAAAAAAAAAAICXkEUWAAAAAAAAAACgAv4fWhJsHfRTMiIAAAG2dEVYdE1hdGhNTAA8bWF0aCB4bWxucz0iaHR0cDovL3d3dy53My5vcmcvMTk5OC9NYXRoL01hdGhNTCI+PG1zdHlsZSBtYXRoc2l6ZT0iMTZweCI+PG1zdWI+PG1pPiYjeDNENTs8L21pPjxtaT5YPC9taT48L21zdWI+PG1vPig8L21vPjxtaT4mI3gzQkI7PC9taT48bW8+KTwvbW8+PG1vPj08L21vPjxtc3ViPjxtaSBtYXRodmFyaWFudD0iZG91YmxlLXN0cnVjayI+RTwvbWk+PG1yb3c+PG1pPlg8L21pPjxtbz5+PC9tbz48bWk+UDwvbWk+PC9tcm93PjwvbXN1Yj48bWZlbmNlZCBjbG9zZT0iXSIgb3Blbj0iWyI+PG1yb3c+PG1pPmV4cDwvbWk+PG1vPig8L21vPjxtaT5pPC9taT48bW8+JiN4MjdFODs8L21vPjxtaT4mI3gzQkI7PC9taT48bW8+LDwvbW8+PG1pPlg8L21pPjxtbz4mI3gyN0U5OzwvbW8+PG1vPik8L21vPjwvbXJvdz48L21mZW5jZWQ+PC9tc3R5bGU+PC9tYXRoPvctFz0AAAAASUVORK5CYII=\&quot;,\&quot;slideId\&quot;:262,\&quot;accessibleText\&quot;:\&quot;ϕ subscript X left parenthesis lambda right parenthesis equals double-struck E subscript X tilde P end subscript open square brackets exp left parenthesis i left angle bracket lambda comma X right angle bracket right parenthesis close square brackets\&quot;,\&quot;imageHeight\&quot;:15.567567567567568},{\&quot;mathml\&quot;:\&quot;&lt;math style=\\\&quot;font-family:stix;font-size:16px;\\\&quot; xmlns=\\\&quot;http://www.w3.org/1998/Math/MathML\\\&quot;&gt;&lt;mstyle mathsize=\\\&quot;16px\\\&quot;&gt;&lt;msub&gt;&lt;mo&gt;&amp;#x1D719;&lt;/mo&gt;&lt;mi&gt;X&lt;/mi&gt;&lt;/msub&gt;&lt;mo&gt;&amp;#x2236;&lt;/mo&gt;&lt;mo&gt;&amp;#xA0;&lt;/mo&gt;&lt;mi&gt;R&lt;/mi&gt;&lt;mo&gt;&amp;#x1D451;&lt;/mo&gt;&lt;mo&gt;&amp;#xA0;&lt;/mo&gt;&lt;mo&gt;&amp;#x2192;&lt;/mo&gt;&lt;mo&gt;&amp;#xA0;&lt;/mo&gt;&lt;mi&gt;C&lt;/mi&gt;&lt;/mstyle&gt;&lt;/math&gt;\&quot;,\&quot;base64Image\&quot;:\&quot;iVBORw0KGgoAAAANSUhEUgAAAoEAAABvCAYAAACTghpjAAAACXBIWXMAAA7EAAAOxAGVKw4bAAAABGJhU0UAAABDL/GCtAAAF2hJREFUeNrtnX+EVukXwI+RJCuSjKxEkiSJrCRJZCXJiCTJSiRZSZZkJUkkI0kiyVpJJEmyYq0ka8VKspLISjISycgYib73fOeZ7Z23973n3F/ve398Pjz6o5nn3jnPveee5zm/RAAAoOkMRGNZNIaicTgav0bjR8QCAFVBldfnmPECEQFAw5kTjU3R2BWNS9G4GY1X0fjUQWduR1wAUBVOGkbgr4gIoDDuGO9fHkMNlfFojEXjXTTuReNaNE5HY1s0FrEMX6GneVej8VeQXRJ5z0N8AIUxM2zIfgr2ierQt9H40PKutuo7fYdvRONcNHZEY3GCa20M859v8keIXS1AcRwJRtlYD4zBuKGnWhejsZYl+T9qAD6MxuWwUdaPzQuHHPGcAOTP8mgcDwbdpxz03Ug0Lhj6bjAaL8PPX6uzcK1d7rc8fwA9QV2OejL3oM8G4ROZcHvCVKYFwxDPCUDxzI7GoaCPitR3auhdCjpPw+O2BoPzTcvPHK6rkFewqwUoJedTKLM/gyJbIBMJCxL+nYxnOxx+xjvfY5lIeoAvnBI8JwBFovrrbDQ+9nkz3Do211XYe9nVApQSjXsZTaCkjiaYe0k0bjvnVU/BDyzHf1wT4gEBimBu2Pwmcfc+Cr+jm6/VQW+269EN0dgXdF5aV/Lcugr9KrtagNJyS/wngGnYkWC3fYDl+D9vBM8JQJ6ot0K9FB/EH65yIOWGS425E5Is2Wu0zsJ/KcQDAlTdCDyY4RobEyjDLQ1fjyWC5wQgT1ZG4x+n/tEEurwS1xaKHd87OW7XVfiDQjwgQJl56lRSSzJe55jzOlqGYU6D12Of4DkByAtNvvC4Z1UPbijg+tPFFxZT2/Iw29nVApSWaU4F+TKna70UnyE43OA1uSHEAwJkRT2MngQ11X8a6zxQsJ6939TN3SV2tQClZb3TKLuc0/WOOK/3Ieygm0hcog6eEwCfXnvj3Nyu7NE9qVf0Xcy9rKjrYli1d4gHBOgfPzuNsqGcrrdY/LGBQw1cD6ucFp4TgHh2i8+7cVcmagT2kj1d7kUT5wbquBizhHhAgDLzu/jcJTNzvKY3O+9sA9fjgOA5AUiLN+74ch/v8Zl0LkFTS7ayq4XAkvDivQm7HnV5XZeJmkvQH6aJr3TL/T4YnjpuNHBNbgrxgABpOF2RzeW+JtlCVjcCdrXN4EeJP54fRkR9YYvkXyA6D0Nnctxp2HqoOyiutzOeE4DODDt1ShkycGd22Hzvr+vCPBbiAZvOfiEbtKycc67NKozAnrBa8JwAJOWgU59cK9E9t3cE2lTHhSEeEOZLsorpKxBZT3nmWJN3BVz3jvN5uNmw9bAyp/GcAExlm1OXaMHmGSW6791t91fLSgjEA4I3SHdyXEJkPePbPu6e/3Ve+0LD1uQ3wXMC4GW5xIdPtG5ky/butFZJGKnrAl1gV9t4vG6/yfEYkfWMPc412Znzdb3FqT+HXX5T0HjAuCQdPCcAX5iVYDNZ1lJTk16y2ibAWa2o2NXWH6/br0jXI3TmhnNN8m7f5u0h/Ema1TpuneA5AfBy3alHrpb4b7gX7vFkHReIfsGgJD0JfITIeoKeOnlq9RVxMnvJ+SzcbdiaWKETeE7qwXREkBlvHOD7km8kr0qNi+LTLxgUb92myXERkfWEtc71OJXzdbU6/5jz2hsqKFf1buwLyv2f8LfqieZ4+CDdDsbegphTATwn9UVdmPfDMwDpUKPurVOHHKrA3zMoFfR4zA+WuJaX0JOev4OCU0X3UfyunvFwGqHFg9VteCUah2UiVXoaz3otWJbQCCQ7uDcc75Mh5q3l9WfF5KlyupvgOf8U1mASK07yXx7ZWvBQiou1bQoXne+YvjMDiCs/9ON8RibcuJ97MNSY1Ew5DV6fgfgrjdf9dxZR9Yy/HOsxlrMSXSW+hBD9maUVkaPep3WCp3Gu2iHlcYdN8i9hHitOEs9JPTjRtq4bEUkiliewIfYgruzoB+AHsQs+typvbQVmHdWOh5/x9g8dDS/PLJakkugpxzVjja8gpp4xy2mM5VmjT1udvXa+7z9VRI6HpLvnQ/Xbz/J1izfVqbtkoiREqyFwUogHbMo39WHbRmsNYnHzh1OHvBJOATOjgYrPDUGPhFMerQfYGq+SJMttWvh5jZF46dhRc4ReXTYGw2JUvvQO1hipzYimp1jxupNjX07X0/g3bymHqxWQn3ombhh/w2yHTN7LlzqMD4R4wKYwP3zLWr9rhMHYrBb/KeBhxJXtAbUKlqoraUuMpX3U+P0dMbukvcE4iPv9X1gmgNT84lSkC3O4luoJbxB3FWplqXH3Z8zfkKT/59GWzTTxgM1ifdsaa1z8csQSy2/iDyWbi7jSMdS2Q2kfr8WXymwFSC8wfn+R2K6jmywXQCpGHIo0awmnxZKsPNCJihiAj2L+hl0J55vnlA3xgPVkfwdDcBli6ciSBLoE2yAlVkzKLbFdHIpV9f6V8370ZbBKSRxl2QAKUaZp2rXpu6+u/SQFwlUfVKEUzDcyNZYrrzjGdw4ZEQ9YX84IJ4IezibQKVsRV3KuSH61wqx4wCQJAIfFTkRZzPIBuDnoVKRnwrvcrbCtxvJqZuxQ2IzdFH/9v8lkL40DnlkRucV5N7L0Vva4uIgHbNb3VzcGaxHLlM3le6deGRfKyyXGctkcSTifFQ/4Q8LFfyXVDyQHqIIxExdjMxrGB/HXAu00ngRD9JsKySyuB7q6zbNULbD0L/GAzfwO64aKhLkJtiTQLzcQVzKsAPHTKea0UrgXJZzPKmqrp4GzWUoAk2kZDbg0Q9/PB2EzuaSCMttj/H2rC96EEw/Y7AOZfYjF9FS2jr2Iy88RQ5i3C/jIjKSY09NxYgfLCWCyqUeGn24ET4YdfJVdM0sl3sV9Jodr3BLiASH+eTjfcJl4XcGfpTpF5vuOVZ1e6/Wl6WW3QYpx3VqxRpSMAbDxBFfrJm5z2FjtDoaOvl/XxddlpC6B2Wq8PpH4Sgl5uLStJBriAZvFTOlcL1e70jSx7Ml3CQzADzw+PrRZsVW3a13KuS3Xbdo2LpaifMCyApg8Fd8pXtwHypP8cacGsrJ02a6crhNXRJt4wGZyTrp70tY1TBY/CqVhcue2IchLGea24gHTxgT9asz7nmUFiMVbk86qtH9ZfHGAgxWW1RKJL978JMdrjQvxgDAVqxe1hlo0pSXaNfEbgad4dGysLBs1puaknNuKB3yb4b4viJ0WDgDd2e1UpN8Z86yR+rdt+t3424Zyus5MIR4QvqAbp+vO9+uxNKPV3FPxG4G8Lwa6c3hhCPHnDPN/b8ydpZaWVcj6I8sLkHlH/c451wvHXE8rKqf1xt/1LMdrWYk6TY8H/MwwT9w1ZndWTdd/QOJP5NvHBoFY9jo+AFkCnU9Icc3oTwkngQBZlKnVjzvJRu1np1JeXUFZPZRi4po7sV+IB8QIzD70231I6lckeV5COczklYnnmdhxBlm4L8WlblvuYLKCALqz2qlEdzrnm+/coV+qmJzWOvTM9ByvF3c6Szwgxl3SoY0VfpJqFWKPY6MkOxWFGNY5hJil/do046MwmvH+rcQQds0A3TnmVKRJ3I+eziNjORtNRWO1cMu7XtuIUPsUIzD/cakm65+kUwgHQQZWRt9fBVvs1zPOb2U032aJAbrywKFE/0k45zanct5dERktcPwta3K83lIhHhAjMN+hhtCwTJzU14HtCf72N7wu8VjxQEcyzm8lbuzPOP87Y/7LLDFAR9Q15HHdnks4r8YZvnXMe68icrLqAr7O+XpxcZV4NjACk/b2VuOvbsWkdyaQwe+8Lt3xVNxelfEaVjxgllT22Y77p18gQGe2OpVommb1Z51zL6yAnF4af8PZnK/3SIgHxAjMPm5V5P1Kw44EcrjD69Idq+L2uGQrPGnFA4714CP2HcsM0BFPceePki6zcLlTQR8vuYw8tQ835ng9yxVMPGAz0Xdwl8QXEG89md5cc3l4Q04wAg2uSLEt16xaVzcK/oiNscQAXXntUKB/ZJj/sfiyFsvMsMNIzrNDw2khHhC6Y9X01JPibxogh80JjMBHPDbduet4oLJgxQMezDC3Kt73UlwRaoA6s8SpQLN09/D29ixzIdd/pHfxRnraExdLSTwgXJXuHb2a1BXDW9oqSaH7RmIlVWQte2BlHmZx1XpSxLexxAAdOeBUoFneUY3Z/ei4xtWSymjQce8nc7ze/oI35VBtZnf5ZuuJ+4KGyWJ6AiMQj2AMY1JcCYei4wGtHp76sgywxAAdsUor5bWD9rSkU0OxjO2tPDHHefUKVl31rxAPCMneWS2xNqOh8ngvfkNwOo9PZ6zyELsyzG357G9mmHuZY9FPsbwAXTdonhO6PMIpNjiV9P4Syum0477n5XStPY5rzefRbSyd3MBHGy6TmwmMwDU8Qp2xPgRZjECrp++hDHNfd5wszGN5ATribbn0Q07Xe+W41t8V/Mjk1Zdc+5paSTrEAzaXix2+b9sRy//jlb1GIKfoXbDcwVlq7FnxgGnrD650LPhplhagK2ck/1ZxcZxwXm9ZyeRk9VR/ntN1TjlkQzxgM2lv66jNHb5HLG5bgKYRBs+lmD6D6n+34gHTxus9ErtFzByWFqArTyT/VnFxLHIq6jMV2yTn0ZJymfi6tnCS0TzaQwQ0Rnc1YpnCv07d8rzEf4N2c+nbya7l7ribcl4rczet8tzvWOydvBcAXZnnVJrncr7ufcc130q5krks4+xmxvkHnAY58YDNY3OHd2MFYvmKo+I/DVxaUgPwabi/4X7cgOWmSdstwCqwmqYfsZ4mfChYKUP/WCsTsZ6j4bkbDZsFyvzky24prlVcHtfd2iAj0Nta7yWPbaNY0fatUwNwOWLpyKD4ktz6ZmQZG/LWkJM9/bgJT+Zemo/wX8aca1PsmB86FCVu4GpySeyCvLMRUy54SrZ8Srn5i0NDRMakWi2einQHJ2l79asxD9QHPRlqTRJSFzCtT+M553yPtKRMWbqp6KFWa8LckX7dyIDEV6jXcT+Fso/bQafpR3zBuMcP7JQqywXnC3wPUeXCqEPWf/bJ2J80QAdLIqsRx0clDatbDEyNabJis7vFA066wlbyWNeGe23fNUqb2Aw69ZqOYyW437Uyteh338vZeWphJcnkHZJ84ww9cYAbeQ8qyfIEpyE6tiCyTKxzyvl8Qdf3tno6XBJ53ZH8M5pXtXwA9N/FYscFzu/yISnbySlk41jbZogsYD/eFpXj4Z3rF3tk6iFZKVzU88SOtUvSgNkqP5GkwKXHZTLE819ZhiWZEUgv6Gx4Y9CKzFR7Kr4YuDIkiHhOLpO0vNvWomvHgyE3XZLHA2qLMK2CoO4kQmDqwfSwpiQ4pucPp37TNnu9dgtrLdDLUr5Tyf/4ySG4n51z/W3Msz6BxWz1A9zMc19pbksyI/AZIkuNxvi9lf4khbTiLfC6twQy2+68V6vwvcZ5/SKdT7U3GXNfaZtrYTAM1ZgkW7Re6NpqPOARRJGKueHd8Lyzv0nvWslpuEZ7yEcZOySZvXh1bHBYu3HxgB+dO3zLRa07plU885XnjiQzAt8hstQcTCDnIk/XB8VXF++19D+IezCBzPSj8n2LfpsejOmLMjXB5GObfHeJHZM9Ixjxe+WLK5nQiPoaMpDNkH7jfGcfFCxvTWZs976Mho1fKdEG7lYGrv4BcSd5Vjzg78Y9LHXcwz0pT+B4O5skmVFjDatt366M8/f7I3sj4f3+jY5LxQKZGojc7+Bp7wnwxRLI7o8c3+dO3R6GU8yzl0caoCsa8/fK+S6pwZh3+It+Vw930LnqyVpUduHNdii9T9I9cNuKOToW85E6b5wQqED3lVx+muigtcO8R9Jxrm49JbNK6awJhtTzFNd4HE4YqnI69Tk8X5AMVTr/JpSzKsZvC7ynoQT30u8kkSHJxwBUndApieRSwnkO8EgDmOgJ34ME79WjcKiSpTSWJr5puZpOORbnS/C9TcRRsV02T8OOtDUw2YoH3ND2cdLf/01sF/IZqV4AtGb0HZeJAHDPQ/gpnAqkLfewxHlq8UCS12ksCt0xvU0gn8XotkTPw6kEz1+nTdfRME/eDCRYdx1aRHxhH2X5OKMBeF2617m8mGCefTzWAIn0zDHxhZ+0Zg9fD5utTeE73m4YTgt6Uf9fs5KvxeizpyX63qb6iHjdNurmuOf4OXUHjzg/TCPBiBqs+IO40vnBy0PB605jLOajXsb+o5udz9hBdJrJ5En0iOQbljAW3t2rOd7rGUl3en01KN5eskz8dchaxwuxY/d2OPUrSXAA6W2Z33LWiR5vykEpVxvMTAI8K/5gyyzjRdgZb6yL8AKeWMGZOV3rZZePZ5l7j+4wNgZky+X3nGUdebE0wz30oz3kKvGHeejuf79Th+l7Hxe/pJvrhTzaALkcyOgp3ycpTj8+C+/+9DoLUf9AbWN0J5xwjYnvZO9j+LkP4aRCf1+PUfW0T/uFzqv5A2i5avNwuy3s8hH5pgLyWRQ2AJMnxW/Cc0YnGCgLqtj1xP6WTHQLGQ9jJBim6j5PU7ZF4y+1hMxomE+NQi0NsxaRA+TO3GDH3BV/3+G4oTH56tlodHu/aQ7ren3DH7z1Urw7uL3kirrwZvDOAwAAfMVA+DbvC4cOGgL3rGVDNjn0sEtDqvQwRw+vNN66CYdXbqwMujGpl3s3LS+kuN64x+Xr/q8YgAAAAFAo54R2Xx6szixpawjtlq9jkmYjbgAAACiaZ0JxUw9qmMXFIKRpJt2eDKCdFjiiBgAAgMKZJ3bg5LeI6T/iisNqzEGSYpWaqPOh7feXImIAAADoBTsNA/AfRPSV4RYnr93OebTLSmvZHg1eJZsQAAAAesY1w6g5g4i+4lGMvP5y/L6muLcnmQwhVgAAAOglVjeM7xHRV+w1ZBZXa0yLyz4UumkAAABAH1khdoFoSsN8jRadjWtDdSHmd9vb33DSCgAAAD3HKnlyCxF1ZVji6yp26vLRnlRC6R0AAADoC3el+C4YdWWJIbsf237+aNv/a+XyaYgRAAAAeo0aIFbfvfmIKZZ7MbJ70vJz7cWgH0djFuIDAACAfrBR7KbKEM9WQ4ZrZCKxpr0Y9CCiAwAAgH5xxjBgziIiE02aeSXx5WJaE0goBg0AAAB955FhBG5CRC6Oid1xhWLQAAAAUApmi10ahqQFH9pS75PDCKQYNAAAAPSdbTJxMtVtUBomGbcMA5Bi0AAAAAA1ZJ3QdQUAAACgkTyLMQLvIB4AAACAenIhxgjUmEFqLgIAAADUjM1iJ4YcR0wAAAAA9WG1TPQKtoxArSc4gLgAAAAAqs+CaLxpMfTeG4bgFkQGAAAAUG3mRuNFi4Gnp4FaDPpBjBF4F7EBAAAAVJfpHYy9yVO+nRJ/GrgA8QEAAABUk5ttht3elv/TuL83MUbgScQHAAAAUD2Gxc76PRFjBL4REkQAAAAAKsX+NoPucpef05qAcf2EdyBKAAAAgGrQXgvQ6gJyO8YIvIc4AQAAAMrPKplaC/DPaMwwfme9xCeILEasAAAAAOWlvRag9gie4/zdFzFG4DCiBQAAACgn7bUAX0fj2wS//1OMEfguGtMQMQAAAEC5mBmNhzK1G8iyhHPMisbHGENwN2IGAAAAKA9awuVui7E2LhPdQNJwKcYIfICoAQAAAMrD1TZjbSjDXCslPkFkKeIGAAAA6D/n24y0QznM+XeMEXgWkQMAAAD0l9OSrBagl4MxRuCHaHyD6AEAAAD6w6kOBtqSnOZeKvEu4SOIHwAAAKD3XO5gmL3Ncf4BwwjUzONBlgEAAACgN2jNv/vS3U07kNN1lhlGoA4tRzOHJQEAAAAoDq3fpy7YUcMw0/IuWeP1tLTMc4cRqGNEJgpML2CJAAAAAPJjkUzU//voNMo+h5/9PRpXonHAcQ3NJtYSM7cdRmbceBfm2MmyAQAAAGRjbQajzJstfCfjNdrHeZYNAACgfvwPgIpuRR6eEoQAAAD+dEVYdE1hdGhNTAA8bWF0aCB4bWxucz0iaHR0cDovL3d3dy53My5vcmcvMTk5OC9NYXRoL01hdGhNTCI+PG1zdHlsZSBtYXRoc2l6ZT0iMTZweCI+PG1zdWI+PG1vPiYjeDFENzE5OzwvbW8+PG1pPlg8L21pPjwvbXN1Yj48bW8+JiN4MjIzNjs8L21vPjxtbz4mI3hBMDs8L21vPjxtaT5SPC9taT48bW8+JiN4MUQ0NTE7PC9tbz48bW8+JiN4QTA7PC9tbz48bW8+JiN4MjE5Mjs8L21vPjxtbz4mI3hBMDs8L21vPjxtaT5DPC9taT48L21zdHlsZT48L21hdGg+VdOPiAAAAABJRU5ErkJggg==\&quot;,\&quot;slideId\&quot;:262,\&quot;accessibleText\&quot;:\&quot;𝜙 subscript X ∶ space R 𝑑 space rightwards arrow space C\&quot;,\&quot;imageHeight\&quot;:12},{\&quot;mathml\&quot;:\&quot;&lt;math style=\\\&quot;font-family:stix;font-size:16px;\\\&quot; xmlns=\\\&quot;http://www.w3.org/1998/Math/MathML\\\&quot;&gt;&lt;mstyle mathsize=\\\&quot;16px\\\&quot;&gt;&lt;msub&gt;&lt;mo&gt;&amp;#x1D719;&lt;/mo&gt;&lt;mi&gt;X&lt;/mi&gt;&lt;/msub&gt;&lt;mo&gt;&amp;#xA0;&lt;/mo&gt;&lt;mo&gt;&amp;#x2236;&lt;/mo&gt;&lt;mo&gt;&amp;#xA0;&lt;/mo&gt;&lt;msup&gt;&lt;mi mathvariant=\\\&quot;normal\\\&quot;&gt;&amp;#x211D;&lt;/mi&gt;&lt;mi&gt;d&lt;/mi&gt;&lt;/msup&gt;&lt;mo&gt;&amp;#xA0;&lt;/mo&gt;&lt;mo&gt;&amp;#x2192;&lt;/mo&gt;&lt;mo&gt;&amp;#xA0;&lt;/mo&gt;&lt;mi mathvariant=\\\&quot;normal\\\&quot;&gt;&amp;#x2102;&lt;/mi&gt;&lt;/mstyle&gt;&lt;/math&gt;\&quot;,\&quot;base64Image\&quot;:\&quot;iVBORw0KGgoAAAANSUhEUgAAAoUAAAB9CAYAAADUdxmJAAAACXBIWXMAAA7EAAAOxAGVKw4bAAAABGJhU0UAAABR3Ejz/AAAFypJREFUeNrtnQ+EVVsbh19jJEkkSZJIMpJEkiSJJEkSSXIlkSTXSORKksSVkZEMGUmSSJIkQzKSJJIkVyJJriRGMpIRffu9Z5/vnrvP2mutvffZ5+w/z8Py+W5nr7PnXevs/VtrvX9EAAAAOss0TAAAAABQH/qCNhC0HUE7HbSbQfsYtF9BW4N5AAAAAKrHhqCNBO160O4G7UvQfoYCMNq+h4IRAAAAACrGhaBNhILvl6PdxVwAAAAA1Ud9Bg9YROEgJgIAAACoD89jROEqTAMAAABQH54aBOEkZgEAAACoFz8MovAmZgEAAACoDwNiPjo+hGkAAAAA6sPBGFG4DNMAAAAA1IdbBkH4BbMAAAAA1AdNTG3KV3gD0wAAAADUh/ViPjrej2kAAAAA6sOpGFG4ENMAtKE766uDtjdol6QRof9I/q0QpFH8U+H/Tob/fTz83HDQdgdtBWYEAIAi8tggCN9iFoD/syBoh6VR8tGnNKRP037URWNf0GZjYjs7HMZ8h4kASsGvHrfmiv1b0D6ED/WrQTsatG1Bm1nz8ZkRtJ8Gu11g6gLI9qA9iPmNdPo5pTuJGzC5mbMOA17FRACIwg61F0E7I/VMv7IzxiY7mLpQY36Txm55L55HWm5yM0PwX+45jLYbEwEgCnNoWuptT43GZzRm12IaUxdqyJqgvfR8Vqi/oKZyOhEuorRGuO6897X01xf+tzXhZ45LY0fwq0f/ukO5lCFp8MNhrAWYCABRmGP7SxrHy1XHtBsyzrSFmtEftCGP54K6oYxI45i3rwMCVANPvoj9WPl43QdnpeBPCFBVUfib4/PRU4LRDtyD7nptlcYRsQZVJPEP0lX9nJLZfH34ghsPX2L6YlGn9ofS8JFqsijmbz7OtIUaoVH2LxzPgb+DNiiNXb88BKmWk3xj+X59bs2r6wAdFPwJARCFnROFUbYa7uu15ZnzURpHQ0VGdy00OtLHD+r38JoDMf++hmkLNWFt0D6LPUL4pHTPneJAKEBN96L3ua6Og3Rd8CcEQBR2VxTqQ39X0N5L/LFRUcXSVoMYfBm+YJquNpryopmPcCrcHblh+DsnmLJQEzSYY1Lsu3OLe3BfmhFhROKPk/fUbaA+CP6EAIjC7ovC5gN51LJSL1JCZ73XKwbxarNx8yRmMPwspe2gjmwUe77BIqRk2h7zG9V2pC4DNU/wJwRAFPZOFDaJO1p9XhC7alRi1Afpo/hFK+quYtyO6F6mLFSclRax1WxbC3Svccfbv9dhsHYL/oQAiMLei0JlT8xzaLDHNtVAkglp38X0PUW5KpzEQD2ZG7RP4va73Vqge9aAsLgT1ENVH7BRwZ8QAFFYDFGonBbzMXKv8vhtkvZjL03hlSQQJu45+5rpChVn3DDvxwouCpX5FmFY6UTzrwR/QgBEYXFEoWJKV3GwB7ZcL2Y/qKT3ciXm+TrMdIUKc0LMgVULSyAKbcJQnwmrqzhgswR/QgBEYfFE4VrD5x912Y7LpP3IWNudFH3djHnGbmO6QkUZEHN+0v3hb78MorApDD8a7vdNFQdtp+BPCN19SFyWxlGghvl/C1+WazENotDA48jn9QUzs0s2nB0uik27HGkS2pqOy/Q30M90hYryyDDnn4T/ViZRqKiPYatf5LeqvrcuCv6E0B2OiL2qxRAmQhRG2C+921m7I51NS2GKvHzAVIWKsj3m97OipKKwuanxpcqCUHEVocafEDrBYfErb4YwRBS2YkqXdawL9otLjfNXyv7mxPR3jKkKFcVUrehay7+XURQqmky/shVO8CeEbqAOxT/Ev+7tSkyGKGwhmi8sb5cW9R/6GjM3d6bsM85NZxVTFSqI6beup0SLKyAKKw3+hNANTiUQhHkJEkRheUVh9Bj3Vs62i8sn+CpDn8OG/r4wTaGiPDTM98uRzyAKC8iI4E8I+XM7oSh8ickQhS1E67Lfy9Fuyy3z8kCGft+I/SgNoCosjvn9DCAKi89fgj8h5M+9hKJwApMhClu40kVReCtmTn6V9ImzB2L63MM0hQpiyks4ZvgcorBgUO8YukXSncIXmAxR2MLVLonCRZY5OZKh39Mxfc5hmpaKaZjAC1PS+Z2IwuJDvWPoFucSisJLmAxR2EI06XNePoVnLHNyU8o++8RcDYGFT7nQoEzNuXcKU1gxbTZNhL8DRGEP0WjPXUG7II1dmufSOP7QCNApzxfzz/Dzk9KI/tOXhvrAHA8HjoSr4MvyhKKQ6GNEYStPurRgfR8zH7/HvNR8iAvmO8cULRXPWsZuL+aIxbTZFPcsQRTmjL5Iz4s5A38eTcXlfWk4X0/H/OBg1HNeUQcWUdhKn2Ehm0duv5WWOXkjQ7/PpbM7j9AborvIWzCJ93N+O6Kwe+gDc5+4E1C37v5pJu4vjs/9CD8z6dnvt/BHM4shgRj6w5erbR4RjYkojLJBulPR5HfLvBzs4N/bXFD3MUVL965t3S3U3eN1mKWNR+JfxhFR2GF2BO2t4yX7KXy46xHGAseDNu54pj/8vPpSfBB31Chb62BDV9i3w4VEs/bxXele6TJEYblE4XnpTq1g24IlzYtKRcTrmP7uMj1LycLwHdf6vsPV5b9EixSMWz6LKOzgxLzvEGdPpbFlG7caPem4fo/lQXdQzDU8W9sVhgkAUZhRFOq/RU817udkrxeW59ncFP0dtfR3mOlZWjZGxlL97Vdgln8wVUgbRhTmy47ISiXa/g4/42LMIeoWOa5fEn6XrY/bDBcAojCDKDwm3Uuob3OVSXrUu9ixcB5gepaawwZhuByzyOaEv1dEYUbOOkSYloKa7dGPyXG7tX30vB/9EXx33NNJhg0AUZhCFM41LIDfS36+eLZnYhL0/p5KfML2T5Zr5zNtS8N5YccwiinSfj2iMB+uOcTXnwn6cvkTJnH2Py7uwJalDB8AojChKLxj+Oz+HO1lE4VJhOhoKBAOJXy+rg0X2ewilve9POEQQVVnryR3D0EUpsBVDeKPhP25/An3JVwVf3T0d50hBEAUJhCFpgog4znby5aRwXcHqHnf6pN9IaYvUyDeQPj9RN+X//2swr6uQXMHpH1TSBCFneWKQ3ClSYD60NHnkoT9nRb3buFshhIAUeghCk0BGroDs7CHi28fN5hm1Z5bMfaMe77ODxfWmkliJtO2Mhs3h2poh4MRG0wiCjvLHw6xlSatgaZysB2TfErRp0+1Cgq/AyAKbaJQE+BfEnPO1G4cydmihSck3t9vfovt3rcsgOMCAqPXarEBrTa1jClbakzuDhdrZoNoAM43RGHn2OIQWZovME0x9U2Sz1GvK+CEFDUAiMI4UajPuzdiToq/uUv2mivtOdaiz1x1pO8L2ypp+HI3o5ajwi5u8b215RmvGRx+dvFvhPyYIeY8vuOSLqVRGTmAKMwHLSjtqjiyIWXfrqPeAyn7vefo9zHDClA7UagnE8vDB72mphgx3NezmGeG7rp1OzGwy9/aVtEpupv5U/xKhe5gqlaGOD/STxne2WViv7T7VyIKO8Bdx4Mky8Pa5U+YNvLtqqPfrwwrQKlEYS+bHrv1yr/ufsJ71Rf+akM/rupPuvDfyDStFOOOMde0clUub7hHkqVzQhR6sN1DXM1J2bfLn/BLhvseEXctZQBAFNoC0q5J71Oy6HNyyPOe9X7jjgZPWa5TWy9kilYGPd276TlnXkp1S+OZ9MscRGF6dAXxzjGhTmTof7Oj7xsZ+nYl1p5ieAEQhYamOf0GpXh+VxolrD6Derz9PVzYfgt3g86IX/7Vs+Fi+0f4bNdTntU1nHu09gWQJr+eVbFxX2P4W7cgCtNz0DGRNJoty5HKGUf/WULo/xR2CgEQhf++9H6EYkpPNzTlyv1w4WnKa7qJ4UIU1rDpO12j3vsrMu4mkbcPUZieN+L2R8jCI0f/WVIiuI6PJxlegFKJQpfv8qikq4a0RtqDMHS3cAFDhiisadOF0jGpRp7KaCqmK4jCdGzwmDhZysX1iz0a7lvG+3cFmrxniAEqJQr1BfZW0uUkNeUE1HrBfQwborDGbbQCYx9N5P0GUZiOy47J8jRj/668hzcz9u+KmL7LEANUShQqKwyLTT0u9gmiMB1Xn2fYEIU1bHqSNiTVCD4ypXWajyhMzjfpbH3jKK5AkMMZ+59w9H+ZIQaonChUTLt+Tzyu06hEk3/hdoYOUViTNhWKwSoltzZtQB1CFCZjtcfkWZPxO1z+hFlC5Gd73P9BhhmgkqJQGTN832mP60z+hbrAXMTwIQor3rQs3uIKjn2ftKe+e4goTMYRcUfuZvG1cfkTfs94/zs9fgCrGWaAyopC3en4bPjOtR7XmnYaX8i/NZEBik5/+Pv64fEu1NKG2ypuj9uGv3sRotCfa5Jvibitjv5vZezf5Q/5nSEGqLQoVEx5ULWqh08uNpN/4ShDCCXjhuNdqAGZM2tgB1Nlk7OIQn/GPCZSFlz+hIMZ+tYdzK+SX1JsACiHKFSGU/7+dafxk6SLZAYoCtclvhLZ7hrZQXdOo3EG+v+nIwr9cAVpXMzY/2PJ72jXVZZP2y6GGKAWolBfBq9SfLdiSsulUZlLGUooAbNj3uVa1q6OPrKmUpHHEIV+fHeIqv0ZFXue/oQPxJ2xndxjAPUQhRKKuElpz4Pq41R/wnDfr4M2g+GEgmNKy6ap3qbX1B4LxRxENgtR6OanQ1j9lqHvbY6+b2foe7m4dwn/ZHgBaiUKlQOG73/muUA0LTSvM5xQYEzHxicxi7HS2TlEoZupHEWhqybx0Qx93xR3Dqb5DC9A7URh3PPhjMd1cf6FBxhSKCCXDO+93ZjlH7R0ZTQiWzfBBkouCjWrwlCeX+A6Ps6S48/lT5g2/+Eqce8SnuM3AVBbUag+Vh8M97HB41qTf6G+XFYwrFAgTkm7m8RmzGK1UWty+zKKQtVMzeDa4by+5K3kUw9xmrj9CdP6+71w3LPmLJvD7wGgtqJQWW+4j4+hYEzzMtFn5SyGFgpA1EVC/eXWYpY2VGP8ZfgtHymhKFwv7dXnchGGtx0Cayxlv67I4LT1iA+Le5dwL78FgNqLQuW0pM+N+lA66wcN0AmivvpfJFtVsKqjtoluUOnO/4YSiULdATad6moy8o6XKTwjbt+8/hT9Dknn6ykvkfbIQh7akHS1dTNccU2F/6sLFFIXVVMUKk8knY9gnH/hIMMLPRQ4kxFBiFuDm0Exp5wqgyjcK+ZTV90dXp7HF26SfHL9PXX0uT5hf7oN/MzRp/oQcWwMcYw65o9Gns7GTJUThQulPYebbw5C026CPqDXMMTQZXSR8ndEFFDC1R9XcGoRReHJmPvUzYzc3AX6wtWGzVCPEvbp8idMU095xHGPk6yYIMP8abZxTFU5USjhwtZU49jnFOQUC1AoAOOR9906TJIIzdn4pCSicIZFxHbFf/Scx8syycp4h3TWT9HHj3ALcx5iWOEpCJttOyarnCgUMe8U+2YpGDdce49hhi7RujDRDReijNOhJ0EvCy4K9QTjtcQH0XbFf3S+uH31XiTo77yjrySJNXd5vMR3MNfBwpAkE4XUy66mKJwp5mwLmzyunRs+kEkSDN1mWmTuEUiZjbkSn8FE//tAD+/tgEWLaQnPhd28mWMeL8sTnn09d/SzMYGBbP1oNM425jg4uJtQFL7BZJUUhcoKaXdt0WASn6PgDTHzZQPDDTmjZRrVn/APTNERdMfwocQH1+pGwrwu3s8Sy/00qyr1pNymq5awz6p6htj9CdXgPv6EriNtXTnh7A0+3EsoCicwWWVFoXJU0qfIOhXzLJrHkEPOzMUEHUV1yAWHVrkiyYNik7AovIc4zaQBJT2tpqSJWV0RvnqTtp0+lz/hA8c9LPO4h/ECP4S3JhQgruZ6mf6Wsf+ZNfjx30pok+c8LystCpUxwz0e8rx2XAhQAqgK6qLmCrbVpPeaKFpPJvszfp9unO0Nn3m2DbSxUDT2HNu2aquj6/GY64cd156yKOaLDiNNJHhw9wo9ntJciR8yirXv4aRxrVLWhaLnbYrvUIfb6TX40Q8mtMswz8mOi8KkLW9RGOcjmKWdZtgBSok+D656/s5Vo2gJX81osUcaQa56ffQEdHq4ybU1XBRflkaqvp/idl8qpFvcSY+b1/IxWhu51R/H5U/Yevy8JLz+vriPnM9L+VJALAxfFD8STDb1ZViV8vsGPAT9r3BCr6/RD36mx0qwdQyW8oysvChUNndYFPoGrQBAMVnl+Q7No6me2ifpy/92BRUZvk76eqw87vE5PT7+5CmUPoWial4FJpqPKOnELqiuTr5L/E7rnpr+2Ld5zmOqVdRHFCrD0tkH+xfpcoQgAHQcTftyOdyQylMIav+3yriYHAgfnp8lf7X8LmiXpLEl21ehSebja9ip6CLT0fVLXlb/CGLbYoTIvvqJQvUPetXhZ9jTij27AOrK9PC9oWnKvnVw4Xgj7LcSPv2666XJpPX8/V74B34Xv52/qfBzmofnU3i9Gkd3A3dKI19ilXFtS3ciP9JiMTvBz+T3/Q9LwkVHc7f6cziXqYYDAAA21LVIA1POhdplPNRAk+H75EeMxjkbapzFdTKWrrhdPogbaz6hNkr+x8fRKM4HUo9gEgAAACgIrlQ0upvIkUrjeDyvurunI/09QRACAABAt7kglA7zwVU5ZknKfvdLeyTTbMwNAAAA3eaNQ+wcxET/oELNFtE0lKLPaBCLlkOaj6kBAACg28wXd5DJAsz0f0bFnqA7ScZ0DfyZjFy/DBMDAABAL9jrEISvMVGbkLPZa79nP1oFpjVNkEY9rce8AAAA0CtuOETOeUzUxgux5zlzoWV1okErOzArAAAA9BJXtY7NmKiNgw6brbRcq0munwmVOAAAAKBArBR3wmpS0bQzTewZ0kcs194XdmIBAACgYLhSrNzBRLEMiT2vo6kKSTRIhVQ/AAAAUAjGJP8qHVVlwGG7I5HPn4z8u5bN68eMAAAA0GtUkEw5hM1CzGRl3GK7Vy2fiyanfhm0WZgPAAAAisAWhyB8i4mc7HTYcJ00AnWiyannYToAAAAoCucdgmYYEznRIJyPYk9P0xqQQnJqAAAAKBwvHKJwKyby4pS4K8KQnBoAAAAKyWxxp6IhCMIPLQH400MUkpwaAAAACscuaexcxTVS0STjjkMQkpwaAAAAoAZsEKrCAAAAAEDAG4sovId5AAAAAOrBiEUUqs8hOR8BAAAAKs42cQeanMZMAAAAANVlrTRqHbtEoeYz7MNcAAAAANVjUdA+twi/rw5huB2TAQAAAFSLuUF71yL4dLdQk1M/tojCMcwGAAAAUB2mGcRfcxdwr9h3CxdhPgAAAIBqcDsi9A62/Jv6DX62iMKzmA8AAACg/AyJO6r4jEUUfhYCTgAAAABKzeGIwLsc8znNSWirh7wHUwIAAACUk2guQleVkrsWUTiOOQEAAADKxxr5by7CJ0Gb7rhmo9gDTpZiVgAAAIDyEM1FqDWO53he+84iCocwLQAAAEA5iOYi/DtoCxJcf8wiCieC1o+JAQAAAIrNjKA9k/9WK1mesI9ZQZuyCMP9mBkAAACguGjKmLEW8fZDGtVK0jBqEYWPMTUAAABAcbkeEW87MvS1SuwBJ8swNwAAAEDxuBgRbUc70OdziygcxuQAAAAAxeKcJMtF6MugRRROBm0mpgcAAAAoBn8aBNtAh/peJvYj5D8wPwAAAEDvuWwQal862H+fQxRqZPM8hgEAAACgN2jOwUcSf6zb16HvWe4Qhdo0/c0chgQAAACge2j+QD2y/eYQappOJqu/n6ayeeshCrV9kkbC60UMEQAAAEB+LJFG/sEpT5H2K/zsg6BdC9rvHt+h0cqa0uauh+i0tYmwj70MGwAAAEBnWZ9BpPlGI9/L+B3RdpFhAwAAqD7/A74goLy1CG7DAAABSnRFWHRNYXRoTUwAPG1hdGggeG1sbnM9Imh0dHA6Ly93d3cudzMub3JnLzE5OTgvTWF0aC9NYXRoTUwiPjxtc3R5bGUgbWF0aHNpemU9IjE2cHgiPjxtc3ViPjxtbz4mI3gxRDcxOTs8L21vPjxtaT5YPC9taT48L21zdWI+PG1vPiYjeEEwOzwvbW8+PG1vPiYjeDIyMzY7PC9tbz48bW8+JiN4QTA7PC9tbz48bXN1cD48bWkgbWF0aHZhcmlhbnQ9Im5vcm1hbCI+JiN4MjExRDs8L21pPjxtaT5kPC9taT48L21zdXA+PG1vPiYjeEEwOzwvbW8+PG1vPiYjeDIxOTI7PC9tbz48bW8+JiN4QTA7PC9tbz48bWkgbWF0aHZhcmlhbnQ9Im5vcm1hbCI+JiN4MjEwMjs8L21pPjwvbXN0eWxlPjwvbWF0aD4XzI7rAAAAAElFTkSuQmCC\&quot;,\&quot;slideId\&quot;:262,\&quot;accessibleText\&quot;:\&quot;𝜙 subscript X space ∶ space straight real numbers to the power of d space rightwards arrow space straight complex numbers\&quot;,\&quot;imageHeight\&quot;:13.513513513513514},{\&quot;mathml\&quot;:\&quot;&lt;math style=\\\&quot;font-family:stix;font-size:16px;\\\&quot; xmlns=\\\&quot;http://www.w3.org/1998/Math/MathML\\\&quot;&gt;&lt;mstyle mathsize=\\\&quot;16px\\\&quot;&gt;&lt;msub&gt;&lt;mi&gt;&amp;#x3D5;&lt;/mi&gt;&lt;mi&gt;X&lt;/mi&gt;&lt;/msub&gt;&lt;/mstyle&gt;&lt;/math&gt;\&quot;,\&quot;base64Image\&quot;:\&quot;iVBORw0KGgoAAAANSUhEUgAAAH0AAABvCAYAAADBns+1AAAACXBIWXMAAA7EAAAOxAGVKw4bAAAABGJhU0UAAABFxpIngQAAB/pJREFUeNrtXXGEVlkUPz4ZWYmRZGUMGUmSYWQkyZKVsVb6Z42MlUjGGiOxskbGiGSskdE/IyNJrGSNMSIZSbKsZP9IIsnISCTJJxnad3Zeu19v3zu/e++7d7733e/8uP/NO3PnnLnn3nPu75xLVH3sScZAwThEiijxKhmfCsZdVU986BUMzmNMVRQfTgOj96uK4sMdweBvVT3xYV0yVgSjX1cVxYfDwLUfVRXFh4vA6F+riuLDE8Hgf6l64sNWsMqnVEXx4TgwumbiIsQNweAfk1FTFcUFNuh7wejzqqL4sB+49lFVUXwYB0bfqSqKD38IBn+h6okPG0lOvc6qiuLDD8C1H1EVxYdZweArqSdQRIZlwej3VD3xYQdw7eOqovgwCoy+V1UUHxYEg79X9cQHZsl8JGXJtAU60vEdcO0nG352naqtNdCVjKFkXKHVjNs7YGSTUU/GM1q9kWMq9B5Vc/OxIRnDyXjgwcCmgxk1P6rq1x4b0/DqbYFheHVOpC6dfxaxZC40yF6fjF20mpmbF755lIaAijUA772vBUMM5HyDWDLfCr9vSDgA8olfGTYBwat1UVD+sPBtWZbMgPD9h2TsU/P4x8FkvClQ+uNk9AjfIpbMnOEcJgQZS+n5QuEJJwRl3yZ8QYJYMsOG8+C9XqpunVBT+cGYoOSFNKZGQCwZm8PYpCDnjcb35XFWUPD9dOWZwCdLBiV4DqvZwrj058nYZBHaSUayZckgedNqOjegk/JuC1khWDKSPKVOO6BHOKXz+MlS3hXyz5L5BPZ1hQVqaXKlSKGLDjKXwbnAZY6fgCdSWOA8UOY2S3m7yT9LphPIXFEzmqM3gIFOkX+WzICudH+Q3PqyRXjWCKmXTN1xnkPA6NqjxkN45lpXFoolMwPm+kDNicEZtZdglXc4yEW9ZE44zhfd2yvlygCoh9svjnJRL5kuR++xAuT+rCbFSpRWObvnzY6ynwpynwZIGn0eB9Ws5fZyV1fZA+RedJQ7BeRq9woD/EnubJYy/0yHA3gPm3v5tsVOwulM11WDWDLrAsyXxzE1q4xzQIFXHOXW0hi8SO4dR7kTBq5dmTMATyhMjfg3gU7Xz4Dcq2pSGV0GrrIzkAfpc5B5wGC+WgQBMAgU+CTQ4fC1o8xrYL5a026AWaDEa45y0Q2YSwi41SAhs19NirFAYXq4IZbMYIAD3G01pxneBoqjrwO5ttm9DWCuK6T95ozxgcK8mSJx0h85yBsj8/o3BQDaI13uzns9G6iTZK7eU8d5ti3qwEAuQLd1tindSeDW+9SMdngZwOgSS8b2ImQn8EYn1YT2mPdsdHTPbXsRIlXEzKj53IAIDrZMGcSSGbGQdYa0kCEIjnjefy+RnzbeewWPcVsPbuXQAQ5zZy3lSffcS4Yy+CmuZWF7aLbBTVg7NmMI/L6hkvJzbxynhQ+eWSgDsWRMChQ5aVN063epIguFCzdu0mqVbdluWbxNodQxd9a4QZg4UpQTyV0k3SBJY7oPI5YMuqLl3PrjnO+4HdlgRT0l31KOGyS5GkPMyRJh5g4QHTVePMF7iBGSK0UOGEzoJrkXKA4UZPHukdzOpCpgI742MIaPEHO9sCW/sV0g08Dwp4UYu0ZyQcN9QVlzOT/P+YNWozyZ7PVfefpdLwpcuQud/J8waQUcxqbS0Gw7/cdxQyyZiYaDI3sNrm3LK1bgJgej1LqtQ5Dr9dHrbhvlVxGXoojxxK6CletzcLcp5uHF0AMO/fP7cO/zIUPYz417OWzjq9KFdN+qE76oKRp8KHuYyhtNV31s/HSJw7dYUvY4uff78YJa+o+BeHa/UXt1ekIXTq4H02P0/559nc36I4+SPnbfiE6wNU56OCS+pCa/J49YMu342L1URm3b466Pvuyyyd83nSUk9XJv18fu+8hPBU53Jn/xgSpA/uwHf9yv1L54SOUaJmzOORRWoiHiWQpT+BgDUFq6V/iWkzhZLkFlXpe+R1ouLIW80tYnXSAtVNVjbiC/LJkYIfH76pSfRcseAivVRgURMEbU5vCVyWzXzSzV+07VchyXKXyeOQYsGkY32eQLX6BU7oFhiUn7XG1t7BH3pQfebPJlS6u5rctq63/Bh9klEL69q1ryJQ8jpA32fYa2lUq+FGGOZJaMslW/hEmZdaUXC2r7eVdtnIvfKUxZ+JrgEJj8mNo3F6h1SqWzl6hxX7/atxBSU6dKV+08Jv+9ZNoFl8BZqKuKk0aP42rn5WKgJ8VcH1AIDr7fPS4MzcLlg2vz6gZGXyLtaRsFskQI1Ofne1VZayNLhKinyRfpSvqWqq110ZFj3M+rGJFJu1V9rYlsbV/jsyU1kjtwnVP1tR4mDU7lUjPEV3qgay0Mk9mNYxfJ+fhBVWVrxuIoyyZdXC2qOquP/kwsblJnhgoet6taWycW5xy76bvyUsHjpKq2NWJxpjpttfheKni0LYFSrAGyRQmcbdtlKYPJjxI/QR8hqhA4pLpFfqhOUsGjvlZRIWSfFilDdUIFj9rLvgLINmU65UGm9ObNlKq8ubhAYRgvoyT35dG35pqE8xSukge9LHlG1b/2yCvj8kkPqwGjc2SwRc2wNuCY+67gdn1djOwizKzh8HCTmiQcNqYu9R0wxIyH/ZZDPdOGv9whmxM6eufuET1p/G3TPJF/lpv4cdNFkxLtU2nIN2fwT4VevGYZR9Vs5VddmQ6YJqf5efLbdXNa+mV/A4S+CpG3CIekAAAAh3RFWHRNYXRoTUwAPG1hdGggeG1sbnM9Imh0dHA6Ly93d3cudzMub3JnLzE5OTgvTWF0aC9NYXRoTUwiPjxtc3R5bGUgbWF0aHNpemU9IjE2cHgiPjxtc3ViPjxtaT4mI3gzRDU7PC9taT48bWk+WDwvbWk+PC9tc3ViPjwvbXN0eWxlPjwvbWF0aD73ie6QAAAAAElFTkSuQmCC\&quot;,\&quot;slideId\&quot;:262,\&quot;accessibleText\&quot;:\&quot;ϕ subscript X\&quot;,\&quot;imageHeight\&quot;:12},{\&quot;mathml\&quot;:\&quot;&lt;math style=\\\&quot;font-family:stix;font-size:16px;\\\&quot; xmlns=\\\&quot;http://www.w3.org/1998/Math/MathML\\\&quot;&gt;&lt;mstyle mathsize=\\\&quot;16px\\\&quot;&gt;&lt;msup&gt;&lt;mi mathvariant=\\\&quot;normal\\\&quot;&gt;&amp;#x211D;&lt;/mi&gt;&lt;mi&gt;d&lt;/mi&gt;&lt;/msup&gt;&lt;/mstyle&gt;&lt;/math&gt;\&quot;,\&quot;base64Image\&quot;:\&quot;iVBORw0KGgoAAAANSUhEUgAAAHsAAABSCAYAAAB0ZKuBAAAACXBIWXMAAA7EAAAOxAGVKw4bAAAABGJhU0UAAABR3Ejz/AAABoJJREFUeNrtnW9kXFkUwI9YsSqWiIiIFapiVMVSK/IhYolYoypKrVr7oUJFrYoK+2FFjVhWVUWssOZDRUSIqKqopSpWRYSoVVUVVkSsqDAiImKE7D1yR6dvzrlz5/2Zue+9czhf2ndv3ru/uefe8+e+ByCSdGmWIUieNCnNKB1RmlO6pHRX6ZnSPhme+Mqg0lmlC0qfK91XeqrBevVY/xBEYiozSgsa5FkVfS7Dlaw1edQAe1yGKHmyycC+KkOTPFknQB/JsCRTTgjYSzIsyZMMY8LHZGiSJ3cY2JdlaJInywTofRmW5EkT428vytAkTwYYE35bhiZ58oCB/bUMTfLkNQF6y09HZw3WovYfD5XuwHmcd07pfaXXlLakHPQFoBMgM3GEbaNvlE6l1M24wYzJSFJhlyuGDG+lCHaesYbNaYBd0vfazCddtohnX/Xbmbejn6pcv+K5Ph/CA+GvNKtN9Wvgk/SUYmy4LYau1CMN7VDPVPSjXym9XnZdN/PMv8QZtleyxH29MwDH0hzX03wYGLnLzFSv3tNtuBx2X9Jh4+y/qXSbGYBDcLcOK0tA/kfD7NLXtJb500XtQy8Sz1kIciNxgg3aFcszwD86FmjAe31C/ChNY1xKeIzra0MNkcYNNlQxcZuOgO5R+oFYbnosN2WcBfsxjbBBu2Au1mQNaHPrtTpdlu3nDOt5V1pho+QYc96owvkhqMxQndS4geSWqXdBby7usEFH2LzX32nQjD4O4V6eMLCnBTZAP3H933UGfZkw3ajPfPS1xMC+JrDPxZsZOoX6JVHQbfqXcZM6fPT3FxMi/UJgn8vtKGaCpTxjZuLPPvujXK6XYdxoUmB3EG0m6gCacwHf++yvjelvQmB/Lh89beYiBt2p9ICBc8Nnn1xK86rANpvT5Yhhc/7w2wB9TkOEVaRJgr3gabMSIegrhsDHaIB+PxD9zQvs6v5plLCXGdAHAQI63KmPWwK7ulmNCna3YVbPBug3x/TZJrCrByOiWrOnDLCHfPaJ+e4doOvvQGBXylqdduNcRirI6y64XfhDgU3PjGId/OxvDLM6SK55M2RLkWjYg3WKoN2D8F93kQW+pr5JYFfKY4gglkzIogF21udazdXXhf5inCTAbtaBh/LrX0S0Xr8xwG730d99Q393BXalTBDX/xAR7CMDnFpN7kWgkx4lzQjszwVnkzePvA3RvQSuaIBTq/leJ8azpHuGtp1phU2lF6M8t1wMaWbjuGHiZozpiwuR9msXL5M22FTEaRWilX0D7N4aI2UYBp0B+yrSjP7782mb2dTGBs151HXjTw2wJy3aP/RE9zgzfokw3ViKjGXGLWmB/aXSP4n/xwrOAYheTLvngmE97SwbO9xTtOp/L1is/9gWy54wyRLo2HKcYH8PdAoQd7TDUB9pB/rlcyXd0aHPJq1YdPB72S7eC6xYxWfHZ/4PzmvqAj+jC7Ax+HFFPyC6TLPEfW0wg7KtQ5j1lEnwd8z4kLA+NidW8QcxEsaNB4XdSP0DGvcajhc13iu6Ut8S/exUaYcbsu9c8bPrrad6N5qBxgpao0eW9zxviK49MLRbCXvDGRfY6JOO+wxJRimX9Jq8of3f0suA0AXEvLfNQb7f9Aw+0RuxPGMFYg37VD/gsd647GrzuAifvn0RWbovjRL1Bi0P/gro+ojNSy0nIUUaALsF6FdL2BTRUT7tOsjHT5x2vXqJWXpgufmglo3Hgs1tP5uapWsW7dqY9fu6oHM7qEKdTsz5XL8xzNgt+NyF3Q6V57FQ+31aBqwakU8TOgobZRjoePJXPtfvvCB0FzYKdXht0dIy7EGEx2MEdviwMdT41sffRqFKho8sI1UCGxqT9eqByuI9DDNetGj7K9BvErogON2EjUK9tWDDMmjykmi7IDjdhY1CvRloKsD6PSpI3YXdCnROd9Dn+o2JlV7B6iZsFOpTRrvwqU7LJFQ+eMvSlRPYDYCNQpUF256vfkW0fSpo3YWNsuZzDebWb/mIuMOwMQtW8OlDU+s3xtP7BLGbsFFuAh0Dtzl+S63fuPlrE8xuwgagq1tsXzexCnThnoijsLnqFpsaNC6zNimo3YQNQFe37FmaZGr9tvXdBXYDYKNQOWzbV09Q6zfO+A6B7SZsFKq6ZSzA+r0qsP1r1LC5NTiI5gS2m7BRhiH8EyZDAttN2CjTIcPehxR+WT4usLnqlqCfZ5YDByLxlP8B0poOJJgp2M4AAACddEVYdE1hdGhNTAA8bWF0aCB4bWxucz0iaHR0cDovL3d3dy53My5vcmcvMTk5OC9NYXRoL01hdGhNTCI+PG1zdHlsZSBtYXRoc2l6ZT0iMTZweCI+PG1zdXA+PG1pIG1hdGh2YXJpYW50PSJub3JtYWwiPiYjeDIxMUQ7PC9taT48bWk+ZDwvbWk+PC9tc3VwPjwvbXN0eWxlPjwvbWF0aD5HQgH/AAAAAElFTkSuQmCC\&quot;,\&quot;slideId\&quot;:262,\&quot;accessibleText\&quot;:\&quot;straight real numbers to the power of d\&quot;,\&quot;imageHeight\&quot;:8.864864864864865},{\&quot;mathml\&quot;:\&quot;&lt;math style=\\\&quot;font-family:stix;font-size:16px;\\\&quot; xmlns=\\\&quot;http://www.w3.org/1998/Math/MathML\\\&quot;&gt;&lt;mstyle mathsize=\\\&quot;16px\\\&quot;&gt;&lt;mi mathvariant=\\\&quot;normal\\\&quot;&gt;&amp;#x2102;&lt;/mi&gt;&lt;/mstyle&gt;&lt;/math&gt;\&quot;,\&quot;base64Image\&quot;:\&quot;iVBORw0KGgoAAAANSUhEUgAAAEcAAABFCAYAAAAYePsUAAAACXBIWXMAAA7EAAAOxAGVKw4bAAAABGJhU0UAAABEsZUXFwAABBJJREFUeNrtXG9EnVEYf1xJkshkMhOZZCaXTDIzY5JMEpNkksskM30YfUj2aV+yD+nDmExmJjL7MPsQkyuZfZlkMtm3yWTimiS5LtvzOM+rvPc5577b+6f3dM+Pn9zue885z+895zl/nwOQPDLI68hR5AvkCnIdWUAeIY+RRf57yP/P83PzyGFkJ5wjXEJOIt+zAH8iIKWzjBxDNtkoygDyI7IUkSA6Frlm3bJBlPvI7zELouMXZG8aRelGbgU0gvzJW+QMchDZhaxnn3TaP9VzuvTMNNeQ3wHSpxrbngZRapDPAhT4APmcq38mghdBDnq/QnObPkthLiM3K4jyEznFtSCOFzOB3DHkv4G8mLQwPchfFXqUWWRtQuXJ8YuQykLlvJGUML3sN0xvq+0ManIDN11dMxuJuwC3K4xXFlIyjDjQlO9hXJlmDZl67E9J75k1NPtHUWfWjNwL0CulRRxCK/KHppwTUWaUFzJYTbk4hBaDQINRZDAjJFzgrjzt4pgEOuKJ8H+jQzM/Gudu2gZxPIF2hfLuhEl0XUjwE39nkzieD9rzjdp7wnSJUlvttFQcryXshxWGsC0Y//rU9zaK483NQo2Y+wXDS76Rr63ihMaaYPhL3zNVKU6bxtd0OHHkcc2q8FxViiOt0Qw5cdTCkDQazjhx1N6Q3+BFzbNVJ86iYPCAE0eeLtAKWo0TR+HYZ2ze8GxVidMoGDvvxFHoFYwdduIoDAnG3nTiKIwKxtY6cRRywiwcnDgKD6B8w9+Jw5iE8s1/J46mWTlxTmEcyrcunDiMEcFYJw5D2m244MRR6BaM7XPi6I0dc+KcoOAzdsmJc4J3EHwvuerEmRUMbnHiKPRB8IM+VScO7TIUfQavOXH0fofY6sTRj5SfOnEUaoQunT7XOXEUpHiGx04cBToMWRJqT6MTR0E6Kj/nxFGgEET/Jh/Vpg7LxelhtxEaT+D8nCb1Vh68gLb5KAaF30AOsLBNHNqD88duhBYoKzhnam63LBKHdnOlaB+K0WoOm/gUyLGaNogzCvIpfOp9r0WVyQrYFTWjW2UIfXpdQh07YxvEqTe8zELUwnigGwC2Ui4OhU1vgz7eMxtn5uTAdFHBm1B+XjlJ5EAff/qVR/6xownkU+7eUTkaZCUZsnzFUB7iG4gnfNs4BloAc+D7EpjP+IRFK5ehZHC8ubNs4/fAfDsAcZcHXHdBfwDzX5wtdc8fwHyRyCrIi3SJg/zQKwh2lwUZtMETW1pY6+PfZ4Te8So7ebpAhAJTPkPlm1V2+CWkDl0V2n6cpGnOGIS/KyN2ZPlNFyH++3PoRpU7Ni571HHTWYbKAftBuc/pUboN52mNqJ0d+BwbmGdjD3ky65E+77HTpedogZ9OuyZyR8ZfQy2OBQfw8QsAAACGdEVYdE1hdGhNTAA8bWF0aCB4bWxucz0iaHR0cDovL3d3dy53My5vcmcvMTk5OC9NYXRoL01hdGhNTCI+PG1zdHlsZSBtYXRoc2l6ZT0iMTZweCI+PG1pIG1hdGh2YXJpYW50PSJub3JtYWwiPiYjeDIxMDI7PC9taT48L21zdHlsZT48L21hdGg+R9yppQAAAABJRU5ErkJggg==\&quot;,\&quot;slideId\&quot;:262,\&quot;accessibleText\&quot;:\&quot;straight complex numbers\&quot;,\&quot;imageHeight\&quot;:7.45945945945946},{\&quot;mathml\&quot;:\&quot;&lt;math style=\\\&quot;font-family:stix;font-size:16px;\\\&quot; xmlns=\\\&quot;http://www.w3.org/1998/Math/MathML\\\&quot;&gt;&lt;mstyle mathsize=\\\&quot;16px\\\&quot;&gt;&lt;mi&gt;&amp;#x3BB;&lt;/mi&gt;&lt;/mstyle&gt;&lt;/math&gt;\&quot;,\&quot;base64Image\&quot;:\&quot;iVBORw0KGgoAAAANSUhEUgAAADUAAABFCAYAAADqxK6xAAAACXBIWXMAAA7EAAAOxAGVKw4bAAAABGJhU0UAAABEsZUXFwAAA0FJREFUeNrtm9FnHEEcx8eJiDhHVVVVhYrKU5XKU1SUqBNRFSJOVFRfovoUR91DRUXIUx/qhKgTEVEq6h4iQlX+gepDH05fKlZVRTkRFSdCOiOzjJ+dnd/sZq+/3+qP38Pt/nZ3Pne/nZnv/OaE6I7NSv8k/Vh6R/qe9LJgatelf5Z+ZvGX3ICuSQ9igEJ/wgWo4PiFTG9Lv8QBagEJxCYNb+jOwAdqnzpU3WjsqfRF6Vd0So7EpOVdqkCq8Se6kUfSRyNiitJbEVDPqULVjEbej4kbi4Bapwr1VTdwCRH7HUDtUgQa0o1TY1MvIn41omsnZ/O6cc+Q8TMA6pgi1K7+tnuR8WUAdUIRqmLp7Wx2mQOUr/UAqI7IiZF/p9JCHf2HYgL1Ow9ABQDVygNUH4DazgNUCUA18wA1DKDe5wEKTpM28gBVAVCreegkvgGoGneoeoTyneEMNGFZeJnkCqQWZg4sUONcobaFfe1vlCPQnIhf0OznBnRL66U4qAK3iesXBxA7gbgs3GvprGTHPYErEHzkAqRqTgES6gMXqE0HyA9uk9mKcNejqpwms6ro1nZAqYF2xfj8gjrUngOoruM2jGOPKQPVEGlX1LFbxvEpqkB3xHk5NA7KLMTtGMcnuIg+6CvgGrPo9oCL6DM9MNIutD/G+RFqQOOIwTVqH5KZqiUuoi/0RsR1/SCmj4voC2cNJUunYsb1cBF9trSLSlkSNogQfWsx109Rg8KIvp+Ol3+WGtQSIu1cK0MLlKAwom8NcZ8GFagSQvT9EudbCXy1FlnRp/wh8l5NClDTCKBNj/vt/GsojOg7QKZdaEGCwVcN2Gr73HA3RJ/yR573PATXYzYGh0r5ZlqgKgLoXYL7woF7zBFf1LP6IC3QbYTo80270ODG4Wmkom5kLfrS1JRs6xa29cO2Z++aSPSlraafCvwW7nCgPhQpighlBFDStLO9U2d6PgjtqXH+TZaiD/MOuGxfRFc+5nT3rjqGRXB+KOnDmqI7695bwu8fBolTHSP61At79QKgqh5AHa3fMhF9F7ktYMADaj4r0ZfFhqh1xDMT/6vgVRfTDo4/rZhnLgumpjTaa63DOnoa9FbPZhLbX23RtXdu3CgNAAAAcHRFWHRNYXRoTUwAPG1hdGggeG1sbnM9Imh0dHA6Ly93d3cudzMub3JnLzE5OTgvTWF0aC9NYXRoTUwiPjxtc3R5bGUgbWF0aHNpemU9IjE2cHgiPjxtaT4mI3gzQkI7PC9taT48L21zdHlsZT48L21hdGg+V1bsgwAAAABJRU5ErkJggg==\&quot;,\&quot;slideId\&quot;:262,\&quot;accessibleText\&quot;:\&quot;lambda\&quot;,\&quot;imageHeight\&quot;:7.45945945945946},{\&quot;mathml\&quot;:\&quot;&lt;math style=\\\&quot;font-family:stix;font-size:16px;\\\&quot; xmlns=\\\&quot;http://www.w3.org/1998/Math/MathML\\\&quot;&gt;&lt;mstyle mathsize=\\\&quot;16px\\\&quot;&gt;&lt;mo&gt;&amp;#x27E8;&lt;/mo&gt;&lt;mi&gt;&amp;#x3BB;&lt;/mi&gt;&lt;mo&gt;,&lt;/mo&gt;&lt;mi&gt;X&lt;/mi&gt;&lt;mo&gt;&amp;#x27E9;&lt;/mo&gt;&lt;mo&gt;=&lt;/mo&gt;&lt;msub&gt;&lt;mi&gt;&amp;#x3BB;&lt;/mi&gt;&lt;mn&gt;1&lt;/mn&gt;&lt;/msub&gt;&lt;msub&gt;&lt;mi&gt;X&lt;/mi&gt;&lt;mn&gt;1&lt;/mn&gt;&lt;/msub&gt;&lt;mo&gt;+&lt;/mo&gt;&lt;msub&gt;&lt;mi&gt;&amp;#x3BB;&lt;/mi&gt;&lt;mn&gt;2&lt;/mn&gt;&lt;/msub&gt;&lt;msub&gt;&lt;mi&gt;X&lt;/mi&gt;&lt;mn&gt;2&lt;/mn&gt;&lt;/msub&gt;&lt;mo&gt;+&lt;/mo&gt;&lt;mo&gt;&amp;#x22EF;&lt;/mo&gt;&lt;mo&gt;+&lt;/mo&gt;&lt;msub&gt;&lt;mi&gt;&amp;#x3BB;&lt;/mi&gt;&lt;mi&gt;d&lt;/mi&gt;&lt;/msub&gt;&lt;msub&gt;&lt;mi&gt;X&lt;/mi&gt;&lt;mi&gt;d&lt;/mi&gt;&lt;/msub&gt;&lt;/mstyle&gt;&lt;/math&gt;\&quot;,\&quot;base64Image\&quot;:\&quot;iVBORw0KGgoAAAANSUhEUgAABasAAACICAYAAADph7fDAAAACXBIWXMAAA7EAAAOxAGVKw4bAAAABGJhU0UAAABd1f6/1wAAJB1JREFUeNrt3QGoXfV9B/B/o9NgrSWEzKoLGc5KZkWloiWWTDKsuOBEMlyQTDQ6SyZFRQWVkYmKszgpmaigoQuiQSdWVFJxihUdThxRxIp1spCmEpxNCRJsmqZ23fn3niwv793zP+fed+5995zz+cCfVn3v3Ht+//P/vv85957/CaGdrszaNQG65Zr82AcAAAAAJsDpWftV1n6XtSey9iUloeXiMf6v+TH/q3wMAAAAAABzKF60+zD0LtodaPGfXbyjrU4vOOZ9SAMAAAAAc+jAt0unt/htU8sj0DZXhoN3EUxvTygPAAAAAMyNuF7v7xLt75SIjh3z1m0HAAAAgDE7M2v7QvFFO98ypa2eSBz3cUx8XYkAAAAAYDy+nLVtofiC3X8F6/fSXv3WaZ/atuVjBAAAAAAYsR+E4gt1cT1fD1ek7U4PxWtX/y4fIwAAAADACF0X0mv2/q0S0RFXl4yF65QIAAAAAEbj7KztD8UX5x5VIjrmscR4+HU+ZgAAAACAGi3I2k9D8YW597P2RWWiY+Ix/5PEuPhpPnYAAAAAgBp8IWvPheILcr/M2teUiY46NR8DRePjWSUCAAAAgHrcFNJr816hRHTcFSVj5EYlAgAAAIDZOSdrvwnFF+H+RYng9zYlxkkcQ8uUCAAAAACGszBrH4XiC3A/ztpRygS/F8fCe4nx8rN8TAEAAAAAA4jrVD8fii+8fZa1pcoEh1iaj42icfPDfGwBAAAAABXdGtJr8K5RIuhrTcnYuUWJAAAAAKCaP8va56H4YtvDSgRJDyfGTxxby5UIAAAAANL+MGs7Q/GFtneyNl+ZIGl+PlaKxlEcY4uUCQAAAAD6m5e1F0PxBbY9WfuqMkElX83HTNF4ejEfcwAAAADANP8Q0mvt/rUSwUBWl4yp9UoEAAAAAIf686z9NhRfVHtAiWAoDyTGVRxzK5QIAAAAAHq+krX/CcUX1LZm7UhlgqHEsfNWYnx9nI9BAAAAAOi0w7L2o1B8Ie3TrJ2oTDArJ+ZjqWicxTFo/WoAAAAAOu2OkF5Td5USQS1WlYy1O5QIAAAAgK46P6TXqd7Qgn28PGsvZ21v1vZl7ZWsXaDrmSMbQnr96m8pETIQQNYBAOYU0DXHZ+3nofjC2ZtZ+4MG798JobfWdtH+rXcIMAeOyMdW0XH583xsggwEkHUAgDkFdEJcp/q1xCDcnbUlDd6/47K2I6SXXIhtrUOBObAkH2NFx+Vr+RgFGQgg6wAAcwpovbsTg+9/s/aXDd63+JC6rRVC5sBF+QUOh0KXVazjbNueAd7TeSN4/fvnoLYXlbynux1+yEA52PIcBFkn62QdAOYU5hfmF4SVoXdBuqjI/9Tw/bttwIPKrRzFvpm1p7P2btY+H8GAjus/vZG1TQO8p1OytjlrW0JvDanZvoddYe4+Hb03pD80+guHIDJQDrY8B0HWyTpZB4A5hfmF+UWHLc7aLxJFfj1rhzd8//YNeGBtd1hUEo+L+EHHk7McyB9k7YasnVrT+/pG1p4b4n28k7U1ofcp6lzW9D8S7/EX+TENMlAOtjUHQdbJOlkHgDmF+YX5RYcPjLILY3/U8H28f8r+xE9t7szaovzgiZ/oFN3acabDY+DBvHOIwfzQCAfygxXfwyd5oEzSH8c2f4CEDJSDchBknayTdQCYU2B+wQxtX3IgBsr+cHC9mnP7/MzRWXu/z/5/x+ExsCX5IK0aKvH2iiNG/H7K3sMzYTLXlypbmudehxsyUA62PAdB1sk6WQeAOYX5hflFh5Q9zO0fW7CPt07ZnxWJn+u3mPojDpGhXDJAsLw04veyuOT1b57wWt5d8v4vcrghA+Vgy3MQZJ2sk3UAmFOYX5hfdMAfh94TS4sK/mrWDmvBfr6b789dFX5227QavOAwGdrrFYNlx4jfx7qC14238qxuQB3jGHwtpJ86vMThhgyUgy3OQZB1sk7WAWBOYX5hftFy8Svy/xnSa60c34L9XDrl4K1yW8BDYeaFQIazsmKwxAF+9AiP8219XnN//v6aIo7Fnydq+GYY7W0vyEDkIMg6ZB0A5hTmFOYX5hcj88+Jjv5t1r7Vkv28Id+nayr+/Jowc+0bhretYriMahH674X2LJ3xrXxsFtVwg8MNGSgHW56DIOtknawDwJzC/ML8ooX+qqSTb2/RvsZbMOInW1W/dXpBmPlpCcO7tWKwPDeC11475hAbhztK6rjKIYcMlIMtz0GQdbJO1gFgTmF+YX7RIn+StU8THfxy1ua1aH8vDf2f3FpkoaCpVXyK7ueh2m0bx9b4uueFdi58H8fmjxJ1jGP7RIcdMlAOtjgH2+TwrN1f0C5RHlkn62SdrAOMM3MK8wvzi7Y7MmtvJTr345o7t6khP7Um+xw2s7Y5VPskbH1Nr3da1vb02f7GltTzK/lYLarjW/lYBxkoB9uag21xROJYuF95ZJ2sk3WyDjDOzCkwv2i7B0P6U4gVSvR71huq1/Iwvie4Hpe1nX22vaVlNY1jNbV+9QMOO2SgHGx5DjqxRNbJOlkn6wDjzJzC/ML8osFWh/F8AtG2oNmjHLX4oGK4nDeL14hPf32vzza3htE9GXYurS+p5WqHHTJQDrY8B51YIutknayTdYBxZk5hfmF+0UAnh/5fYT/Q/i20a51qQTN5rg+jXRQ/Hr8v9Nne9tDepW3iPr+YqGU8dr/q0EMGysFgiS8nlsg6WYesA+MMcwrzC/OLCTE/a+8kOjJ+vX2RMhUGzS7lqMUxofeggSqL4p8wxPY39dlWfILvKS2v66LQ/xaVA+2dPANABspBnFgi62Qdsg6MM8wpzC/ML+bcxpJOXK5Eh5g3rUbvK8lYjsXZLEnTbzmMfR06tpeH9NNxH3boIQPlIE4skXWyDlkHxhnmFOYX5hdz7W9KOvAWJZphfrCI+qicVTFYPhpgm5cVbOPSjtX2lpKarnH4IQPlIE4skXWyDlkHxhnmFOYX5hdz5U+z9lmi836YtS8o0wzHTKvTM0pSq7crhsvKCttaEfrfBnJzB+sax/LziXrGLFjq8EMGykGcWCLrZB2yDowzzCnML8wvxu2o0P8Jlgfaz7K2UJn6mv5JzZNKUqt1FYOl7NPIuG7Q7j6/91CHa7swH9tFNf1xng0gA+UgTixlnayTdcg6MM4wpzC/ML8Ym02JDvtN1pYpUaELptXrUSWpVbxY+lmotij+4oJtxIcKfjREGHXBOfkYL6rrJiVCBspBnFgi62Qdsg6MM8wpzC/ML8ZlbUmH3ahESZcGn6qM2oOh2idht/f53aOztrXPz24NvjV8wI0ldb1CiZCBchAnlrJO1sk6ZB0YZ5hTmF+YX4zaqVn7ZaKjnlWipLgw/gfTanarstTutFB9Ufx5036337rM20PvkzEOejZR15gRX1MiZKAcxImlrJN1sg5ZB8YZ5hTmF+YXo/LFrP0k0Umx+AuUKen+PnVboywj8UbFcLloyu9s7PPf4xpDHhw4UxzrP03U9Sd5ZoAMlIM4sZR1sk7WIevAOMOcwvyC2j2W6JxfZ+1sJUq6sKB2q5RmJNZWDJYX8p+/uc9/25e15UpZ6Ox87BfV9jElQgbKQZxYyjpZJ+uQdWCcYU5hfkHdri7pnGuVKCl+3f+TgtqtVJ6RODz0f/Jqv3Zzwb+/RBlLXVdS26uVCBkoB3FiKetknaxD1oFxhjmF+QV1OSf0nnJZ1ClPKVGpLYn6nas8I3NvxWApChuq+UFIPyH3nDG+l/Nm0edNa0/LQOQgTixlHbIOWQfGmTkF5hddEi8y7U8U/7+z9mVlSlpXcgB7GujoLB0yVDxddzAxA7Yl6rk/jO+CtYvVMhA5iBNLWSfrZJ2sk3VgnJlTYH7RQleG9Deq49orX1empJOztrfkIJ6nTCP16oCh8pySDeXreSakvmF95Rjeh4vVMhA5iBNLWSfrZJ2sk3VgnJlTYH7RQk+UdMDjSpQUA+TtkhruVaaRu3SAUNkafErZ9MxwsVoGIgdxYinrZJ2sk3WyDowzcwrML1rIN6tn57sVDuRdyjSWwP+kYrB8Q7mGdmYo/2b12jG8DxerZSByECeWsk7WyTpZJ+vAODOnwPyipcrWrI7r1FqzeqblFQ/kl5RqLO6q2B93KdVQytas/nWwZnXXLlbLQDmIE0vzPVkn65B1YJxhTmF+wUjEi0ypb1j/QIkOsSBrO0K7HpDWdEsq9sfHwfpPw/hBSH+j+pwxvhcXq2UgchAnlrJO1sk6WSfrwDgzp8D8ouWuLumQ65To/20uqdVHU/7/o8o1Ni9UDJdVSjWQ60rq+bdKJANloBzEiaWsQ9Yh6ybaZaH3jc24Hm68s/qD0FuSYOEIX3Nl6D2IbE/oLScY79TckLUTRviaZ+SZ/Gm+n7uz9kjWTnMIGGfmFJhfNNNjIX2b/9lKVLrw+vas3TTlnx9SsrE4LZ8Eua2mXmeH9DJB/pDKQBkoB3FiKetknaxD1k2ueDH6lUT94jqt59b8mvOz9mTiNeMYvmgE+3pnSSbc6nAwzswpML9oni9m7SeJDvlp6N2+0FWLQ++T2dRBG//QPzjln292WI3ccVnbGQZbXmGJspVakI/5ohq+n2cGMlAGykGcWMo6ZB2ybjLr9maFcbI31PvN4+crjs8VNb7mnRVf83qHhXFmToH5RfOcmrVfJjrk2Q7X5pWSg/VAgD865d9d5pAaqaOztjUMvhbwnUqX9IXQu2WvqH4xI76mTDJQBspBCnVpff2Nsk7WyTpZJ+sm0voB9u/tml5z7QCvGb9RWsfar6cN8Jr7G3iRyTgzp8D8gswVJZ1yYwdrcmuFP7RH5z/71JR/f4nDaaSeD8P9EdwZLIqfclNJ/a5QIhkoA+UgTixbeGIp62Qdsq5NWTfoNwXPrOE1B73oc2ENr/nQgK95u3FmnJlTYH7RTJsSnfKbrC3rUC3iQxo+D9VvYXq+5j++9PdgQeC/XDFcLlbCvs7Jx3hR3f5FiTpHBspBnFh24cRS1sk6ZF2bsu7YIfZxtt/onFchR6e3u2rY17cHfM2njTPjzJwC84tmOipr7yU65WdhtE8OnhTx4RAflBygD077nW1T/tv5DqWRuD70fzjIiXnoVwmWF5RxhjimP0rU7Md5NtAdMlAO4sSyCyeWsk7WIevalnUrhtjHa2f5mkfMUV13D/iaW4wz48ycwvzC/KK5lmbts0TH/DD01rZts/tLDs4d4eCtGwdMrdk3HUa1uzD0fyjIWVN+5sOK4WJR/IPiWE7dAvNZngl0iwyUgzix7MKJpayTdci6tmXdojA336we9DXrWJLjveCb1caZOQXmF52ypqRjbmnxvq+scGBe0Of3pt7ucYxDqFZn5iFSttbZTWF8k6O2KFtTa40SdY4MlIM4sezCiaWsk3XIurZm3Z4B9/G0Gl7z/QFfs45vkW4e8DX/3jgzzswpzC/ML5rv4UTHxEG1vIX7HD+J/qTkoPx+n987atrPzHf41Oa4rH3cpx/W9fnZuJzF/grB8pGy/t6fhfSaWg8rUefIQDmIE8sunFjKOlmHrGtz1t03wP5trek1bx3gNbfV9JrnD/CaMS8WG2fGmTmF+YX5RfPFwfJOSD8Fc1HL9nlLhQOy3ydeZ0z7ucMdPrWIte53e9d3E7+zqeIfxK4/wOAPQ/pJ4e/4g9lJMlAO0gyp9UHvVx5ZJ+tknazrtPiQxU8qjI19oZ5vVUfxwlvV2+fPG2OeH2g3OSyMM3MK8wvzi/b4akjfRvRi6K1R1QbrwnC3bkTTb/tg9uJx9UKfPni85PeWVQyWLR2v7YuJ2uzJxz7dIgPlIE4sZZ2sk3XIunaIt7x/XDLfX1nza8ZvLqceMBe/rXhZza8Z1wB+uSQD7nE4GGfmFOYX5hfts7qkg9a3YB9PCv3Xr5naNiV+/xJBU7uNffogTkSqfOL4boVg+Tw071awuvxDSW3+2uHXOTJQDuLEUtbJOlmHrGuXY/Jz9a159sWLxdvy2i0ZYZ/dkLVX89eM429HPs5H+dD2+JydeOFoT76fn2btyeChdcaZOYX5hflFqz2Q6KDfZm1Fg/ctftrydslBuDOkF7y/XNDU6uY+ffBuqP7QgWtCtU/C1newtn+ej9mimjwwoe+7S2u2PS0DkYM4sZR1sk7WIevAODOnwPyCYkdm7a1EB8VbjL7S0H27q8IBWHaL1G2CpjarC4L+uAG2EddM+yxYFH+6OEb/J6QfsHLkhL53F6tloByUgzixlHWyTtbJOlkHxpk5BeYX/L8TQ+92mqJO+lFo3vrVyyscfJsqbOf7gqYWcW2g6bfSxGPulCG29WCodmHwgo7U9rB8jBbV4dN8jE8qF6tloByUgzixlHWyTtbJOlkHxpk5BeYXHGJVSSfd0aB9iV//31GyP/Eb4wsrbGuzoJm1eKF0V5j5EI5hl5g5LVgUf6o7SuqwasLfv4vVMlAOykGcWMo6WSfrZJ2sA+PMnALzC2bYENLrV3+rIfuxucJBd1HFbT0jaGZlUeg97GN6/S+d5XZfD9UWxT+h5fU9P6TXqd7QgH1wsVoGykE5iBNLWSfrZJ2sk3VgnJlTYH5B3zB7M9FRP8/a8RO+D6srHHCbB9je84JmaPOz9kaf+t9cw7bXBoviH5+PyaJ9j2P5DxqwHy5Wy0A5KAdxYinrZJ2sk3WyDowzcwrML+hrSdZ2JzrqtdBbI3cSLS5577F9EqrdunHA9FtBDq/wO2dk7ZGsndXxY+m5Ef5RjP2wq0Kw7GhpbQ/Lx2LRfu/Ox3ITuFgtA+WgHMSJpayTdbJO1sk6MM7MKTC/oNBFJZ1194S+71cqHGgXD7jN6Q+eXFDhdw4s1n5ih4+hjX1q/1zNr3FvqHaB8LwW1vfuxP7+b9b+Uox1kgyUg13KQSeWsk7WyTpZJ+sA48ycwvzC/KJDUp0WL4b9xYS935sqHGCPD7HdvQMepEdn7bPQ7U9f1vepfVwPaH7Nr3NSxWB5rmX1XZmPwaL9/Sfx1UkyUA52KQedWMo6WSfrZJ2sA4wzcwrzC/OLjolfif+PRGf9IvRumZgE8Umen4d6b904YN+07awu+flb85/7fo37ty5rL2VtT+g98XRP/s/fGcFgreO9Tq/99tBbFH8UXg7VFsU/tiXjcnE+9or29fVQ7TYj2qXtGVink/MJoRxspnH0nxNLWdeGrDPnQ9YBxpk5xSQdi+YX3evLkWnChbF4sfaDCgfXqiG3P0iox9s7Dqx3dFEN+xYH45sl+7Uza+dOyEG7pmBQnzbC17wqdGdR/CofIP2R7OycNmdgnRbm7z1m0mVysHHG1X9OLGVdE7Juaeg9WOiprH0Yet/g2p+fHO/J5+ebsnZpGN2HO7Ku2f0n66AbjDNzinGbl/+di0un3J61J7P2Ub5/3zC/6FRfjlzZkgP3zvH7u7/CQfXkLLY//dO27Ymf/X7+M5/mHTtbL1UcNHGCe/4c98PFBe9tw4hfd0HFGu2sqU/mUtOW5kEGToLD84sCU9eOG9XFTjnY7P5zYinrJj3r4lzv9TDYg33jHDGug3mCrJtzk9J/sg66wzgzpxilc/O/UZtDb5mMXaH42+p7K+yf+UV7+nJs7i7ptLn6BOiCCgfUsLduHLC3zzYv7/NzUz+Nua+GfTtrwMns7jmcyK5OvK8lY3j9dyvW6NoGh0fZQ0//0Vysk9qcgXVYlU8Op7//UVzslIPN7j8nlrJukrNuQX7S/LtZtLgW5jpZNycmqf9kHXSLcWZOMUrxPe8u2N9B13w2v2hPX47VYVl7LaQvlC4Z83talIdIWSFXz/J1+p0o780njPEbX/H2vDun/felNezf2iEmshvn4NhYl3g/H47pPTxdsT6z/aMzV/44HLw1qF97NR+jdEvbM3A2zgzpb6/VfbFTDja7/5xYyrpJzrrjQrVblau2h2TdWE1S/8k66B7jzJxinMdaajmN680vOtGXc+L4rP088YbfDONdaPuZCgfS0zW8zlMDTiKfrGn/1g0xgY23Co7rgYuHh/LbZ94c03t5dYAabWlgUPxnSVgebx7WSW3PwGHEu0s2VXiPdV3slIPN7j8nlrJu0rMunlRvC/Vd6Bz2OJJ1ze4/WQfdZZyZU4zb1oJ9PNP8otV9Oee+lbXfJjptw5jeR5ULufGbqHU8rfOmAQ7a+GCUk2rax9VDTmAvHEP9T8naOxXeS1zj5sQRv5dlQ9QohstxDQmIf07sx2/zMUn3dCEDBxE/pLstVLttqa6LnXKw2f3nxFLWNSHrXg71X+hM3Y4s69rXf7IOus04M6cYtzdC/6WszC/a25cT444wmiemVnVSxRPaNTW93pIBDtgbatzPhfmBMEmT17iO9qZQvNB6vxafFnpJqH8B9vgNvFtD76npw0zy4zEUb6WMF/ePmtCx9lcl+3C7+VcndSUDq4pLJsWHXTyetRV51sQafRhGc7FTDja7/5xYyrqmZN31fV53a/7vvxEOvZsxfuCzPH9fWyvuw6chfRurrGt2/8k6wDgzp5gL+0L6m+PmF+3py4kTD5AflUyeThzha79d4aB5pubXfaTCaz4ygv29dMBBHNtNI3gfcS3sj8PsvgESB3L8hsnmPJyWDfD6y/L6xosZW/JjrO5vqMTlNJ4Lk7P+zp+U7OfLob1PokUGVhUnB/FWvVP6/LfU3SmXycGJyMFx9p8TS1nXpKw7dtqJUxybgzzMPH7wU2Wd5DtlXev6T9YBxpk5xVxZWrCf68wvWtWXE+0rJQfaW1k7cgSve3sY360bU8WneL+feM3vjrDWp+Qn9HHSuq/C/q8dwXvYNYKBPMjFhsvC6G6jHMUaVbN1ZD6Git7jxyM4xmmGLmZgysKS91znxU452Oz+c2Ip65qUdd+b8prxzoNhHmIeH970fEkNd4WZH3zLumb3n6wDjDNzirny7YJ9PcX8olV9OfHip/6p9asfaNnAOyaffMYLhfGi8Y7Q+3TotDl8T3GC+vi0ul/ib3LjPRjSazatUCJkYCVdvdjZFi5Wu4DTxaw7Ohz8ckL83zNmsa24vETZshLn6nL9J+vAnALnTzXo92DJXQ4DfTkX1pdMoFbr45Gb/gnRyUrSaGUP1lyvRFCZi9X6z4klTXPtlP6+uYbtxds4U0vK3aTk+k/WgTkFzFL8ImW/dcEfVxp9OVc78WIiAON6bV/V1yP13XDowvM018khvbj/vwXrVMMgXKzWf04saZpX875+v8a/+ZtCd9bL1H+yDjDOGL/lYXzL1KIvK1kUeuuxFYXgO6F3Gxuj8fqUWt+jHI01Px8rReNoZz7WgOpcrNZ/TT2x3FfQNjgsWu2YKcf5xTVu97zEeHpK2fWfrANzCpil2wr+Ti1WGn05l+KV99Qtag/r75E4Ixy6lvESJWmsjSG9TvVyJYKBuVit/6BJVoWDX/So07zEPN3Fav0HALP1733+Rn2oLPpyEtwS0mvtrtHntXtlSn19Mtpcf1Mydm5RIhiKi536D5pkQ36MXz6Cbb9fMJ42K7v+A4BZOCr0/1D1PqXRl5PgC1l7PnFy+VnoPSSEetwwpbafZG2BkjTSn+Zjo2jc/DAfW8DgXOzUf9Ak8diO35QdxfMpnisYT5aQ038AMBurCv5GXaw0+nJSLMzazxInmD8OvSv1zM6F0+p6npI0UhwL7yXGy8/yMQUMx8VO/Qf0PF0wni5RGv0HALPQb0nT/aG3Zjr6cmKck7XfJE4yN+n/Wbkga3un1PNWJWms1NPd4xhapkQwKy526j+gZ0vBeDpBafQfAMzCh33+Pr2iLPpyEt0Y0mvwXuEYGEpcA2/q+jHWqW6utSVj5EYlgllzsVP/AT1v9hlL7yiL/gOAPpZn7d7Qu1C5J/S+XRu/NPly1i6a8nNLCubrNyuhvpxUzyZONH+Zta85ZiqLa9/dN62GdypLY52aj4Gi8fGsEkEtXOzUf0DPvj5j6QZl0X8AkIvXna4J/b9dO71dm//OVQX//RvKqS8nVXzg308TBflJ1r7oGCp1ctbenlK3+EnIpcrSWF/Mj/2icbE9eFgm1MXFTv0H9J5/0W/9wUVKo/8AILMyzLywGe/giRcwDyw5Fa9T3Dbl79DirD3e52/UbuXUl5Pu7Kz9OnHC+ZjjqNT1U+q1JVibrukeS4yHX+djBqiHi536D+j/ZPf7lEX/AdB5R4eZz9LaUzLf/nb+c9fnPzv9b9Tjyqovm+C6kP7K+dWOqaT49f0ns7ZCKRrv6lDt9gugHi526j9g5pPd4zdofPlB/wHQbfEu/g+m/Y35KP/3ZeI3d7cXzNXXKK2+bIofJE46f5W10x1btNzp+bFeNA6eUiKonYud+g+6Ln7p4ZNpY+h2ZdF/AHRafOje7ml/X+Lfm6ofhj6SmKv7QFVfNsaXs7YtUYB4Jf9LjjFa6kshvbD9f+djBKiXi536D7ruojDz2RjzlUX/AdBZ52Vt77S/L/FBvmcOsI2NBfP095RXXzbN10P/J1kfaE84zmipf00c9/vysQHUz8VO/Qdd9+q08XOukug/ADorfgt3b5/59bcH3M6mgnn6BiXWl010TUiv2XuN442OHfN/p0QwMi526j/osmXTxs69SqL/AOisU8LM5SJie2aIbT1ZME+/UJn1ZVM9EYrXrl7rmKNlrgzFa1W7mwBGy8VO/Qdd9vaUcfNG1g5XEv0HQCctCP2X5o0XPI8dYnsv9NnWfn+r9GWT9Vu/97+ChyzSXqcXHPPWaYfRcrFT/0FXfTsc+pCdY5VE/wHQWc8UzKu/M+T29vTZ1kvKrC+bLl68O/Bt0/jtUhftaLsvhYN3Ffwq+HAGxsHFTv0HXbR4yolHXMvwLCXRfwB01lUFc+r3h9zewoLt3aTU+rIN4vII1uula+Ia1pa7gfFwsVP/QdfMC70lIw6Ml4uURP8B0FnHZe3Tgjn1qiG3uapge2cqt74EANJc7NR/0DXfmzJWLlcO/QdApz1SMJ9+dxbb3NBne7uUWl8CAOVc7NR/0CVrpoyTG5RD/wHQaacm5tNXzWK7H/TZ3qPKrS8BgHIuduo/6Ipvht76xnGM3K4c+g+AznuqYC4dl5I4YshtLi3Y5qXKrS8BgHIuduo/6IJ4srErHx/3K4f+A6DzliTm0g/OYru3F2xzoZLrSwCgnIud+g/a7oSs7Qxu29R/AHDQnYm59HlDbjM+BHhHn+29rdz6EgCoxsVO/QdtdmzWtufj4jnl0H8AkNteMI+OS07NG3Kbqwq2eY9y60sAoBoXO/UftFW8RfPdfEy8nLXDlUT/AUDmjMQ8+vFZbHdrqPfbvehLAOgcFzv1H7TRMVl7Mx8Pr2ftaCXRfwCQuzYxj75+yG2uLNje/jD8t3vRlwDQOS526j9om/lZezUfC+9kbYGS6D8AmOLxxDx65RDbixcw3yvYnmWs9CUAMAAXO/UftElcKuKFfBzE9QsXjeCEaIUy6z8AGu3txDx6mL89NyS2d41y60sAoDoXO/UftMkz+RjYmbUTat72Vfm2T1Zm/QdAo32WmEcPuszDiVnbk9jeUuXWlwBAdS526j9oi8358f9JqP+C5Kmh90T5f1dm/QdA4+1PzKMHES+GvpG1LQXb+jjxu8fpBn0JAMzkYqf+gzZ4KD/2P83amTVv+5T8BCVu/yql1n8ANF7qAucg38bdGHofsq4r2NajBb+3LPQ+RPVNXX0JAEwxL7jYqf+g+e7Nj/t4orC8pm0ekbVzs3ZP1vZN2f585dZ/ADTersQ8+rSK27g9//lLs3ZfwbbW9Pm9pfnrP6ob9CUAcKhjE3/YL1ce/QcNcFtiHNTdHlJu/QdAKzyd+HuxvsLv35P/7FP5PxctHXHStN+Ly0V8lLUPs3a0btCXAMChVif+sN+rPPoPJty1YXwXOmNbpuT6D4BWuCHx92J3KF6DOP77Axczt2dtQf7vd4fyNZPj724LvSWvTtEF+hIAmOnVxB/2D5RH/8EEuzyM90Lne0qu/wBojUXh4DJR/dqOrK0KvWX3YovPU/hu1j4LB5+xMPUiZdG6ySvz/35B1nZm7fOsna/8+hIAmOmeCif3D4bBHkqB/oNxWBXGe6EzthuUXf8B0Crrh/ybsifMfMbC5xV+L14EvVjZ9SUA0Lv1+fz8D2r8FHn7AH/A48/em19cOD//Y25NLv0Hc2VlSD/1fRQtnrQsUnr9B0DrPD/g35SPs3ZWn+3sKPm9+BC+FcqtLwGAEBaO4MT/fmXVfzBHXgrj/1buM8qu/wBopcND74sdVf6ePBqKP/xMPTA4rou8WKn1JQAAAABAmZNC7w7GN7O2N/TWQI5LRLyStTuzdnKFbdwVet+6jb8bH763MfT/5i4d6sv/A3wUBTy+lA2LAAABt3RFWHRNYXRoTUwAPG1hdGggeG1sbnM9Imh0dHA6Ly93d3cudzMub3JnLzE5OTgvTWF0aC9NYXRoTUwiPjxtc3R5bGUgbWF0aHNpemU9IjE2cHgiPjxtbz4mI3gyN0U4OzwvbW8+PG1pPiYjeDNCQjs8L21pPjxtbz4sPC9tbz48bWk+WDwvbWk+PG1vPiYjeDI3RTk7PC9tbz48bW8+PTwvbW8+PG1zdWI+PG1pPiYjeDNCQjs8L21pPjxtbj4xPC9tbj48L21zdWI+PG1zdWI+PG1pPlg8L21pPjxtbj4xPC9tbj48L21zdWI+PG1vPis8L21vPjxtc3ViPjxtaT4mI3gzQkI7PC9taT48bW4+MjwvbW4+PC9tc3ViPjxtc3ViPjxtaT5YPC9taT48bW4+MjwvbW4+PC9tc3ViPjxtbz4rPC9tbz48bW8+JiN4MjJFRjs8L21vPjxtbz4rPC9tbz48bXN1Yj48bWk+JiN4M0JCOzwvbWk+PG1pPmQ8L21pPjwvbXN1Yj48bXN1Yj48bWk+WDwvbWk+PG1pPmQ8L21pPjwvbXN1Yj48L21zdHlsZT48L21hdGg+oC0x9QAAAABJRU5ErkJggg==\&quot;,\&quot;slideId\&quot;:262,\&quot;accessibleText\&quot;:\&quot;left angle bracket lambda comma X right angle bracket equals lambda subscript 1 X subscript 1 plus lambda subscript 2 X subscript 2 plus midline horizontal ellipsis plus lambda subscript d X subscript d\&quot;,\&quot;imageHeight\&quot;:14.702702702702704},{\&quot;mathml\&quot;:\&quot;&lt;math style=\\\&quot;font-family:stix;font-size:16px;\\\&quot; xmlns=\\\&quot;http://www.w3.org/1998/Math/MathML\\\&quot;&gt;&lt;mstyle mathsize=\\\&quot;16px\\\&quot;&gt;&lt;msub&gt;&lt;msup&gt;&lt;mrow&gt;&lt;mi&gt;C&lt;/mi&gt;&lt;mi&gt;F&lt;/mi&gt;&lt;mi&gt;D&lt;/mi&gt;&lt;/mrow&gt;&lt;mn&gt;2&lt;/mn&gt;&lt;/msup&gt;&lt;mi&gt;&amp;#x39B;&lt;/mi&gt;&lt;/msub&gt;&lt;mfenced&gt;&lt;mrow&gt;&lt;mi&gt;X&lt;/mi&gt;&lt;mo&gt;,&lt;/mo&gt;&lt;mi&gt;Y&lt;/mi&gt;&lt;/mrow&gt;&lt;/mfenced&gt;&lt;mo&gt;=&lt;/mo&gt;&lt;msub&gt;&lt;mi mathvariant=\\\&quot;double-struck\\\&quot;&gt;E&lt;/mi&gt;&lt;mrow&gt;&lt;mi&gt;&amp;#x39B;&lt;/mi&gt;&lt;mo&gt;~&lt;/mo&gt;&lt;mi&gt;p&lt;/mi&gt;&lt;/mrow&gt;&lt;/msub&gt;&lt;mfenced open=\\\&quot;[\\\&quot; close=\\\&quot;]\\\&quot;&gt;&lt;msup&gt;&lt;mfenced open=\\\&quot;|\\\&quot; close=\\\&quot;|\\\&quot;&gt;&lt;mrow&gt;&lt;msub&gt;&lt;mi&gt;&amp;#x3A6;&lt;/mi&gt;&lt;mi&gt;X&lt;/mi&gt;&lt;/msub&gt;&lt;mfenced&gt;&lt;mi&gt;&amp;#x39B;&lt;/mi&gt;&lt;/mfenced&gt;&lt;mo&gt;-&lt;/mo&gt;&lt;msub&gt;&lt;mi&gt;&amp;#x3A6;&lt;/mi&gt;&lt;mi&gt;Y&lt;/mi&gt;&lt;/msub&gt;&lt;mfenced&gt;&lt;mi&gt;&amp;#x39B;&lt;/mi&gt;&lt;/mfenced&gt;&lt;/mrow&gt;&lt;/mfenced&gt;&lt;mn&gt;2&lt;/mn&gt;&lt;/msup&gt;&lt;/mfenced&gt;&lt;mo&gt;&amp;#xA0;&lt;/mo&gt;&lt;/mstyle&gt;&lt;/math&gt;\&quot;,\&quot;base64Image\&quot;:\&quot;iVBORw0KGgoAAAANSUhEUgAABeMAAACECAYAAAATKDDsAAAACXBIWXMAAA7EAAAOxAGVKw4bAAAABGJhU0UAAABR3Ejz/AAAMnpJREFUeNrtnQ/EVcn/xz8ejySJJCtJrJVkJZIkSSQrSZYkSRIrK8mKrCRJJElWIkmSRPJIkkiStbIkSZJYyUoSSZIkfr/7+d5zt/Oc55yZ8//OzHm9ONb23Dt3zsycz3l/PjPzGREAAAAAAHCN/6v5AgAAAABAM6OZAQAAAADAcccChwUAAADAfy2JZiYYDwAAAAAAjjsWOCwAAAAA/mtJNDPBeAAAAAAAcNyxwGEBAAAA8F9LopkJxgMAAAAAgOOOBQ4LAAAAgP9aEs1MMB4AAAAAABx3LHBYAAAAAPzXkmhmgvEAAAAAAOC4Y4HDAgAAAOC/lkQzE4wHAAAAAIACjgUOHQAAAACg3cLQ2QAAAAAAgJOAQwcAAAAQmJYEgvEAAAAAAOC4k4DDAgAAAOC/lgSC8QAAAAAA4LiTgMMCAAAA4L+WBILxAAAAAADguJOAwwIAAADgv5YEgvEAAAAAAOC4k4DDAgAAAOC/lgSC8QAAAAAA4LiTgMMCAAAA4L+WBILxAAAAAADguJOAwwIAAADgv5YEgvEAAAAAAOC4k4DDAgAAAOC/lgSC8QAAAAAA4LiTgMMCAAAA4L+WBILxAAAAAADguJOAwwIAAADgv5YEgvEAlVnRu072rru960Pv+hJdH6J/O967ltJMAAAAgJOAQwcAAADQYS3ZFi7H6gjGA1R4sB9ZHqL4db93/UizAQAAgMcOFMF4AAAAAHBVu/kQqyMYD1CC/QUe7Pj1tXftoPkAAADAUweKYDwAAAAAuKjdfInVEYwHKMjBkg93/CIgDwAAAD46UATjAQAAAMA17eZTrI5gPEAB1scekI/SzzG1sndNiv4+0rtm965NveummGfdSFkDAOAmN2oQcm1em+gy6ICTgMMCAAAA4L+WbALfYnUE4wFyMr13vYkejgfRg2xDc1W9kuy8VAAA4B4E4wEIxgMAAACA+9rNx1gdwXiAnByJHozn0cOelzm963XGQ7aEZgUAcA6C8QAE4wEAAADAfe3mY6yOYDxADqb0rg/Rg7G4xPfXZzxkJ2haAADnIBgPQDAeAAAAANzWbr7G6gjGA+RgW/RQnKlQxsOUh+w2TQsA4BzJYPxUw2c/xD73maaDDjhQBOMBAAAAwAXt5musjmA8QA6u9q4vki/3VBZ7Ux6y9zRtLvTQjbk0AzgEBzCHDcF4gPacKB/rAmhMQBMBADYUGzp87eZzrA5tC2DhU+86X7GMtSkP2Qea1oqegK25vx7SFOAIu6Ln97SYg7TgLwTjAdxzEnBYAI2JJgIAbCg2FB0Zx+dYXee0rc7cbexdx3rX5d71V+96F3WiOtJfo//q/+tsyLPeda13Xehde6KOGs0oW/MKvZV+3qE8bBB3c9A+sdT9ckO/O2h/Hfwve9f1qO3VUOmJxyMtj5fvpH+oQ9UDHGYJK+OLMLl3nYra6WPvWufQy6PsdSPHb15o4Tdc4naN7Tspx+99qFB+3Cb8Hf2b2qjlPK7BQTAewD0nwUeHpco7J6R3PRqzPRbFxsmylvwkNBFgT7Gh2FBs6DC0m++xuk4E49f0rnPRAK8rYKzB6ivSD0pfSZQ9v0DdNLg8ParjFukH/l0IxttmlzTwNU36AfKfI4P8sYV66RaUq1FbTfJoDE5NuZd7vMtTWdi7nkZt9LalF2Eal6OX49ca7IWW83uO3/yld431rlclf+ewZ319ILKlVezB31Ffjeb4PbVrd0oI+gcpInQs1u57eGyDgmA8gHtOgo8Oi+YvvRi9Lx5XeNe9jMrQsnTS/jeGpvcasykeSPuHe6OJAHuKDcWGYkN91m7DitUFG4yf2bsOiTmopavfNZC+U/rB8Cmx72uQfF70EKqx/pLTwNfhjB/N8TsaANgn/RxTWUEovYdJ0eDSe/lJ+oFzfelo8OqNofytJer9fdSmeeq+v3ctkPEr3UeiPlgZtbtu13luKEdnq470rhmejMdk/c/xPp/AZvk2qaPjc74DdRqNxmNR4Xc1sitld3PoaeD3c9octRmzPe736ZFdepezbVWQL5VqO2X0N3dbbJaOQdNqj9Oxz16UfBMC4D4E4wHccxJCcFhUJz/L+Z7T96FOWM9hGAatMetkW2IMnWj599FEgD3FhmJDsaE+ardhxeqCC8bram0NTJmC5w+ih220YAedz2Hs79ZwD3nS19Q1U6e/lbZjYGHJ8q7mqPvKgmVq0M2UFkeDIa7Paq9JqffPvNPHcUjGB0FdO8xEA79508jU9fKeKuZV3HciMRoKujXws6VtT9X8m8cle+VMngmOk4n+IGeq/xCMB3DPSQjFYfklh4b4O/I7oDsasw69mFyANjaEeqCJAHuKDcWGYkN9027DitUFFYzfIubV3rqlZm3F39AguCnQf7aG+7AF49/U3G4zE8bnU4WybLnkb1YoW4PyppXyupXkO0fH5maZuJp5ksCAczJ+cmWxw3XNs1p9VY2/l5VX/WCgY+G4tDMROeCApK+g+aFAGWdj39XxMZ1H2msIxgO45ySE4rBszqHxCRx1V2OWJW1X9ash1QVNBNhTbCg2FBvqk3YbVqwuCG2rq+GviDmXsgZc6jr8c4vhtzbXUP5Wy4vlQgNtuCtW/q0K5Vy31H1LxXqqMbpnKF+N5gLHX2KDE7Ohz+XEs7rG8fouFHswfnVNv6VBwOTkn/7/poDHg61999X8e2mTK2UmU27Gvq8Hg0/m0fYWgvEA7jkJoQTjbako9zLsOq0xyzBfss83GtbCHzQRYE+xodhQbKgv2m1YsTrvta0tX9i/0l9RXTdnM35vSQ1ln5J2V4YOjNCg/GMVynlvqfusGuo6JTJKpllw1wLyLxIvspBSi1Qhmfpptyf1vmUZ5ztr+p1DMnFicV0HxsU/Ys7FXxerUsovOwY1YBvfuXOdx9tbCMYDuOckhBKMv2nRD3MZdp3XmHWOqRVDqhOaCLCn2FBsKDbUF+02rFid19pWg+xvZTg5wnSFdvKwQV2xWsfq+3uWF0sTB5aOxMrfULKMOZZ6P6mxvtqvr8W8Qt6VbWnLhFXxaRxOtMtlj+q+zjLW79TwG6ulu+cMnBHzGRF12bzkobznK5apk4DxnPfHecy9hGA8gHtOQgjB+BExp7p8zpBDY9asRzcPsW5oIsCeYkOxod22oT5ot2HG6rzVtivEfLDhXWn+wIODMvFg2KqMiv3w2aYHQ9kgti29zsmWjedNR8Zq/NBPncCZIZBM9aQ7WKZ5dg//ijk11pwKZeuhOMldJjs7ND5s52bUcWjQvkSZf0o9p9bvdUjEQTkIxgO45ySEEIxf1bJORmP6qzHz+oz/WMbUsBcAoYkAe4oNxYZ214b6oN2GGavzUtvq7MVHQ+U1hcmUFuqRXAl+voYy11sMwuGGB8O/Fb5vO7y1ifQat6XZHPVV0S0uXx2qjwvoLO+nRD/95OF9HLCMvbIHrGoqp+Rp7l1bTWSblNxTsXwN5n9OiMw6d9I8SrzU5/DYewXBeAD3nARfHJZpkabRlJK7I0de/YNL0t+x+38W/+Wi9HeH7ZD+xDTvj25qzDp0qF5jDtQTTQTYU2woNrSbNtR17TbsWJ13wfh5MjE9TPzS/PFtnjgcTymzvYbyTloMwsqG7mOqVN+C9MZQbw2sjTZQ72WW9tIg28gQx+tYrC5XeL//7xCUxw6+5MowS7IPeyk79qamtM/ljo6VG4a2rZI3Tw/AeRorSwXnoprrvjJR33s8+l6PPYLx0FUIxptRXbtW+mct3UwJYNR1vYu0wLaWfRw0ptsa9GPOsTNs0ESAPcWGYkO7aUNdDzYPO1bnVTBeVy6+NFRa0zr80HKd4jNqdRzw8NRwf/pSaiqwrO2mM81l88UvtBiy2w32wSPLb/8ypPEaT6OjeetC3N5VlLQDSed5fD/XLGNvfYGy9Nm+lfKyHe3oWNktzUzuJQ/f3tRQ/f+U7qYZ8h2C8QDuOQmu1GUkem+MiXkH15dIn16LHDzbeVD6WZ1ofmP5nJZ7IdLdELbGNHFJxp/JZRozkxyoL5oIsKfYUGxo92yoy8FmF2J1XgXjbSlJNg2xE79K9UD5LMv9XXX4Qdtjqfu+Bn97r+W3HwyhPTTX1OCA2XcBv8iKMF8mriT3fdW3LV/hrQJlXUh8VyfmurxiY56lbdeWKHN7ooyjLb3gOS/CLwjGA7jnJAy7LuqkHTAEd75Gfoo6yD+m+AS/SP5UjrOiz9+3fEeDCd8xTIPVmFksj92jpjVcYxknaxwLeqCJAHuKDcWGdsOGuhpsdiVW500w3hZwHVYKkOnybUatKtvFzRXeebhuqfviBn97gdi3GLW9Y2IwcaQz7qvQXP8jLe3IsgDuy3bwy9wcZSRz1qk4nc2Q+d8sdV0HM6kNim95vdZC/V8n6nyCLvXSVhGMh65CML7PLslOkanb3A/neGdflXK7vXTX7TPDd9+gM4PWmGnE00hslf6qTZMO3epIvdFEgD3FhmJDu2VDXQ02uxKr8yIYP1/GH7aXZrhnDbF+WreLNZRjOwDV1cMaRsS8tayNXFu2vHK7W2yPw7Hf3SAgkp7b/3kg92abKDxi+f62xOc1uLeYIfM/TGdoFJkA1RRn/ya+O7WF+p+QiSt95tKt3jkkBOOhq3Q9GK+623RI4JWc/seIRafaUjnqWSemtHhfO643Q9aYSXZK+s5fUxrXs47UHU3UbbCn2FBsaPdsqIvBZpdidV4E4/8Uc7DrwJDrN0nqmQz4YLjHKgZRA3uaD76plbarLf3TxhanW+JGip/N4sdOhra5I8WD1L6ggV7TZNQbyU5htTrxXX2prmG4/MdPUn2CcjTxDnnXonBJs42n6FbnIRgP4J6T0HZddKXUW8leebmjQFkrLe+yvTnKUB1hStepdVqKxgxOY8aZnhiT8YUbY4axcdOR+qOJugv2FBuKDe2mDXUt2OxarM75YPwWi8HVB2pyAMZhqeU+/6hQthoQDfI1dSjBEUvdt7TQfhcsdXjdQh3WyLfA6n5013/8mNEnKwO6R9v425jRLu8Tn9vGcBnHqJgnOvK8RM/L+MmONreipe0a0v8nx6/bEIwHcM9JaLMu6w3vng8l3iOHLBphUc5ydPL/naGcF4H4RGjMdP6I3d+FxN9OGMbFB0fqjybqJthTbCg2tLs21CUd6WKszulgvAZiXloMbihBz/2W+yy7hWIQ5G9yRs92IEobKYROiz1v/EiDv78sFpQhB+J4Tkn6ioORgO5xuWXs3U18Xp+JV4nPHGKopGLaSmrb8bI78flfh1D/m+Lebi4wQzAewD0noa26rJXswJE+4ytKlGlKzfCmYFn7LHpjHxozOI2pxM/H0vSsyd3OmyzjYqoj94Em6hbYU2woNrTbNtQVHelqrM7pYPyvlodCDcX0QAzEXSl3EImNh1EZOxuqtxqmr1JPXucq7JLhHeKqxn0ws35RII6+yN+LPTgdAo8t429e7JlJfvYcQyWTnYY2/WQQi2vFjXx/h1Pq/S/d6jQE4wHccxLaqMsiMaeMLLPTc5pFG1woWN4Mi+5+hcYMUmPeE/NCtGWWcbbWkftAE3UH7Ck2FBuKDXVBR7ocq3M6GP+iZoPrKpMtL4LbJcvdEyujqe0rP1v66GRLbbhD7MH4JnJxa+7pwcnWN9BdE1if0RdnArxX24TQ8Uj03Krp+e4Kcy3tujrlOz8mHAAVYKNDqv+GAvUGNyAYD+Cek9B0XaZa/I6yE7q21XabKgYVupJeoMsaM57jVsfopJTPjFp8yR2O3AuaqBtgT7Gh2FBsqAs60vVYnbPB+LViD66G8uLeINUPIkkSD5L/2WDdz1rqvq6lNtyTY7zUPaOpueb+kW/Bvq7l6czDuYy+2Byo8Pws5vMtLiX+7aG4s+3NZZ6JeZIj+Vz+K+NXC8wcYt1/qNkRgeYpG4xv82L8QNechKbrYkp3qCuqyp67dN7yLM9oQHt3JVVNFzTm5ISmMaUtNQU/zztyP2iiboA9xYZiQ7Ghw9aRPsTqnA3GX7MYxncBGYkzlntdWKCsH1NeVHsbrPtzaSa9Tp0v/SaC8ZoeaZBq5KFUOxx3YWQgQuS1dGsFzBnJH0zTrY8cWpUP06E6jxOCK55LUnMCLhpy3XU3RNpKi7d0q7MQjAdwz0losi4LGwzGvDaU+7BkmdulGzuH0ZgiB2X8Lj8TY1L/Lms0EWBPsaHYUGyobzrSl1idk8H4aWLeJhKaYbQFtNdGl24l0tk8XfWu27C29a7fI6d8zGBQv2+o3nMsfdSm0bog7QXjp8i3LW06g1pl1a1OVjzqXb8F+IL/3tAX0yVMFku+QJpOJi5Ar+dmtaU9Z2eIqJ8dqX/WQeSLPWxrl68NNbUBwXgA95yEJutyRZo5n8oWlDpSstytlnLHOjA2u6Ax9R4HOy6/5tCNRw1t8tGh+/JJEwH2NFR7ig3FhoaqI32K1TkZjN+cwxHdFIiR+KFhh/1Rg3W3zSS3ua1rLEdbrKrhd+I5v3XyY3bF8i5GwmSahEdWXr+vgYvQB5ZxqKJgBVq98HP3Rcx5/I4l/u2QQ/W/nlHvPQ62NcF4gvEALjoJTdVllpgXAN2qUPZv0ky6TVvw6FoHxmYXNGZ8l/jpCm0yuGY6cl8+aSLAnoZqT7Gh2NAQdaRvsTong/GXcziioaR3+KVhh/3AEPupzdm5pznaYkaN96wrm38sWYYeGqKr9O9EZZ0L9CX/h4SfYqrMM30JrV6Kq2JO+eOycL6YUe8rDrYzwXgOcAVw0Uloqi47LXZlf4WybxnK/RQ5jWXYZqnzlQ6MzdA15qrYPb3P6cMskXbPzuqCJgLsaajjEhuKDQ1RR/oWq3MyGP/G8iC87kiASa8t0l+BrrPBp6S/Gk4HxIXo0sCezo59zPh+k6kw3osbOf2zcmfVPctbJB94kWtJoC/5rN0K9wMXopMMz+Pg2RgVKEreicsn4t6huFm246WD7UwwnmA8gItOQlN1udKQXdH3vGlHV5XUB0eFnTMha0z1a+KLjH4r8D2TP7QLTQQNgz3FhmJDsaHD0pE+xuqcC8bPydEgVwMxgvrAf5J6UsxoWbsT33/eYN0XWfrocovtuEjyBeiqcKihh/uhhMs/Gfd8vQNi9KSl37ej1wszO8fzpIfXzHWw7rsNdXZtYoZgPMF4ABedhKbq8sJiV1aWLHe9pdydFeps25m6uQNjM2SNuTd2P0+l2Irff8T989Z80kSAPQ3VnmJDsaEh6UhfY3XOBeM35GiU44EYwRWW+zxWosz4jPTRButuy9u2pcV23JpjzFysUP6eBoNHOwIWZJ+lu9tQb1r6/U/0eikeSzP5Iodpo5bSrc5BMB7APSehqbrYdlaW3Wn1h6Xc+RXq/NxS9pwOjM1QNeZ3iffKTwW/b9pxfQ9NBA2DPcWGYkOxoW3rSJ9jdc4F4/M0ZigzlLYZnDUVH84mH8ZblrrPbrEdL+YYM2VXIi9p8OHWdCWTAn3Bj0p3c6afztn/8wWKYlqt8MrhepsOBFpPtzoHwXgA95yEpupie1eX1WnPDGW+qFBf2w7i+x0YlyFrzHOxe7lZ4vtHDG3jyjsKTdS9dwb2FBuKDe2mDW1aR/oeq3MuGH8+R8OsC8QQ3jfco+ZFG6nwcDYZmLLlbXvScju+yjFm5gq0yVRxf4tXExSZmT3BMCnEfPE3p6Npx9dmutY5CMYDuOckDCsYP7lEmba0alXeV/stZW9DY3pLPO2mrjD+oeYgjV6z0EQwBDuNPcWGYkO7aUOdPKCU9snGdvCHXisCMYKmrVw3SpY7OBH8ZIN1X2Ppn5MttuPCHOPlEc956yww9Me5QO95XeI+9SDqt8JBrnVhS421weG6m3Jdcn6AexCMB3DPSWiqLp8s75Z5JcrcIc0dYmhagKLpFkY6MC5D1ZgPpXpKVts5Wi6smvRRE30Qv87QGdbOa+wpNhQbig11VUeis3NwPccLZmoADW+bddtTstxBioxVDdbddup4mzsX8hzW8BvPeeuYDoEM8VT6xQkB+lH626YOCwe51sUdMe8kcnliY62h7r/Ttc5BMB7APSehqbrcs7yn15Yo07SwSBfiTC5Z130eBAnQmOXYHruH171rWslyRsS82MsFn8hHTUQwHnuKDcWGYkP91pHo7BJOsEsvmDo5Z7nHBSXLHZP+itsmeSDuBMX+sbSj1mcmzzkv+QaZE7304/f4U+xvphc6B7nmY7I0s5PIBdF0iu51DoLxAO45CU3V5YRFRx4o4ch/lPoPgPtezAHBCx0al6FpTH3HxFfo7qxYnim/9kU0USkIxmNPsaHYUGyo3zoSnV3CCQ41GG/aFvWmQrkaFGxye9E0S9/cbrENV+YYK2d4xoeCaYvX+YDuU5+HJ2I+dfumcJBrVX62tOFOx+tvEk0n6V7nIBgP4J6T0FRdlku9B/itkHqDUYpOSJsWwjzuXVPQmN5qzGNSb2pN00riB2iiUhCMx55iQ7Gh2FC/dSQ6OwfXJPxgvO0gwiqzsTrT2+RhpRstdd/XYjuOWeryNWoPaJ9pEv5qA12tcTtxb4dSPmc7Y4GDXO3YdhLNcbz+6wx130H3OgfBeAD3nIQm6/LI8o5ZXKAsW/rEpTXrXV3cM6tj4zIkjTlfxu/8q+NcNNMYdOE95aMmIhiPPcWGYkOxoX7rSHR2Di7leMH4Plu5y3J/mxyuuy0otrileszLMU7+4PkeGqOGfrkcyD0mnwXTSgJTOiUOcrXzWvw+oNl06v0Wutc5CMYDuOckNFmXVVLfas6/LO/7olwUc+DoBzSm1xozvnvySk1l2hZODXvMoInCBnuKDcWGYkNd1JHo7BwcF3uQdannjW5b/T/D4brbgoptcdnShm8cb8cu8Dmjb64GcG+/y8T0TKMFPs9BrvlZbGm7Ix7cg0nUbaCLnYNgPIB7TkLTdTkl1Xex6WrDrzUFOVTD3jKUpSnyZnV4bIagMdcl3h917WxeYBnLw9YdaKLwwZ5iQ7Gh2FDXdCQ6OwebxR6MX+dxg2tqiy+Ge3vocN1/sPRLWzOpi3KMkc0820Mna5viDc/va1PKMzvV8p2Zlueeg1yzOWh51ld6cA9bDPVfTRc7B8F4APechKbrovrcdsaL7oCbUkAflF2xtk36i0qyyrmUQ3egMd1GF3DEFzgdqnksm4KY+4Z872ii8MGeYkOxodhQ13QkOjsHC8UeaPU5x+5qy70ddbjuO2p6KVbloaUel3iuneBqRv889/ieNA9dPKj+ond9l/O7thRcHOSazn1Dm3305B62G+7BNQfA9o5y+aprNQjBeAD3nIQ26qLO/UWLnXkR6eG03XDnLd81rbzUlZu7e9czw/df9q71DMsgNOYBGZ8eY3LN5T8Rd9NQ+KSJAHuKDcWGYkPD0JHo7JzYDknx+QDIo5Z7W+Nw3a9Y6j67hTrY0n08Q8g5Q9bhJx89vR89p+CdjE/LtKDA95cLB7kWZbq4sRunKicy6v/JwboSjCcYD+Cik9BmXbYl3vdZWkbfQTt719ooMGQ630Qdez1UUVMvaE5l3eW7VfrnzzwQ8yo8DRrtEc6XCUVjzone/00uZjKl8xz2WTs+aSLAnmJDsaHY0DB0JDo7J7ZZ1GHO2M2SajnFTKu6dcXtiMODxTRJ8rSF319iebm+7V3f80w7g+lwkRHP7mVmJN7iQbcyp7U/Fg5yLYItbZkvB31dyKj/XQfrSjCeYDyAi05C23XRIM/BSFsOw559iYIB6zzUTGhMM/Gzw+439BsHHfY3fdJEgD3FhmJDsaFh6Eh0dk5+ymFUh5HSQQNyuvJaZ2rLnKI8w3JP1x0eKEssdT/d8O/bZsh1FncZz7Nzwiurv+Z5dB8aiHsg9QT9fhUOci2C7aBmXw5bGsuo/0kH60ownmA8gItOwrDqMhLZFn0f2VZ3Vrk+RbbnaOQHMTkfpsZcm6jr4oZ+52fLeFswxDbwSRMB9hQbig3FhoahI9HZBXhpeQCOtFwfDfoM8o7dLFmG7SCSPQ4PFFt6mJ8b/O2ZYs759kk48MdVslaC+3IIs4rGWzU+p1Nl/LY6DnI1t71pN84jj+7l4RDsZlkIxhOMB3DRSXClLt9Htka1wFnpnwejjrHpkPav0Wc0AKUr2s5IP5/xpiiwMJ2h1gmNqWk14gcOnm/wt+YP0W8LSRMB9hQbig3FhoahI9HZBdhjeQDeS3u5wXUV/GBy4EGF37Wt8lzg8EC5bXkpTmvodzUPvSkQr4GQVTzHznI8o99+9aT+yUNX68jrflo4yDUPKy3t9IdH9/I5w25yvoWbEIzPzzGpdyIEcBJ8dOimiDmNIuk30JhKPEezBhvnNvhbI5YxeRhNBI6CPcWGYkPDsaEE4z1tH30A/hFzMOZ4C/XQvNCD/GaaF31mhbLeiPk0cVcZFfMM9eOGfneZpc00bc0inmGnyTq01IdDmE9JM2mklspwD3LVw5E0v96n6Ll+EgmKGZ4IRN9WUM3MqP89zIOzEIzPx7yYo3KAYYOT0GGHbqPlfbWfodR5jfmjjA/snG3hN02Lma6iicBRsKfYUGxoODaUYLzH7bNG7NvSm1wV/WvsoddDY7+rUNYyy324HJxcO4S67xfzbOTf4k++6K6TlnLqoeN1Tp5S/kGqTcQleSHm8w+amtm+Yvhdnfha6lAf2CZj53gy/teJ37tDugjB+OLtdJlhg5PQYYflquV9tZ6h1GmNqQvMHiXquHwI77Kk1kQTgYtgT7Gh2NBwbCjBeM/b56TFIOvhH3Uf3KBB9+ux33gi1QLxee7D5YMb/7DUfXeNv7Usxdgmr6PCSeg+cVjSt1K5ephO2orsulOiXLSM8d8buK88B2OrPXUhyG2r6xePxv/+jPE/E9PgLATj7SQn6R8xbHASOuqwzBHz4pG2ggZoTHc1ZrKOn1r63WuWcbkETQSOgT3FhmJDw7KhBOMDaJ9blgdBneE6UhZogFdz1cdP99YtH1UPAtHvf7Tcw2ZHB4i2yRtL3X+r4XeWinn2cTBLS1qa+mgr12+WsHLtcBgVHeeknZQotrzxH6T+oPhZyXcI5tUh94MezvNEwgnGX3ewjcEMwXi7LniW8kwySY6T0EWH5VKO9+oSz/r9dzEfoG46Q+qlodzfCpZ7OgCNmba7+FZLv/3Y0r7H0ETgGCHa04HP/aWgPf1g8dHPFrCnP2FDsaFoN9qnLOoI38thaHRwllklr4eP7pKJqSPORYGhqozlqPttRwfIzhx118DZ5BJl60GV+3IYugfC4XB103au37T0KCcdag89AOYvaXbCKc7dnM9VnamYLkp+Z3r6kPphsti3pw6upR48ZyMZ4nsZJshpbkjxINQwr00tt89e4fBpnAQcFtOz0MZutzaYFdX9Uw4fZpXkn5DT4M9lQ3k3Cr7jXdWYKzLaro1zwlblGJcfpd3dkGgi6LI9HYnGuimmpecTri0Yf9LFZFslPaB+L/L5saHYUHQk7VM5SJNntnSwglq3s+iM3uyEOByJ/m1tZPRvpAxqnWXcUUOdF0q+SYS4mF0j7qwuWy35Z1w1cLg9MvjJ9p4ciWoNqP8W9eNLS3nvpT/ji0BrPtjURq7fxSl9/NKBdtAtXQfFvnPlXWQzqqK250wBm/A+smULa/jt3wv8btv5GKdF9uNpgTrqjp2d4vbZEWnnnvyF+fHKPhKMn2gzs3QBk+Y4CV2py/cFfJLBpVpjuqfjYJlkp454V9JvGU0p80NJe+aaxpwa9bcp3YZq77kN/LaOsT2RfswzLl9Is+evoYkAezrRPmTFQar4mslMEvck/2JJbCg2tAvajfapgR1Sbutk3utWxQdbg866svPfCnXQyQGdUNBZypUttu2k6CHXXQK3Ww4mqLH9U/r5ulcL292bZFi5fm+KOzO5Gty+K/a8hMnrrfR3uuihxZtz2quL0XdeVHxGPkd13lvynmf0rtc5f6uNtFkno3Z5WaIf0tpGD9m+HrW3K6SlBlqBCXIegvHZnLE4x4CTEGJdNF3K+UiXP6v4vL6I3n0XozI3ezIWjkj2AqiymiRejuqTHwPQmNelWDqKZ5HfWOXwvd+iMp5W0FPvonG5DU0E2NPGOSj1B+PjPt7LyMZiQ7Gh6Ejap3Z0JeSpGgI4yYBkHbmxNtXsZO9osV0vSDNBdg2UfYyM1H3pH4ahv3Uoai+dwCD43g7DzPW7MGV8nB1SO6ytYWyfGtIzdaMG22kLgG9soQ9eSXPBSReYJBN3XNzABHkBwfh0FsWCZv9I+iolwEkIsS6fG3x+T3kyFmZm6AbVkGUO+osH99Wm/BCIxiw7DqrYzzrfWU21GZoIsKdme6XXnpLlbZTxC5QW1lQnbCg2NCQdSfvUjAaWdGbxuZRfga4zqSsZB9ARhp3r90zKM/gd3TJ09AX/d6xfVtMkldktE1fvf0+zgMf8Kd8WCaTlF31ME+Ek4LAEzRWpJ0XVahm/mnABGhNNBNAx0nYrlzmIU324+AKJrdhQbCg6Ep3dNhpM1G0hukVJZ4k0ncSnaKAOVmbr1hPdPqI5mHVl7Cj9Dx3ChVy/M6JnM/7bJ+gaJxiTaqvcYLwwTqYq20uzgMdslvEB98OSvhOOXW44CTgs4ZJ1oN31AmVo4P19zGbUmWsXjYkmAvCFtN3Tn0qUc1Tq2xmADcWGot1oHwBoAFdy/W6UibPurI4ZPq9LONWQTjIX5F2aBDxmcswJGATOslLyLaC5cBJwWIImLUWVBtXzrJ7URSHxgwu3ozHRRAAdJUtHLS1QxnIZf2BrHQsisKHYULQb7QMANeJart9LQt5Il4hvGSdFTTVUsMbzYb4RtnhCGE7Azdi/LZbh7rKC7jkJOCxusD+jH363fE9X9v0V+/xRNCaaCKDDTCtpSwdMl2+Tm69qfq6wodhQtBvtAwA14Vqu36ky8ayHzXTTUFAH+YmwWqku7sv4fH7LaRLwmDnRONaVr/GzRUYk/TDHQzRZ7fZ5jfRzwOqhYNekn25uWeJzunthp/R3Nunfv0T/1f//KRAnAYfFDWZlPPv/WL4X157X0JhoIgAYd17X4Lqd87vX5NvOpGXYUGyoo6DdaB+ATuNqrt950j+4a1AHzSE6l+5qnfNR+2vghm2I1TiaeK420STgOZejsXw65W8vZPi7rEJjtvRTyo0l3o/JLePx97XamdcGQa/XhQCcBBwWd7ie0RcrMz5/KPYZDT5NRmOiiQBgnG2Mv+NtZ3f9Hvv8L9hQbKjDoN1oH4DO4nqu31WR6BjU4WFLThr0ORFr+400RyWSORZ30iTgOSuisfxR+rmek4zJ8HdZhYZuW9cV8DpJelfsh2WazoJJXkc8dxJwWNxhbUZfXEz57ObY3+tOpYDGRBMBhKCziqT8i6cWPYcNxYY6DtqN9gHoLD7k+t2QqMcVuq1xdMXF+Vib76ZJKovpeD6/XTQJBMBjMecvPSFu7LIKmb0pbfxr9Ler0f//FTltAwdZUwudyuiboqvaCMZDGvqM/yvpKzqnxT63XL4FcnT33TAWfaAx0UQALtvSjym29I+Mz+s7/K1822U02kIdsaHYULQb7QMABfEp1+/6xEvnBN3X6LgY5CjUNt9Ck1RioXzbxqnPFTkVIQR2RmNaDweblPEZl3ZZhcpPKe2r7/PTkf02bU8fq+E9TzAesjiU0R+DyX0NGr2J/ftPQ6wrGhNNBOAqV1Ps6POUz2ke98EiCbWts7Ch2FAPQLvRPgCdxLdcv6tkfG66w3Rh7eiKtQ/yLZ3EjzRJJRbFgg06dlfTJBAA0+XbyivTZN0ycWuXVRsMVqofa+n3fkm0rb67t0v6Ia5J0lKJ3PHYScBhcYu5Gf3xOLIhT8StVX1oTDQRgIvsyLClsxOfGwTtNUC7EhuKDfUEtBvtA9A5fM31q4fFxE9vP0RX1s7xyDEmlUQ1lsVE6dPe9QNNAoFwTL7lBjUxKUNAtm23Z0g/SK451j9JPy3G+8hxVSe3zvymg4Mr21qpdDnRtveie1yT47tp/fPBYycBh8U9bmf0STwQf8qh+qIx0UQArjE7w47uiH0mvhNpmKlFsaHYULQb7QMAFnzO9TstEYA4S3eCY6yTfkBsMD45zAhCYb58S2O2PMfnX8lwd1lpUPy9mA8u1QC0ruCaWsO7aZD/eklL9/daJubkLnIQa1pOb1+dBBwW99hgefZuOlhnNCaaCMA1nhm0VPwgz4vYUGyoZ6DdaB+AThFKrl8NsgxmiK/RreAI2+VbvsaNNAcExq1ofI/l/Pwwd1ntE3MgMHlpYPvXCr+3KyrnbUv3Nz/jHoo4acnvf/bYScBhcY8RGZ8XPmkHpjpcdzQmmgjAFf5IsaG6u10n/gdB2kfiVpAWG4oNRbvRPgAQI7Rcv5p+4JyM36oHMEw0BdSlaGwChMQ6+bZLKu/22FMynF1W66VYID6ZQqNovlWd2H4p2eewNMGvKXXfV+D7oynff++xk4DD4iZHM/plpwd1R2OiiQBcIEvTvIv9dw42FBvqIWg32gegM/iW6xcAAIaPBs8HeUBPFPjeFml/l5U6LG8TzuqB6DdHoksPGtOg+ReD0NWc8rNz/mY84Li4pT65KhMnOb4r8P3vU+75tsdOAg6Lm/yQ0S/3aRoAgFyMWvQKhyGDr6DdaB+ATuBbrl8AAHCDQcoXDWwXWZ2zMkNE/txgXU/GfkfzrJoC6rqS7JJB7Oo28INi3vq9S9rPga0TCp+kWiA9baVd0dyuBOPBxsyUsTq45tM8AAC5uJVhRw/SNOAxaDfaB6BTL3Efcv0CAIAb6GrrD9E7YG/B72btsjrcUF11omCweqzItm3dBvxEzPnkdXX9IHiowXBdiXZDxq9Mb+tclRUpddxesIz9KWUUzUdKMB5M6GrOPw19c5wmAgDIxR1JT/s3naYBj0G70T4AweNTrl8AAHCHs5H9/6ek/X8n7e2y2hn7jTI5Sndn1DfPdaDFPjlYg0OeXGWnkxhFD9QkGA8mLliembdoSgAAK6PybXd7/PqTpgHPQbvRPgBB41OuXwAAcIdFUj21zLWU98jThuo7VkP5GtQ+luH4Zl3XW+6Xu4nfv1Pw+1NkYv7Za547CTgsbrEv1gc6Xk9m9M9GmgoAwMgGGf4iAAC0G+0DACUdIh9y/QIAgDv8Hdn9vyqUcUba22X1MSr/lxrK0l1kpnzyg+uMtLu6N22F3K8Fy9iRch8rPXcScFjcIX4egZ7boBNc8zL65ybNBQBQWEfptZSmAc9Bu9E+AMHiU65fAABwh80xu7+4QjlbM94lP9Zc38E7q+4cqnOlv/rsnvQPotTyNYf8hSE5wmkr5L4vWMaDxPfvB+Ak4LC4waKY7nwj489tuCfpE3NzaDYAgEyeS3qaLwDfQbvRPgDB4lOuXwAAcANNY/JvZPMvVSxrrbSzy0qD8brie1PgffNHoh2fF/z+mpS+KDvZQjAe4szsXa+idv/cu5Yl/p41MUeqBQCAdLJ2FV2gaSAA0G60D0CQ+JbrFwAA3GBwQKjmFZ9bsazJwi6rOnmcaMfTLX/fVScBh2W46HP+wKI7NcXS25Q+ekHzAQCksjPj3baJpoEAQLvRPgBB4luuXwAAGD6a8uRzZO+P1FTmB2GXVR18J9V2GOyRiavqpwbiJOCwDJcrsTb/3fC5Exn9tIomBACYwLUMX3w6TQMBgHajfQCCw7dcvwAA4Aa35Nuq+O9qKvNmynvkOU1dmE0p7ZjXIdcDaT/Fvqdp6OY14CAQjO8eh2Ltfc7y2fkZ/XSRZgQAGMdIpMWS9vIvmgYCAe3mj84GgBz4mOsXAACGT3wi90qN5V7JeJdMpckLcSnRfi9zfk/bOZ6e5mPvWhGYk4DDMhziE0S3c37nr5R+0oDTNJoTAOA/Vme81w7RNBAIaDd/dDYA5IBcvwAAUJTZMj6f85Yay74s5Dytg9eJ9sszYaJ5um/J+BXxK2qoC8F4WC7fVm3qeUJ5g+nbM/pqN00KAPAfWWm9VtA0EAhoN390NgBYINcvAAAURVdOP0jY+Y01lv88Q0zepelzk5be40yOfr0R+/wT6aerCdFJwGFpF01xNJi8eyP9yby86ATR+5S+ekyzAgD8x+MUO6np5ji7DUIB7eaPzgYAC+T6BQCAIizNcPg0OL+gYtkaQL5kEZQnhfQUediV0nY3DZ9fJP3g++Cwt+PS3+0WqpOAw9Ieqi//jenNZSXKOJXRX4toXgAAmZVhI2/QNBAQaDd/dDYAGCDXLwAAFOGVRezppbujihwWpgd8axD4U46yB9fXqC5L6JJMxjLa7qh8m3zX9/KG3nU11q56MOb8DjgJOCztMEPGT94dLFlOVi7kMzQxAMD/0nZlvfMBQgHt5o/OBoAMyPULAAAQJrol/bNMTBe3U/pB+g/R33UCRA911Un0X3rXzA45CTgszaPj6VGifWeULGs0o790pf0cmhoAOs7TDBu5laaBgEC7+aOzASAFcv0CAACEy0pxb0KcYHy30BzxL2Ri4LwsUwx9dkf6wXoAgC5yyGAf99E8EBBoN390NgAkINcvAABA9xzzmUOuE8H4bjAzGn+fM9r3hBQ/i2CuZKddGly6Al8XlkyhCwCgI2iqvgsW26gHZuvq+Ek0FwQA2s0fnQ0AMcj1CwAAED5/Jt67T3AScOha4Eyk8fLoQD3Q1XRe0a/ST7vwoYC+jGvZ9XQHAATIysiP/lzCNn6UfnD+AM0InoJ280dnAwAAAAB0Bl11nAyInsZJwKEDAAAA8Bi0mz86GwAAAACgM2xIEeE/4yTg0AEAAAB4DNrNH50NAAAAANAZTsnElCAunNVCMB4AAAAA0G7h62wAAAAAgM7wLCHAH+Ik4NABAAAAeA7azR+dDQAAAADQCWanCPAzOAk4dAAAAACeg3bzR2cDAAAAAHSC/SkCfDNOAg4dAAAAgOeg3fzR2QAAAAAAwTO/d71PEeCHcBJw6AAAAAA8B+3mj84GAAAAAAiWI73rcu/6YhDhd3rX2d61FycBhw4AAADAQ9Bu/uhsAAAAAIBg2d67dhS4cBJw6AAAAAB8A+3mj84GAAAAAACcBBw6AAAAgMC0JBCMBwAAAACAAk5CmQuHDgAAAAAtiWYmGA8AAAAAAI47FjgsAAAAAP5rSTQzwXgAAAAAAHDcscBhAQAAAPBfS6KZCcYDAAAAAIDjjgUOCwAAAID/WhLNTDAeAAAAAAAcdyxwWAAAAAD815JoZoLxAAAAAADguGOBwwIAAADgv5ZEMxOMBwAAAACABJ9rvnDoAAAAALpDV7Sba5rZyv8DLYHSPZ9ao4YAAAKIdEVYdE1hdGhNTAA8bWF0aCB4bWxucz0iaHR0cDovL3d3dy53My5vcmcvMTk5OC9NYXRoL01hdGhNTCI+PG1zdHlsZSBtYXRoc2l6ZT0iMTZweCI+PG1zdWI+PG1zdXA+PG1yb3c+PG1pPkM8L21pPjxtaT5GPC9taT48bWk+RDwvbWk+PC9tcm93Pjxtbj4yPC9tbj48L21zdXA+PG1pPiYjeDM5Qjs8L21pPjwvbXN1Yj48bWZlbmNlZD48bXJvdz48bWk+WDwvbWk+PG1vPiw8L21vPjxtaT5ZPC9taT48L21yb3c+PC9tZmVuY2VkPjxtbz49PC9tbz48bXN1Yj48bWkgbWF0aHZhcmlhbnQ9ImRvdWJsZS1zdHJ1Y2siPkU8L21pPjxtcm93PjxtaT4mI3gzOUI7PC9taT48bW8+fjwvbW8+PG1pPnA8L21pPjwvbXJvdz48L21zdWI+PG1mZW5jZWQgY2xvc2U9Il0iIG9wZW49IlsiPjxtc3VwPjxtZmVuY2VkIGNsb3NlPSJ8IiBvcGVuPSJ8Ij48bXJvdz48bXN1Yj48bWk+JiN4M0E2OzwvbWk+PG1pPlg8L21pPjwvbXN1Yj48bWZlbmNlZD48bWk+JiN4MzlCOzwvbWk+PC9tZmVuY2VkPjxtbz4tPC9tbz48bXN1Yj48bWk+JiN4M0E2OzwvbWk+PG1pPlk8L21pPjwvbXN1Yj48bWZlbmNlZD48bWk+JiN4MzlCOzwvbWk+PC9tZmVuY2VkPjwvbXJvdz48L21mZW5jZWQ+PG1uPjI8L21uPjwvbXN1cD48L21mZW5jZWQ+PG1vPiYjeEEwOzwvbW8+PC9tc3R5bGU+PC9tYXRoPtcBUYUAAAAASUVORK5CYII=\&quot;,\&quot;slideId\&quot;:271,\&quot;accessibleText\&quot;:\&quot;C F D squared subscript capital lambda open parentheses X comma Y close parentheses equals double-struck E subscript capital lambda tilde p end subscript open square brackets open vertical bar capital phi subscript X open parentheses capital lambda close parentheses minus capital phi subscript Y open parentheses capital lambda close parentheses close vertical bar squared close square brackets space\&quot;,\&quot;imageHeight\&quot;:16.602739726027398},{\&quot;mathml\&quot;:\&quot;&lt;math style=\\\&quot;font-family:stix;font-size:16px;\\\&quot; xmlns=\\\&quot;http://www.w3.org/1998/Math/MathML\\\&quot;&gt;&lt;mstyle mathsize=\\\&quot;16px\\\&quot;&gt;&lt;msub&gt;&lt;mi&gt;&amp;#x3A6;&lt;/mi&gt;&lt;mi&gt;X&lt;/mi&gt;&lt;/msub&gt;&lt;mo&gt;:&lt;/mo&gt;&lt;msup&gt;&lt;mi mathvariant=\\\&quot;normal\\\&quot;&gt;&amp;#x211D;&lt;/mi&gt;&lt;mi&gt;d&lt;/mi&gt;&lt;/msup&gt;&lt;mo&gt;&amp;#x2192;&lt;/mo&gt;&lt;mi mathvariant=\\\&quot;normal\\\&quot;&gt;&amp;#x2102;&lt;/mi&gt;&lt;/mstyle&gt;&lt;/math&gt;\&quot;,\&quot;base64Image\&quot;:\&quot;iVBORw0KGgoAAAANSUhEUgAAAeAAAAB7CAYAAACsAlOhAAAACXBIWXMAAA7EAAAOxAGVKw4bAAAABGJhU0UAAABR3Ejz/AAAFi5JREFUeNrtnQGEVdkfx39GVpJIVkYSSUZGIklWRmSskSRWkpUMSZKsyFpJEitJsmKNJEkkSZLIGkkSSZKVSJIkw1hjJCP6399/zjNv7px77+/ed+999773+XCsbd67975zzznfc37n9/sdEQCAavADVQAAAFAcPUHpC8qOoJwMyo2gfAjK96BspHoAAABaZyAoF4NyLSh3gjIWlG9ObMPlixNnAAAAaJELQRl34vo9odyhugAAAPJH93iHYwT4CFUEAABQHM8iBHg9VQMAAFAcTzziO0m1AAAAFMtXjwDfoFoAAACKo0/85ucDVA0AAEBx7I8Q4DVUDQAAQHHc9IjvGNUCAABQHJpkwxcPfJ2qAQAAKI7N4jc/76NqAAAAiuNEhAAvp2ogR9TSsiEoe4Lyt0x72D+UmYxs6oU/5f476f591H3ufFB2BWUt1QgAncQjj/i+oVogB5YF5aBMpzO1pD21FL2Obo/sDcpiqhggmu9tLo0Z9URQ3ruB4EpQfgvKtqAs7PL3s0D8hzBcoOlCC2wPygOJPuAjz/6tK+SBTq3IW20YNAEBLrM8D8op6c6Qm50RdbKDpgsZ+NVZT9rRjzWV6mCnVehht2LQJf/toLzNscJ0ZfKPm8FcaSqAALeraDrG3V30fkYiVhU/0HQhBXpe9AtjH9P9XQ17+8NN9NY7S0zzkZc97t82us8cczrxn+H6uvJe3cmV3RvRcS3ls0wf9r2ONosAV7j8K9Mm6k7Ht1oZpdmCkXlBOWvoT7oFpOdPD0jrZ0urKKtT1pjEm6aPdXrlp10NX3CzGuheAf414fN3Q58fyeEZdDU3JNNmZnU4SrMvpbPuJTWr881uUBx1A58ORl+ctWl70+dWRPzmYzRbMKBe8s8T+s9HmT7OsohxX8VfU6W+jrm/9velnfoC0uwPc6YoAtwuAQ4z5HmuVzFt94NU/0g+XVUcFNv+22H3nagzgDfSbCGBTTJtzYzzVD4u5W1lDDuxj7K6/tSJL+GuUXxv0V4R4IoLsA4UvwTlnUSb0KoqTEMe4X3hBqVl7jMartGI951yq5frnt85TpOFBNTRaTJh1bmyDc+lEQ0XJdok3XG+HRNGAe6nzSLANRDgRiceiZlJVyk5hT7rZc9EIa6OG4cuHInov6SfhDi2SHw8bxXC17bHaNOhTnkRy4zi+5Y2iwDXSIAbRJlnn1WkXtXLM7z39UFs3p9vYlb6e2iyEME6w6JrqELPGmUiP9wJL2OX2B2vAAGumwAru6Wa/gzqZDXuWZ0vM37/Skx/XUaTBQ8/BuWTYbwfqtAzq5Phe+nQc64vGQV4iLaLANdUgJWT4jdFtytOdqvMNQFqPH0aJ7EoE/srmitEMOppL/drMN73xohwrZPNWEKQdON7Hm0XAa6xACu+UIv9bVr5fsnhWS5H9NfzNFfw8If4nfWW12TBFSXC2pc2VLHCNaRBbei6ma17Quo9qadXNGfEsqx+9SVpHOVVmfZO+9XNOlbRphHgGgnwJs/nH5Zcj2tkrtn5u+uLabkR0V+30VwhRJ/44+b3uT5TF4univAHz/O+bveDLXJCe1qmw4U+SzmZhtRspinDNDnCAO0cAa6wACvhE4N0UCrrIAcNIXobMcHNkmTAZzrEWgU+HnraymP3tzoJsKJ7ws372BNucl06G5zwJWUxKbPoYKIOW5z3iABXUYD3tXHFGGVxyhpS4fNkfUBThRDbI9rd2poKcGNFP9YO8VUvtt/FflKFLtc1YbbuC+m5izvdgGP1ftaZk5qbNTuPmq5fphDjh+2amQACHMFSz3eOllB/UeFQ/2a83pKI6x2lqUIIX3a4q01/r6MAK5pQp7TMWLrs/tuZmOJE75szTWmH74253k6jiPpm58vdJOC98RrX3cQBEOB2C7AS3p4p+uQu7YdRp7/szHjNqP67nqYKCX1ENWJlBwhwKej+1BmD8OpS/JTYM/xYw4/6Yq7RyFs7LrbTk7bwOhHgCghw2BR8s+C6i4rXfdnCNc97rjdGM4UQ/3jayaXQZxDgCDRW8INB3NQzOe1JL5brvjdeS816j42CToYeBLjdAnwt9J27BdZbf0xfGG7hur6TY67STKGJlcZFFQLs4aRRILPYwPuMYnk5xTXnR8y28jS7AQKchwBfLlGAb0b0gf8kexKQqP67m2YKTfjifu97PocAhyrDEp+rGU2y7qseKkgo1VxucQ7TwOk19I/MaJrBczKdB1jDwCbcqm4dAmwStSslCfAKibda5T05X0LXyHUcrjvPjWM6AuxYYFxFqkC3EutnEXjdqF+U4dobjOL+gj6eCfUqH495Z3sR4ETCCSyK2gM+FdP+t2a8pvpd+Jwfn9M1ckPHPY3gOFHj3+Dz9h937QcBjqiEBwbhuhtRiWk68JThPo9buMd1owgP09dTd6oxQ70WkRClkwQ47K9QlBf0uxgLUNY+HOX9fIbukRtPpf4+K74w05EY7el6Ab5lGFi1Ycxv8T5bjeJ4soV7bDTe4zV9PRV/Guu1iKP2OkWAfRPQImJn10l8WF5WnuW8ooZky8XPNfwNvoM6tiPAfo6LLYynt8RBvNVV1AfjfTbS3zPNzJNK3ukVO0WAB6ScTFiHY97NkRx/byP9ZA/dIzd6Qn1NLRY/1ew3PBR7itKuFuABKddz2JK28ksOHfqq8Xedor+bGRe7AG9GgL2ck3JyJ8dtw2QZ3LQ/voq43h26Ru4sD/W3cSnWyTFvvspcp11BgOf+cMtxgPdyut9SsWeuapVh473u09cLWQHn7RHbCQKsfxsrqG+lmehmiV74LeZ6B+kahbBF5loh65DjfpGkO6KyawX4hHEwzStkx5r/OY8zUrcb7zVBPzdz0lin/xZw704Q4KOez+8q6F1NxryftNalleI/eMGSrQ5a46BHhPsr/syDKdt5Vwrw4oROVcTpJlbv5BUFNYKoAvaZrSX/9g4EeA666gyb8N9JcXunUzm1d32+J576bJRPMd/tpcvkwrmarYR9nvKbEeDZHJPyUzdazgh+m9O9rN7W1tARmGZ1UD7G1OWxgu5bdwH2xb7vK/A9TeW0Ah5x/fZAxLWi0k9qvPgXVse5EfZpGZf8/SzyYo+k35rpOgG2ZIzKmgzDxzqjGF7M6X4IcLHWE/Vmf+3ayBcnMEV6lNdZgH2m+9GC31FcvLZ19dR4bk0xeSHFBL1xViq5ofMlHCqq/W5bBZ9z2KMjggDPsFbKzxZ11HjPvMyXQ4IJupOoqwD7nJd09bK84PqKi+s/bvj+GZmdpSvKBL0q9D01O39wE/yFNNtS3uuBij3j/tDzTSLAszlsFKY8M/RYUlx+y3E1aj1vGCcsBLgIAdaENX97/q7hGWWYDuO8lsclen+2t6nu3jlrh0h0CFr4u7qFpAc9kGu9OHzbGX9V6PkOphxju06Arc5Qx3O6n8Y5WtJPjhbYCMpwMgMEWAcTzVz0OmKyN1hSff0oc2MxwyeZ6SS1x5X1Mr2t0PCeDotoVP9tDJT6mz+6SfQgzbVQFojfGbKVA3LyZBgBjseSDCNPByxrSNAfOf7GK8Z7nqM/I8ApJpL9bnDQsIqL4k/X6mtnuposO5HCcbFvw4QHzPAq/ZvheyrSO2iqpRC1J69e6QNtfrZ9MnevGgFuYlLK3Y+9IOWnhXxpvCez9e4Q4HYWNQ+2az/0Xspn1QF8g+c6SeFn6nS1hWZaGqMJ7+O0tC896G5J52fTdQI8ZeyMeXnYvTbcazzH32fNuDUm5LBFgIspumJUL+B2h+Hoqv2s8Zn1eaNMmHFJe7Sul9NES0HHthtid6JtR/pKn8VzCQKcXoDzqIRlUl76yQaHjPc8S39GgHMuGjN7RKqxF9eMeivrHq+ayNUkqPvDE24lpfnQVxuucdpNWvW76mw1ErFabme7oMydCOo226IS34nvNLqfEeAZyjRBW3My55nw44XY9qtWCCDAtkHsqxMudU7SMJt7btLoO3WLo/kQ4KoVtTD+JsUc/GER1L0IcDqBsgxyFqwe13mlrbPG/+J81V0CnOSE5Tu/1JJIYqPMdVD67Cw/gABXreiEUXMyFO2TEA5bu4wAz2DdQzjT4n16jKvtVzn9Lr2fxflKB8gljF0IcBM6IPmyw+02PJsv5vaJ4F+AAFe3jBT8XsIJQ14jwDMcMb6kuy3eZ5PxPudz+l3W/Na/MG4hwB7WelazanK2OBjdxcqCANeg6ILorBTvNOcLgetFgKfpM76sVg8Ltx53mEdl6+D5tQIzP6ivAEetZh8bvrdE/PvB23l1CHAFypQT3rKcA38We8rMrjyMwZqMo5V94EcliLy4RmU5Ju+xlOOEAPUVYOW+534nDd/z7QfrXhjOfghwO4umrlxZ8nvpkbnRNv8gwDPsNr68lxmvv1Bs2XNaNXMvcMJqOSSefV8E2Dqh8x2duSnjCvq5cOIW5MM81/Yt1j5NDdrO05J8B0esQIDTr4KHM1zbehjC0RbF13LIgzoALKXvIsApGBR//mRLPKVvP5itD8iTpOiSK9L+06h8i7zTCPAM/caZ1IT7bBouGQW4P+Ozq6A+NVz/mVQvKQJUX4CV85ItYYy2t0+SzaMawMK1iPFOnQZ3VWi1Hg5H0v+fjwDPsFfsGX7SiOVb4zWzsEP8JsJwuelWyYAAj2QcQF5KNr+IAfF7oK7mVUKLLBb/8ZCa36Fq/ga+NKhHEeDZWM8H1gFkv+F6q43XS3vesHo6W5LLa8aiQ/RTBFhaNwGvlrmx7GoRsji1/CH+mHcmhdAKdzzt6oZnZVkFNNzJ55i4CAGejaaCtJijG04lGl4RlWjAmovZYiqZ5z73wHjNe1K+xx90rgArvnSqT8WWaMPXbq/xOiEjPtPz8Yo/s+/YzjMI8Fz6xZ6msmFC1r3eX0Kid9v4/bBXsg5oegi4mpg1QbyGg1gPjngo7T8HEzpTgEX82eNOGb4XtR88zCuFlPwtc0M4d9XguZd5Fne6Ku6ruQBrVEQhB/roCvajpI8300odM4qmfuaNG5zUJPElw/2+uIF1PX0TAS5YgHXfzRdrbpn0+faDdUBay2sFI+GkRroNMljj529OcFNHAdaY//8k30yOs1DTr+73PpFqBZWrWF93Mz+SaiDAZQmwsln8ye0XZxyAdAK6iFcLCQx7xsBNNfsNat3819MHDtVQgDe7CVAR6ZS9qHlZ80ffzrhSzVp0laDZtK64AZcVAwLcTgFWTorf296CL2b9Fq8WYtgWai9qYVxX09+iz/3NM8YP1EiAByM0UC3GpYW7qiDvcCtk3Ze45gahO2I3Vd92g4+uZvWoqr+Css+tbDWPKFmroIoCrPgyr1n2dKP2g4/weiFCsCZD4lv3RYjvIKDJmgjwHvFnd1SLRH8VHnCN2D2VAeoqwMtlbhymNcZ3IGJCupFXDKHJ2sfQIL+hQ36b5TjcqgnwcYlOUlWZ7YADRgE+TP+qNerVqEftvZNpE9KEs4IUaRqrkgArv4g/PM/il+DbD1YHL6w+0GA0NLn7qYN+m8YrJ+Xvr4oAL4iZMFRuL94aq7uZ/lVbNok/C09jJbe3SwRY3DXj4hutA2xeB5NAZ3Ai1KcGO/A3quPii4oLsFq0Xkl0CG6l9uJ7xXb6kRZOhqknmn97zPB+i4jHrqIAa7L7N55n22r4btSJS8dpZl3ND6F2saeDf6v2gagDgfTf+9r4bMPi35tunBC4vGqVeUrssbudzJDk6wmeJDS/tnj9NCem/Gm85rMuEWBlrWfiqY5WFnPyQIkTGKgP6uSq+7+/d8Fv1ZVw1Il2mivirJR7kt0qiT9hT7faKpdKtjdmtuDbtO5kdEBW7+73LQrjFyciSeZ63Ru6GbESSypqAkqTP/apFCPsdRZgxXcG8B3jd09EmLc4PrO76aYT3DRG+ILEJ226LMVuXa5wz/AtRrcqm73OciZv857G4i5pWGqm0LjRrynqRmd8WTN79RnfxaOMjXk8xXvOu7NUWYCV+55nPGD8rm8/eBQNgi5DHRuTtrg08Y0mvdD46FYTMelKdo8bK+K2T+9L9U6Z+j8LxR7721wudlnDWi+2vdMDOdxrvkQnS1EBbeVM2jQr4Lw9els15RctwFF7uq2Uk4zJ0IUr/yspFiyPnJ7ouPaz+36PZ0zUENkhN3HX8wueSLLP0msn9JVD0+cdlGz5optn+ENiO1GmE7DsDee1t+Azf7+Q1h0HTordtJ03VRdgZVDyzwa3VQC6D120/CPtSXesKTP3VkWbtrjBS23wN9zg+i3HH6vXUldvzYx1zc1+9H59HdiokhpUHr95ZcRkJ4892UVi29suImyiDgIszjyW52AwJhX0uAQoiXVuxTolxYquXv9mFSe8B9s0C+nEmf8WKd4EHd77fCD5HtS9OsHycaiguquLAOu+1Muc+8KTLrIUAfjQMUzNzJq6eCLHye11d92FVHF38FbizfKtEDYRP85ZfBuoE52GnekeSSMT1g3hWEgAKAddCKjT1hknoqNOUCfdmNQo+v+f3MJEP3c6KDtl9vn10EUcTZiVrcp43X0ydx9jMdUNAAAws3qM2884m+GaYQcvNRH3UtUAAACzGYkRYA0VShPfpmbfydD311DFAAAAftGMM0PvM15Hg8ObY091z4ODLgAAAGJ4LvFer0lowHnYoWsH1QoAABDP/oRVcNxRV5qwI5yV6ghVCgAAkIweOxYXzxaXrvNe6LPnqE4AAAA7ZyX+NCRfcHjYges61QgAAJCOPok3Q4ezSh0P/V1TW86jGgEAANIzGiPAL5s+F060oTm5F1F9AAAA2diZsAr+SeaesqOJNjiwHQAAoAU0yf4HiQ9JanbWItEGAABATpwQ2+kdJNoAAADIkWViO2OZRBsAAAA5cztBfEm0AQAAUAADCQI8SBUBAAAUw+sYAb5L9QAAABTDxRgB1j3i5VQRAABAvmyTZCesk1QTAABAfmyS6dzPSQKs8cI9VBcAAEDrrAjK5yaR/S9BhLdTZQAAAK3xY1DeyuwTkDTRxqMYAb5PtQEAAGTnB4/QNla3exJWwSuoPgAAgGzcConq/qa/6T7v5xgBPk31AQAApOesJHs3n4oR4M+CMxYAAEAqDobE9FLE5zTmNy4/9G6qEgAAwEY41jcpu9WdGAEepToBAACS2SizY30fB2V+wne2SLwz1mqqFQAAIJpwrK/mfF5i/O7bGAE+S9UCAAD4Ccf6fpTp83+tHI0R4PGgzKOKAQAAZrMgKE9ldpar/pTXWBSUqRgR3kc1AwAAzKBhQvebhPKrTGe5ysJIjAA/oqoBAABmuBYSyh0tXGu9xDtjraG6AQAARP4KCeRvOVzzWYwAn6fKAQCg2zkj6WJ9rRyJEeDJoCyk6gEAoFv50yOOfTlde43Em6F/p/oBAKAbueQRxbEcr9+TIMDqYb2U1wAAAN2CxvQ+lGjTcF6HJvQnCLAWDXlawisBAIBORuNz1ew7kSCKGkLU6v6shi+9MQiwlk8ynbyDM4MBAKCjWCXT8b1TRkH87j77IChXg3LYcA/1mtYwpjsGgY8r4+4ae3htAABQdza3IIhWr+i7Ld4jXP7itQEAlMv/ADuB+QieHshzAAABBXRFWHRNYXRoTUwAPG1hdGggeG1sbnM9Imh0dHA6Ly93d3cudzMub3JnLzE5OTgvTWF0aC9NYXRoTUwiPjxtc3R5bGUgbWF0aHNpemU9IjE2cHgiPjxtc3ViPjxtaT4mI3gzQTY7PC9taT48bWk+WDwvbWk+PC9tc3ViPjxtbz46PC9tbz48bXN1cD48bWkgbWF0aHZhcmlhbnQ9Im5vcm1hbCI+JiN4MjExRDs8L21pPjxtaT5kPC9taT48L21zdXA+PG1vPiYjeDIxOTI7PC9tbz48bWkgbWF0aHZhcmlhbnQ9Im5vcm1hbCI+JiN4MjEwMjs8L21pPjwvbXN0eWxlPjwvbWF0aD4h10haAAAAAElFTkSuQmCC\&quot;,\&quot;slideId\&quot;:271,\&quot;accessibleText\&quot;:\&quot;capital phi subscript X colon straight real numbers to the power of d rightwards arrow straight complex numbers\&quot;,\&quot;imageHeight\&quot;:13.297297297297296},{\&quot;mathml\&quot;:\&quot;&lt;math style=\\\&quot;font-family:stix;font-size:16px;\\\&quot; xmlns=\\\&quot;http://www.w3.org/1998/Math/MathML\\\&quot;&gt;&lt;mstyle mathsize=\\\&quot;16px\\\&quot;&gt;&lt;mi&gt;X&lt;/mi&gt;&lt;mo&gt;&amp;#x2208;&lt;/mo&gt;&lt;mi&gt;&amp;#x3A9;&lt;/mi&gt;&lt;mfenced&gt;&lt;mrow&gt;&lt;mo&gt;|&lt;/mo&gt;&lt;mi mathvariant=\\\&quot;normal\\\&quot;&gt;&amp;#x1D540;&lt;/mi&gt;&lt;mo&gt;,&lt;/mo&gt;&lt;mi&gt;T&lt;/mi&gt;&lt;mo&gt;]&lt;/mo&gt;&lt;mo&gt;,&lt;/mo&gt;&lt;msup&gt;&lt;mi&gt;R&lt;/mi&gt;&lt;mn&gt;4&lt;/mn&gt;&lt;/msup&gt;&lt;/mrow&gt;&lt;/mfenced&gt;&lt;/mstyle&gt;&lt;/math&gt;\&quot;,\&quot;base64Image\&quot;:\&quot;iVBORw0KGgoAAAANSUhEUgAAAtUAAAB9CAYAAABtY5/BAAAACXBIWXMAAA7EAAAOxAGVKw4bAAAABGJhU0UAAABl/fwHSQAAHfhJREFUeNrtnQGEV8sXx4+VJIkkWcmSJMmKJEnySJL1JJI8SR5JkpV4nr8kiTxJ8ixZSZJIkuRZkiRJJEmSSJI8iTxJsuL9f8fe9X5tvzu/c+9v7v3NzO/zYaTavffO3DNnvnfmzBkRAIB6+bNR/m1RxhtlF80DAJAkuzI/38r//0nzAADYmdUot3Ic6sdGWUsTAQAkzbrM37caB8aycQIAABzMbZTHOY7070ZZShMBAPQEyxrlfc548KhR5tFEAACtUQf5PMeBvmuUAZoIAKCnWJz5/1bjwlOENQDAj8xplCc5jlNnKpbQRAAAPckSyZ+xfpKNHwAA0GB6o9zNcZifG2UVTQQA0NOsaZQvOePEnUaZRhMBAIhcznGUWoZoHgAAaLDFMVZcpHkAoNc55HCSR2keAABo4qhjzBimeQCgV1nncI63aR4AAGhBXsrVb42ynuYBgF5DN5a8kfyNifNpIgAAaME8yd+4+FbYuAgAPcYFyZ+l3krzAACAg62OMeQSzQMAvcKQwxlepnkAAMDAFcdYspnmAYDUmSkTy3OtnOA/QtgHAADY6G+UTznjiYYXzqCJACBljkv+zMJBmgcAAApABikA6EkWNsrXHOf3slH6aCIAAChAXzZ+tBpXxrNxBwAgOc5L/ozCNpoHAABKsN0xtpyjeQAgNZY4nN5TmgcAADrgqeTnrl5K8wBASlwUUugBAPQCukHwRZOPv1nDPV0p9jjCHACSYSCbLWjl7F7QPAAASXF6ip+/WdN9X0j+bPUArwUAUuCkYwZhH80DAJAMG1r4+bpE9T7HWHOSVwMAsTNd8vOI6r+TRxQAIA30ePC3XRTVrvHmM+MNAMTOHsfMwRmaBwAgGS7l+PqbNT7DaceYs4dXBAAx89Dh4JbTPAAASbDN4evrFNWDjud4wGsCgFhZLKTRAwBIHT0u/GMgolp54niWJbwuAIiRow7HdojmAQBIgjGHr++GqObocgBIjhcOx0Z6IwCA+GnOuHEsEFE94Bh7SOMKANGx3OHUHtI8AADRoyF+X5r8+vRARLUI+3kAICEOOxza/2geAICo6WsSrpqubklgopoxCACSgVkCAIB0OdLk0/dn/xaSqCYLCAAkwWzJP5b8Pc0DABA1K5p8/K2mfw9JVEs23uQdWz6b1wgAMeDKV3qR5gEAiBY9lXByE7qm0esPWFRfdoxFW3mVABADow5H9gvNAwAQLc0nFm6f8n+hieqdjrHoLK8SAGLgmcORLaJ5AACiZEOTL7/c4v9DE9WLHGPRM14nAITOTIcT+5BgfTc76rsZcwCARJjTKO8y36Z/zo1AVEs27uT56Fm8VgAImZ8dDuwKohoAIEouNfm2TTk/E6Kovurw0UO8VgAImSMOB/YbotrEBnEf+WspOzHF5Bj1YBdTy580KxjYZrSZEEX17w77PxJD4++soOO3Kp9qHqRwRlAnelLVlkYZzgZT/dq+LRNLWWr7X7PyLftTk+/rTmxNb6Sxbsey359X83Nfk96auUVUh8M0yU/lGHNZjKiunJs1vMdJX/0l89V3Ml/9RyZaFwfaNv3Z82odXspE9o+YRPWQ451cjcE412YD69OKHJwapSbuPl/gmZbJxNLFTfnvSM1Oigqb3fgh8Mia7Kt5zJONTt2QoSJ7SQ31eC+9Fb+GqA6HLQkK6ldN9TuQjWF55a9GeZyNkYjq4rOZdyrwvUXLW5nISrEuoLYZa/ooWN3mZ0MU1Unt85mWDSxXOjQ0zYl4UPydxKaGcaPEczyRiZRgffgg8MCGbPbpQ41O+1523yqYLn5WlhDViOoynE1QVJdJ+6Xj09ZMoCGqi6Mb8LZlvrKb7/5pAP14X9PzHOtgDLjZ5Xr842jn6bEaqgrZdyWdSlUidsT4DO+F/LrgBz3FSWOLX4s9zEk/SjUMRJexdLZ56vKbzgBvlImjYm+KbYVIZ7V8p7fb5LjfdUR1R6K63YcQonpiadqyBH+3US5k/WVrZrfLs340vcV4c97YV4fbCN1ZmU0MFxBsWzpoj4HMfyCqy/NnCc1yP+t/A0221JeJ9c2Z/79fcDJveRfqruEoX5qewaLDQhXVrvCejTEb6IC4l4enli8Vf0UMGJ5BxcAcfAt4ENP6pf/ZKKTVma8veS+NgTtpENf6LDs81tG1n2IUUY2orpAlbWxdYyc1M820Etf+2zheLSt4Xf35B20+AGZ02C7HENUdMdPwYdJcDhe49lKxr5hrSM+uGuutAvph072tth2qqHbtR4jeV24rYKC3Kn6WhW3u/xs+BTygsZAfxbYicihz5D7Q2Y1Xhvv62gF9xnGPXxHViOoK2ZvzDsaks70ES41j1ZsO7nEh55p3PbTLRkR1x1wX+wx1GXRiY9x4jwM11bk5i9Nwgd8LVVTvdrTpSApGer8GR9WJI9YZgu34EugQ/bp/IrYl6eNSzUY+zf7xrCZh7cr8kWo+UER1GLSyvUMerrvfOFad7/A+rcJBDnt4/tmI6tpE9XAH99gk9snGnyuu70r5b5Wz6IddqKI6+gwgnQxEU8VGVRkD9OW3msUbFw5tgM45aJx9eCrFl42LskBsYVedLi8+dlx7KaIaUV0RfS36mq+VkWvGsWqrByEz9ZprPI1ziOrOeG60gU593BGxZx+bW1FdNdzoRXYf3dy3MBFR7QoPe5KKob4yGlBVGwRPdekrENJmVoGZjbNS387jrWLbw9DJwOBK5ZVqxhxEdfeZ2l5/eBTrlvR0Ovkz28P9Xsj3+x18TR4hqstjzX3+xtO93hjHjpMV1fd0h5MsoYrqPnHHqyfB70bjuVHBvXfXLOChN9AZ4adGu97TheezhF3dq2Dw/pTwO0dUd58TFc06/WTsy3c93a85tvoyojoIrDZwrmZd9LmCCZlmv3PNs73dDOBdujacTk/BWOcZvwD1Z+ZXOKvBpkTwgS4vWVJG6ldxt+KLh6S6pexBx/UeIKoR1RXSHHbkM5TqqPjP+OCiOX2br/AVRHVn/E+qT304dRz5t+Z7KnOaxi8NFZzr2d5CENWuSaUVqRjspZqd1mDO18oovgM6tCtLzLIK6m7nxLSkBysz25f8RhBEdZDMl+p28VtzSa/2dL9mEb8AUR0Et8Q28TfT4z0/G+3utMd7XhY/m8pDFtU9sZF+ndSXBaRfWs8k3kzQEfRl4k13v1+UiYM+NKXbFyl2hK3PkqrzXir23OshxOuPGp91bcHr7pDqMiMgqhHV7exu3KMQVWaJbSXVZ2jT5Ez1C4/XRFSXZ5rYNpvf9Xxfi5D3OVnRnOb4XEX2FoLOuuBoy6Syvb0wGlAnRyurg2yVVuyRVJddpBtCWgeY62LPeYmo7nyW7K2ElV+0HVuNz3um4HX31jSjgqhGVLeaYTvdpX5y2eM9z5Xse4jqavhZ6l1Jn8SaccaHUO2X/85QeO1BD4UsqnvmHIVhqXbDoorNsRbXey1+Y7W7he4611Q8HwIU0ik77+nZR1mdm1h8sMD4zO8KXnfEca3diGpEdUWo39MZ5QHP17Wu6Pjc3D75gTDk2U8hqv2LsCrCf7ohqpu10boK7S0EUZ38ATDNotAys/pNyi3vnW9xLf0yW5ZA2+0X20l9iGr/nDfW+6mEt7PYGgK0xFN77JB0QVR3Fz01tIp9CtaUr/0e73ks8+fTPF4TUV0eyyr6xwrue9Noe9cqto06Sx0zxT0VomidFSi6zHJYWm8WWxd5ey1ulIeRiOkUnfdOY52/SmdHJFfFY+PzbytwzSsSdiw5ohqK+FdL/4jh0AhEdTmsK3qXK7j3a+O9Ryq2jdREtSuc50pqBrzK2PBvPQif2GfNNI3Op8gEdUrOe0GB9j8UaB2sh9MUOUTjhuM6mxDViOqI+LWC/oGoTtMGfJ9tYT1spuikB6La7auvp2jE1tkzy0ClCdtbhZTEnov6YIRiOjXnfSOBWSxrKssiszBjjuusR1QjqiPiirF/bIygLojqclw12oDv48I3Ge/7zcO9e01Uuw7y+StFI94rfoLzNVa6VZzx2cjb52gJQ32fCSj9mtaQl5n4yo4YKtD2IQvJC8Y6FHE0zx3XGUjYJhDVaaEb2y15gsezn0VU964NVDFxYg2FHavBNlIT1Qsd93+RoiHPNBryt6xxWqGnNL6VMHeedsJvBQ10TNJecu8Wz4ztfyvwepwT/xlAXNlnZiVsE4jqtFgt1WajQlSHj/X8jBOe76unGn4x3ntDZPYWggab5WjPD6ka84jRoI7mNFirFGePJO4Z2m0FxLRuXlyFT6yEHQXew+rA62KdqS7iaFxx5tMTtgtEdVpYj6Xeh6hOFuuqsG9he9J43/sR2tvNwPvCp1SNeVDsGxanLr39Ja1zUc+LuD2WG79cNcvEAYEqscb834+gLtaY6n8KXNO1yjQtYbtAVKfFHWPfWIqoTpYHhvf/RfyG/+hEjGWDov7MsgjtLQRRPc3Rrp973aCnpulqFYf0MSLH14oZjfLS+IGxAj9YKdYlYS27IqiPNftHkZlqV+7rlEFUp4M188LriOqEqC7GbKMNXPN4T811/k7izigVg6gWcU9MJstuKRao/5ukmYvashT0VPwePgCtsYYlfZU4Qh2sseH3ENWI6h5ii7FfnIuoTojqYmw32sBeT/cbEHte6ksR2xuiusuzBdZTAvM28G2LvA0sYTC683ieQB28F/8p6LpFn9jzoBaZjRlHVCOqI8d6LPUWRHWyWE/KXeThXrra/sF4v6uR2xuiustYA/bzhHbs3G5TxzeNMh//VwsrC9heDAcLLS9QnyJpKP9FVCOqI+e52GJaZyCqk+Vvgw286vAeS7IJC6sfPpaAvYUuqr+lbthLSwrqswnUfW2bOmpA/SC+rzb2F7C/GD50fqnoIwFRjaiOmX5jn7gbWb0Q1f51R5njwXWFcCgTl1b/+1bCTZ2Xmqj+txcM/G5BQX0jkXq363R7BerEmikjlpQ8lwv0qSK7zBHViOqY2WnsE4cR1ckybLSBUzJxuFfe/plpme/cktmLzkpb809PjiVHJM5UwLGK6vFeMPAieYFjz0U9yULxt3EM/HA/oY86nS2xxvAVTYb/DVGNqI4Y68fm6sjqhai2MybFV8fHMxGs5bO495ZYEg+osI/5sCxiqgMXANYNYqsTqXO7kxOXCdTNP0YbvBBBXX4q4OCLZjgg+weiOmYsH5sfExI5iOrvmdahIC5TdCJCJ8p+l7jT/yKqI+K40TiPJ1LfhxJ3ZokUsTrakQjqMlrA4ReN5UNUI6pjZYWkk90HUe2/H/sstzO98rOkeSgWojpwBoyGqjt2+yKv66w2dVyJ3wuqE8Y2OM0t8IHwpsT1OaYcUR0rByWd7D6I6nKcFluox1BmB3qehsZWawq+K2I/tG5r4u3IMeURMNYjxuo6eOApPq9rWIVo6IPT/6TatJSuMJkZCdsHorp3xpi5iOpksaRTvO34fd3TZdmMeJOm7hozJa3QrlIMinsGrLnciryuRx11O0J/6BqfJf7wD3Um1v0J6lzKbJRxxaTOStg+ENVxY42lfRJp/RDV7bGmU2w32XBObHHUnDHRHWY73sv7XjH0d1IsXmkg4vq6dp+voT90jUdG2zsfcB0OF+hDh0re43aP2i+iOm42GfvFCUR1suw22sCqNtdZK71zQF2MuPZO3E+98rMKiJlYTx6aSl5ebp1F6aM/dI2rRtu7Fujz68epdbb9RQe25sqvvhFRjagOFOvpvRsirR+iuj2WdIrW8IBXhms9p8m7wkZJ/5yTXP6Scjtr30UsQP+RetP51F1idd5HjfV7HejzXy/wjtZX9PExhKhGVAfKY0O/+BLxuIKodqPv1RJias38Yt27wupz/Qw53sfVlCs+kiNYbhuNdUuk9f6KqI5ONE2NlQstRdLOAu/ndIf3uui49jZENaI6QOZK3KtQiOrOWWO0gV+M11so7oOwJsso3a92tjnex8VUK93qmFANIF8k9oMrxiKte92J5xHVNoocCrApoOdeLPZNvg89fBCcdVx/F6IaUR0g2439Yy+iOlmOGG1gQYFrWrLJfJG0U42GyC7H+zibYoWHcgyveXPAS0l3wyKiOlyuGOv4RyDPO6dAX9GQqX4P9zwg6W3yQlSnzQVjH1mCqE6We4b3/6zgNbcZ7Wo3XTCYD6jh1Cq7UlrneJwai3nIaKxHI2yDL4KoDpUNEk9cteaEviv29HnLPd13h8SZGQVR3bv8begjryKvI6I6H02IYAnVOFPwuhqnbTn2/g5dsFbOS1oHO+XSn+PcWi25WU+FexthO3xEVAfNU6l+s58PQX2rgKBe7fHevboJBFEdJ0uN/WQk8noiqvPZarSBMhutTxuvvYiuWBs9sZlek3E/k2LLxecr7AjdxLoRE1HdHawx/fe69Hz6wXnf+Iz6ETvo+f6Djvs9QFQjqgNjv6S98R1R3R7LYS06iVdmv8mgpLuqHit3HO9hRQoV1CWSVgH97VLXWHfrxnYc6GWHAIIwsMZg1p3tQkM4XhmfTVOI9VfwDK7B+xOiGlEdGJZUk98k/s1kiOp8LIfL3e7g+k8kzVX1WHFt3E9i0+hojgFbvgotS/HqEBdG1B6uIPoB+kMQaAyeZQPg+xptT2fcrOkYtc/NqPBZXM+R6gFGiOo4J3QsYYQpxLwiqltjDf/p5PRD62rIBrpkLX0+r/2/plDB31pUTIXybOPv7zMa6+GI2mSLox776RPBMJCJZsvphPMqfA7d3PvQ2A/eSz3L2K7nWZ6oPSCq48MaypXCcdKI6tYcMNrAqg7uMcf48XaJLtnVj6jHsVeuVW7Qomm9Zort6OWYllZcO5Ef0CcqZWHmAK0symzLkq5uredn1evdEHss+0iJus0t+Wyu4363JGo7iOr4OGbsOysR1cli8aEfPdzHcgS6Cu/ZdMtKcU1aXo65YhoPPTV1nB7PvazEtUaMjnFTRO1zr6IvZnAzmn3QFDk6Vmeh7xht8FIH70+XrdZnQuBFATF9vWS/mkzH91OJ3z0hPZQHFFEdLQ8M/edDInVFVP+I9UAvH2LLmo51H92yUlyhONGeo7BIfszdOF5y8Fasu2tj2rB4SNLZeBkTkxloppd8Z5Yc42WXmKwHCUz2J82OUzbUYmXTDE2ZGGjXCXUXENWI6gCw5iZOxV4R1T+yyehPfZ0Ea1nVfETXrBRXkoHtMVZIZ/VaZSfoNOG2JYWYOtAFkbRTfxuHz4YG/8yWzjcrLMjE7LcKZj3OGgX7sHQewz058z5a8vdXS3ipBhHV0Iw1N3Eqh0Egqn/klNEGfOkGa7jRcrpnZbhWlaOLAtBsA62W23xsAtkt6W1YdMVgvc5mWsD/IOsj7ZtuYjwprU/TOl7ymq3yuOsHgIZ36GYbX4cH/Orh463P8WHxNVH7QVTHxahxzJibSH0R1T9iyR72zOP9Fhtt7hTdszLyMlN9kwgzU92osCNPE9txoG8iaq+Vbepyhf7hlTMViD7tpEel8yWmOVOuofHOKypwAhqCNRnC8rHD67sGrCWIakR1l7Hkc3+YUH0R1d/TbxS4Zzzf967Y4vj76KLeWeRo8ycpzArc8HyPk5JeLsh2O5OP0E+88UiqWX6bmvaxzPHlU5eqD1VQf71Hcyad0Q6vd1HCORQHUQ3NWGcMUzrlDlH9PdbV7aEu3Xcr3dQ7rn1JF2OqyOEWFdAYaN+HT1gd5Y2I2k5zKrbbTMNuYT8DTnM73/Fon1M/KMtsghzxJNJasSbn463Tj889Nc7+IKoR1b5ss7msSajOiOrvsaS40zFhWgXvwbKhnYQE/nFNvO6NpRJ7pXU8cFWHYdw2dpT5ERnCUUkrVjxEhlq06fPMfjUdXSdLcdek82O6p4ZSlMllqoPD8qyue7Mv8zeSn5e10+VHV/hSipsVUxbVai+3Mvsdz/7Uv++Xak/mrIqrBp/6JcGJgzpEdSy28slgA/crurclnj82nRIDrtCbKHLR/5JjKIMV3vNXSW/DooqbJ4Y6nY90gAuB42JPV9dJGSvxbLNrerapx5j7sNu8TSHjFcwAIar9i2qd/Gh3WqcebLQ+ovekdmk5MOxGYvZZtaiOyVbWG/1gVbP3a6R3TvIMBVdO8ig+oPNOrTld8X3nGI31ncS1EUBDWz6KbafyIP3H6xesz1Im5+1WqV9U+9p3cN1xj42I6uBF9S2x50WP5X3+XOOHZS+J6phs5bTxWavMW/xcbIkV2LDoB9fhO9dCf3jXwQ8DNdz/qbHDHIjMKDYa6/Utcxrz6EfmL9hvUo9YPVji+f6sWVD7CP2YxHWI0TFEddCielUJu4nhHACr+EstxrhKUR2TrVgzhVWxSbGZ34zPsIch2gtHPY/LtbHX8eAva3qGa0ZjfS/x5SDdVcBx6ZKGbggjkbybn2oUrFsq/EgMKfRjEtdpp6mdHJaaqN7dZdupe7ZqahlBVCdpK8MV+2sr842TObqqzpkUneMKTVoW6mxfuxm1unJ+FlnKj3GH7Z4SDuxlNkhoSpk1Ui4DRaocrlGwFu283Yin9p1y8m/JX1GZg6gOVlTvLWE7urQf6r6OhQ5bbFWuIqqTsxVdKf9Y4BmrTll7w/gcZxmmO2JOm4+W4FChYNlIp4PoooqfZU2Jzq3Cuj8yI9kh+UH3oZfQllX/qqneZU5sqjue2mfoxySune67ENWFRXXRUlZUby95v6EA343GUb8v0V9XJmSfVYrqGGxF9yW9Lvh8ajNVhqlsKfAsbFosz85YPlg0juq8FItHfZvNlvoeuNXwfxdbmpy8UImzWSefGYmhrC0484Ko/pG+Gj9O3pZ4vrrjqatYkh1y3O86ojpYUa2hcZ9L3C+UDyWd7NEc/o86aDut/wmZyBYRe7aaKkV1yLayNHuHXzuYaDicXaeK8edDgWe5UsPEZIpckcA3zI96EHMqYjWn9KVMmBdJsq8/q1kUNHm7zjL/U4G40C9UXZoZDtxY5ok7wwKi2s3qGutdZofxE4k79GNy4Mjro+MRfcT2mqhWdkjxTbyHutT+G7LB81EHAqpd0Umbx5nP1bErpkxLVWf/CMlWBjN/63vSSXXLrezd++JUied4kj3DfvSyye7Hpb6V2VJ8qMBZFXH8OwMXQt1AlzdfIaoLMyzhzgLPkvhDPyY5J+mHgKQoqidnfHUV74VRrO7uUvvv64Iv2xyRfdZx+EsotrK5hnfvi2U9oE+6yU6pd2UWEqIvG1heIqohMNY57OF2InXclAmJVmVTwj5n6nHP2zD3nhXV2AqExpjD5tfRPFBExOhXWBWrCohqKEPeSoouGS+keaJl6kzQEpoEUY2tQAAskPyQpFc0D5RlMHNmKrI1FlB3QOumkq9dKqd5JT2J67CDozRPtJyQzjbjQu+IamwF6uSIkE0FABJFN9XmbRjRAZbjeOPkftN7/IPmQFRjKxAAfdm4krdBnhOnASB6RqS6DXVQPyvk+zCeAZoEUY2tQAD8Ir1zWioA9ChLxZ0mCuLiTtP7I6wLUY2tQCg8dtj6UpoHAFLBlVd9A80TDQfl+7z+c2gSRDW2AgHgSkV6leYBgJRY7nB4D2meKBjiYwhRja1AoDxw2PkymgcAUuOyw+n9TPMEjebc/tL0vn6nSaJgRhdENbYC3f7gby6XaB4ASJFFkp8JRE9jIxNImOjpl815X4mNjYd5NYtqbAXqRseN55Kf8YPNsQCQLCeEHKIxDVZnpryjYzRLVGypSVRjK9AtDgpnIQBAjzJT8vOIfmqUfpooCPTUu8dT3s0OmiU6btQgqrEV6BbzM3trZdt64N0MmggAUmezsEs7dIab3slNmTj6F+JBP07PthHUvkQ1tgLd4orDtjfRPADQK1xwOMOtNE/X6csGrJ9oimA4kIlWVxlrlI8GMe1TVGMr0A22Oez6PM0DAL3ErEZ5leMQVRQw2wXwPaMFxHKdohqgbuY7Ph5fZ+MLAEBPsVLys4Hco3kAvkOPWf7quZCdA2LkjuRn+1hF8wBAr7JX8mfRTtI8AADQxEnHmLGH5gGAXmfE4SR30jwAAJCNB3ljxQjNAwAwwV+Sv5zHBigAgN5mveSHC47RPAAA/6EbS+5J/sZF4uQAAHqTFZK/MfG+sDERAOAH5jTKgxzH+b5RBmkiAICeYjDz/63GhQfZuAEAAC2YLRMzD60c6AdhxhoAoFdYmfn9vBnq2TQRAIAbPVo273hlPZJ2A00EAJA0GyT/CPIbwhHkAACFOCX5+XV30zwAAEnyq8P3n0qhgv8H1YJK/4qTxGEAAAEldEVYdE1hdGhNTAA8bWF0aCB4bWxucz0iaHR0cDovL3d3dy53My5vcmcvMTk5OC9NYXRoL01hdGhNTCI+PG1zdHlsZSBtYXRoc2l6ZT0iMTZweCI+PG1pPlg8L21pPjxtbz4mI3gyMjA4OzwvbW8+PG1pPiYjeDNBOTs8L21pPjxtZmVuY2VkPjxtcm93Pjxtbz58PC9tbz48bWkgbWF0aHZhcmlhbnQ9Im5vcm1hbCI+JiN4MUQ1NDA7PC9taT48bW8+LDwvbW8+PG1pPlQ8L21pPjxtbz5dPC9tbz48bW8+LDwvbW8+PG1zdXA+PG1pPlI8L21pPjxtbj40PC9tbj48L21zdXA+PC9tcm93PjwvbWZlbmNlZD48L21zdHlsZT48L21hdGg+b2PvWAAAAABJRU5ErkJggg==\&quot;,\&quot;slideId\&quot;:269,\&quot;accessibleText\&quot;:\&quot;X element of capital omega open parentheses vertical line straight 𝕀 comma T right square bracket comma R to the power of 4 close parentheses\&quot;,\&quot;imageHeight\&quot;:13.513513513513514},{\&quot;mathml\&quot;:\&quot;&lt;math style=\\\&quot;font-family:stix;font-size:16px;\\\&quot; xmlns=\\\&quot;http://www.w3.org/1998/Math/MathML\\\&quot;&gt;&lt;mstyle mathsize=\\\&quot;16px\\\&quot;&gt;&lt;mi&gt;X&lt;/mi&gt;&lt;mo&gt;&amp;#x2208;&lt;/mo&gt;&lt;mi&gt;&amp;#x3A9;&lt;/mi&gt;&lt;mfenced&gt;&lt;mrow&gt;&lt;mfenced open=\\\&quot;[\\\&quot; close=\\\&quot;]\\\&quot;&gt;&lt;mrow&gt;&lt;mn&gt;0&lt;/mn&gt;&lt;mo&gt;,&lt;/mo&gt;&lt;mi&gt;T&lt;/mi&gt;&lt;/mrow&gt;&lt;/mfenced&gt;&lt;mo&gt;,&lt;/mo&gt;&lt;msup&gt;&lt;mi&gt;R&lt;/mi&gt;&lt;mi&gt;d&lt;/mi&gt;&lt;/msup&gt;&lt;/mrow&gt;&lt;/mfenced&gt;&lt;/mstyle&gt;&lt;/math&gt;\&quot;,\&quot;base64Image\&quot;:\&quot;iVBORw0KGgoAAAANSUhEUgAAAwsAAACECAYAAADfqLcqAAAACXBIWXMAAA7EAAAOxAGVKw4bAAAABGJhU0UAAABmZPVW8wAAIdhJREFUeNrtnQ+kF9v2wJfjOJJEkiSJJEkSuZIkkSRHEkmSK5Ek13FFridJIleSJHJcyZVIciVXJEmSS5JcSSTJlcSRJEfive9y5rz7Pd/mz5r57j0ze+bzYbz3+73OzJ79XWvPWnuvPyIAAGDhvyVcAOgCugAAAAAYSBhIgC6gCwAAAICBhIEE6AK6AAAAABhIGEiALqALAAAAgIGEgQToAroAAAAAgIEEgC4AAAAAYCABoAsAAAAAGEgA6AIAAABAGQYSAKBPAAAAgHGDcQOAPgEAAABg3ACgTwAAAAAYNwDoEwAAAADGDQD6BAAAAIBxA4A+AQAAAGDcAKBPAAAAABg3AOgTAAAAAMYNAPoEAAAAgHEDgD6hTwAAAIBxA4A+oU8AAACAcQMA6BMAAABg3AAA+gQAAAAYNxg3AOgTNJ4hpgAAADBuANAnaDcDnWtp59rWuY53rmud620kj6uZHgAAwLgBQJ+gHazvXBc615XOdbNzfehc3xJk8UvkSAAAAGDcAKBP0ALOda6xyBHIksWbTBcAAGDcAKBP0E40J2FfiiyOMEUAAIBxA4A+Qbt5nCCLq5gaAADAuAFAn6DdPIqRw89MCwAAYNwAoE8A4zFyeI1pAQAAjBsA9AnazdIEOTzA1AAAAMYNAPoE7WZ/ghwuY2oAAADjBgB9gnZzPUYGPzAtAACAcQOAPkG70YZrcf0WrjI1AACAcQOAPkG7WZcgg3uZGgCA+jGzc23FuAHAWQAoiWMJMrjA8LezavzNAgBoHNs717vO9bVzLcK48Yom7f3Uua7IRCOijzJRNlDnXo/j33euG53r1861USaO6QHQJ2giD2Lk76Xxb/+I/v3NzjWfqQQA8MNsmZpcdlcmdmswbtyipzZHOtcLw7vEJfqd7FzzEFdAn6BBTO9c32Lk75zx7w93/Y1uuuxq+4TuKfCBKXJ9yjGmjR6efx7dAY8s7lzbOtdI5xqNjOS7kTGmsj8eXd+i/9TukWOd645MJFudiP5+TkPmQ3X4fZf+6U73IMaNc45EH7KksX+MZOyxxDcmmrz01OGocNLQy2CCwRH6tRh9qoxbJfy+k9+ZL9F35l70ndETxR2ef/+6sD1hbrbluMfm6Ps9+beXOte0tgruWpk4ln7maVFUgX0UTbKVZZFxcUviM9mL7J6R0AIuWSMT8ZC3Hclo9/V35DwsCXRuTgbmqIdo3KhsPE0Y77toV2xuzN+t6FynUxyHJ1LPULGq2NZAR+EV+lQpv0TG+5eK5eBt57ooE0nATWQ05p01HHMo531W9mx8qa28oO1CrLsoW2SiDXY/QqjH4T93ruWOxrVaJuLG8o5DP6a72S0DR2yMFqAPJS7oD6LnhoCGHd3tGf+ZAMYdmnHTu9vVfek6aQn1Uofgr4R7jDXYgMjLxQY6CxfRp1qtmTskPra+zEsN4D0Nm9uXMe95r+C91Dl403UfdR7WIr7/Guj/FFyIfBnnF4xjeB85CQD9MhkP/lrs4XbqbGs40rBM7AD3HlvO6FybOtchmTg9s5zo/Sn13vFdFDNHpwP5jUMybnamyMvlnPdSubwtyWFJG1D/WIMjLuTjfjT/qtPbI4dueaTrQzHfxEvG9WQkZWwD0f23RP/OanBuQ59qyfkC9tbDyMhf2CVjA5ETsiX6dj2UfBusy2s8R+ui78q96Fs7WbhBN6m6KxctTHi/I308e16PwzAuVEuaMuHvcwjaF8l/xJN3PFlj+EPqmUQJ4TkJGgr02egg6EK/vo9F6LTBadCx1DHJanXMOjEa0G8dinGTFhJzv+A91dh8liLXq1q8BizJkIvrkbFQJBfnnfGbuiznffXfP8pwbKahT7VkuiSfGMZdR3Pce6nYozPUCP6xRvOizs9Bo+P+U/Q3+xL+99V9jkW/1b2b6LsQ3Ql25BDeO57HsiDj+Uf4ucABuuCMie0E63C0yLtAd3ReGZ57rEZztSHmA3cjsN87BONmjSTHOKsT2U9pPzUkvibcWz+Mc1q6DhxImJPb0l8+0VLj9/RNH8+47NipxFkohz/EfqJQhF0pup5keFfJlhgn4WnkDEyuebPk334KXyM78arEh1e6QPW3NxR5J6I7wcMSFrd+Fu9v/FjggGWSnDTaK2+axDvDwxjUMPs7EIdhvXx/8qJx8KFVi6i7caMy8c7zJsmJlPvfbul6cCNmLg47uO8h4/f0Up/PiQtLOoo+NcJZGOnjGZvFvgFcVZjNDPk+VE83pdLyKvZ3zU3cCc1Vh+NbK99HAgwjvhPenbVc1wxPY9Dwprhd16/R+AD64WfjjsszyR8akBfdMbGE/1V5VLw6ZkHWMc8N8Levu3GTVmrxnSPnTNfttBKs+1u2HgzErAf7PDohcdf2Pp+zKuaea9CnWvPcKBtL+3zOMbFXkpxd8hzoqV1vz5i3YjvN01OIpPxC13msvZvXX6TdYZv/55VRuHwlFp+pmecLzWBGjt2ci+I3J6eb7WLLEVpawZzF5TLpRkGoFXTqbNzskvJOmE6lPGesAqOhSnp7/fzq0AkZF9vG20wHz+s2uj6jT7XG2tPjjaNnvTF+98osVLFOvg8B1m+NNczycsp7+OjCfDVm86b1DS5/MQrWTQ/P3luyYwLtQBePZ0a5rmJn1RL+96DkMc2S+ESz4wHLQV2NGz0xeJthULr8AGYVkLjYorWh23F66vC+G4zrjavcgm7j6WrL9anuWGXjt5JtOnUyy9gkUwe9Ny9LHes8u/Wjkty7yNf3sDfh+S+pbwPSUphj9Hr138x1LEAkM4NrloitNLAuVlXFIg5LOeEKeYirqPEkcFmoq3GT9TG/6+GZ9zPW9iUtWR+eSPGKRGkcF/eVbtLoLse5r+X6VHf+I+WWvl0i9twF3+V210l8AYe8m3RJJYnPlvydPtt2Yb5S8kKn3UbjElVGWVegT7my5ASoo7Cp4rFaSiw+LWksRxIMyGWBy0MdjZtBg4we8PDcrOTbNqy9c7ve94Lje1t7Iax29Lxu52R+i/UpBO6IbTN2usNnfjbKo0/jV78fcdUH/yhwr6SGwr43/OJCmTe1WZjXSXlVkeLq2ep1q4HzOhAJllba+F0mGnCNRZ72uPTXmbHodb6hMrxU7L1D6pAPM2ocq+9ukisk/mSxCTsodTRu9hrG5cP4W5zxzK8SZhJ7HnZ1vavLOZ4httP5Tw6fOXmy8KLl+lR3BsVWYMN16VuLgzLZU8QHGsYTlw87VnCduZ2wZvkOC1oco9tqv85ss1C/MArXxj4X1bjykY/FX7WlKhyEXZFHaq17jLPQH7r4vJVwakwr243jPedZVuP0UXelmpD0WkfjJmsH+pXHZ2clPh6VZnPVkyNs1WWXuQW/lbA+4Cz0z1YpN2pjEmtlLl+btEnFRQ4VvF9cJMqdkn7Di9LuPK/vGBG/ic4DCd7h64bsaKmnqRVMPtTQQWiyszAUOZtlJpC5YL5xzP94HENSmb2TDZGNuhk3Cwxjuuzx+Vnhpi8b/o3TtVl3CRc6vq/1lNBl4Y5Jx2e4xfoUAuek3PC0OjgLSV2Wnxe83+yE+x0u6TdMygH5oa1CrcauZSe8aKWOuAQVPZJa1oC5OyS2zsA4C+65ZHzvZ1JeeVQr1lA0H8mnCxKe36RwlLoZN5amXT57bOw3PL/JH0DtpO4j3thaftxl6cUT0TdnsMX6FAKWiI0xD8+9ZZTJG46fqzKe1NelaMGOpJO7MnsfxG10P2mzYFt3SPIemR2V+CTTdYHPl8az/RWIk9BEZ2GP8Z3HpZ7VXp4Yx7/Dw7OT6lZfaZB81M24uSnV5qhYSjiewL7L/Q2w6PBT9Kl1WE+PfZS+fW18tutE/6TvyrM+7nlW4pvKlcluocz/FH4wCthbBwbdrsDnSkuOfQrMUWiSszA/x/wfruk7WJvG/er4uctSnrUZZ8ELlqZd36J/54shw5w8xsbLxb6KdBhnoTmy4drgtDaBc70RtTzlOf2U9407nfm95N9S1864yJtXntfsWmPd7dxi3MmKm+DQeyn8HKCT0DRn4aaEv6NnLVnseufpqiQ36WnSwlcn42aNVJufMslHg8MyQ8DKNaMOb0KfWsd1o2y4Liax2fjcb46fnfS+H6V4CPBSqc9mc9Lm3v62CvgBcZMYk1RjN/Qscmvznd625leiHQQNvZou0A/DOeZ+fY3f47LxHf50+MxFUu5xOMbNBAfFX/GIPFhimbeyxJgYEFs9+68NccJxFtzLho/NLGs4+W2Hz0zrEt9PqNPxkhwsC0knRS/bKuTTjUKuXumChHtoV+i3Ul6ZrrI4ktNJuC3NCuuoC38b5/9Ozd/jNym/ItJpqSa5tu3GjeUU6XIJ4/hdyFtwxWrxW0EQfQoXa++qU46fq/0NvhifvdHhc094eI46XHHlnqtKLE7baNvWVkG/YBS24zF/q0fYcaUsH0vYO+o7cjgJmvTc2rJantmV43dYXfN3sZ4suErmGpT00r6LcBa88cgwnmMljOOUlF8hpan8x6i/B9Gn1mGNQNjo+Lmnjc996Pi5SQnVX6T4qVpSFaQq83/eSTlN9YJhhdgTnXsF4U+J76UwJ+D5WG701jWB8ScBn1hzah4G8C7WnIWPjp63vQSHBOMmHkuZ3DIqa1gqiL1lmTFxz6i/S9Gn1mHZHOjHkI5DN8csic36b1yWrF8pfkJbH5fkYOUhLUdpCcJuj2+Ni5UbC3yxnCYTMWmWD+xK1kivWI/9QwmpsVZDcmXIpzXquY6z4I3pBdZSX1i6DfuuytQErBVnXqNPrWOmUTZcnuBpf4N/pJrqgD+lPGuk4D23SD3zf9JOE0+2VeD3Sr4kmbh4/ib0UrAc6z0Ttw13IB5reJzK3VAA72PNvXjgyLhJa7p4qoHyUhfjZr3xdy4jv2mLtGs33BfbjPP4G/rUOnYaZeOAo+ctFHtfBR99dK5Kf1UzexlI+TberLHev26rwKtxYe1KnJT4uyPwObCEY2k1gzkCZfBeqik16oMBsdfCdrEDtTXjGTtxFio3LMvYWKmT4xIy54zzuA19ah2XjLLhIkdM1/UPxuf5Oj1OCw0uYhullaavOv8nq9Fea3NVrckySQ5E6NzNeEfN1J/L2lgKq3LIXggN/5bneB8X5YazjJt1DZSZuhg3u42/cxn9DWYax7KDJSeV52IL55qGPrWOd4a5etXnM5ZIelhpmRXO0qpn5g0ZUgcqrdlqHU480zb5jrdV6JcWdBQuNuDd12a8oyrICtbF0jiUQ/5CcOB2S7nOz9OMZww1UGbqYtxYO7mW8RtMk+bk/FTFPOMc3kefsJnEXe8BNby1x9AtsX87NJfSd0LwV0cyoe/3KOX93mXoZFm8Snnfx20W/vs5HYWm1JTOUsgDAmVirRz0KZD3uZpDp/qtXDGUsRsy3lCZqYtxc8b4O5eRuDck1e9Ehs4e4xweRZ9ax4hRNnRNWJ+yQTAYrfvbIjnSUwRr/4TJ76CWYi6jXP1XR2uaFsh5L8mNgX9P+Ls10dyUdeqQVpikaaeJuchT1z70XgqTLBD/CaeQj4cNclZ1AbXGmbqohLRR2lkqsy7GjbWjal3mpd+uq03H6uivRp9ax23JH4nxNTLu9fqcYXxbiq2owzKjxHdO+5ZZoy8m+1KovZkUMhtXWnpp9PzfS3zfrP5Iw20V/gGxJ5Y2ZXHM6tS8TKBsPhpl8HIA77Ihx+LvoppKVhjMzYbKDM5CcWdhlCWnkHHUXTIcfWoXWRXnfFy6k62bl79IdfH8abkTltO1X2VqAnZSVMfinr+bF210vSzZOcpqbHmszUpw0ii4Takz+5eEXWmniVgX4RB2RK3Go6sGNFk7IddwFnAWcBZMrJTmVGTDWXCLtSxxv9fdyNbaGjkoVfNzhtOclE8wr8sx0LKjs6L//5hBvvRvNXdANxHL3rz9UaqpOhUEC41CrAkooTfzmZHxjqtYE2v5oZq8ztf8PWbncHzeOHrmzYznXMJZwFnAWejbMAqtIhvOglvOii3kaDiSD+1ldSZaf3XDxtoId3vN3lvLo45nfMe2R7bhQGRD6e78ZBWlXoM/6fs42bNByzprAzo9VdlUwfvukHaG9Zq5Hagg5yWtJvoz1sPKsBrYdXcW/iPllx9+I+2MT6+LcXMRZ6F138HZ6FPrsJTTvZvy95rvaUlivlXDdz8qxU5JNE+jt2y3pf/QV6muh8mwZIeGDbRVCVZIeu3b7utO4O96XIhFqyOfJfwwJP0YWPN/9CjWVRzmuGRX5sBZ8Mf5AJ2F8yw532GNSX+KPrUOazndrA2g38SWp1DH8uB/5nQUNBLlhwKbW5oztKHC99xseLfFbVWCf3IKwcKA3zet0sUavpeV8dgoe3UOqcmz+3LY0TMHDM/ah3Hjlf0BOgtsjBQzEvQ6hT61jr1G2cjq8LtWyj11du1MWxv5avWipO7OxyT9VGVBxe9pKVCyuW0KMCOHkdaUGt1JfSW+SouPlmrAdaPs3aix0209HXnhUNamG57X1AZcdTFurHX5y2jKZu2zQFO277EaQhvRp9ZhKadrrZD1ynCv5zWei8WRw6yFYjSsSk+2NTLlXmQbLjHcQxO4P0R/q/MxanC0yvyWNz0cPzd5j5Umr38CNqw/Srmlz8q+Qg0vOG58v9c1Hf8fOX6j9Q6fO8vwvD0YN17Zbvzdy+hRM904lh34Bt/xxDBvXxq8qYSzEM+A2MK0rRWyrHltRDpUwwzDb7O7TRNyIcEQu2sU5G2Bvve44CzUEWtZOo3nHKzZ2Pfk+H3OOn72OpyFyo0ba/jKkhLGMsc4ltYdo2cwW8I+2cRZ8Mcao2xYDcgFYkvypQhBfZ2FvW2ZjLiW5ZqYuUjsDaVuB/ruZTdVwVmwkafhTZ0MncViLw7wlwdHZ6PgLFRt3Mwy/v5llAG0rt+LsAmmsNM4bwdwFlrHMaNszM9xT0vVLT3FGkI1S8dyOruvDRMxnCCU3fFiL6W5ic44C/XlmvEdf63JeGfl0BUN3ZtXkXGIs+Afy07hcEXrO6X/srks9TkdQp/qxQPD3Pyd8547jPK2F9UsHUve14mmT8Iqia/z2/sRO2wU5OMBzsEXwVmoKxslnLyFaZKcLB+X+Lbc0ziW4SzUwrj52zCenSWMw2KEvBHo5Z1h3l41fA5wFr5nhnEj4FzO+6qz/sFw33uoZiXf9lafLMxLWBDjjlWtXWhD7GQ3hrNQa55J+UnCRRaTOzkchdWeP2ZUQ6reuLFUSzlYwjj2GcZxHXtgCkuNunyh4fOAs/A91uIFRU4Nzwohg3V1EFt74jMzYecrrV70JY9KUiXWBG6chWqwxlw/qGh86kg/NI5RnfMVnscz2OJdkDoZN5a45jISFkelmSfCPjkkzS7qgbNQHEsTta9SLBdthTQ3gqPpzkIjqyHpcVdcMk1WmS9rBYBbgc3H1RTDDuqBNX647PKPGkr0yjg2LcM4r6RxZR2TN7Vbb52MG0uuwNUSxnGjgRs8vrGUPVYda3qyKc7C91ga1t7t4/5PpZkRHCFjKVjRyD4LownCbfGELSEhuoguCGg+0nYAF6IntfHsLYnD70uUPd19tJbdVZ2bVuJ8vc8Yz0WMm1Jk1uJA+iaryaau19NZYv6PbqZZQm7bEDuOszAVa3haP92WradaG1HV0rCUI29c6ekjMS+pDsBM498fNAry0YDmZFvKexxCT2rDQoMRPNkNeY7HcWhRgL+MevBeqglVuJUxrksYN6WQtbkyXsIYshzaJywtU7CGPR5pwVzgLEzlJ6Ns9NN5eJbRWb2CqpbGJsPvsbhJLxxXNzpv+UbdgfoszTomS6tu8Ag98cqCaHG0siiSLUtZ0rWOx6r3uyn2XJELBd5ttqOxZoVtXcO4KYUzUm2y4iLD80+xDE3hhFG/V+EstA7L+j/m4DmW4gjqUMxEXUshK6S0UaWnNd+gt0ToR5kos5iXC8bFNKRjmQeedgkgndFI0fK0sddTg3tGGbzSx++nyr8+Mh5e5HAS/iioV5NlVzc4mNesHbA/MW5KYb1UG+tqKZu6hmVoCo8Mc/ahJXOBs/Av1iahLvKQrCXDD6KupZC1jr5vyosuku/r937twyixZuyHlOh8WJqTsB0SkxW5hgr+ZpYeGU88LRC9+qShPUV7J6zq2pVysUOxRbJPXjBu/GOpnX7a4/PPtlQOimKtoX8ZZ6F1zsJm47fAVVlqywn6Y1S2FH7M+B1uNOEldRc2rlrLrj7vaykVqYvu/EDmaV7GR4JkIvfMlP7jtudHRvo3Dzs9F42OyIj0nyMxeVLiqpRmVnv68YbKVB2Nm3MZY7rv8dlZu+SnWYamYK2hv6sl84Gz8C9njLLhyuaxhsMtR229czzjNzgT+gtOS/hYuEjM2ivNS3ROixN8He06gfsP8ycH91oYGT5xu7gnC97z7wQjW8OMNMzHVaz5Pk9O6fMM3Wxi2cc6GjcrpZoSnJZd8mUsQ1Ow9KTQa3ZL5gNn4V8slSD/dvi8xUZZPIPaeicrB3BH6C8Yl4zjqr76oNhak78JaL5WSTuTQqvinLjf5R6I2QXYWeA+vXWV70dGn+skJg0FnAylGnN8/6yTkQ0NlKm6GjdPpPzmXjulnk0M64ylZ8pfLZoPnIUJ5hkN93OOn3tfbPkzA6iuV7L6rswL+eXidkhuOn7GaWlePeCsagfH0BtndNd/d3mU2lved32Be/SGIxz28P76jO7KYqMe7p8myzsbKFN1NW6yYl59xMBnNWPbzhI0BetObpu65+IsTGCNpBiu6Lnosl9ep8z9q5Bf7GjMC2mOgeumUNbF9WZAc6dNV7KO7qlA0D9DPfN8z6F89jrKRUI8eit+bXH47msSnFLXTrXOZ1r1jiaWzKyrcaM7f2kJi1/EbSjS7Izf/gVL0HfsN37P2lQ9CmdhAkspU/2eDTp+7pDYinhQhMXv2p1mE14I9cUOSHy8va8mVXeNSjQ3oDk8Ls3KxagjcXWLn0fyu0z6O1bt3lEtmg/RG59apJ61fjiWR++q7/W7TITlJdXm9nGUnNac7UYD5arOxs2BjLEdcPisw+I/QVfHeyfSsa/Rf+r/fUjK7VbuiusG+fnSsnXatz6FIkOfDHPx0NOzLXk0odlYIZG1Kb4pxJfanSBEKzw+c580L9FZjbanhne6FOhHsQ6cFHtZ0n6u2wXGNrOksXVfo57mOS38pYm14uvsLGStK652+wdTnFIXMfdzJLuDuZZkXR+Q3OhvY2k2elPahS99CkmGLL1SXOaD9rLG+PwjAj5IC+f9JAHmi2xLeJmznp87yyjI/wQ2qepNjomt+sEK9Ck396UcI/yy48XB1+Urr2e6pIejzG+YXNU9bGKlpB9p73XwjLRTBZWFfisg3RF775FQdt22VuzUt02fQpKhs8ax+swBey62YjIkOrvnZJPWg7SqFwtLeP4zozL9FNi8bjK+17doQZmDXpkYFFvjIxfXzwXGd75kR8FXCNIkv0l7kpxDiLEekfROoP2U5Zwn6SETI32O/YcCsh2CQ2o1Xs9Lu/ChTyHJkLXqo4/k5m6OGMewH/PCOWmhvEHlL6XFwb4saQw3jILc74ewCn4U+6Km8axaOo0mKelsKNEQL1KS8pk0IwRpkrSSwJcwbirhkrgPdVGH817KfX9zMO69NZTvftmY410uSLvwoU8hydCI52+NlbnGDTaN4KAflDt0TR1PmOunobzEoGTvgJZVDzpPSEmIWfv7Jf/i9jL6sOyIvM8h9O7/HC3REM8bclFFvkIZpYWTOvm+w7ipjGsp47xY4H5pFVuul7A5lRZKUtfcrgWRDljf5bq0Cx/6FIoMaVTGWI4x+i6rftM4josCrlgrfkNGvbNMbAm46oku8jyWNQUUXx2G0JpY7JL02O86X3U7Ov+zpPf+JvnDe8rOV/AdgjRJWkz2SoybyjiXYZjOMu463i5J/3cWlPPhGs696sT7AmvKKpyFvvQpBBnSnMXXOcensuQzXGpbjrGQ7OyGpMqYb6Xm+SEa63dJ8sV760vt8PBiqhS/iK2kWFLIzsVoAZgekJf5TnAW+mGgRKfrbYHxlZ2vUObxelJ41UmMm8o3Ij5KcsUqXWcXxPzdomg3M+lvdW3e7XisGkb6uYCc/1ijjTbtk/O4D53V99ceJVolZ1CajQ99qrMMLY1+2/E+Nn+ORvfx8e38kGMs18T/ZnHTSfpm1jb/dtSBkarGufZEuBI5HHkSM/TfalUZPea+lfJx6udSr1yP2UZqLjyaxPyH4CwUZXWJ712kj8BTaV4IUtbO1NsGLe6hNpGaF62xaWNX4/9edGVt0lz1uMu5S/IXKDhc0bxujIymx30YgP81/C5Pou+Cfl9XoE9BydCK6FvheiNQba47kUy44kyBcTyNxnAI2z+3XMTN52up8anCBw8L3J4cz99TcwOvCvQI+xXOQm5GpL679jOkmSFI3STVNh9uyAIfesdZ3ZG8IMVObCdPa8sosLAsetYLoxFeVXzvwQrW2y3SHHzqU11kaEsJMuFS75puW9WFpJK525kayMtA9DF6ibMAgbAyQUbuYdzUbm3R0s0no4+8rjGfI6NqPPrvr6L/7VT0bwdqNPbeZOsdqB76hAxBIMyU+FC5u0wN9Ms6mdjJ9nEKhLMALhlNkJPVGDfgiN7T6CVMCfqEDEEgHJP4XCVyQMApK6KFTo0yjWN9LVN3Bcu+zvKTQBeaYBhXBeY+xg044pQ0MycGZ6E8fUKGoArmSPypwkGmBgDaRlIp1a0YN+CAh11z/ivTgT4hQxAIcSfvt5gWAGBRnFrpIeQOoDgL1dOdF6MVbxYyJegTMgQBENeE7Y1MnMYDALQS7W8SV0c65BwXnIXqudc134RA4iwgQxACuknW24hPK8ytYGoAoO1owlZcUv7GQN8HZ6FafpapvXNmMSU4C8gQBMAVaW5JcQCAvtFOtL1dtfUjPRfjBnIw3BCHE6rTJ2QIqiCuH8s+pgUAYCo7YxbLR51rEOMGDGyWiSP7yXn+hSnBWUCGIAA2yPfdxA8zLQAA8RyIMQauYtxABj/2fGyJMcdZQIYgBLQj9liPTP/MtAAApLM/xiA4iXEDMWiX3XM983uCacFZQIYgALTC1jsh9AgAoBC7JNxjWZyFctBuuk+65vVTJDeAs4AMQd1Z0Ln+kalVj7YyLQAA+dA4zt7j2RGcBYgYkakNi+YzJTgLyBAE4ii87ZI9PV1YxbQAABRDd/5e9BgHR3AWQCbCR65FTiXgLCBDEALLZGro0f3ONYdpAQDoD21Uc7nHQDiNswCAs8D0QEBoifDu0/LjTAkAgFt29iy0WiVpCOMGAGcBoObskX97Cb2JHAcAAPDA3MhJmExGXIxxA4CzAFBjNNzteSSvF2TitBwAADyjMcbDGDcAOAsAAaCdwNcyDQAAgHEDgD4BAAAAYNwAoE8AAAAAGDcA6BMAAAAAxg0A+gQAAABQlXHj4gJAF9AFAAAAwEDCQAJ0AV0AAAAADCQMJEAX0AUAAADAQMJAAnQBXQAAAAAMJAwkQBfQBQAAAAAMJAB0AQAAAAADCQBdAAAAAMBAAkAXACCd/wGVQ77uN2VNpAAAASd0RVh0TWF0aE1MADxtYXRoIHhtbG5zPSJodHRwOi8vd3d3LnczLm9yZy8xOTk4L01hdGgvTWF0aE1MIj48bXN0eWxlIG1hdGhzaXplPSIxNnB4Ij48bWk+WDwvbWk+PG1vPiYjeDIyMDg7PC9tbz48bWk+JiN4M0E5OzwvbWk+PG1mZW5jZWQ+PG1yb3c+PG1mZW5jZWQgY2xvc2U9Il0iIG9wZW49IlsiPjxtcm93Pjxtbj4wPC9tbj48bW8+LDwvbW8+PG1pPlQ8L21pPjwvbXJvdz48L21mZW5jZWQ+PG1vPiw8L21vPjxtc3VwPjxtaT5SPC9taT48bWk+ZDwvbWk+PC9tc3VwPjwvbXJvdz48L21mZW5jZWQ+PC9tc3R5bGU+PC9tYXRoPoAcXREAAAAASUVORK5CYII=\&quot;,\&quot;slideId\&quot;:269,\&quot;accessibleText\&quot;:\&quot;X element of capital omega open parentheses open square brackets 0 comma T close square brackets comma R to the power of d close parentheses\&quot;,\&quot;imageHeight\&quot;:14.27027027027027},{\&quot;mathml\&quot;:\&quot;&lt;math style=\\\&quot;font-family:stix;font-size:16px;\\\&quot; xmlns=\\\&quot;http://www.w3.org/1998/Math/MathML\\\&quot;&gt;&lt;mstyle mathsize=\\\&quot;16px\\\&quot;&gt;&lt;msub&gt;&lt;msup&gt;&lt;mrow&gt;&lt;mi&gt;E&lt;/mi&gt;&lt;mi&gt;C&lt;/mi&gt;&lt;mi&gt;F&lt;/mi&gt;&lt;mi&gt;D&lt;/mi&gt;&lt;/mrow&gt;&lt;mn&gt;2&lt;/mn&gt;&lt;/msup&gt;&lt;msub&gt;&lt;msup&gt;&lt;mfenced&gt;&lt;msub&gt;&lt;mi&gt;&amp;#x3BB;&lt;/mi&gt;&lt;mi&gt;i&lt;/mi&gt;&lt;/msub&gt;&lt;/mfenced&gt;&lt;mi&gt;N&lt;/mi&gt;&lt;/msup&gt;&lt;mrow&gt;&lt;mi&gt;i&lt;/mi&gt;&lt;mo&gt;&amp;#xA0;&lt;/mo&gt;&lt;mo&gt;=&lt;/mo&gt;&lt;mo&gt;&amp;#xA0;&lt;/mo&gt;&lt;mn&gt;1&lt;/mn&gt;&lt;/mrow&gt;&lt;/msub&gt;&lt;/msub&gt;&lt;mfenced&gt;&lt;mrow&gt;&lt;mi&gt;X&lt;/mi&gt;&lt;mo&gt;,&lt;/mo&gt;&lt;mi&gt;Y&lt;/mi&gt;&lt;/mrow&gt;&lt;/mfenced&gt;&lt;mo&gt;&amp;#xA0;&lt;/mo&gt;&lt;mo&gt;=&lt;/mo&gt;&lt;mfrac&gt;&lt;mrow&gt;&lt;mo&gt;&amp;#xA0;&lt;/mo&gt;&lt;mn&gt;1&lt;/mn&gt;&lt;/mrow&gt;&lt;mi&gt;N&lt;/mi&gt;&lt;/mfrac&gt;&lt;munderover&gt;&lt;mo&gt;&amp;#x2211;&lt;/mo&gt;&lt;mrow&gt;&lt;mi&gt;i&lt;/mi&gt;&lt;mo&gt;=&lt;/mo&gt;&lt;mn&gt;1&lt;/mn&gt;&lt;/mrow&gt;&lt;mi&gt;N&lt;/mi&gt;&lt;/munderover&gt;&lt;msup&gt;&lt;mfenced open=\\\&quot;|\\\&quot; close=\\\&quot;|\\\&quot;&gt;&lt;mrow&gt;&lt;msub&gt;&lt;mi&gt;&amp;#x3A6;&lt;/mi&gt;&lt;mi&gt;X&lt;/mi&gt;&lt;/msub&gt;&lt;mfenced&gt;&lt;msub&gt;&lt;mi&gt;&amp;#x3BB;&lt;/mi&gt;&lt;mi&gt;i&lt;/mi&gt;&lt;/msub&gt;&lt;/mfenced&gt;&lt;mo&gt;-&lt;/mo&gt;&lt;msub&gt;&lt;mi&gt;&amp;#x3A6;&lt;/mi&gt;&lt;mi&gt;Y&lt;/mi&gt;&lt;/msub&gt;&lt;mfenced&gt;&lt;msub&gt;&lt;mi&gt;&amp;#x3BB;&lt;/mi&gt;&lt;mi&gt;i&lt;/mi&gt;&lt;/msub&gt;&lt;/mfenced&gt;&lt;mo&gt;&amp;#xA0;&lt;/mo&gt;&lt;mo&gt;&amp;#xA0;&lt;/mo&gt;&lt;/mrow&gt;&lt;/mfenced&gt;&lt;mn&gt;2&lt;/mn&gt;&lt;/msup&gt;&lt;/mstyle&gt;&lt;/math&gt;\&quot;,\&quot;base64Image\&quot;:\&quot;iVBORw0KGgoAAAANSUhEUgAABcIAAAC3CAYAAAAxWS0BAAAACXBIWXMAAA7EAAAOxAGVKw4bAAAABGJhU0UAAAB0l0wnuwAAP+lJREFUeNrt3QHEFdn7wPHHK6/kFUmSJFaSJJFkZSWSJEkkSZJIkiSRtZIkkqwksV5JkpckSRJJkpUlSbISK0myIknySuz/Pr8783/PPe+cuXdmztx7Zub7Yfx+23vv3Jkzc88955lzniMCAAAAAIO3urW9b23/ObZjGfd3urWNp+xPt1cUOwAAAAAAAACg3+a2tjGZHLR+19qGcuxvcWt7Ye3rZmtbRFEDAAAAAAAAAAbpnkwOhm/Jua+txj6eUrQAAAAAAAAAgBBo0NsOhD/Kua9Nxj62UrQAAAAAAAAAgBD8Lsl5vfOkNDkYvfer5EuvAgAAAAAAAACAd7qQpQavP0lnIPx8jn3djd57jWIFAAAAAAAAAITgJ2kHrl+3tlPSGQj/1tpGMuxrSmv7Hr13G0ULAAAAAAAAAAjBPpkY/T2/tf2QzmD4gQz7Wh+9R/cxnaIFAAAAAAAAAITglrSD15ui/74jnYHwVxn2Fecaf0SxAgAAAAAAAABCEKcy+R79f7VGJi+aubrH/b2IXv8rRQsAAAAAAAAACEGcyuSB9e/x4pnxdquHfc0xXr+cogUAAAAAAAAAhOCctAPXR61/PySdgXDN+T2vy752R6/9QLECAAAAAAAAAEIRj/y2R3CPtLZv0hkMP9FlX2PR6y5TrAAAAAAAAACAECyQduD6o+PvF6UzEK6vG0rZ35fodZspWgAAAAAAAABACPZJO3A95vj7Upm8aOYux2tXRn/XRTenUrQAAAAAAAAAgBDclnbwekfKax5LZyD8ieN1xyV50U0AAAAAAAAAAAZiirRHb2vwek7K63bI5FHhyxNe9yj62xGKFgAAAAAAAAAQgvXSDlw/7/I6zQn+QToD4aPWa6a1th/R3xZTtAAAAAAAAACAEJyXduD6bA+vjdOexJuOJJ9l/H1L9O9vKFYAAAAAAAAAQCheSzt4vb6H186ViRHf8XbU+Pto9G8XKVYAAAAAAAAAQAgWysTI7qEe3zMmnYFwc/T3P9G/baJoAQAAAAAAAAAhOCDtwPWdDO/5RSYvmrlROoPqUyhaAAAAAAAAAEAIbks7eH0o4/teSmcg/J7kC6oDAAAAAAAAADzQ0cp/trapFEUHHbWto7c1eL0443v3y+RR4c+j/91P0QIAAAAAAABAfyxtbQ9lIlA7QpF02BSVy4cc753W2r7K5GC4bj9RtAAAAAAAAABQrrmt7YpMDtASCO80GpXLlZzvP5dQxq8pVgAAAAAAAAAoz/TWdkom0n0QCHfTtCifo3LZkXMfixLK+BxFCwAAAAAAAAD+DUl7scePkhwAJxA+2U6jXNYV2M8jq4zXUbQAAAAAAAAA4NdmaafjeNzafm9td4VAeDdTozKLy2VtgX1tMfbzTdoPJQAAAAAAAAAAnmjQ+6q0U3SY7FHKBMIn6EKW961y0f9emHN/Gvh+F+3nJsULAAAAAAAAAH7Nc/z7QSEQnuS1pKeO+SLtFDNZHYvev5dbEgAAAAAAAAD6Y5sQCO+nWa3ta2ubS1EAAAAAAAAAQH8QCAcAAAAAAAAA1BqBcAAAAAAAAABArREIBwAAAAAAAADUGoFwAAAAAAAAAECtEQgHAAAAAAAAANQagXAAAAAAAAAAQK0RCAcAAAAAAAAA1BqBcAAAAAAAAABArREIBwAAAAAAAADUGoFwAAAAAAAAAECtEQgHAAAAAAAAANRaFQPh1xzHzCYyxi0NAAAAAAAAAJ2qGAif3treCkFvAuEAAAAAAAAA0IOqpkZZKQS9CYQDAAAAAAAAQA+qnCP8mBD4JhAOAAAAAAAAAF1UfbHMR0Lwm0A4AAAAAAAAAKSoeiB8Xmv7JATACYQDAAAAAAAAgEPVA+Fqq+QPHH9obbMGfPxTpL0A6Jroepxsbfda23chEA4AAAAAAAAAhdUhEK5GJX8w/G6g56QB8h2t7U+pZiA86fgAAABomwAAAADou7oEwvV4X0v+YPjhwM9vQ2t7KwTCAQAAaJsAAAAAyKwugXC1rLX9kHyBcH3fysDPT1O4PBEC4QAAALRNAAAAAGRSp0C4Oiz5R4XriOsZgZ+fHl/ayHcC4QAAALRNAAAAAFjqFghXDyR/MPx6Bc5vsbhHvhMIBwAAoG0CAAAAwFLHQPjs1vav5A+G76vAOZ4RAuEAAAC0TQAAAAD0pI6BcLVJ8gfCx1vbksDPT1OkfBUC4QAAALRNAAAAAHRV10C4uiD5g+F/t7apgZ/fOSEQDgAAQNsEAAAAQFd1DoRrIPul5A+GjwZ+fkuFQDgAAABtEwAAAABd1TkQrjTFybjkD4ZvD/z8XgiBcAAAANomAAAAAFLVPRCuDkj+QPiX1rYg4HM7KQTCAQAAaJsAAAAASLVd6h8IV7clfzD8aWubEuh5rREC4QAAALRNAAAAAKQ67ugULKzZec5qbR8kfzD8XKDnNdTavguBcAAAANomAAAAAJz+lGrmxs5jreQPhOu2KdDzeigEwgEAAGibAAAAAEi0U9xBX12EcaSG53xW8gfCP7a22QGe0x9CIBwAAIC2CRC4Oa1tc2vb3doOtbZd0h5tNIOiAQAAHmkKjamtbUlr29Labkr3wO+b1na0tW2I2ibD0X6qTHN9P5P8wfCHAZ7TDiEQDgAAEErbhFgfYFnd2h6ldLJ+tLZbrW0xRQUAADzYI8XSgsTb2hqUheY//1qgDI4Hdj7Lpf1gQ7fDDexsAgAAhNA2IdYHJMgyJVe/JHspMgAAAK+KPhhYTREOvLMJAAAQStuEWB9Q8IthbrspOgAAAK+uS/5A+IfWNosiHFhnEwAAIJS2CbE+IMEW6Xz6c6+1jba2U9Je5Eins353fDnGW9sCihAAAMAbzdP4VvIHw+9QhAPpbGIwTlvXUvstuyiWVLsS+ndnKBaAOoY6plZtE2J9QAJdmOlddKPfb23zHK8baW0nHV+QSxQjAACAV6ulWIqUwxRhXzubGIyL1nXUHPtrKZaerGttX6zyu0ixANQx1DG1aJsQ6wMc9hlfjKEeXr894cvxvcf3AgAAoHcnJH8gXEf+rKQI+9LZxGDY072/tbZfKJZMfonKzSzHsxQLQB1DHVP5tgmxPsDhaWv71NpmZ3jPtYQvyHKKEqidGRQBLNMpAqCvtPPxRPIHw9/yve1LZxP9tz/hGq6nWHJZn1CW+ygWUMdQx1DHVLptQqwPSDBH8k2dXZHw5dhAcQK1sif64WTUA2IakHvT2m5nbFABKGa+TJ5anGUbowhL72yiv3Smww/r+h0M6Phmtrbzre2ztHOsXq3A7+YBYUYJQB1DHVOXtslAY31rpVhuv6JbWbkBdZSgJl3XKQ2aXP21tHMljUc39Hj032+iv2seoK3RF9amUz7/le7D7S8MuCyXOI7riqf965QDnTKigadH0n4So9dvVYlftG2t7UNrG87x3nHh6ShQR9qIuifl53Cb2treJzQye93Go98Fl1VR/ZZl/+8Cug5Lo8ZtnlQI76LydTkW7ft7j/s8abVrPkXbJr4uQN9sL9jO3EMRltbZ9EGnLb9NaF/3sulDkmfRPlY14NppLtN/JNyHPbOjvrF9nd44+sIhuZZwzCNUF7VCXUMdQx3TjLbJwGN9mqB8sbQDx9elv8Fbn6N0dVqlTl94XCBwoduLqBzGoopU/+15j8egF3F5dFHv97Ecv3U5pplRWR+WiWT0PrePUcBniecvmo703JnzvR+sY5xPvQVU3hppP5jU7/TxPn3mUPS593qoCz9F9WyW1aunRAGgL11+l7ZKmPnP4t/ej5L+UOC31rYwx/4Xtba7jv3qb/OyhPdom+Z99JrTfG2AgXUgs7ZlF1OEpXQ2fVvSQ39CgyB7KxD0KIM9OOqdhJX+53HKdbsaeNnqYLe31jFfoLqoLeoa6hjqmPq2TYKL9Z1MuXE1AKEjPkZSAgbD0Q2ko7I2R53fB5IcnJ7q4Xj1idNZmZzgPh55psGLA1FBm5+n/39d9N5/u1Sweb+waTkT30Tl43oCov8+Lbqo+oRDg+vnooCIva97GY5plqOszGu8Wzpz7w5Fx7I6+ps+JHCN1LudMQhUllfSGagHUG17jd+R3wZ0DOe7/FbsKLDvXx2/YUcrcn1WpZTL5YL7XpOwz78kfYTGPKMhe0PaDxwAlCtplFqW7aWnvgGdzfJdSrmOdyTfCK86WCZh5+zd08P3MPTBQ+sSjnkZVUZtUddQx1DH0DaxlRLr25xy0/5aYL8aHH0qnYvjFDElCoZ8leRpMZrSZE6GhvvFlPPen/MYx1L2ubTgNTJHD2Zd1fZOynGtzlBmxxzlr6P/Dg/4S2pO2R+lzgIqzXxAe3KAxzEUBWrKqNftQPinDPVxKFwjQIqmsNlk7U9He/eSZ3CuTIwM11HlBNiA8iXlLc2y0WYLq7Pp4kq9+FGaPY38kVUeNwM6tngdDT2u36PrpAOfrlrHfKQC5XzTOuY/qTJqi7qGOoY6hraJrZRY37aUxmnRJyEamI5HEhfJY7QwJRihTw3zTo056tjnek9fIHMKT1EHjf1tyfjeB+IeiZPVgpRrodd4EKPwpljHsYI6C6is343v8rUAjmdHym/kxgINR/PJ9iep5siDfY5yKdpIvyX5F67Rcowf2N7l6wT0xW9SLOXedoow+ED4X45jbPIU8vUyeVbXgoCOb4Mkz6qz2yA3KlDWP8nkB27rqDZqibqGOoY6hraJqbRY33Fxp8zw4bYUexK0TZJHIX8sEIQwJT11zDvl5u8SK+7pxv7mZXyva/GJczmPRZ/0vXDscxAVnbkI7EPqK6CyjhnfZZ1RFMKI3iFx58M+n3Ofp4x96O9bVVcoXyjZ17HoZqW1r7059mEu4sdoU6A/Hkr+QPiXqBNKZzPMQPiwuEf9b27wNXsiYQfqdDDBY8ffjkiYC3OnsfMkM2KzfqhrqGOoY2ib2EqL9d1wnOAVT/uPp0bkWSjTFaTXfIS+cg3NlM5A+5uAK+5v0bFmsTil41HkKZcG4z859nu8z1+OczLxlJSFl4BqMoOXXyWsfHJnxT1NM+uCljsl3Dx/ebjyA+dJG6NlaT5kvVTguC5LsWA6gGzmprQLe9n04WeTc/uHHAh3pdH83uBrZj+0/RFYu2Uoakstd/x9g/h5eN1P8xP62swCrhfqGuoY6hjaJrbSYn2fHSe4zdP+40D4tIzvO+M4rufSXgCyrCBH3hQu/ai4dcRM1innB1OOa6jg8exO6dAs79MXQx9AxKM1T9F+ACppsXQu6rs/sONbmFLXZXnQ+Yt0Ljx8sAbXbtRRLnnO7YR0Lo5Z5LdTZy7FC2PrrKglfM2A0m2RYilSzjW47Abd2VwW9f20/6Wj/HRG79Oojf0t5Zrpww8dtXgj6k9tld7XbKqyy1Y5XA+w3ZI2a23E6hNWxTUpZ+AeqGuoY6hjqGPCa5uUFutbkVLZzPT0GVpZZZ0O4RoJrqO1Z5VQwMuNzziacx/nHcf8wONxjkv20da3HMd129MxudLB/NWnL0c87abpI4mAqhq26pHngR7nI0dd12se6p+kM8VKXXIduh4CZ31ou0o6U7PN9nBs5oNgHWk+xNcNKN2oFAuGb6Kz2ZfOpvan9kX9gW8Fr1nS9qy1HZZ2ase60QDPd+t8V1X4nhuv0DGvkskDu5q8WGsVUNdQx1DH0DbJq7RY328pFYovOrX5aobXu0YZ68j1MhcHiEeO5c07/spx3L5WydUOvObEWZfxPd8dx+VrxOXelB+m1X34Yf0cXbu5tDOASjph1RsbAj3OXY56TqdpdVu3QUcnmylE6rSIoyst2DfpPfCs5fPWKE9fjX39/HdS/EE3gN5NTWkT97L5ehBGZzOZDv657qi3dbTlSWk/4FwUXctFKddKR2PqoKo90g5yJe1Tp84fl/zrL4Voj3WOryp+z41X7Ljt+oX0Z2GirqGOoY6hbVJEqbE+18I2g0oxoRWmK3C7teTPjnOl5xkJPzel4l42wBt3bcpxLfL0GdPFnRu97IUzb0U/euSHA6rJXqH7ZcDHqk+hXflvj3V5n/lbqyPe6zaywNWWWNPj++9IeWlxjludpDl87YDSLU1pz/eyNXHh87I7m3MleZao/gb/Lu7FSg+IO1WlTfOrXne8/qXUZ0HU+xnaAFW4575U7LjtgXwPBCGhrqGOoY6hbeJDabG+KeIOYK4ZQCFrDnHXolv9yIl0Ogpy5OEaxf7vgG/c0+JOMeOTK2VAmQtbHIzu33UCoKquWnXG4cCP95yjrktL/3XF+k2o4+wV1+yykz2895jx+sslHJud3/0CXzugLw5LsenuxxtWXmV2NndEgQh7/4+le8DopmTP534wpV+0qOLXaSSh/7yw4vfcp4odt/27rtdjuiAE1DXUMdQxtE18KDXW58rrmWU6c0xHHhcNeF5wHM94nwIHOrU9byqPMcexZ02ur8P/fU7neeo4rkuey+5iSkemjJs3Hum+hfYGUFlJC1DOC/yYF2es645K52jk5TW9lq71Rp52ed9667VTSzo+c4rj9wrcZ0Bd3JNiwfCVdDYLO+HY9/ke3jsk7py+3VJJugbjvJZqz4raZp3P3xU9jynS/3WdfLLXqKJPOHjUNdQx1DG0TXwoPdbnCjxnXeBKO7I/CnZgl6U0gk9V4Ab54jj2bRn3o6Mj73g6phkpZbrZ8/nvTPks3yM8l0XlvYv2BlBp9ujqlxU57j8ddd0t63VbS653Q/Ovo1xmOF6va37EqWbKHilvt3fO8vUD+mJ2St3QbdMgRpNGYJXR2Tzj2O/pHt//i+Sf8amBrTeSf7ZQqC7V5PdkmnEOdyp4/L9b1+GyYJCoa6hjqGNom/jQl1jfa8eJ7cu4H02LUTSX34OUym9W4DfHypRGfJZ844tzlr/LNnEv7OZ7EYktKWVwxePnLIo6VAdobwCVNkUmP0CsSgNjT0rdGi/wpiOkzZEthxtwTV0zo5IeCGtw65VRbmWnY7MfSnyS8tJ2Aei0QbIHwb9G7WI6m/ntd+zzaoZ9HHfs436P73elx9Hfx6kVvU52Gs+NFT0Ps/96vQb1yj9UtQNDXUMdQx1D28SHvsT6FqQ0PrPkIIqf3h0pcCy/pBzLaAVuDldu1GcZ93PHCqQUdU36twDR5pRr6GvBTF0U40NU3gCqLanO2F6RYx+OgjRJ9d2v0k67YY6A/KMh19T18DXpYehd4+8H+3Bs8yt8vwF1cE6yBcK3NbCMfHY2V0jyOlA6CCpLUOix47iOeuhvVnGa+UyZ/AC8qg9Vb0i1RzomrXU2g6q276hrqGOoY2ib+Oqr9SXW5xrR9k/Gm+Nl9L4iixHcSam4fq7AzfFQiqd02Ru955HH4/pQ8Acli7RAuI+pMHOkvRjd6RzvHRIAobmaUFf8UqHjv5DyG/pSso9kqQNXOi570Whz+uzVPh7fuHVct/kaAn2jDxBfSG9B8HMNLSNfnU1t9/7t2N/6DPuZJskBLt1WFKh7q/yQ2J4B+1dF77Vd1nlcrOh5PJFmpaALDXUNdQx1DG0TH/oa67vhOKksN+mYFJ8mMCel4ntbgRtjasrxr+nxwpkjyg95Oq6lKR2MMhZr2yrlBcJnR/fYhRzv3Vjhiheos6ScscMVOv6lPQRzNCDetBXGXQs0L0loGD+T/k5X/Uuy550M2RcptghhGdsdqjak0EEz37rcQ4+kuQMYfHU2XWkKss5UdQ1y+ZJxP65A2c0KXqOTUr2Zy7YFCb8feyr6nflD6pN7voqoa6hjqGNomxTV11ifNjBd07rTnnJoh1GTl2sOa3NUx/kCJ344pTFchQCmq+L+FgVKdITjammvfLo+ulg63VNTyWjqkk/W++Z7Oi5XuX4sqRx2l9Qx1vzwmkc2T55xLUsNtq2inQIE10BKqjOr5mlKvVf24o+hOiXuRZO1Lv5u/BbN6/OxXU84rg0VLmsC4agaHYgx3qXenN3g8vHV2XStAbU/435cM5/GMu7nfo3qC3sgWdVSbGkM4InUJxXRdiknHSeoa6hjqGOoY/y2TZL0Pdb3i+eOz7oCJ/8oZb9VmHpw0WM5PvN4XHel/IUrTX+knFfexRF0mv1zyf4UV0cY7mht76MvFoCwJM0geV3B89ibUu+tbei1XeMoj7+kcxbAmgEc26WE4zpe4bImEI4q0Tbd25R7R2dX/tzwMvLR2VyRUsZZ01i+cuwn68i+l479VDE9lb2IXdXu2ROOa1GHxfiqMpu8LqhrqGOoY2ibFG0X9j3Wd8Jjp0dH8eWdwpiUgN7cqjCl/LXHsjzm6Zi0XL87PqOsp4o3xe+CpyOS/DQx6/Yr7RQgOCdr0iGeJu5p/ocaem2HpHvqgyMDOrajUo+p+TEC4aiSO13unYMUkZfO5q+O/Yxn3M+clGs1z1NddaVi12fI6rf+kGql8fk55Zquqeh3ZkgmP1Bjbaj+oK6hjqGOoW2S18BifX/m6Lhr7lZN9aFpUcyndkWmB6xPOakPFbgpfpL0J6FDUaBEn3bodNBfokpAz1ufcNqLBi32dFxp5TqzpLL4kPKZOzLuS5/yPPLwxdCKqompCYDQjYm/mSODdslR/7xo8PW9kVIvjw3wuHZVtK3RRP+xlbYgUUgBk3i7xi3vrbM5Jn5SI+4U94LQWQynXPfDFbs+CyV9IeiQadAhbUZGlVMS/SvFRiPDX1ueuoY6hjqGtkk3A4v1jYh7FHavgdi5xnv2FiiE/SknVoVRWnscx/4uw00QT3/xmRbgd8dxPS2pHOZ1uUmXZvwRuyeMTAPq7HbC9/VqBc9jVpdG34qGXt8DjvLQtUmmDfC4tjoaUahGo5tAeDWtlu6LCk/jlvfW2XSNvH/oKcj1R8b9rEm59ssqdn02SnVnsl2V5JR0cT+0ygtH223KjVQlfUFdQx1DHUPbJKuBxvq2iZ8R2PFiN3MKFMSllBO7VIGbwjXqLcv0m8vRe057PK7njuMqa5XbHZK+8FEWZz12HrfSRgGClJQL8HLFzkF/yB93qYMuNPT6ujo1YwM+Ltfi1gThqtHoJhBePbNl8kgqc/ss7dmV8NfZvOOpw/hR/KzfdEbcD0CqZqdUM92Cq++vaQw0lUTVHwhfkWIzkZEPdQ11DHUMbZOsBhrrcwWfswYhNBBedHHHtOnToS9gpWlPvnq4KKPRe1Z67HS4ynR1n4MeefODA6i3zzWoK8xG0bi4R0APN/D6ugJfOwd8XBscx7WKr2QlGt0EwqtF28ndHhYyctN/Z/O2Yz9/Z9jHMnFPQx7JsB8dAehKnbi3gtfnuHUOpypwzDpr91NC+Z+N/q7X9FvFvzf2ujMnB3QcIa3b0Y9Z0dQ11DHUMbRNKuW942S2ZNjHsKebIG3hnF2Bl+MvKRX3jAz7GYuuiS/bxf+ipt3uhe8p15EAA4BeOgtVCoSbiy5q0HehuBeI3N2wa7s85fdgzoCPzRUIX8tXEvCu26ifkxRRKZ3Ny+J+MNurw459/JnxWFz7qeoaGnbZ7qzAMT+U5ECl9t+mycTMjCqzR9EOalZ50wLh1DXUMdQxtE0qY5G4g7fTM+xnpfgZxZwWCN8eeFkedxz3Xxn3o6ul+pw+3+8p6XtSruFz+jQAeuwsVCUQvkk6HzDGecD/cNSDjxt2bV2L4j0L4NgIhAP9ryeTtvsUUWmdzW0p5T6/x33cleIPL+ZI8uwv7XMur+j1sWcybwn8eH/tUv5xf/7fin9vtkgYi683LRBOXUMdQx1D26QyDnjqqP/kKWhxW6obCHdN98w6hWXccyfcNSW9rGlBz4Qc3QCySZpCV4Wn69qwM0d+b7b+5qoLFzbo2j709NtYBlcgfA1fScCbBY6gRLzpAsMzKabSOps6sMk1U/NwD+8fSnl/r3VlWlqc/RW+PvYArvWBt1d+SHrq0XhhvvcV/96slzAWGGxaIJy6hjqGOoa2SWXccpzIsQEdT1pu6ZBTo4w4vvh5RpYtEn8pS5allOe8EsohbXXmp/RnkJOm03Hlees1z/3jlO+oTtmbQjEPVFKjNfQFYWZb92VSI9+1UPHphlzX4ZTv3eoAjm+j49hYrA/wY2pKPRivp7CMYiq9s3le3A8hpnZ571opnmLxmmMfZ2rWdlkd6HFqOoLXkjxT17yGcTrNqgepfpZiaTWQH3UNdQx1DG2T4KU9dft5QMd0IaWxfCLgstyS0sAfGuBxHZH+rpbsGg2ugZCltA1Q0OLW9sq6t25leL8Gu89JZy5nFuYKw82EeiPkaWbamH9qHOsfjtftd9SJHwb829Avm6W/a1T4Or5hvpKAF5ckfZTiboqoL53NmeIeUHCxy3tPOd53s8ffStcgpzM1uD4frXOaEehxJqVq+x61q02HpB5BqunWuX6kKukb6hrqGOoY2ibBcz11+zrAY9qe0lgOeXTgqOOYBz1N4p7juM6V8Fm7U67dMQH8+Ek6H+DpQ5b5Gd4/lQ54ZerQWwEfr5mzLy23rc4WGnfUi5sbel3LXKPCR5tjvMLlHdI07H5Ox0aY9nS5Ny5RRH3tbOrsOtcizjqK0/Vw8qnjPQe6fJ7mgn0pyQ9C69L+suvcqQEeoys//9GU3+yqB3WmWuf6haqkr6hrqGOoY2ibBO1MnzuoM6IOUdqU43kpDeaQpxz84zjmgwM8Jh396hrx73sU7GyZ/MSSBZDQr/s6S67hudF7PkkzRuRWOWDyLNBjPSGdU/5GurzeFQxuQoDQ9dsYSqqzpAe4Lytc3gTCEYqlKYGQOF0eKcn639nUAJVr7aC/pf1w0GwbTU+5hosT9q+zabZFbf+k9+iaEYtqdH3sezy0dqWrf/bE8frrMvhBcT4MyeSAKPqLuoY6hjqGtkmwXGksylpEUUfQ6Uirbk+yXoo7vUbZ05W1UZ51NeGFGSvufnE9nfvuufMxJO7F0PSHboYA/iSlMviYoWEQjwC9TFEGZXXCdQ3x6fou6UxvMreH96xM+U2bW+Nruijlt3FOIMeYNCDgWoXLnEA4QqDtvjcp98S/Na/7Qu9szhZ3Ht24Q38zqh/Pp/Qldka/ifo6nbX7l7jXhHgg2ddMqoLxwAMBSUFCDUC5BqXdNq5vnb4741QlA0FdQx1DHUPbJMiKyVUplfH0bJ/0Pg3yNxnMgplTZGJl3gUZ3rfXcayDzn10TvozQtuV//FdQMEO1McfUePnRM66Ic4ft5miDIprzYqQRj6sNo5RG3lZHpq+kOaljTroOOfnAR3jlYTjO1ThMicQjhDc6nJPrKWIguhs6qj90ej3zPf3XttpOkhG1yqaX+Pr8yPgQMAhyZ5m4plUdHRfl+8OgfDBoq6hjqGOoW0SjG3iHqVRRvAg/hKv6uH1M1MqyicllYdObY+faB3O+N4bEmZO878dx/Wrx8/4w/EZOhKoCaN94sVdNTi2q6bnuFMmnkbrIieDDkzqvfWotc2SzsBpr3XD5+h9LIYXngcS1qwak878+WQc14aM7z/gqCv/qfH1vO04598DOsakgN3PfBWB3I50CVr8ShEF19nUdp0+nNCBSDpY4GH0e5f2YO1b1J563druSnu6+8WozbhKmpN6LtRAwBJJXp/kQQ9t5G4DEfTh5lKuDahrqGOoYxpbx1Q6EO5aVdd3fvDlRvDgVYb3HU+pEH2P5NSA7fNo3ydyVOiuHIjbBnh956SU3yoP+5+eEuTQvI+zav7l1/Q+8UKk+uO9uubn+4vRSLkng1uoI061EI+ivWrde91G6K4Q8taH7HBCfbIlgOPS+uydFFv7QR+2utZs8Fl/zIg6CJ+iBurr6PvS7+9sP9eoKOKtdWyf+RoChdoKaUHwWxRRpTqby1OuJaltwg2E6ECPpFlon3u4bt+6XON4EUSuDahrqGOoYwiEV/L8XYsX+Fzccb10jqD71cMXLB617ivlxlqjLE7meP8acU/TmT7A67tb3Hm2ij451Y6OK/fjVan/SFs9v3j2wFfx82AhzYLo8zSopQvGzhvQef9s/Hjp095BLHIVB0pXGsdk3n+jXd4fp106JAjR/IQ65cyAj0kDy88z3GNprqbUmz5o3f5U3LOpRvpYbptSOjXTAqrL7WO7xNcQyEUfGH5I+d6/HnC7mM5m/jZX0qxPhBsIcaXG7GXmqvkAO+mhtY7IHavgtSE1Stioa6hjqGNom/TFipSGqo+RWhrMuCyTA8NZg9caAPzkOE4dXV4kIKiN8QtSPCfoWcfx/Tnga+zKz/ipwD510YNrKfvd0ZAvvlkGm0r+LL3H7YdWLwd47hulvNkjvdAAvD1i03xg9r1LRzte1HWRIFSPrfv93gCPRQPHT6RzpEORQM5WcT+gnOP5+5m09TPIe9lxDB8DuteSHmSv5isI5PIwpe7RQQOLK3Qu+qB/WMIY2DHIzuZzx+ff4Hb/f98DCwSsk2KzMcx8xBccbZitFQzUEAgPG3UNdQx1TLVUNhB+IaWxujfnPoeiL8Z1SV7FN+9iSTri0xUM13/fJ9lGOGtg46hMjFr5IvmD//q5rpH1Vwd4feeJeyVlrUxnZjzH9dEPUdI+9d/OZdxnlZmLQpzsw+e50s8MMu3OSRnMonLD0f1mB+D3WWVzxPH+adH7GV0Qth3ifxZLHjoS/E/P9fr8lN/e8x6OeY90X1CoH1NM54s7LcrdgO41O5fxa75+QC5nutQ92yp2PmZQZtDB8EF1NtMerF4J6FqtlWyLBH+R5HUgNvW4H/teHg8oEOCalaH95dk97uOL1WaI09Ntjv720XObTPusOpPtm0wOihUxJATCq6IqdY06m9K+te8319pVuk5Ot0VDN1PHUMcErpKB8J/FHSSNFyT4LXpdUuNP/01Hrq2LGgOnpP0E6FuXL3SRPK+Low6qa9/vokplc3Rs5pdH86KujgIE12Xy4noLChxXWh7zxwO6vhrse9DlWugIWn3SZgevtaxWROWoDwtupFxXraROS7Pydi0x7p+nffi8ZdFnaTlPkc6HQtcGXBbPjB+wfo3y2hJ95s6EOslsUPzT5f0XaXMGbUg683EPIqe03tOvxP+I6uVd6uaiM0x29NA4L3uUxVSZPKq/7AW587onva9yDyB7EEO3cxU7nxHj2D80tLM5J+F3OIQ+Tpr5kj7Q67T0NvNqmePctd29MOH1dkBrkA9Obnnog9/t8n0+5vmYb0o5KVrt1GdfqKqDVMW6Rvsp2yX5wdmTqA7pxcyE76z2YZdSx1DHVEBlAuF6oXRUrwaLx6X3p+a+Nh9PdjTAqyNOfng4Hu2I7ytYaZ/u4XO00bRSyh/NGF/fE11+TIpuuqiY5sfdIM1ZDd7U7+DvBZmcj/i4pAd7+2WxcV8869NnXhL3whp2rrL1Ca8ZlXIW24V/B2UwKT101IA+3HWN9tBGztYc9Z++XtdWeN5DPav36eqcdexs6T6ibU9JZacpY/Qh1d89/jYuGfA9Nt1qT7yT+q9vAZRRZ35K+a4/quA5bTGO/2bDOps66ELXGHrfQz2uv8shppk7L8kLuOVpb8a/+2kPqe37f1BrYOxN+b3N4rCk5/n3vfD2ZyknFcaI+EsNCuqaJEcSjjVrmthdxnvfS/LDOuoY6pgQVSYQ/t+At989nos+8T8n2abBmXnFDxeoQDS49jHH5/6I3ne4pOt7wcM10mMcj8pVg6yakkNTUGjgdbP4W5y0qnYaZdWvEcV6HexR+6tkYubGoF00ymRnHz5PR2a58qMvku55pbWB8V0Gs8gnstEg8FvpzC87teTPfJahvhyPfk+Od2nkP4jq/u+Sr07Wh7YrMp6Hvj5eXDdpv7s9l9vTnL/H8Tl+jr6b6/t8j+0ruVyAutMHR2kP9/Q3e3YFz8sMgp4J4HjK7mzqWgl3o+uVZ7DRePRebXcdDKC8ZiT85mZpMw/JxIww/f1e3uX1L6zPWjqAc14gyTN4P0j21JXDkjwLW9sjZQwCsmcxn/a03yUyeaQtBqtudc0sSZ55ksVD49yWU8dQx1RIZXOE1yVQoulZNF/xzegL9TWqSOKArjbQx6LKcglFhgL3WhyU87WoXTfaeUyapj/VOI5Bm2N0Nt5IubMElkr3Kdb2Ql0/GX+LA+V3uZ0rY4t1PQ9TJIXqk6S8g01mpr75i+IAMhuV9IdcP1e0vWcOeAkhtzmdTT/35toe3/uHTIwE7+VBtD3Nf11N2gyaTvRbVA6jJfZ9zFR02p8f8bTf9eJnrTIgzRPrPnuQ4b1mWrHt1DHUMRVD2wRogEGMBu9W8YSyIIM5KnxXiZ9zVLrnirYDp2eNv8WpNg5xO1eK2fjTUQdTKZJc4jx2GpyaTnF0TEXVunQhRQLkbhclbfsrel52x3ZZAMdEZzO7pPU4elns+lfjt7LXYNMN8bvWB/zYJOWkQwBM9npxvc48niETi052G6FMHUMdEyLaJkADPDW+4IsDOJ6QFmQwU5KUmSv8YQ+NC3uRRc3VFef8vR392yJu50qZI5258U5QJLlsi8rvFkXxv5EgZk7KvRQJkInO0HItpN5rwDFUt6VzVHsI6+HQ2Szedo8DVLN6+J3Mmuf3qhTLEYxy7KhRvYRwrUion3uZeRkvOtnLKGLqGOqYENE2ARrQ4TNXgg6l4glpQYY/pdzRUyNRh/R+D6+1n8xrkGtK1AEiP2A1bbICE6S5yi7Of76coujI/3uZ4gAy/x6/FncQXHOZVnXmzkLrXF7S2ay03QnldtTx2tUykervt4yf87v1Gccp+iD8Zl2X8xQJSvJvxnstnnmi6Tp6maVJHUMdEyLaJkDNnTa+3CEszDEkEwtKhOKAlLuwVDxK50gPr9WcY+YCLBoAjKc6X+B2rqwTVnCCFCm9OxWV2yhF0ZHOQRdbYuHcZtLf8rfSfbGu91JsRLDWUzpLqdfFcn9I+LNebqUcvz6g/6nC98Ul63zG6GxW2hTpnFHmWsxssfG6PL+TdpogHrCG4Yp1XXZSJOjTvfY65bVrc/xeUsdQx4SItglQc+bIp7kBHM80CWt0upoj5a6YHE8J63W0+ZhVKT8WcqrVrcFxjeLoSZwbX0dpjjS8LHT66jejThjh9mg8DZTprKF/xR3c3eLps3Q2xl3HZ+gD280S/oOZQ5IeyN9Q4XthacL5/BbIsdHZzO+spC+aqe3XOKXe7Zyfsdna/02KPQi3hbzK6I9tCfVM0tozC6QdANeH3muoY6hjKo62CVBjZv7r54Ec0+6CDfayPDfKynce7o/R1qtfEirmXhcvQdjMBWPIF54uns3yWspbib0qtPMRBzsfCEFwdJov7mD4Q4+fo2tWfLH2/6giv02rJH0EfZXr4yGrDZMlzyudzfDrfrvs4py8I8Z118El03J+hr0w51uKvafv3EppBxB1JqkG9nyvM/TWui5LKXaUZCTh93Gf9RpdHPMfx9+oY6hjqoi2CVBj+4wv9u8BHM88oxMd2ojY81LO4nOro31eyfi+F46OD6rvooSVrig0mh7ooUyk/5jV8PLQIGe8OKbOFuGBGJLsEneQd6HHz7lj7bsKCzhrHfIhpXzuVfzaX3Cc13w6m7XwQCanIJof3bf6328K/k4OJex/iGKfRGd1PpfJDwP/y9nO73ZN7MAk1wRlemjdb7et+zGuh0Zz3s/UMdQxoaFtAtTYNfE/PboIc1HKS4GV1RYpJ23FaLTPXRnft9+qmPdzO9fKQaMBcoji6KCj2vRB0D6K4n+5X+Mg+G8UB1LMEHeg96zHzzGn0t6vSNk8TCmbt1HZVdUxx3mN09msjS0J5RenQ9GZID7y2r+z9r+CYnfSYJEuem4/XPPZz7JH0L6n2FGyo+KeiRyndiwyA4w6hjomNLRNgBp7Y3yxZwfWWTsVWFnNNo7tjad9zpOJRcayTlHWYOBXqdaoO2SzyviOnqQ4YNHZJJ+izsNqigNdbJP0RSCHPX2OOZV2dwXK5URKuWjO/apOBdap7JdTzu0xnc3aGJLJQaT/ojair2DSTWvf2yn2rl5K5wjX6R73vV3IqYz+SlpnYoPRf9f+ykzqGOqYGqFtAtTUsPGl/jLgY1kuk6ff7AqwzMzAc9GggU5b/Us6U5tknboap2v5h9u5tjSYEU9rJ/8jTLqugAa6ZlAU6EFaUFS3PR4+Y7bVKZsZeJls6FImOyt4nfUh+QGZmCni2q4EdMx0Nos7nlCGPlOrnbL2PUqRp5pu9Wt8P3i6aF2P0xQ5+sAegfzciCMspo6hjqkZ2iZATa0xvtR3B9xpe211nvV/twZYZneN4ywyAjMtIKGj6ab2uJ94sdPz3M61N5cigGUORYAcHdi/Hb89f3n4DHPU+aPAy0NnZH1K+S3+owLXVKeg6wN0Dehr8FsXW/4u6QHwENOp0dn000awB5T4zG1vp1/5kyJPtdMqr+Oe9/9Ewlz4FvV2yVFfb6SOoY6pIdomQE2ZHdZBjgz6QyY/Afb1o+rbFeM4twVyTA+iTjAAAEkWG79dv0o7SJ3UwF9e8HPGjH0dDbg8NID8VHoLGNd1C6ndQGezOJ0xNi7lLYg6SyYvZsfCzG43rPL62XP9ZT/0mEWRow+2JtQxZ6hjqGNqirYJUFMnjS/14QEdwyarcrkuE0+E1wRYZoeNYyVnMwCgCg5bnaWtUs4o6H/FX1C9TH9Is4Pguo3Q2awNnR3kSoVzwuPn/CP+R4HWkQaRzJkZvtNP2imd3lDk6JOkNTV8LmpJHUMdExLaJkBNDXp0s+YS/Wgcg3agNZ/oDglj8c4koYyiBwCgV3Far2/Rf+viekmBM+1Y5Q2QLrF+z0O1XQiCfwnsmtDZzE+/r3GeXp0haAeS3kffdx/stAjnKP5E9iCfMc/7/93a/2WKHH1iz6T64Hn/1DHUMbRNAJTulgx2iuw9SV4d+qj4WYyyDBuFFdoBANVhjhy6bvz7cUcj/1DOzzko4T8o1hQxX4VA+G06m7URt6WfSTsofiShLH3ldrVz+L6m+BONWuW0w/P+X1v730KRow9mJ9Qtlzx/BnUMdQxtEwCleyDl5JXqxQGrUrll/C1+GhxiXrBVxjHf5xYCAARuvfG7tc/4d10s8kdCI/9Vzs+5FXinaSShc9fULbSFQOlsFguG6LT1eBblDJm8YKqv9uq0hH0v5jJM8sEqI58LWy+SybN4plHk6IM9Ut5DNuoY6pgQ0TYBaspMS9LPXJFawZoL+nySzjQoYwFXNNOlGlO/AQBQ5hTXRdbfbjka+qszfsaQ0Xn9Ef1WhuaaEAAva/QYnc3+i2dPalt+gfW3USlv0cw7Ul4O8jpYaZXPc8/7P2nt/y5Fjj6xF2fU3/wyBq1Rx1DH0DYBUKovxpe6X2lI9HNedOmQ3Q64ohmWcHNsAgBgi39z3yX8bbWjoZ813+Qa472PAiyDg0Lw29x+obNZafF6NZrzf1XC35cnlOcpT5+9S1hELc1pq3zOeN7/W2v/uyly9IE+7B6X/qTYoo6hjqFtAqBU4wP4Up8Vd0qU2LPAK5r42Me5hQAAAZsj3fN2v0po6Ouo7iwLVpsjiH4NrAxWSnIKmKZuWhahpZ6js9k7fXgVz77YmPK6ZzJ5UTsfi2bqgJBv1r7Xcln+398lls1aa996HaZS5OiDtQl19L6SPos6hjqGtgmAUn3v85faHnn2ydHR/iwEwgEAKGq38Zu1zfGaQ47G/rEMn/On8b7lAZ3/LGmPhCcAPrG9pbNZWYuitrOWz54ur92bUKZbPR3HRWu/97g0/7NAJgeRhjzu/561/4sUOfrkXEJ9Mq/Ez6OOoY6hbQKgL1/usuniPe+tz9zpeG38FNiu2NdJ8hTQXh2N9j1W8EfDHFUFAECoxozfrJmO1+gaId8lf8B0RCZGXIe2dsZ9IfBtbzfobFaSzu6IH+r0kjNXR1V+tsr0gadjWZRwvRZxiSYtJnjT+rsuXDzLY5mziCD6xV5o+nXJn0cdQx1D2wRAX77cZbsuvS+8EHeo7RWQNe9o3pFm88TfdC4qQwBAFcRrgbzo8rpRR4N/Yw+fsUW6p18ZhONC0DtpOxXgfUpnM50GNuIURpczvC9pFOdPno7prrXf61ymjgePuu01/rYiqofzphmw+1GMkEW/LEyoRy734XOpY6hjaJsAKMWPPn2p7UUvdITK3B6Oy5zGrTmr3hU4hnXib6oPI8IBAKFbafxenevy2uWOBn8vHSEziL41kHNfKwS8XdvWAO9VOptuGgR/HpXJR2nPwOjVmoRyPVdC/RJvSxt+rd5Y5REP6FkQ9WHyls/ShLJewVcDfZL0UHlnn9sw1DHUMbRNAHjTj8Uy58vEiLR465bXMH7986gDoFN1dJGfkwWOQxeGikfT6P6XeagUyREOAAjVMck2svuJo9E/v8v74inT+nB4egDnrQ/a30e/0WyTtxCnOtPZdLehzcVss46InJZQrpoGaYmn47tt7ftxw6+XnWJK00LqwwhNGbW9wH4fW/u9xVcDfaL98I8yuAeq1DHUMbRNAHj31fhSTynpM+yOdS+jy+4mVDp6rHMKHot2CDYU3M+wcUxfuIUAAIF6KBMB6uEeXr9bsqfSMNOOPaLIQWfTC/2+6iK2do5vHfHXa2oTnR5/wVG2GjTRQSkjBY9zgXTOLu3XSNFQvUkoay2fXQX2uVMmP8hYQJWBkg1FfebXjjpE+/f9yNlNHUMdQ9sEgHefjC/1tBL2/5tVcWjgeG4P79uXUOnsCaTMRoxj+sgtBAAI0DSj89hrgHqKJI/8+ijuBabN4Pkxih10NgtbL8mL19qBbNcDqhPRd/aH9JYqR/dVZJbkCWt/2reY3dBrt7q1vYzKXvs816RYKofZVl9Nt+NUFyiRpsN420MdZM6O/hT1+ctCHUMdQ9sEgFd/GV/qJYEdm+bw/ibtKaHbAzouM4fWE24hAECAtuTs1JxxNPxdI7DMhZvIJwk6m82jD8leWNfuIcXixQOrXF+I+6EkQB0D6hjaJgB6YObdWk9x9GS9UWa3KQ4AQIDMBSxXZ3jfAkfD35WXM17TgxlSoLPZXJp3/qt1/U5TLIWclMkpIhdSLKCOoY6hjqFtAqCYa8aXekvNz1Wn/uhiYYelWD50c5TdNW4hAECA/ol+p3RmVdbRPfccjX97kcUVxt+uUOSgs9loWxOu4Q6KJZcdCWW5jWIBdQx1DHUMbRMAxZ01vtQHanZuq1rbdWmPYhs3zvNNwf3uN/b1O7cQACAwC43fqZs53r/R0fg/b73uCB0o0NmE4ZhMXsRtA8WSyXqZnN/9N4oFoI6hjqFtAsAPc5Xg0Zqe4/zW9sE4z0sF93fZ2Nd2biEAQGDMBacP5tzH24TGv06bnWq85p7REZ1BsYPOJqQ9SMS8jrro3kaKpScbZfIihWcoFoA6hjqGtgkAf8x817dqfJ5mTrHNBfd1x9jXOm4hAEBgboo7nUmvfnN0APZHf59idKYeU+SgswnDCWnPxjS3vRRLqr0JZXaCYgGoY6hjaJsA8GvY+FJ/qek5LpLOJ8bDBff32djfMLcQACAgQzIRoC6ygOUsmTxqSLfn0d/NB+nHKHbQ2QQAALRNAFSBOf15Vg3P76Bxfg8K7mumsa933DoAgMCsEX8LOl9zdAJWSucaIysp9spb3trm0dkEAACgbQLU3Zjxxd5Sw/O7bZzfkYL72uIxwAAAgG+njN+pHQX3tcrRCbjS2p5K8VHnGLyfjHbgIBc8pbMJAABCQtsEqLG9xhf7XM3OzcxhWiRXasxcnGMft05j6UIjf1EMAAL01Pidmuthfy8SOgHm7+qVmpTbvKjsvrW2Cw24T3Rx0zPWtSQQDgAAQNsEqL2Fxhf7Rc3ObYNxbm89BwQWces0zpLW9jC6/uMUB4DAzDZ+o1552ud+R0cghOCpTzet8zpY03tEc8gfbm2fAruWdDYBAEBIaJsANffK+HLPq9F5nTPO61LBfc0z9vW6AffEUWmPjBuLOs5NNie6f8wfQQLhAEJjzvC66Gmf01rbV0dn4Ie0RxbXwWfr3G7U8P7Y2truRm2jR0IgHAAAgLYJ0FBmTtFDNTovM8C/ueC+Dhv7Olnz+2GeVeE3NQ3M1NZ2TNr54DVw8E0IhAMI130pZ82P847OwOMald0D69xO1+zeONDathv/PcX6TSMQDgAAQNsEaIzFxpf7aU3Oaa50jlobLri/58b+Ftb8flhnVfgXG/q90Fzg843/NkeFEwgHEJJZ0W9dXEfN8bjvRY7OwLGatYPih+eaJmWkAffMXalnmhsAAAAA6Oqx0RlaXoPz2WOcz4OC+1ou9RwB5zLFCAh8aW3L+Hr8j5l2gEA4gJAcKbl+SkqlsZJir7Q7QiAcAAAAQENtMjpD12pwPteM8zliBQtWFtjXpobcD5oXVhcbncNX4/+ZD1cIhAMIqb5+b9RPX0r4jB3SGTT9SLFXHoFwAAAAAI32t0ykEvmp4ufyj9G5WxT928ao45fFTzIx3fxvbpFGIxAOIESjMnkRS98PMXXR5H+Nzxij2CuPQDgAAACARttYo06umStVFz3cLe3g+MyM+2niaHAkIxAOICT6kPe6JOfv1nUtdL2HIY+fd8LY/3aKv/IIhAMAAABovPtGp+jnCp/HB6uDpyPZFmfcx8/iL884qo9AOIAQaHqvL5IcALe3H9Hv32oPnzsv2p9uM7gMlUcgHAAAAEDjaSqQrzKRCmS4ouexIzoPDVhejTrwWQzLRKqYr1L9VDFZzJb27IDD0l44E20EwgE03U1pL5xZBzpaXh8qaAD4THRuzxp0LQmEAwAAAIC004jEHaPzDS2DC0YZ7Kr5ua6S9vT6x9IO8Mbn/YavQgcC4QBQbcuknTbGNaL+SoPKgkA4AAAAAEQuGp2jnQ07953GuV9s0HnPl86UMpc8739YepvKn3fbU3L5EAgHgHrQ0eBLZHIatS059nWz5N82exv1VAYEwgEAAADAcCvqHH2X9qJbTbAuOt//ovNvmq9Gp3iz530TCAcAhOSldOZTn55jHwTCAQAAAKAGphgdvG+tbX3Nz3dddJ5xELxp+bEXGR1ifRjgOz+87u99iduOksuHQDgA1IcGvX8Y9frjnPshEA4AAAAANXJO2oE/3eqaL3uncY4XGnqdDxod4gfc9pMQCAeAev3um4Hg4w07fwLhAAAAAIDGum10iI9QHJMQCAeA+rghnYHgnxt2/gTCAQAAAACNpGlgvhsd4sUUySQEwgGgnr95XxpYBgTCAQAAAACNtMHoDL+lOBIRCAeAetgknUHgsQaWAYFwAAAAAEAjnTM6w5cojkQEwgGgHkalMwi8o4FlQCAcAAAAANBIr4zO8OaSPmO4tb0vcSs7kEEgHADq4YN0BoHnNLAMCIQDAAAAABpnrtER/iHtgHUZhq1Ot+9tT8nlRCAcAKpvpfXb8byh5UAgHAAAAADQOGaA90GJn0MgHAAwaKet344zBfd3s+TfNnsb9VQOBMIBAAAAAI1zzegIHzH+Xf//Sorn/+0VAuEAUHV/S2cAeG3B/REIBwAAAACgIv4xOsKLon/bGHWSMeF3IRAOAFW2QDqDv99a21DBfRIIBwAAAACgIn4YHeGprW23tIPjMymaDs+lM2iwkCIBgErZY9XjN62/r29tsxpSFgTCAQAAAACN88HqDP/b2hZTLP/Lab66tW1pbXdl8qg8fVig6VJ0Wv1PFBcABG/Mqsf3Gn9b0dpeSPuBcBM8EALhAAAAAICG2dHavko73cfV1jaPIvmfDdL7VHXSyABA+N5Ydfec6N81Zcq71ra0IeWg6WC+ifuhAAAAAAAAAACgor5LZ/B3RmtbI+2ZUNsbVA5HZPID3WfSnNHwAAAAAAAAAFBb9ohw3XSdjF01P28d+b5V2gHw++Ke3fS6tZ2V9kyxTdwuAAAAAAAAAFA9uu7DS2kHv7+0tmvSjHQom6X3VF/x9oXbBQAAIFz/BySABAcoZ3duAAADiXRFWHRNYXRoTUwAPG1hdGggeG1sbnM9Imh0dHA6Ly93d3cudzMub3JnLzE5OTgvTWF0aC9NYXRoTUwiPjxtc3R5bGUgbWF0aHNpemU9IjE2cHgiPjxtc3ViPjxtc3VwPjxtcm93PjxtaT5FPC9taT48bWk+QzwvbWk+PG1pPkY8L21pPjxtaT5EPC9taT48L21yb3c+PG1uPjI8L21uPjwvbXN1cD48bXN1Yj48bXN1cD48bWZlbmNlZD48bXN1Yj48bWk+JiN4M0JCOzwvbWk+PG1pPmk8L21pPjwvbXN1Yj48L21mZW5jZWQ+PG1pPk48L21pPjwvbXN1cD48bXJvdz48bWk+aTwvbWk+PG1vPiYjeEEwOzwvbW8+PG1vPj08L21vPjxtbz4mI3hBMDs8L21vPjxtbj4xPC9tbj48L21yb3c+PC9tc3ViPjwvbXN1Yj48bWZlbmNlZD48bXJvdz48bWk+WDwvbWk+PG1vPiw8L21vPjxtaT5ZPC9taT48L21yb3c+PC9tZmVuY2VkPjxtbz4mI3hBMDs8L21vPjxtbz49PC9tbz48bWZyYWM+PG1yb3c+PG1vPiYjeEEwOzwvbW8+PG1uPjE8L21uPjwvbXJvdz48bWk+TjwvbWk+PC9tZnJhYz48bXVuZGVyb3Zlcj48bW8+JiN4MjIxMTs8L21vPjxtcm93PjxtaT5pPC9taT48bW8+PTwvbW8+PG1uPjE8L21uPjwvbXJvdz48bWk+TjwvbWk+PC9tdW5kZXJvdmVyPjxtc3VwPjxtZmVuY2VkIGNsb3NlPSJ8IiBvcGVuPSJ8Ij48bXJvdz48bXN1Yj48bWk+JiN4M0E2OzwvbWk+PG1pPlg8L21pPjwvbXN1Yj48bWZlbmNlZD48bXN1Yj48bWk+JiN4M0JCOzwvbWk+PG1pPmk8L21pPjwvbXN1Yj48L21mZW5jZWQ+PG1vPi08L21vPjxtc3ViPjxtaT4mI3gzQTY7PC9taT48bWk+WTwvbWk+PC9tc3ViPjxtZmVuY2VkPjxtc3ViPjxtaT4mI3gzQkI7PC9taT48bWk+aTwvbWk+PC9tc3ViPjwvbWZlbmNlZD48bW8+JiN4QTA7PC9tbz48bW8+JiN4QTA7PC9tbz48L21yb3c+PC9tZmVuY2VkPjxtbj4yPC9tbj48L21zdXA+PC9tc3R5bGU+PC9tYXRoPgJE81EAAAAASUVORK5CYII=\&quot;,\&quot;slideId\&quot;:272,\&quot;accessibleText\&quot;:\&quot;E C F D squared subscript open parentheses lambda subscript i close parentheses to the power of N subscript i space equals space 1 end subscript end subscript open parentheses X comma Y close parentheses space equals fraction numerator space 1 over denominator N end fraction sum from i equals 1 to N of open vertical bar capital phi subscript X open parentheses lambda subscript i close parentheses minus capital phi subscript Y open parentheses lambda subscript i close parentheses space space close vertical bar squared\&quot;,\&quot;imageHeight\&quot;:26.022935779816514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1877</Words>
  <Application>Microsoft Macintosh PowerPoint</Application>
  <PresentationFormat>Custom</PresentationFormat>
  <Paragraphs>182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Open Sauce Light</vt:lpstr>
      <vt:lpstr>Cambria Math</vt:lpstr>
      <vt:lpstr>Calibri</vt:lpstr>
      <vt:lpstr>Segoe UI</vt:lpstr>
      <vt:lpstr>Open Sauce Heavy</vt:lpstr>
      <vt:lpstr>-webkit-standard</vt:lpstr>
      <vt:lpstr>Montserrat</vt:lpstr>
      <vt:lpstr>Aptos</vt:lpstr>
      <vt:lpstr>Montserrat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Purple Modern Artificial Intelligence Presentation</dc:title>
  <cp:lastModifiedBy>עומרי שרוף</cp:lastModifiedBy>
  <cp:revision>65</cp:revision>
  <dcterms:created xsi:type="dcterms:W3CDTF">2006-08-16T00:00:00Z</dcterms:created>
  <dcterms:modified xsi:type="dcterms:W3CDTF">2024-09-20T14:25:55Z</dcterms:modified>
  <dc:identifier>DAGKb7veJYs</dc:identifier>
</cp:coreProperties>
</file>