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34"/>
  </p:notesMasterIdLst>
  <p:handoutMasterIdLst>
    <p:handoutMasterId r:id="rId35"/>
  </p:handoutMasterIdLst>
  <p:sldIdLst>
    <p:sldId id="256" r:id="rId5"/>
    <p:sldId id="262" r:id="rId6"/>
    <p:sldId id="267" r:id="rId7"/>
    <p:sldId id="263" r:id="rId8"/>
    <p:sldId id="273" r:id="rId9"/>
    <p:sldId id="274" r:id="rId10"/>
    <p:sldId id="268" r:id="rId11"/>
    <p:sldId id="276" r:id="rId12"/>
    <p:sldId id="277" r:id="rId13"/>
    <p:sldId id="278" r:id="rId14"/>
    <p:sldId id="294" r:id="rId15"/>
    <p:sldId id="293" r:id="rId16"/>
    <p:sldId id="295" r:id="rId17"/>
    <p:sldId id="279" r:id="rId18"/>
    <p:sldId id="280" r:id="rId19"/>
    <p:sldId id="283" r:id="rId20"/>
    <p:sldId id="284" r:id="rId21"/>
    <p:sldId id="265" r:id="rId22"/>
    <p:sldId id="264" r:id="rId23"/>
    <p:sldId id="285" r:id="rId24"/>
    <p:sldId id="286" r:id="rId25"/>
    <p:sldId id="288" r:id="rId26"/>
    <p:sldId id="289" r:id="rId27"/>
    <p:sldId id="296" r:id="rId28"/>
    <p:sldId id="291" r:id="rId29"/>
    <p:sldId id="292" r:id="rId30"/>
    <p:sldId id="297" r:id="rId31"/>
    <p:sldId id="272" r:id="rId32"/>
    <p:sldId id="27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64" d="100"/>
          <a:sy n="64" d="100"/>
        </p:scale>
        <p:origin x="72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342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35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="" xmlns:a16="http://schemas.microsoft.com/office/drawing/2014/main" id="{493D4EDA-58E0-40CC-B3CA-14CDEB349D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863" y="623922"/>
            <a:ext cx="6677082" cy="604157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AA9EB0BC-A85E-4C26-B355-5DFCEF6CC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3643E56B-BD42-413D-B17D-7958270F5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96C04F74-9467-4FA5-95DC-8D481A297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D73DE1C3-5C37-42E9-A3F0-256F19383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4A2E7EC3-E07C-46CE-9B25-41865A506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Predicting Employee </a:t>
            </a:r>
            <a:r>
              <a:rPr lang="en-US" dirty="0" smtClean="0">
                <a:solidFill>
                  <a:schemeClr val="bg1"/>
                </a:solidFill>
              </a:rPr>
              <a:t>rate AND </a:t>
            </a:r>
            <a:r>
              <a:rPr lang="en-US" dirty="0" smtClean="0">
                <a:solidFill>
                  <a:schemeClr val="bg1"/>
                </a:solidFill>
              </a:rPr>
              <a:t>Attrition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7CEBFF"/>
                </a:solidFill>
              </a:rPr>
              <a:t>Jon Paugh – Doing DATA SCIENCE – DS 6306 – FALL 2019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employee attrition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959" y="2212819"/>
            <a:ext cx="6810375" cy="4171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1805" y="2118732"/>
            <a:ext cx="36241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data from the training dataset and the “predict monthly income” dataset.</a:t>
            </a:r>
          </a:p>
          <a:p>
            <a:endParaRPr lang="en-US" dirty="0"/>
          </a:p>
          <a:p>
            <a:r>
              <a:rPr lang="en-US" b="1" dirty="0" smtClean="0"/>
              <a:t>Minimum goal </a:t>
            </a:r>
            <a:r>
              <a:rPr lang="en-US" dirty="0" smtClean="0"/>
              <a:t>: Sensitivity &gt; 0.60, Specificity &gt; </a:t>
            </a:r>
            <a:r>
              <a:rPr lang="en-US" dirty="0" smtClean="0"/>
              <a:t>0.60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Competition goal </a:t>
            </a:r>
            <a:r>
              <a:rPr lang="en-US" dirty="0" smtClean="0"/>
              <a:t>: Maximize (Sensitivity + Specificity)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0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3 factors attrition- 1 Overtime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237" y="1881815"/>
            <a:ext cx="9395927" cy="49761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48964" y="2920482"/>
            <a:ext cx="135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Overtime = No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31624" y="517227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Overtime = 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24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Top 3 factors </a:t>
            </a:r>
            <a:r>
              <a:rPr lang="en-US" sz="2600" dirty="0" smtClean="0"/>
              <a:t>attrition- 2 Stock Option </a:t>
            </a:r>
            <a:r>
              <a:rPr lang="en-US" sz="2600" dirty="0" err="1" smtClean="0"/>
              <a:t>LeveL</a:t>
            </a:r>
            <a:endParaRPr lang="en-US" sz="2600" dirty="0"/>
          </a:p>
        </p:txBody>
      </p:sp>
      <p:sp>
        <p:nvSpPr>
          <p:cNvPr id="10" name="TextBox 9"/>
          <p:cNvSpPr txBox="1"/>
          <p:nvPr/>
        </p:nvSpPr>
        <p:spPr>
          <a:xfrm>
            <a:off x="160082" y="2405697"/>
            <a:ext cx="1520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Stock Option Level 0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657" y="1969927"/>
            <a:ext cx="8740783" cy="464744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0081" y="3487798"/>
            <a:ext cx="1520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Stock Option Level 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0080" y="4561869"/>
            <a:ext cx="1520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Stock Option Level 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7415" y="5643970"/>
            <a:ext cx="1520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Stock Option Level 3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4173" y="3216441"/>
            <a:ext cx="2252705" cy="227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9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factors </a:t>
            </a:r>
            <a:r>
              <a:rPr lang="en-US" dirty="0" smtClean="0"/>
              <a:t>attrition- 3 Job Satisfaction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201" y="1863391"/>
            <a:ext cx="4536157" cy="443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5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factors in attrition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42" y="2771313"/>
            <a:ext cx="5645448" cy="22631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290" y="2771313"/>
            <a:ext cx="5772090" cy="2352210"/>
          </a:xfrm>
          <a:prstGeom prst="rect">
            <a:avLst/>
          </a:prstGeom>
        </p:spPr>
      </p:pic>
      <p:sp>
        <p:nvSpPr>
          <p:cNvPr id="3" name="Up Arrow 2"/>
          <p:cNvSpPr/>
          <p:nvPr/>
        </p:nvSpPr>
        <p:spPr>
          <a:xfrm>
            <a:off x="9731829" y="5034430"/>
            <a:ext cx="914400" cy="9413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2401078" y="5034430"/>
            <a:ext cx="914400" cy="9413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0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factors in attrition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6" y="2093254"/>
            <a:ext cx="5438775" cy="4029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156" y="2240988"/>
            <a:ext cx="40957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2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factors in attrition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84" y="2018138"/>
            <a:ext cx="4057650" cy="4086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786" y="2018138"/>
            <a:ext cx="4057650" cy="4124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875" y="2065763"/>
            <a:ext cx="40481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7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rating is not a factor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483" y="2536104"/>
            <a:ext cx="6294602" cy="351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6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Attrition by numeric variable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23" y="1990418"/>
            <a:ext cx="3291550" cy="20316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455" y="1990418"/>
            <a:ext cx="3302012" cy="20316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049" y="1990418"/>
            <a:ext cx="3353029" cy="20761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23" y="4148486"/>
            <a:ext cx="3291550" cy="20560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2455" y="4115393"/>
            <a:ext cx="3353029" cy="208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6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Attrition by numeric variable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969235"/>
            <a:ext cx="3426913" cy="20898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018" y="1969235"/>
            <a:ext cx="3309666" cy="20528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105" y="1998753"/>
            <a:ext cx="3309667" cy="206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PROVIDED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CaseStudy2-data.csv (Training data) – 870 rows of employee data, with all fields including Attrition and </a:t>
            </a:r>
            <a:r>
              <a:rPr lang="en-US" dirty="0" err="1" smtClean="0"/>
              <a:t>MonthlyRate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CaseStudy2CompSet No Salary.xlsx – 300 rows of employee data, no salary (</a:t>
            </a:r>
            <a:r>
              <a:rPr lang="en-US" dirty="0" err="1"/>
              <a:t>MonthlyRate</a:t>
            </a:r>
            <a:r>
              <a:rPr lang="en-US" dirty="0"/>
              <a:t> field). </a:t>
            </a:r>
          </a:p>
          <a:p>
            <a:pPr marL="0" indent="0">
              <a:buNone/>
            </a:pPr>
            <a:r>
              <a:rPr lang="en-US" dirty="0"/>
              <a:t>	Predict the Salary(</a:t>
            </a:r>
            <a:r>
              <a:rPr lang="en-US" dirty="0" err="1"/>
              <a:t>MonthlyRate</a:t>
            </a:r>
            <a:r>
              <a:rPr lang="en-US" dirty="0"/>
              <a:t> field, numeric).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CaseStudy2CompSet </a:t>
            </a:r>
            <a:r>
              <a:rPr lang="en-US" dirty="0"/>
              <a:t>No </a:t>
            </a:r>
            <a:r>
              <a:rPr lang="en-US" dirty="0" smtClean="0"/>
              <a:t>Attrition.csv – 300 rows of employee data, no attrition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 Identify top 3 factors that contribute to turnover.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Predict the attrition (Yes/No)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All 3 data files have the same columns, except for the lack of Attrition of </a:t>
            </a:r>
            <a:r>
              <a:rPr lang="en-US" dirty="0" err="1" smtClean="0"/>
              <a:t>MonthlyRate</a:t>
            </a:r>
            <a:r>
              <a:rPr lang="en-US" dirty="0" smtClean="0"/>
              <a:t> fields as noted.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652005" y="3592928"/>
            <a:ext cx="379142" cy="196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652005" y="4521652"/>
            <a:ext cx="379142" cy="178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52005" y="4271103"/>
            <a:ext cx="379142" cy="196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92" y="2293018"/>
            <a:ext cx="6791325" cy="4076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attempt – predict attrition using naïve </a:t>
            </a:r>
            <a:r>
              <a:rPr lang="en-US" dirty="0" err="1" smtClean="0"/>
              <a:t>bayes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73122" y="2642839"/>
            <a:ext cx="3637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Validation testing</a:t>
            </a:r>
          </a:p>
          <a:p>
            <a:r>
              <a:rPr lang="en-US" dirty="0" smtClean="0"/>
              <a:t>Average Accuracy : </a:t>
            </a:r>
            <a:r>
              <a:rPr lang="en-US" dirty="0" smtClean="0"/>
              <a:t>84.4%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Average Sensitivity : </a:t>
            </a:r>
            <a:r>
              <a:rPr lang="en-US" dirty="0" smtClean="0">
                <a:solidFill>
                  <a:srgbClr val="FF0000"/>
                </a:solidFill>
              </a:rPr>
              <a:t>53.5%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Average Specificity : </a:t>
            </a:r>
            <a:r>
              <a:rPr lang="en-US" b="1" dirty="0" smtClean="0"/>
              <a:t>90.5%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465482" y="5341727"/>
            <a:ext cx="802888" cy="4795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8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using Random Forest – OVERFITTED!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73122" y="2642839"/>
            <a:ext cx="3637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Validation testing</a:t>
            </a:r>
          </a:p>
          <a:p>
            <a:r>
              <a:rPr lang="en-US" dirty="0" smtClean="0"/>
              <a:t>Average Accuracy : 86.2%</a:t>
            </a:r>
          </a:p>
          <a:p>
            <a:r>
              <a:rPr lang="en-US" dirty="0" smtClean="0"/>
              <a:t>Average Sensitivity : </a:t>
            </a:r>
            <a:r>
              <a:rPr lang="en-US" b="1" dirty="0">
                <a:solidFill>
                  <a:srgbClr val="FF0000"/>
                </a:solidFill>
              </a:rPr>
              <a:t>14.29%</a:t>
            </a:r>
          </a:p>
          <a:p>
            <a:r>
              <a:rPr lang="en-US" dirty="0" smtClean="0"/>
              <a:t>Average </a:t>
            </a:r>
            <a:r>
              <a:rPr lang="en-US" dirty="0" smtClean="0"/>
              <a:t>Specificity </a:t>
            </a:r>
            <a:r>
              <a:rPr lang="en-US" dirty="0" smtClean="0"/>
              <a:t>: 100%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43" y="2071939"/>
            <a:ext cx="68008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try – use logistic regression – using AIC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023965"/>
              </p:ext>
            </p:extLst>
          </p:nvPr>
        </p:nvGraphicFramePr>
        <p:xfrm>
          <a:off x="581025" y="2906054"/>
          <a:ext cx="1102995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990"/>
                <a:gridCol w="2205990"/>
                <a:gridCol w="2205990"/>
                <a:gridCol w="2205990"/>
                <a:gridCol w="220599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 Travel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Daily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Distance From 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Environmental</a:t>
                      </a:r>
                      <a:r>
                        <a:rPr lang="en-US" baseline="0" dirty="0" smtClean="0"/>
                        <a:t> Satisfaction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HourlyRate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Job Involvement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Job Role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Job Satisfaction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</a:t>
                      </a:r>
                      <a:r>
                        <a:rPr lang="en-US" dirty="0" smtClean="0"/>
                        <a:t> Companies Worked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Overtimw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Relationship Satisfaction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Stock</a:t>
                      </a:r>
                      <a:r>
                        <a:rPr lang="en-US" baseline="0" dirty="0" smtClean="0"/>
                        <a:t> Option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 Time Last Year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 Life 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Years At Company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Years In Current 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Years Since Last Promotion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Years With Current Manager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82068" y="6043961"/>
            <a:ext cx="272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 Cross Validation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59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logistic regression model using promising fields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702759"/>
              </p:ext>
            </p:extLst>
          </p:nvPr>
        </p:nvGraphicFramePr>
        <p:xfrm>
          <a:off x="703688" y="2036258"/>
          <a:ext cx="1102995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990"/>
                <a:gridCol w="2205990"/>
                <a:gridCol w="2205990"/>
                <a:gridCol w="2205990"/>
                <a:gridCol w="220599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 Travel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Daily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Distance</a:t>
                      </a:r>
                      <a:r>
                        <a:rPr lang="en-US" baseline="0" dirty="0" smtClean="0"/>
                        <a:t> From 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Environmental</a:t>
                      </a:r>
                      <a:r>
                        <a:rPr lang="en-US" baseline="0" dirty="0" smtClean="0"/>
                        <a:t> Satisfaction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Hourly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Job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Job 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</a:t>
                      </a:r>
                      <a:r>
                        <a:rPr lang="en-US" dirty="0" smtClean="0"/>
                        <a:t> of Companies Worked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Overtime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Stock Option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</a:t>
                      </a:r>
                      <a:r>
                        <a:rPr lang="en-US" baseline="0" dirty="0" smtClean="0"/>
                        <a:t> Life 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Years</a:t>
                      </a:r>
                      <a:r>
                        <a:rPr lang="en-US" baseline="0" dirty="0" smtClean="0"/>
                        <a:t> At Company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Years</a:t>
                      </a:r>
                      <a:r>
                        <a:rPr lang="en-US" baseline="0" dirty="0" smtClean="0"/>
                        <a:t> Since Last Promotion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23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logistic regression - parameters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7974584"/>
                  </p:ext>
                </p:extLst>
              </p:nvPr>
            </p:nvGraphicFramePr>
            <p:xfrm>
              <a:off x="1931437" y="1815872"/>
              <a:ext cx="8462865" cy="49606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36302"/>
                    <a:gridCol w="1097821"/>
                    <a:gridCol w="1009681"/>
                    <a:gridCol w="698366"/>
                    <a:gridCol w="1223740"/>
                    <a:gridCol w="1296955"/>
                  </a:tblGrid>
                  <a:tr h="10796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1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Parameter</a:t>
                          </a:r>
                          <a:endParaRPr lang="en-US" sz="14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Estimate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Std. Error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z value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1" i="0" u="none" strike="noStrike" dirty="0" err="1">
                              <a:solidFill>
                                <a:schemeClr val="bg1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Pr</a:t>
                          </a:r>
                          <a:r>
                            <a:rPr lang="en-US" sz="14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(&gt;|z|)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1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Significance</a:t>
                          </a:r>
                          <a:endParaRPr lang="en-US" sz="14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7620" marR="7620" marT="7620" marB="0" anchor="b"/>
                    </a:tc>
                  </a:tr>
                  <a:tr h="10796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  <a:cs typeface="Calibri" panose="020F0502020204030204" pitchFamily="34" charset="0"/>
                            </a:rPr>
                            <a:t>(Intercept</a:t>
                          </a:r>
                          <a:r>
                            <a:rPr lang="en-US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  <a:cs typeface="Calibri" panose="020F0502020204030204" pitchFamily="34" charset="0"/>
                            </a:rPr>
                            <a:t>)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1.2552671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0.9486894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1.323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0.185782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7620" marR="7620" marT="7620" marB="0" anchor="b"/>
                    </a:tc>
                  </a:tr>
                  <a:tr h="10796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Age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-0.0441123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0.0130892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-3.37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0.000751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***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</a:tr>
                  <a:tr h="17141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BusinessTravelTravel_Frequently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1.5161498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0.4310237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3.518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0.000436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***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</a:tr>
                  <a:tr h="17141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BusinessTravelTravel_Rarely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0.7032475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0.3978659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1.768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0.077136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.</a:t>
                          </a:r>
                        </a:p>
                      </a:txBody>
                      <a:tcPr marL="7620" marR="7620" marT="7620" marB="0" anchor="b"/>
                    </a:tc>
                  </a:tr>
                  <a:tr h="10796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DailyRate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-0.0005161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0.0002456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-2.102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0.035587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*</a:t>
                          </a:r>
                        </a:p>
                      </a:txBody>
                      <a:tcPr marL="7620" marR="7620" marT="7620" marB="0" anchor="b"/>
                    </a:tc>
                  </a:tr>
                  <a:tr h="10796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DistanceFromHome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0.0440787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0.0118485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3.72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0.000199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***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</a:tr>
                  <a:tr h="17141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EnvironmentSatisfaction2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-1.1946833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0.3109987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-3.841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0.000122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***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</a:tr>
                  <a:tr h="17141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EnvironmentSatisfaction3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-1.1231583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0.274411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-4.093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4.26</a:t>
                          </a:r>
                          <a14:m>
                            <m:oMath xmlns:m="http://schemas.openxmlformats.org/officeDocument/2006/math">
                              <m:r>
                                <a:rPr lang="en-US" sz="11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sz="11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1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sz="11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***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</a:tr>
                  <a:tr h="17141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EnvironmentSatisfaction4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-1.2057602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0.2729599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-4.417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9.99</a:t>
                          </a:r>
                          <a14:m>
                            <m:oMath xmlns:m="http://schemas.openxmlformats.org/officeDocument/2006/math">
                              <m:r>
                                <a:rPr lang="en-US" sz="11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sz="11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1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sz="11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6</m:t>
                                  </m:r>
                                </m:sup>
                              </m:sSup>
                            </m:oMath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***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</a:tr>
                  <a:tr h="10796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JobLevel2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-1.3520656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0.3971628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-3.404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0.000663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***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</a:tr>
                  <a:tr h="10796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JobLevel3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-1.6854379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0.3750157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-4.494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6.98</a:t>
                          </a:r>
                          <a:r>
                            <a:rPr lang="en-US" sz="1100" b="0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1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sz="11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1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sz="11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6</m:t>
                                  </m:r>
                                </m:sup>
                              </m:sSup>
                            </m:oMath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***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</a:tr>
                  <a:tr h="10796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JobLevel4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-2.2746771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0.5221527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-4.356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1.32</a:t>
                          </a:r>
                          <a:r>
                            <a:rPr lang="en-US" sz="1100" b="0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1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sz="11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1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sz="11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***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</a:tr>
                  <a:tr h="17141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JobRoleHuman</a:t>
                          </a: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 Resources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1.2625238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0.6136876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2.057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0.03966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*</a:t>
                          </a:r>
                        </a:p>
                      </a:txBody>
                      <a:tcPr marL="7620" marR="7620" marT="7620" marB="0" anchor="b"/>
                    </a:tc>
                  </a:tr>
                  <a:tr h="17141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JobRoleLaboratory</a:t>
                          </a: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 Technician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1.2358337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0.4812186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2.568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0.010225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*</a:t>
                          </a:r>
                        </a:p>
                      </a:txBody>
                      <a:tcPr marL="7620" marR="7620" marT="7620" marB="0" anchor="b"/>
                    </a:tc>
                  </a:tr>
                  <a:tr h="17141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JobRoleSales</a:t>
                          </a: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 Representative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2.4020655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0.539392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4.453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8.46</a:t>
                          </a:r>
                          <a:r>
                            <a:rPr lang="en-US" sz="1100" b="0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1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sz="11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1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sz="11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6</m:t>
                                  </m:r>
                                </m:sup>
                              </m:sSup>
                            </m:oMath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***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</a:tr>
                  <a:tr h="10796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JobSatisfaction3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-0.4208734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0.2624351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-1.604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0.108775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7620" marR="7620" marT="7620" marB="0" anchor="b"/>
                    </a:tc>
                  </a:tr>
                  <a:tr h="10796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JobSatisfaction4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-1.150351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0.2842737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-4.047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5.20</a:t>
                          </a:r>
                          <a:r>
                            <a:rPr lang="en-US" sz="1100" b="0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1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sz="11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1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sz="11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***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</a:tr>
                  <a:tr h="17141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NumCompaniesWorked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0.1690484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0.0398307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4.244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2.19</a:t>
                          </a:r>
                          <a:r>
                            <a:rPr lang="en-US" sz="1100" b="0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1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sz="11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1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−9</m:t>
                                  </m:r>
                                </m:sup>
                              </m:sSup>
                            </m:oMath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***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</a:tr>
                  <a:tr h="10796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OverTimeYes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1.9865547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0.2114434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9.395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&lt; 2e-16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***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</a:tr>
                  <a:tr h="10796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StockOptionLevel1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-1.1332201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0.219764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-5.157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2.52</a:t>
                          </a:r>
                          <a:r>
                            <a:rPr lang="en-US" sz="1100" b="0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1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sz="11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1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sz="11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7</m:t>
                                  </m:r>
                                </m:sup>
                              </m:sSup>
                            </m:oMath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***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</a:tr>
                  <a:tr h="10796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StockOptionLevel2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-1.8406855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0.456248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-4.034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5.47</a:t>
                          </a:r>
                          <a:r>
                            <a:rPr lang="en-US" sz="1100" b="0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1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sz="11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1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sz="11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***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</a:tr>
                  <a:tr h="10796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StockOptionLevel3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-0.4460563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0.4017835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-1.11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2.67</a:t>
                          </a:r>
                          <a:r>
                            <a:rPr lang="en-US" sz="1100" b="0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1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sz="11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1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sz="11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7620" marR="7620" marT="7620" marB="0" anchor="b"/>
                    </a:tc>
                  </a:tr>
                  <a:tr h="10796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WorkLifeBalance2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-1.0772779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0.3928362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-2.742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0.006101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**</a:t>
                          </a:r>
                        </a:p>
                      </a:txBody>
                      <a:tcPr marL="7620" marR="7620" marT="7620" marB="0" anchor="b"/>
                    </a:tc>
                  </a:tr>
                  <a:tr h="10796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WorkLifeBalance3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-1.3618824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0.3648384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-3.733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1.89</a:t>
                          </a:r>
                          <a:r>
                            <a:rPr lang="en-US" sz="1100" b="0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1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sz="11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1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sz="11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***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</a:tr>
                  <a:tr h="10796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WorkLifeBalance4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-1.2042954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0.4599882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-2.618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8.84</a:t>
                          </a:r>
                          <a:r>
                            <a:rPr lang="en-US" sz="1100" b="0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1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sz="11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1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sz="11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**</a:t>
                          </a:r>
                        </a:p>
                      </a:txBody>
                      <a:tcPr marL="7620" marR="7620" marT="7620" marB="0" anchor="b"/>
                    </a:tc>
                  </a:tr>
                  <a:tr h="10796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YearsAtCompany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-0.0523385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0.0271194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-1.93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0.053616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.</a:t>
                          </a:r>
                        </a:p>
                      </a:txBody>
                      <a:tcPr marL="7620" marR="7620" marT="7620" marB="0" anchor="b"/>
                    </a:tc>
                  </a:tr>
                  <a:tr h="10796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YearsSinceLastPromotion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0.1060962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0.0448531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2.365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0.01801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*</a:t>
                          </a:r>
                        </a:p>
                      </a:txBody>
                      <a:tcPr marL="7620" marR="7620" marT="7620" marB="0" anchor="b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7974584"/>
                  </p:ext>
                </p:extLst>
              </p:nvPr>
            </p:nvGraphicFramePr>
            <p:xfrm>
              <a:off x="1931437" y="1815872"/>
              <a:ext cx="8462865" cy="49606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36302"/>
                    <a:gridCol w="1097821"/>
                    <a:gridCol w="1009681"/>
                    <a:gridCol w="698366"/>
                    <a:gridCol w="1223740"/>
                    <a:gridCol w="1296955"/>
                  </a:tblGrid>
                  <a:tr h="22098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1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Parameter</a:t>
                          </a:r>
                          <a:endParaRPr lang="en-US" sz="14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Estimate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Std. Error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z value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1" i="0" u="none" strike="noStrike" dirty="0" err="1">
                              <a:solidFill>
                                <a:schemeClr val="bg1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Pr</a:t>
                          </a:r>
                          <a:r>
                            <a:rPr lang="en-US" sz="14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(&gt;|z|)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1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Significance</a:t>
                          </a:r>
                          <a:endParaRPr lang="en-US" sz="14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7620" marR="7620" marT="7620" marB="0" anchor="b"/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blipFill rotWithShape="0">
                          <a:blip r:embed="rId2"/>
                          <a:stretch>
                            <a:fillRect l="-194" t="-144828" r="-170680" b="-2637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1.2552671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0.9486894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1.323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0.185782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7620" marR="7620" marT="7620" marB="0" anchor="b"/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Age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-0.0441123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0.0130892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-3.37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0.000751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***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BusinessTravelTravel_Frequently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1.5161498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0.4310237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3.518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0.000436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***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BusinessTravelTravel_Rarely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0.7032475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0.3978659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1.768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0.077136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.</a:t>
                          </a:r>
                        </a:p>
                      </a:txBody>
                      <a:tcPr marL="7620" marR="7620" marT="7620" marB="0" anchor="b"/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DailyRate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-0.0005161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0.0002456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-2.102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0.035587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*</a:t>
                          </a:r>
                        </a:p>
                      </a:txBody>
                      <a:tcPr marL="7620" marR="7620" marT="7620" marB="0" anchor="b"/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DistanceFromHome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0.0440787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0.0118485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3.72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0.000199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***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EnvironmentSatisfaction2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-1.1946833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0.3109987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-3.841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0.000122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***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</a:tr>
                  <a:tr h="1771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EnvironmentSatisfaction3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-1.1231583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0.274411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-4.093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blipFill rotWithShape="0">
                          <a:blip r:embed="rId2"/>
                          <a:stretch>
                            <a:fillRect l="-486070" t="-841379" r="-107960" b="-194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***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EnvironmentSatisfaction4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-1.2057602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0.2729599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-4.417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blipFill rotWithShape="0">
                          <a:blip r:embed="rId2"/>
                          <a:stretch>
                            <a:fillRect l="-486070" t="-941379" r="-107960" b="-184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***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JobLevel2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-1.3520656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0.3971628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-3.404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0.000663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***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JobLevel3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-1.6854379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0.3750157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-4.494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blipFill rotWithShape="0">
                          <a:blip r:embed="rId2"/>
                          <a:stretch>
                            <a:fillRect l="-486070" t="-1182143" r="-107960" b="-17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***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</a:tr>
                  <a:tr h="1771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JobLevel4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-2.2746771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0.5221527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-4.356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blipFill rotWithShape="0">
                          <a:blip r:embed="rId2"/>
                          <a:stretch>
                            <a:fillRect l="-486070" t="-1237931" r="-107960" b="-15448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***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JobRoleHuman</a:t>
                          </a: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 Resources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1.2625238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0.6136876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2.057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0.03966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*</a:t>
                          </a:r>
                        </a:p>
                      </a:txBody>
                      <a:tcPr marL="7620" marR="7620" marT="7620" marB="0" anchor="b"/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JobRoleLaboratory</a:t>
                          </a: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 Technician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1.2358337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0.4812186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2.568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0.010225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*</a:t>
                          </a:r>
                        </a:p>
                      </a:txBody>
                      <a:tcPr marL="7620" marR="7620" marT="7620" marB="0" anchor="b"/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JobRoleSales</a:t>
                          </a: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 Representative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2.4020655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0.539392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4.453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blipFill rotWithShape="0">
                          <a:blip r:embed="rId2"/>
                          <a:stretch>
                            <a:fillRect l="-486070" t="-1537931" r="-107960" b="-12448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***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JobSatisfaction3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-0.4208734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0.2624351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-1.604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0.108775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7620" marR="7620" marT="7620" marB="0" anchor="b"/>
                    </a:tc>
                  </a:tr>
                  <a:tr h="1771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JobSatisfaction4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-1.150351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0.2842737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-4.047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blipFill rotWithShape="0">
                          <a:blip r:embed="rId2"/>
                          <a:stretch>
                            <a:fillRect l="-486070" t="-1737931" r="-107960" b="-10448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***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NumCompaniesWorked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0.1690484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0.0398307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4.244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blipFill rotWithShape="0">
                          <a:blip r:embed="rId2"/>
                          <a:stretch>
                            <a:fillRect l="-486070" t="-1837931" r="-107960" b="-9448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***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OverTimeYes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1.9865547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0.2114434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9.395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&lt; 2e-16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***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StockOptionLevel1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-1.1332201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0.219764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-5.157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blipFill rotWithShape="0">
                          <a:blip r:embed="rId2"/>
                          <a:stretch>
                            <a:fillRect l="-486070" t="-2034483" r="-107960" b="-74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***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</a:tr>
                  <a:tr h="1771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StockOptionLevel2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-1.8406855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0.456248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-4.034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blipFill rotWithShape="0">
                          <a:blip r:embed="rId2"/>
                          <a:stretch>
                            <a:fillRect l="-486070" t="-2134483" r="-107960" b="-64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***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StockOptionLevel3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-0.4460563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0.4017835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-1.11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blipFill rotWithShape="0">
                          <a:blip r:embed="rId2"/>
                          <a:stretch>
                            <a:fillRect l="-486070" t="-2234483" r="-107960" b="-54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7620" marR="7620" marT="7620" marB="0" anchor="b"/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WorkLifeBalance2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-1.0772779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0.3928362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-2.742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0.006101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**</a:t>
                          </a:r>
                        </a:p>
                      </a:txBody>
                      <a:tcPr marL="7620" marR="7620" marT="7620" marB="0" anchor="b"/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WorkLifeBalance3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-1.3618824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0.3648384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-3.733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blipFill rotWithShape="0">
                          <a:blip r:embed="rId2"/>
                          <a:stretch>
                            <a:fillRect l="-486070" t="-2434483" r="-107960" b="-34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***</a:t>
                          </a:r>
                        </a:p>
                      </a:txBody>
                      <a:tcPr marL="7620" marR="7620" marT="7620" marB="0" anchor="b">
                        <a:solidFill>
                          <a:srgbClr val="00B0F0"/>
                        </a:solidFill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WorkLifeBalance4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-1.2042954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0.4599882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-2.618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blipFill rotWithShape="0">
                          <a:blip r:embed="rId2"/>
                          <a:stretch>
                            <a:fillRect l="-486070" t="-2625000" r="-107960" b="-26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**</a:t>
                          </a:r>
                        </a:p>
                      </a:txBody>
                      <a:tcPr marL="7620" marR="7620" marT="7620" marB="0" anchor="b"/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YearsAtCompany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-0.0523385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0.0271194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-1.93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0.053616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.</a:t>
                          </a:r>
                        </a:p>
                      </a:txBody>
                      <a:tcPr marL="7620" marR="7620" marT="7620" marB="0" anchor="b"/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YearsSinceLastPromotion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0.1060962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0.0448531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2.365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0.01801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*</a:t>
                          </a:r>
                        </a:p>
                      </a:txBody>
                      <a:tcPr marL="7620" marR="7620" marT="7620" marB="0" anchor="b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6994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257" y="2202552"/>
            <a:ext cx="6553200" cy="4171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MANual</a:t>
            </a:r>
            <a:r>
              <a:rPr lang="en-US" dirty="0" smtClean="0"/>
              <a:t> </a:t>
            </a:r>
            <a:r>
              <a:rPr lang="en-US" dirty="0" err="1" smtClean="0"/>
              <a:t>LOGistic</a:t>
            </a:r>
            <a:r>
              <a:rPr lang="en-US" dirty="0" smtClean="0"/>
              <a:t> Regression - CROSS VALIDATION RESULTS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58442" y="3119991"/>
            <a:ext cx="24532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threshold = 0.15.  </a:t>
            </a:r>
            <a:r>
              <a:rPr lang="en-US" dirty="0" smtClean="0"/>
              <a:t>Sensitivity </a:t>
            </a:r>
            <a:r>
              <a:rPr lang="en-US" dirty="0" smtClean="0"/>
              <a:t>was </a:t>
            </a:r>
            <a:r>
              <a:rPr lang="en-US" dirty="0" smtClean="0"/>
              <a:t>harder to achieve in other models and likely will suffer most when encountering new data.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163501" y="4517382"/>
            <a:ext cx="5073805" cy="796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4721290" y="4444938"/>
            <a:ext cx="18661" cy="15266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5691742" y="4444938"/>
            <a:ext cx="16965" cy="15266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08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Predicting the Monthly Income was straightforward using a linear model. Did not attempt further models.</a:t>
            </a:r>
          </a:p>
          <a:p>
            <a:r>
              <a:rPr lang="en-US" dirty="0" smtClean="0"/>
              <a:t>Predicting the Attrition was more challenging – low </a:t>
            </a:r>
            <a:r>
              <a:rPr lang="en-US" dirty="0" err="1" smtClean="0"/>
              <a:t>sensivitiy</a:t>
            </a:r>
            <a:r>
              <a:rPr lang="en-US" dirty="0" smtClean="0"/>
              <a:t> in </a:t>
            </a:r>
            <a:r>
              <a:rPr lang="en-US" dirty="0" smtClean="0"/>
              <a:t>cross-validation across Naïve Bayes, Random Forest models </a:t>
            </a:r>
          </a:p>
          <a:p>
            <a:pPr lvl="1"/>
            <a:r>
              <a:rPr lang="en-US" dirty="0" smtClean="0"/>
              <a:t>Could be because most employees do not leave? Data is unbalanced?</a:t>
            </a:r>
          </a:p>
          <a:p>
            <a:r>
              <a:rPr lang="en-US" dirty="0" smtClean="0"/>
              <a:t>Using a logistic regression model allows you to tune the model by setting the </a:t>
            </a:r>
            <a:r>
              <a:rPr lang="en-US" dirty="0" smtClean="0"/>
              <a:t>threshold, was useful here</a:t>
            </a:r>
            <a:endParaRPr lang="en-US" dirty="0" smtClean="0"/>
          </a:p>
          <a:p>
            <a:r>
              <a:rPr lang="en-US" dirty="0" smtClean="0"/>
              <a:t>Further work – are there other classification algorithms that allow tuning to balance sensitivity and specificity</a:t>
            </a:r>
            <a:r>
              <a:rPr lang="en-US" dirty="0" smtClean="0"/>
              <a:t>? Could also try using 50/50 mix of </a:t>
            </a:r>
            <a:r>
              <a:rPr lang="en-US" dirty="0" err="1" smtClean="0"/>
              <a:t>Attrit</a:t>
            </a:r>
            <a:r>
              <a:rPr lang="en-US" dirty="0" smtClean="0"/>
              <a:t>=Yes and </a:t>
            </a:r>
            <a:r>
              <a:rPr lang="en-US" dirty="0" err="1" smtClean="0"/>
              <a:t>Attri</a:t>
            </a:r>
            <a:r>
              <a:rPr lang="en-US" dirty="0" err="1" smtClean="0"/>
              <a:t>t</a:t>
            </a:r>
            <a:r>
              <a:rPr lang="en-US" dirty="0" smtClean="0"/>
              <a:t>=No.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079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unused slides follow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2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variables correlation with monthly </a:t>
            </a:r>
            <a:r>
              <a:rPr lang="en-US" dirty="0" smtClean="0"/>
              <a:t>Rate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536" y="1988053"/>
            <a:ext cx="3375567" cy="21025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956" y="1953643"/>
            <a:ext cx="3473138" cy="2162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90" y="4229549"/>
            <a:ext cx="3477889" cy="21712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536" y="4257426"/>
            <a:ext cx="3456743" cy="21433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4234" y="4257425"/>
            <a:ext cx="3585388" cy="22396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889" y="1953643"/>
            <a:ext cx="3451307" cy="213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8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</a:t>
            </a:r>
            <a:r>
              <a:rPr lang="en-US" dirty="0" smtClean="0"/>
              <a:t>Monthly Rate – </a:t>
            </a:r>
            <a:r>
              <a:rPr lang="en-US" dirty="0" smtClean="0"/>
              <a:t>Linear </a:t>
            </a:r>
            <a:r>
              <a:rPr lang="en-US" dirty="0" smtClean="0"/>
              <a:t>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2935706"/>
                <a:ext cx="11029615" cy="204478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𝑀𝑜𝑛𝑡h𝑙𝑦𝐼𝑛𝑐𝑜𝑚𝑒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𝐴𝑔𝑒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𝐽𝑜𝑏𝑅𝑜𝑙𝑒𝐻𝑢𝑚𝑎𝑛𝑅𝑒𝑠𝑜𝑢𝑟𝑐𝑒𝑠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𝐽𝑜𝑏𝑅𝑜𝑙𝑒𝐿𝑎𝑏𝑜𝑟𝑎𝑡𝑜𝑟𝑇𝑒𝑐h𝑛𝑖𝑐𝑖𝑎𝑛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𝐽𝑜𝑏𝑅𝑜𝑙𝑒𝑀𝑎𝑛𝑎𝑔𝑒𝑟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𝐽𝑜𝑏𝑅𝑜𝑙𝑒𝑀𝑎𝑛𝑢𝑓𝑎𝑐𝑡𝑢𝑟𝑖𝑛𝑔𝐷𝑖𝑟𝑒𝑐𝑡𝑜𝑟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𝐽𝑜𝑏𝑅𝑜𝑙𝑒𝑅𝑒𝑠𝑒𝑎𝑟𝑐h𝐷𝑖𝑟𝑒𝑐𝑡𝑜𝑟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𝐽𝑜𝑏𝑅𝑜𝑙𝑒𝑅𝑒𝑠𝑒𝑎𝑟𝑐h𝑆𝑐𝑖𝑒𝑛𝑡𝑖𝑠𝑡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𝐽𝑜𝑏𝑅𝑜𝑙𝑒𝑆𝑎𝑙𝑒𝑠𝐸𝑥𝑒𝑐𝑢𝑡𝑖𝑣𝑒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𝐽𝑜𝑏𝑅𝑜𝑙𝑒𝑆𝑎𝑙𝑒𝑠𝑅𝑒𝑝𝑟𝑒𝑠𝑒𝑛𝑡𝑎𝑡𝑖𝑣𝑒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&amp;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𝐷𝑒𝑝𝑎𝑟𝑡𝑚𝑒𝑛𝑡𝑅𝑒𝑠𝑒𝑎𝑟𝑐h𝐴𝑛𝑑𝐷𝑒𝑣𝑒𝑙𝑜𝑝𝑚𝑒𝑛𝑡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𝑃𝑒𝑟𝑓𝑜𝑟𝑚𝑎𝑛𝑐𝑒𝑅𝑎𝑡𝑖𝑛𝑔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4∗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𝑊𝑜𝑟𝑘𝐿𝑖𝑓𝑒𝐵𝑎𝑙𝑎𝑛𝑐𝑒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𝑊𝑜𝑟𝑘𝐿𝑖𝑓𝑒𝐵𝑎𝑙𝑎𝑛𝑐𝑒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𝑊𝑜𝑟𝑘𝐿𝑖𝑓𝑒𝐵𝑎𝑙𝑎𝑛𝑐𝑒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4∗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𝑌𝑒𝑎𝑟𝑠𝐴𝑡𝐶𝑜𝑚𝑝𝑎𝑛𝑦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935706"/>
                <a:ext cx="11029615" cy="2044788"/>
              </a:xfrm>
              <a:blipFill rotWithShape="0">
                <a:blip r:embed="rId2"/>
                <a:stretch>
                  <a:fillRect b="-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54242" y="2261937"/>
            <a:ext cx="1037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fields to predict : Age, </a:t>
            </a:r>
            <a:r>
              <a:rPr lang="en-US" dirty="0" err="1" smtClean="0"/>
              <a:t>JobRole</a:t>
            </a:r>
            <a:r>
              <a:rPr lang="en-US" dirty="0" smtClean="0"/>
              <a:t>, Department, </a:t>
            </a:r>
            <a:r>
              <a:rPr lang="en-US" dirty="0" err="1" smtClean="0"/>
              <a:t>PerformanceRating</a:t>
            </a:r>
            <a:r>
              <a:rPr lang="en-US" dirty="0" smtClean="0"/>
              <a:t>, </a:t>
            </a:r>
            <a:r>
              <a:rPr lang="en-US" dirty="0" err="1" smtClean="0"/>
              <a:t>WorkLifeBalance</a:t>
            </a:r>
            <a:r>
              <a:rPr lang="en-US" dirty="0" smtClean="0"/>
              <a:t>, </a:t>
            </a:r>
            <a:r>
              <a:rPr lang="en-US" dirty="0" err="1" smtClean="0"/>
              <a:t>YearsAtCompany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5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Monthly </a:t>
            </a:r>
            <a:r>
              <a:rPr lang="en-US" dirty="0" smtClean="0"/>
              <a:t>Rate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625" y="2128489"/>
            <a:ext cx="6791325" cy="4229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1805" y="2118732"/>
            <a:ext cx="36241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data from the training data set + the “predict attrition” dataset.</a:t>
            </a:r>
          </a:p>
          <a:p>
            <a:endParaRPr lang="en-US" dirty="0"/>
          </a:p>
          <a:p>
            <a:r>
              <a:rPr lang="en-US" b="1" dirty="0" smtClean="0"/>
              <a:t>Minimum goal </a:t>
            </a:r>
            <a:r>
              <a:rPr lang="en-US" dirty="0" smtClean="0"/>
              <a:t>: RMSE &lt; $3000</a:t>
            </a:r>
          </a:p>
          <a:p>
            <a:endParaRPr lang="en-US" dirty="0"/>
          </a:p>
          <a:p>
            <a:r>
              <a:rPr lang="en-US" b="1" dirty="0" smtClean="0"/>
              <a:t>Competition goal </a:t>
            </a:r>
            <a:r>
              <a:rPr lang="en-US" dirty="0" smtClean="0"/>
              <a:t>: Minimize RMSE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6737684" y="2658979"/>
            <a:ext cx="24063" cy="35854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75947" y="6357589"/>
            <a:ext cx="154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Mean = $6573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94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ANALYSIS, Monthly </a:t>
            </a:r>
            <a:r>
              <a:rPr lang="en-US" dirty="0" smtClean="0"/>
              <a:t>Rate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058" y="1872364"/>
            <a:ext cx="4742133" cy="48482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0654" y="2129883"/>
            <a:ext cx="5252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Correlation Plot for full Training data combined with the “No Attrition” data. What is the correlation with </a:t>
            </a:r>
            <a:r>
              <a:rPr lang="en-US" b="1" dirty="0" err="1" smtClean="0"/>
              <a:t>MonthlyRate</a:t>
            </a:r>
            <a:r>
              <a:rPr lang="en-US" b="1" dirty="0" smtClean="0"/>
              <a:t> </a:t>
            </a:r>
            <a:r>
              <a:rPr lang="en-US" dirty="0" smtClean="0"/>
              <a:t>(numeric fields only)?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924298"/>
              </p:ext>
            </p:extLst>
          </p:nvPr>
        </p:nvGraphicFramePr>
        <p:xfrm>
          <a:off x="705006" y="3053213"/>
          <a:ext cx="5762700" cy="324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900"/>
                <a:gridCol w="1920900"/>
                <a:gridCol w="1920900"/>
              </a:tblGrid>
              <a:tr h="641570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Correlation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 Correlation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Light</a:t>
                      </a:r>
                      <a:r>
                        <a:rPr lang="en-US" baseline="0" dirty="0" smtClean="0"/>
                        <a:t> Correlation</a:t>
                      </a:r>
                      <a:endParaRPr lang="en-US" dirty="0"/>
                    </a:p>
                  </a:txBody>
                  <a:tcPr/>
                </a:tc>
              </a:tr>
              <a:tr h="650481">
                <a:tc>
                  <a:txBody>
                    <a:bodyPr/>
                    <a:lstStyle/>
                    <a:p>
                      <a:r>
                        <a:rPr lang="en-US" dirty="0" smtClean="0"/>
                        <a:t>Total Working 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Years In Current Role</a:t>
                      </a:r>
                      <a:endParaRPr lang="en-US" dirty="0"/>
                    </a:p>
                  </a:txBody>
                  <a:tcPr/>
                </a:tc>
              </a:tr>
              <a:tr h="6504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Years At Company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Years Since Last Promotion</a:t>
                      </a:r>
                      <a:endParaRPr lang="en-US" dirty="0"/>
                    </a:p>
                  </a:txBody>
                  <a:tcPr/>
                </a:tc>
              </a:tr>
              <a:tr h="6504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Years With Current Manager</a:t>
                      </a:r>
                      <a:endParaRPr lang="en-US" dirty="0"/>
                    </a:p>
                  </a:txBody>
                  <a:tcPr/>
                </a:tc>
              </a:tr>
              <a:tr h="6504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63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and Year Related Variables are </a:t>
            </a:r>
            <a:r>
              <a:rPr lang="en-US" dirty="0" smtClean="0"/>
              <a:t>correlated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37" y="2273455"/>
            <a:ext cx="46577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4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585" y="2211355"/>
            <a:ext cx="6677025" cy="411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number of companies by total working years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691054" y="3914078"/>
            <a:ext cx="2453268" cy="14942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88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variables correlation with monthly </a:t>
            </a:r>
            <a:r>
              <a:rPr lang="en-US" dirty="0" smtClean="0"/>
              <a:t>Rate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966" y="1989912"/>
            <a:ext cx="3557059" cy="21986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157" y="1989912"/>
            <a:ext cx="3552541" cy="22209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07" y="1989912"/>
            <a:ext cx="3502993" cy="21636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92" y="4316641"/>
            <a:ext cx="3470708" cy="211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2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 parameters and significance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7534335"/>
                  </p:ext>
                </p:extLst>
              </p:nvPr>
            </p:nvGraphicFramePr>
            <p:xfrm>
              <a:off x="2613556" y="1877103"/>
              <a:ext cx="8994710" cy="48204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48827"/>
                    <a:gridCol w="1603505"/>
                    <a:gridCol w="881938"/>
                    <a:gridCol w="821094"/>
                    <a:gridCol w="1296955"/>
                    <a:gridCol w="942391"/>
                  </a:tblGrid>
                  <a:tr h="25800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1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Parameter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1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Model </a:t>
                          </a:r>
                          <a:r>
                            <a:rPr lang="en-US" sz="1400" b="1" i="0" u="none" strike="noStrike" dirty="0" smtClean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Parameter Value (Beta)</a:t>
                          </a:r>
                          <a:endParaRPr lang="en-US" sz="1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1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Standard Error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1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T Value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1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 Value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1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Significance</a:t>
                          </a:r>
                        </a:p>
                      </a:txBody>
                      <a:tcPr marL="7620" marR="7620" marT="7620" marB="0" anchor="b"/>
                    </a:tc>
                  </a:tr>
                  <a:tr h="258004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Lucida Console" panose="020B0609040504020204" pitchFamily="49" charset="0"/>
                            </a:rPr>
                            <a:t>(Intercept</a:t>
                          </a:r>
                          <a:r>
                            <a:rPr lang="en-US" sz="1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Lucida Console" panose="020B0609040504020204" pitchFamily="49" charset="0"/>
                            </a:rPr>
                            <a:t>)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Lucida Console" panose="020B0609040504020204" pitchFamily="49" charset="0"/>
                            </a:rPr>
                            <a:t>)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Lucida Console" panose="020B06090405040202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4536.962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752.437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6.03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just" fontAlgn="b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2.21∗</m:t>
                                </m:r>
                                <m:sSup>
                                  <m:sSupPr>
                                    <m:ctrlP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***</a:t>
                          </a:r>
                        </a:p>
                      </a:txBody>
                      <a:tcPr marL="7620" marR="7620" marT="7620" marB="0" anchor="b"/>
                    </a:tc>
                  </a:tr>
                  <a:tr h="258004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Lucida Console" panose="020B0609040504020204" pitchFamily="49" charset="0"/>
                            </a:rPr>
                            <a:t>Age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59.73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6.663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8.964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&lt; 2∗</m:t>
                                </m:r>
                                <m:sSup>
                                  <m:sSupPr>
                                    <m:ctrlP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−16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***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</a:tr>
                  <a:tr h="258004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Lucida Console" panose="020B0609040504020204" pitchFamily="49" charset="0"/>
                            </a:rPr>
                            <a:t>JobRoleHuman Resources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-3889.82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729.64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-5.331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14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1.17</m:t>
                                </m:r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sz="14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***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</a:tr>
                  <a:tr h="258004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Lucida Console" panose="020B0609040504020204" pitchFamily="49" charset="0"/>
                            </a:rPr>
                            <a:t>JobRoleLaboratory Technician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-3739.67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224.833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-16.633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&lt; 2∗</m:t>
                                </m:r>
                                <m:sSup>
                                  <m:sSupPr>
                                    <m:ctrlP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−16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***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</a:tr>
                  <a:tr h="258004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4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Lucida Console" panose="020B0609040504020204" pitchFamily="49" charset="0"/>
                            </a:rPr>
                            <a:t>JobRoleManager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Lucida Console" panose="020B0609040504020204" pitchFamily="49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8513.764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355.195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23.969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&lt; 2∗</m:t>
                                </m:r>
                                <m:sSup>
                                  <m:sSupPr>
                                    <m:ctrlP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−16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***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</a:tr>
                  <a:tr h="258004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4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Lucida Console" panose="020B0609040504020204" pitchFamily="49" charset="0"/>
                            </a:rPr>
                            <a:t>JobRoleManufacturing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Lucida Console" panose="020B0609040504020204" pitchFamily="49" charset="0"/>
                            </a:rPr>
                            <a:t> Director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-58.057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247.519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-0.235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0.8146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</a:tr>
                  <a:tr h="258004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Lucida Console" panose="020B0609040504020204" pitchFamily="49" charset="0"/>
                            </a:rPr>
                            <a:t>JobRoleResearch Director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8017.147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287.928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27.844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&lt; 2∗</m:t>
                                </m:r>
                                <m:sSup>
                                  <m:sSupPr>
                                    <m:ctrlP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−16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***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</a:tr>
                  <a:tr h="258004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Lucida Console" panose="020B0609040504020204" pitchFamily="49" charset="0"/>
                            </a:rPr>
                            <a:t>JobRoleResearch Scientist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-3757.595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220.849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-17.014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&lt; 2∗</m:t>
                                </m:r>
                                <m:sSup>
                                  <m:sSupPr>
                                    <m:ctrlP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−16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***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</a:tr>
                  <a:tr h="258004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Lucida Console" panose="020B0609040504020204" pitchFamily="49" charset="0"/>
                            </a:rPr>
                            <a:t>JobRoleSales Executive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-332.455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492.103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-0.676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0.4994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</a:tr>
                  <a:tr h="258004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4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Lucida Console" panose="020B0609040504020204" pitchFamily="49" charset="0"/>
                            </a:rPr>
                            <a:t>JobRoleSales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Lucida Console" panose="020B0609040504020204" pitchFamily="49" charset="0"/>
                            </a:rPr>
                            <a:t> Representative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-3796.217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537.467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-7.063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2.</m:t>
                                </m:r>
                                <m:r>
                                  <a:rPr lang="en-US" sz="14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81</m:t>
                                </m:r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sz="14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***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</a:tr>
                  <a:tr h="258004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Lucida Console" panose="020B0609040504020204" pitchFamily="49" charset="0"/>
                            </a:rPr>
                            <a:t>DepartmentResearch &amp; Development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-541.77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631.147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-0.858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0.3909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</a:tr>
                  <a:tr h="258004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Lucida Console" panose="020B0609040504020204" pitchFamily="49" charset="0"/>
                            </a:rPr>
                            <a:t>DepartmentSales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-625.344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645.685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-0.968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0.333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</a:tr>
                  <a:tr h="258004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Lucida Console" panose="020B0609040504020204" pitchFamily="49" charset="0"/>
                            </a:rPr>
                            <a:t>PerformanceRating4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-273.536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150.438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-1.818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0.0693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.</a:t>
                          </a:r>
                        </a:p>
                      </a:txBody>
                      <a:tcPr marL="7620" marR="7620" marT="7620" marB="0" anchor="b"/>
                    </a:tc>
                  </a:tr>
                  <a:tr h="258004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Lucida Console" panose="020B0609040504020204" pitchFamily="49" charset="0"/>
                            </a:rPr>
                            <a:t>WorkLifeBalance2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510.874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260.756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1.959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0.0503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.</a:t>
                          </a:r>
                        </a:p>
                      </a:txBody>
                      <a:tcPr marL="7620" marR="7620" marT="7620" marB="0" anchor="b"/>
                    </a:tc>
                  </a:tr>
                  <a:tr h="258004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Lucida Console" panose="020B0609040504020204" pitchFamily="49" charset="0"/>
                            </a:rPr>
                            <a:t>WorkLifeBalance3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463.758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245.145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1.892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0.0588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.</a:t>
                          </a:r>
                        </a:p>
                      </a:txBody>
                      <a:tcPr marL="7620" marR="7620" marT="7620" marB="0" anchor="b"/>
                    </a:tc>
                  </a:tr>
                  <a:tr h="258004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Lucida Console" panose="020B0609040504020204" pitchFamily="49" charset="0"/>
                            </a:rPr>
                            <a:t>WorkLifeBalance4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144.179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286.823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0.503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0.6153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</a:tr>
                  <a:tr h="258004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4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Lucida Console" panose="020B0609040504020204" pitchFamily="49" charset="0"/>
                            </a:rPr>
                            <a:t>YearsAtCompany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Lucida Console" panose="020B0609040504020204" pitchFamily="49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105.031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9.674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10.857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&lt; 2∗</m:t>
                                </m:r>
                                <m:sSup>
                                  <m:sSupPr>
                                    <m:ctrlP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−16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***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7534335"/>
                  </p:ext>
                </p:extLst>
              </p:nvPr>
            </p:nvGraphicFramePr>
            <p:xfrm>
              <a:off x="2613556" y="1877103"/>
              <a:ext cx="8994710" cy="48204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48827"/>
                    <a:gridCol w="1603505"/>
                    <a:gridCol w="881938"/>
                    <a:gridCol w="821094"/>
                    <a:gridCol w="1296955"/>
                    <a:gridCol w="942391"/>
                  </a:tblGrid>
                  <a:tr h="4343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1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Parameter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1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Model </a:t>
                          </a:r>
                          <a:r>
                            <a:rPr lang="en-US" sz="1400" b="1" i="0" u="none" strike="noStrike" dirty="0" smtClean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Parameter Value (Beta)</a:t>
                          </a:r>
                          <a:endParaRPr lang="en-US" sz="1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1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Standard Error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1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T Value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1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 Value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1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Significance</a:t>
                          </a:r>
                        </a:p>
                      </a:txBody>
                      <a:tcPr marL="7620" marR="7620" marT="7620" marB="0" anchor="b"/>
                    </a:tc>
                  </a:tr>
                  <a:tr h="2580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 rotWithShape="0">
                          <a:blip r:embed="rId2"/>
                          <a:stretch>
                            <a:fillRect l="-177" t="-181395" r="-161661" b="-16186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4536.962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752.437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6.03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blipFill rotWithShape="0">
                          <a:blip r:embed="rId2"/>
                          <a:stretch>
                            <a:fillRect l="-521127" t="-181395" r="-74648" b="-16186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***</a:t>
                          </a:r>
                        </a:p>
                      </a:txBody>
                      <a:tcPr marL="7620" marR="7620" marT="7620" marB="0" anchor="b"/>
                    </a:tc>
                  </a:tr>
                  <a:tr h="258004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Lucida Console" panose="020B0609040504020204" pitchFamily="49" charset="0"/>
                            </a:rPr>
                            <a:t>Age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59.73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6.663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8.964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blipFill rotWithShape="0">
                          <a:blip r:embed="rId2"/>
                          <a:stretch>
                            <a:fillRect l="-521127" t="-288095" r="-74648" b="-15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***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</a:tr>
                  <a:tr h="258004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Lucida Console" panose="020B0609040504020204" pitchFamily="49" charset="0"/>
                            </a:rPr>
                            <a:t>JobRoleHuman Resources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-3889.82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729.64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-5.331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blipFill rotWithShape="0">
                          <a:blip r:embed="rId2"/>
                          <a:stretch>
                            <a:fillRect l="-521127" t="-379070" r="-74648" b="-14209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***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</a:tr>
                  <a:tr h="258004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Lucida Console" panose="020B0609040504020204" pitchFamily="49" charset="0"/>
                            </a:rPr>
                            <a:t>JobRoleLaboratory Technician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-3739.67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224.833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-16.633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blipFill rotWithShape="0">
                          <a:blip r:embed="rId2"/>
                          <a:stretch>
                            <a:fillRect l="-521127" t="-490476" r="-74648" b="-135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***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</a:tr>
                  <a:tr h="258004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4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Lucida Console" panose="020B0609040504020204" pitchFamily="49" charset="0"/>
                            </a:rPr>
                            <a:t>JobRoleManager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Lucida Console" panose="020B0609040504020204" pitchFamily="49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8513.764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355.195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23.969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blipFill rotWithShape="0">
                          <a:blip r:embed="rId2"/>
                          <a:stretch>
                            <a:fillRect l="-521127" t="-590476" r="-74648" b="-125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***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</a:tr>
                  <a:tr h="258004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4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Lucida Console" panose="020B0609040504020204" pitchFamily="49" charset="0"/>
                            </a:rPr>
                            <a:t>JobRoleManufacturing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Lucida Console" panose="020B0609040504020204" pitchFamily="49" charset="0"/>
                            </a:rPr>
                            <a:t> Director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-58.057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247.519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-0.235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0.8146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</a:tr>
                  <a:tr h="258004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Lucida Console" panose="020B0609040504020204" pitchFamily="49" charset="0"/>
                            </a:rPr>
                            <a:t>JobRoleResearch Director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8017.147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287.928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27.844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blipFill rotWithShape="0">
                          <a:blip r:embed="rId2"/>
                          <a:stretch>
                            <a:fillRect l="-521127" t="-792857" r="-74648" b="-105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***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</a:tr>
                  <a:tr h="258004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Lucida Console" panose="020B0609040504020204" pitchFamily="49" charset="0"/>
                            </a:rPr>
                            <a:t>JobRoleResearch Scientist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-3757.595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220.849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-17.014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blipFill rotWithShape="0">
                          <a:blip r:embed="rId2"/>
                          <a:stretch>
                            <a:fillRect l="-521127" t="-892857" r="-74648" b="-95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***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</a:tr>
                  <a:tr h="258004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Lucida Console" panose="020B0609040504020204" pitchFamily="49" charset="0"/>
                            </a:rPr>
                            <a:t>JobRoleSales Executive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-332.455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492.103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-0.676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0.4994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</a:tr>
                  <a:tr h="258004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4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Lucida Console" panose="020B0609040504020204" pitchFamily="49" charset="0"/>
                            </a:rPr>
                            <a:t>JobRoleSales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Lucida Console" panose="020B0609040504020204" pitchFamily="49" charset="0"/>
                            </a:rPr>
                            <a:t> Representative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-3796.217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537.467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-7.063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blipFill rotWithShape="0">
                          <a:blip r:embed="rId2"/>
                          <a:stretch>
                            <a:fillRect l="-521127" t="-1095238" r="-74648" b="-7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***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</a:tr>
                  <a:tr h="258004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Lucida Console" panose="020B0609040504020204" pitchFamily="49" charset="0"/>
                            </a:rPr>
                            <a:t>DepartmentResearch &amp; Development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-541.77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631.147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-0.858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0.3909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</a:tr>
                  <a:tr h="258004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Lucida Console" panose="020B0609040504020204" pitchFamily="49" charset="0"/>
                            </a:rPr>
                            <a:t>DepartmentSales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-625.344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645.685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-0.968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0.333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</a:tr>
                  <a:tr h="258004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Lucida Console" panose="020B0609040504020204" pitchFamily="49" charset="0"/>
                            </a:rPr>
                            <a:t>PerformanceRating4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-273.536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150.438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-1.818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0.0693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.</a:t>
                          </a:r>
                        </a:p>
                      </a:txBody>
                      <a:tcPr marL="7620" marR="7620" marT="7620" marB="0" anchor="b"/>
                    </a:tc>
                  </a:tr>
                  <a:tr h="258004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Lucida Console" panose="020B0609040504020204" pitchFamily="49" charset="0"/>
                            </a:rPr>
                            <a:t>WorkLifeBalance2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510.874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260.756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1.959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0.0503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.</a:t>
                          </a:r>
                        </a:p>
                      </a:txBody>
                      <a:tcPr marL="7620" marR="7620" marT="7620" marB="0" anchor="b"/>
                    </a:tc>
                  </a:tr>
                  <a:tr h="258004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Lucida Console" panose="020B0609040504020204" pitchFamily="49" charset="0"/>
                            </a:rPr>
                            <a:t>WorkLifeBalance3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463.758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245.145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1.892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0.0588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.</a:t>
                          </a:r>
                        </a:p>
                      </a:txBody>
                      <a:tcPr marL="7620" marR="7620" marT="7620" marB="0" anchor="b"/>
                    </a:tc>
                  </a:tr>
                  <a:tr h="258004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Lucida Console" panose="020B0609040504020204" pitchFamily="49" charset="0"/>
                            </a:rPr>
                            <a:t>WorkLifeBalance4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144.179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286.823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0.503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0.6153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/>
                    </a:tc>
                  </a:tr>
                  <a:tr h="258004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4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Lucida Console" panose="020B0609040504020204" pitchFamily="49" charset="0"/>
                            </a:rPr>
                            <a:t>YearsAtCompany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Lucida Console" panose="020B0609040504020204" pitchFamily="49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105.031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9.674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10.857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blipFill rotWithShape="0">
                          <a:blip r:embed="rId2"/>
                          <a:stretch>
                            <a:fillRect l="-521127" t="-1802381" r="-74648" b="-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***</a:t>
                          </a:r>
                        </a:p>
                      </a:txBody>
                      <a:tcPr marL="7620" marR="7620" marT="7620" marB="0" anchor="b">
                        <a:solidFill>
                          <a:schemeClr val="accent3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0947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 for Monthly Income – RMSE estimate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54242" y="2575932"/>
            <a:ext cx="390292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15158" y="2619866"/>
            <a:ext cx="356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All data (train + no attrition data)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77787" y="3805240"/>
            <a:ext cx="292533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26712" y="3805240"/>
            <a:ext cx="97758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754242" y="3178098"/>
            <a:ext cx="1029631" cy="546409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813395" y="3178098"/>
            <a:ext cx="970156" cy="546409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5620" y="3210876"/>
            <a:ext cx="320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Split data into train and test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45002" y="3849174"/>
            <a:ext cx="356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Training Data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65381" y="3836020"/>
            <a:ext cx="118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Test Data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117690" y="5054149"/>
            <a:ext cx="1845531" cy="1058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Linear Regression Model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>
          <a:xfrm>
            <a:off x="4040456" y="4385090"/>
            <a:ext cx="0" cy="669059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5620" y="4421440"/>
            <a:ext cx="320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Train Model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029198" y="4456242"/>
            <a:ext cx="2854711" cy="1219729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56553" y="5213838"/>
            <a:ext cx="3200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Use model to predict </a:t>
            </a:r>
            <a:r>
              <a:rPr lang="en-US" dirty="0" err="1" smtClean="0"/>
              <a:t>MonthlyIncome</a:t>
            </a:r>
            <a:r>
              <a:rPr lang="en-US" dirty="0" smtClean="0"/>
              <a:t> and calculate RMSE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456553" y="6137168"/>
            <a:ext cx="320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Average RMSE : 1868.258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99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>there a no </MediaServiceKeyPoints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5C8BF1-B0E4-49A1-808F-40F2AD30E743}">
  <ds:schemaRefs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1042</Words>
  <Application>Microsoft Office PowerPoint</Application>
  <PresentationFormat>Widescreen</PresentationFormat>
  <Paragraphs>394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Cambria Math</vt:lpstr>
      <vt:lpstr>Gill Sans MT</vt:lpstr>
      <vt:lpstr>Lucida Console</vt:lpstr>
      <vt:lpstr>Wingdings 2</vt:lpstr>
      <vt:lpstr>Dividend</vt:lpstr>
      <vt:lpstr>Predicting Employee rate AND Attrition</vt:lpstr>
      <vt:lpstr>Data PROVIDED and GOALS</vt:lpstr>
      <vt:lpstr>Predict Monthly Rate</vt:lpstr>
      <vt:lpstr>Exploratory Data ANALYSIS, Monthly Rate</vt:lpstr>
      <vt:lpstr>Age and Year Related Variables are correlated</vt:lpstr>
      <vt:lpstr>Total number of companies by total working years</vt:lpstr>
      <vt:lpstr>Categorical variables correlation with monthly Rate</vt:lpstr>
      <vt:lpstr>Linear MODEL parameters and significance</vt:lpstr>
      <vt:lpstr>Linear Model for Monthly Income – RMSE estimate</vt:lpstr>
      <vt:lpstr>Predict employee attrition</vt:lpstr>
      <vt:lpstr>Top 3 factors attrition- 1 Overtime</vt:lpstr>
      <vt:lpstr>Top 3 factors attrition- 2 Stock Option LeveL</vt:lpstr>
      <vt:lpstr>Top 3 factors attrition- 3 Job Satisfaction</vt:lpstr>
      <vt:lpstr>Other factors in attrition</vt:lpstr>
      <vt:lpstr>Other factors in attrition</vt:lpstr>
      <vt:lpstr>Other factors in attrition</vt:lpstr>
      <vt:lpstr>Performance rating is not a factor</vt:lpstr>
      <vt:lpstr>Attrition by numeric variable</vt:lpstr>
      <vt:lpstr>Attrition by numeric variable</vt:lpstr>
      <vt:lpstr>First attempt – predict attrition using naïve bayes model</vt:lpstr>
      <vt:lpstr>Predict using Random Forest – OVERFITTED! </vt:lpstr>
      <vt:lpstr>Another try – use logistic regression – using AIC</vt:lpstr>
      <vt:lpstr>Manual logistic regression model using promising fields</vt:lpstr>
      <vt:lpstr>Manual logistic regression - parameters</vt:lpstr>
      <vt:lpstr>MANual LOGistic Regression - CROSS VALIDATION RESULTS</vt:lpstr>
      <vt:lpstr>Conclusion and Thank you!</vt:lpstr>
      <vt:lpstr>Additional unused slides follow</vt:lpstr>
      <vt:lpstr>Numeric variables correlation with monthly Rate 2</vt:lpstr>
      <vt:lpstr>Predict Monthly Rate – Linear model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2019-11-29T17:55:59Z</dcterms:created>
  <dcterms:modified xsi:type="dcterms:W3CDTF">2019-12-05T05:05:13Z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