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3.xml" ContentType="application/vnd.openxmlformats-officedocument.presentationml.notesSlide+xml"/>
  <Override PartName="/ppt/notesSlides/_rels/notesSlide3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media/image3.png" ContentType="image/png"/>
  <Override PartName="/ppt/media/image2.jpeg" ContentType="image/jpeg"/>
  <Override PartName="/ppt/media/image4.jpeg" ContentType="image/jpeg"/>
  <Override PartName="/ppt/media/image5.png" ContentType="image/png"/>
  <Override PartName="/ppt/media/image6.png" ContentType="image/pn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Click to move the slide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GB" sz="2000" spc="-1" strike="noStrike">
                <a:latin typeface="Arial"/>
              </a:rPr>
              <a:t>Click to edit the notes'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buNone/>
            </a:pPr>
            <a:fld id="{7715BE2F-6759-4628-ABC8-FD1399B962E4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8F57A40E-8BD3-433B-B80B-C79FE50B7BE7}" type="slidenum">
              <a:rPr b="0" lang="en-GB" sz="1200" spc="-1" strike="noStrike"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301840" y="1122480"/>
            <a:ext cx="7587360" cy="26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301840" y="1122480"/>
            <a:ext cx="7587360" cy="26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301840" y="1122480"/>
            <a:ext cx="7587360" cy="26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301840" y="1122480"/>
            <a:ext cx="7587360" cy="26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301840" y="1122480"/>
            <a:ext cx="7587360" cy="26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301840" y="1122480"/>
            <a:ext cx="7587360" cy="26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301840" y="1122480"/>
            <a:ext cx="7587360" cy="26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2301840" y="1122480"/>
            <a:ext cx="7587360" cy="121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301840" y="1122480"/>
            <a:ext cx="7587360" cy="26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301840" y="1122480"/>
            <a:ext cx="7587360" cy="26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301840" y="1122480"/>
            <a:ext cx="7587360" cy="26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301840" y="1122480"/>
            <a:ext cx="7587360" cy="26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17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5" name="Picture 3" descr="A blue and white room with a blue sky&#10;&#10;AI-generated content may be incorrect."/>
          <p:cNvPicPr/>
          <p:nvPr/>
        </p:nvPicPr>
        <p:blipFill>
          <a:blip r:embed="rId1">
            <a:alphaModFix amt="60000"/>
          </a:blip>
          <a:srcRect l="0" t="25000" r="0" b="0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301840" y="1482480"/>
            <a:ext cx="7587360" cy="223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GB" sz="5400" spc="-1" strike="noStrike">
                <a:solidFill>
                  <a:srgbClr val="ffffff"/>
                </a:solidFill>
                <a:latin typeface="Neue Haas Grotesk Text Pro"/>
              </a:rPr>
              <a:t>Aquasensor 2</a:t>
            </a:r>
            <a:endParaRPr b="0" lang="en-GB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7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8" name="Picture 3" descr="A blue and white room with a blue sky&#10;&#10;AI-generated content may be incorrect."/>
          <p:cNvPicPr/>
          <p:nvPr/>
        </p:nvPicPr>
        <p:blipFill>
          <a:blip r:embed="rId1">
            <a:alphaModFix amt="60000"/>
          </a:blip>
          <a:srcRect l="0" t="25000" r="0" b="0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49" name="TextBox 5"/>
          <p:cNvSpPr/>
          <p:nvPr/>
        </p:nvSpPr>
        <p:spPr>
          <a:xfrm>
            <a:off x="127800" y="511200"/>
            <a:ext cx="11935800" cy="124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GB" sz="2000" spc="-1" strike="noStrike" u="sng">
                <a:solidFill>
                  <a:srgbClr val="ffffff"/>
                </a:solidFill>
                <a:uFillTx/>
                <a:latin typeface="Neue Haas Grotesk Text Pro"/>
                <a:ea typeface="DejaVu Sans"/>
              </a:rPr>
              <a:t>Team Roles:</a:t>
            </a:r>
            <a:br/>
            <a:r>
              <a:rPr b="0" lang="en-GB" sz="1400" spc="-1" strike="noStrike">
                <a:solidFill>
                  <a:srgbClr val="ffffff"/>
                </a:solidFill>
                <a:latin typeface="Neue Haas Grotesk Text Pro"/>
                <a:ea typeface="DejaVu Sans"/>
              </a:rPr>
              <a:t>Finn – Back-end development and Feature Development</a:t>
            </a:r>
            <a:br/>
            <a:r>
              <a:rPr b="0" lang="en-GB" sz="1400" spc="-1" strike="noStrike">
                <a:solidFill>
                  <a:srgbClr val="ffffff"/>
                </a:solidFill>
                <a:latin typeface="Neue Haas Grotesk Text Pro"/>
                <a:ea typeface="DejaVu Sans"/>
              </a:rPr>
              <a:t>Jake – Back-end integrator and Studio editor</a:t>
            </a:r>
            <a:br/>
            <a:r>
              <a:rPr b="0" lang="en-GB" sz="1400" spc="-1" strike="noStrike">
                <a:solidFill>
                  <a:srgbClr val="ffffff"/>
                </a:solidFill>
                <a:latin typeface="Neue Haas Grotesk Text Pro"/>
                <a:ea typeface="DejaVu Sans"/>
              </a:rPr>
              <a:t>Connor – Front end development</a:t>
            </a:r>
            <a:br/>
            <a:r>
              <a:rPr b="0" lang="en-GB" sz="1400" spc="-1" strike="noStrike">
                <a:solidFill>
                  <a:srgbClr val="ffffff"/>
                </a:solidFill>
                <a:latin typeface="Neue Haas Grotesk Text Pro"/>
                <a:ea typeface="DejaVu Sans"/>
              </a:rPr>
              <a:t>Charlie – Project Documentation, Testing, Odd-Jobs, Compliance checking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50" name="TextBox 6"/>
          <p:cNvSpPr/>
          <p:nvPr/>
        </p:nvSpPr>
        <p:spPr>
          <a:xfrm>
            <a:off x="6833520" y="394560"/>
            <a:ext cx="5131800" cy="727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GB" sz="2000" spc="-1" strike="noStrike" u="sng">
                <a:solidFill>
                  <a:srgbClr val="ffffff"/>
                </a:solidFill>
                <a:uFillTx/>
                <a:latin typeface="Neue Haas Grotesk Text Pro"/>
                <a:ea typeface="DejaVu Sans"/>
              </a:rPr>
              <a:t>Tech stack and why we chose it.</a:t>
            </a:r>
            <a:br/>
            <a:br/>
            <a:r>
              <a:rPr b="0" lang="en-GB" sz="1400" spc="-1" strike="noStrike">
                <a:solidFill>
                  <a:srgbClr val="ffffff"/>
                </a:solidFill>
                <a:latin typeface="Neue Haas Grotesk Text Pro"/>
                <a:ea typeface="DejaVu Sans"/>
              </a:rPr>
              <a:t>-MQTT: Required from Aquasensor</a:t>
            </a:r>
            <a:br/>
            <a:br/>
            <a:r>
              <a:rPr b="0" lang="en-GB" sz="1400" spc="-1" strike="noStrike">
                <a:solidFill>
                  <a:srgbClr val="ffffff"/>
                </a:solidFill>
                <a:latin typeface="Neue Haas Grotesk Text Pro"/>
                <a:ea typeface="DejaVu Sans"/>
              </a:rPr>
              <a:t>-Streamer processor: We have MQTT data and need to move it to POSTGRES and so it was required. We picked python as the data velocity was still rather slow.</a:t>
            </a:r>
            <a:br/>
            <a:br/>
            <a:r>
              <a:rPr b="0" lang="en-GB" sz="1400" spc="-1" strike="noStrike">
                <a:solidFill>
                  <a:srgbClr val="ffffff"/>
                </a:solidFill>
                <a:latin typeface="Neue Haas Grotesk Text Pro"/>
                <a:ea typeface="DejaVu Sans"/>
              </a:rPr>
              <a:t>-POSTGRES: Because it has extensions for geospatial data, open source and very cheap to deploy and maintain. Is Scalable.</a:t>
            </a:r>
            <a:br/>
            <a:br/>
            <a:r>
              <a:rPr b="0" lang="en-GB" sz="1400" spc="-1" strike="noStrike">
                <a:solidFill>
                  <a:srgbClr val="ffffff"/>
                </a:solidFill>
                <a:latin typeface="Neue Haas Grotesk Text Pro"/>
                <a:ea typeface="DejaVu Sans"/>
              </a:rPr>
              <a:t>-Redis: Cache upstream responses, needed external KV store to allow backend to remain stateless.</a:t>
            </a:r>
            <a:br/>
            <a:br/>
            <a:r>
              <a:rPr b="0" lang="en-GB" sz="1400" spc="-1" strike="noStrike">
                <a:solidFill>
                  <a:srgbClr val="ffffff"/>
                </a:solidFill>
                <a:latin typeface="Neue Haas Grotesk Text Pro"/>
                <a:ea typeface="DejaVu Sans"/>
              </a:rPr>
              <a:t>-Front end: Went with vanilla HTML and CSS and we templated that with ginger since it has native support with our backend technologies.</a:t>
            </a:r>
            <a:br/>
            <a:br/>
            <a:r>
              <a:rPr b="0" lang="en-GB" sz="1400" spc="-1" strike="noStrike">
                <a:solidFill>
                  <a:srgbClr val="ffffff"/>
                </a:solidFill>
                <a:latin typeface="Neue Haas Grotesk Text Pro"/>
                <a:ea typeface="DejaVu Sans"/>
              </a:rPr>
              <a:t>-Backend: Fast API as it allows for persistent session data. Provides auto-documentation. Extensive industry backed validation system through pydantic</a:t>
            </a:r>
            <a:br/>
            <a:br/>
            <a:r>
              <a:rPr b="0" lang="en-GB" sz="1400" spc="-1" strike="noStrike">
                <a:solidFill>
                  <a:srgbClr val="ffffff"/>
                </a:solidFill>
                <a:latin typeface="Neue Haas Grotesk Text Pro"/>
                <a:ea typeface="DejaVu Sans"/>
              </a:rPr>
              <a:t>-Docker: We chose this as it gives us a standardised environment between production and development. </a:t>
            </a:r>
            <a:br/>
            <a:br/>
            <a:r>
              <a:rPr b="0" lang="en-GB" sz="1400" spc="-1" strike="noStrike">
                <a:solidFill>
                  <a:srgbClr val="ffffff"/>
                </a:solidFill>
                <a:latin typeface="Neue Haas Grotesk Text Pro"/>
                <a:ea typeface="DejaVu Sans"/>
              </a:rPr>
              <a:t>-UV: Dependency management because its lock file allows for reproducible builds.</a:t>
            </a:r>
            <a:br/>
            <a:br/>
            <a:endParaRPr b="0" lang="en-GB" sz="1400" spc="-1" strike="noStrike">
              <a:latin typeface="Arial"/>
            </a:endParaRPr>
          </a:p>
        </p:txBody>
      </p:sp>
      <p:sp>
        <p:nvSpPr>
          <p:cNvPr id="51" name="TextBox 8"/>
          <p:cNvSpPr/>
          <p:nvPr/>
        </p:nvSpPr>
        <p:spPr>
          <a:xfrm>
            <a:off x="1160280" y="3210840"/>
            <a:ext cx="5859360" cy="91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br/>
            <a:br/>
            <a:r>
              <a:rPr b="0" lang="en-GB" sz="1800" spc="-1" strike="noStrike">
                <a:solidFill>
                  <a:srgbClr val="ffffff"/>
                </a:solidFill>
                <a:latin typeface="Neue Haas Grotesk Text Pro"/>
                <a:ea typeface="DejaVu Sans"/>
              </a:rPr>
              <a:t>ARCHITECTURE DRAWINGS GO HERE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2"/>
          <a:stretch/>
        </p:blipFill>
        <p:spPr>
          <a:xfrm>
            <a:off x="540000" y="1800000"/>
            <a:ext cx="5579640" cy="4972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17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4" name="Picture 3" descr="A blue and white room with a blue sky&#10;&#10;AI-generated content may be incorrect."/>
          <p:cNvPicPr/>
          <p:nvPr/>
        </p:nvPicPr>
        <p:blipFill>
          <a:blip r:embed="rId1">
            <a:alphaModFix amt="60000"/>
          </a:blip>
          <a:srcRect l="0" t="25000" r="0" b="0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55" name="TextBox 9"/>
          <p:cNvSpPr/>
          <p:nvPr/>
        </p:nvSpPr>
        <p:spPr>
          <a:xfrm>
            <a:off x="334440" y="334440"/>
            <a:ext cx="522036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GB" sz="1800" spc="-1" strike="noStrike" u="sng">
                <a:solidFill>
                  <a:srgbClr val="ffffff"/>
                </a:solidFill>
                <a:uFillTx/>
                <a:latin typeface="Neue Haas Grotesk Text Pro"/>
                <a:ea typeface="DejaVu Sans"/>
              </a:rPr>
              <a:t>What we would like to have done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6" name="TextBox 10"/>
          <p:cNvSpPr/>
          <p:nvPr/>
        </p:nvSpPr>
        <p:spPr>
          <a:xfrm>
            <a:off x="334440" y="924120"/>
            <a:ext cx="11630880" cy="307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2000" spc="-1" strike="noStrike">
                <a:solidFill>
                  <a:srgbClr val="ffffff"/>
                </a:solidFill>
                <a:latin typeface="Neue Haas Grotesk Text Pro"/>
                <a:ea typeface="DejaVu Sans"/>
              </a:rPr>
              <a:t>If given more time we would have liked to implement a system to give warning when river data suddenly spiked in one direction or another as it could have indicated something wrong with the river. </a:t>
            </a:r>
            <a:br/>
            <a:br/>
            <a:r>
              <a:rPr b="0" lang="en-GB" sz="2000" spc="-1" strike="noStrike">
                <a:solidFill>
                  <a:srgbClr val="ffffff"/>
                </a:solidFill>
                <a:latin typeface="Neue Haas Grotesk Text Pro"/>
                <a:ea typeface="DejaVu Sans"/>
              </a:rPr>
              <a:t>We also would have perhaps gone for a more interesting and robust tech stack however given the time and scope of the task we went for a more streamlined approach to our tech stack.</a:t>
            </a:r>
            <a:br/>
            <a:br/>
            <a:r>
              <a:rPr b="0" lang="en-GB" sz="2000" spc="-1" strike="noStrike">
                <a:solidFill>
                  <a:srgbClr val="ffffff"/>
                </a:solidFill>
                <a:latin typeface="Neue Haas Grotesk Text Pro"/>
                <a:ea typeface="DejaVu Sans"/>
              </a:rPr>
              <a:t>Finally, we would have liked to have implemented a notification system alongside the warnings system to fully realise the websites mobile capabilities.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981360" y="643320"/>
            <a:ext cx="10269000" cy="5600880"/>
          </a:xfrm>
          <a:prstGeom prst="rect">
            <a:avLst/>
          </a:prstGeom>
          <a:ln w="0">
            <a:noFill/>
          </a:ln>
        </p:spPr>
      </p:pic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180000" y="497520"/>
            <a:ext cx="3772440" cy="94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3200" spc="-1" strike="noStrike">
                <a:latin typeface="Arial"/>
              </a:rPr>
              <a:t>ZAP Report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301840" y="-540000"/>
            <a:ext cx="7587360" cy="26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Github Code QL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505080" y="385920"/>
            <a:ext cx="11221560" cy="6115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</TotalTime>
  <Application>LibreOffice/7.2.5.2$Windows_X86_64 LibreOffice_project/499f9727c189e6ef3471021d6132d4c694f357e5</Application>
  <AppVersion>15.0000</AppVersion>
  <Words>340</Words>
  <Paragraphs>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2025-03-28T13:04:53Z</dcterms:created>
  <dc:creator>Charlie</dc:creator>
  <dc:description/>
  <dc:language>en-GB</dc:language>
  <cp:lastModifiedBy/>
  <dcterms:modified xsi:type="dcterms:W3CDTF">2025-03-31T12:45:14Z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3</vt:i4>
  </property>
</Properties>
</file>