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0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3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2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4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2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2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36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2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7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6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44949" y="1853852"/>
            <a:ext cx="650210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/>
              <a:t>Lecture 1: </a:t>
            </a:r>
          </a:p>
          <a:p>
            <a:r>
              <a:rPr lang="en-US" altLang="ko-KR" sz="8800" dirty="0" smtClean="0"/>
              <a:t>Some Basics</a:t>
            </a:r>
            <a:endParaRPr lang="ko-KR" altLang="en-US" sz="8800" dirty="0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418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Comparing Vectors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569603" y="1117813"/>
            <a:ext cx="78603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comparison operators compare two values and return TRUE or FALSE, </a:t>
            </a:r>
            <a:r>
              <a:rPr lang="en-US" altLang="ko-KR" dirty="0" smtClean="0"/>
              <a:t>depending upon </a:t>
            </a:r>
            <a:r>
              <a:rPr lang="en-US" altLang="ko-KR" dirty="0"/>
              <a:t>the result of the comparison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&gt; </a:t>
            </a:r>
            <a:r>
              <a:rPr lang="en-US" altLang="ko-KR" b="1" dirty="0"/>
              <a:t>a &lt;- 3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a == pi </a:t>
            </a:r>
            <a:r>
              <a:rPr lang="en-US" altLang="ko-KR" dirty="0"/>
              <a:t># Test for equality</a:t>
            </a:r>
          </a:p>
          <a:p>
            <a:r>
              <a:rPr lang="en-US" altLang="ko-KR" dirty="0"/>
              <a:t>[1] FALSE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a != pi </a:t>
            </a:r>
            <a:r>
              <a:rPr lang="en-US" altLang="ko-KR" dirty="0"/>
              <a:t># Test for inequality</a:t>
            </a:r>
          </a:p>
          <a:p>
            <a:r>
              <a:rPr lang="en-US" altLang="ko-KR" dirty="0"/>
              <a:t>[1] TRUE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a &lt; pi</a:t>
            </a:r>
          </a:p>
          <a:p>
            <a:r>
              <a:rPr lang="en-US" altLang="ko-KR" dirty="0"/>
              <a:t>[1] TRUE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a &gt; pi</a:t>
            </a:r>
          </a:p>
          <a:p>
            <a:r>
              <a:rPr lang="en-US" altLang="ko-KR" dirty="0"/>
              <a:t>[1] FALSE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a &lt;= pi</a:t>
            </a:r>
          </a:p>
          <a:p>
            <a:r>
              <a:rPr lang="en-US" altLang="ko-KR" dirty="0"/>
              <a:t>[1] TRUE</a:t>
            </a:r>
          </a:p>
          <a:p>
            <a:r>
              <a:rPr lang="en-US" altLang="ko-KR" dirty="0" smtClean="0"/>
              <a:t>&gt; </a:t>
            </a:r>
            <a:r>
              <a:rPr lang="en-US" altLang="ko-KR" b="1" dirty="0" smtClean="0"/>
              <a:t>a &gt;= pi</a:t>
            </a:r>
          </a:p>
          <a:p>
            <a:r>
              <a:rPr lang="en-US" altLang="ko-KR" dirty="0" smtClean="0"/>
              <a:t>[</a:t>
            </a:r>
            <a:r>
              <a:rPr lang="en-US" altLang="ko-KR" dirty="0"/>
              <a:t>1] FALSE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840386" y="212532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&gt; </a:t>
            </a:r>
            <a:r>
              <a:rPr lang="en-US" altLang="ko-KR" sz="1600" b="1" dirty="0"/>
              <a:t>v &lt;- c( 3, pi, 4)</a:t>
            </a:r>
          </a:p>
          <a:p>
            <a:r>
              <a:rPr lang="en-US" altLang="ko-KR" sz="1600" dirty="0"/>
              <a:t>&gt; </a:t>
            </a:r>
            <a:r>
              <a:rPr lang="en-US" altLang="ko-KR" sz="1600" b="1" dirty="0"/>
              <a:t>w &lt;- c(pi, pi, pi)</a:t>
            </a:r>
          </a:p>
          <a:p>
            <a:r>
              <a:rPr lang="en-US" altLang="ko-KR" sz="1600" dirty="0"/>
              <a:t>&gt; </a:t>
            </a:r>
            <a:r>
              <a:rPr lang="en-US" altLang="ko-KR" sz="1600" b="1" dirty="0"/>
              <a:t>v == w </a:t>
            </a:r>
            <a:r>
              <a:rPr lang="en-US" altLang="ko-KR" sz="1600" dirty="0"/>
              <a:t># Compare two 3-element vectors</a:t>
            </a:r>
          </a:p>
          <a:p>
            <a:r>
              <a:rPr lang="en-US" altLang="ko-KR" sz="1600" dirty="0"/>
              <a:t>[1] FALSE TRUE FALSE # Result is a 3-element </a:t>
            </a:r>
            <a:r>
              <a:rPr lang="en-US" altLang="ko-KR" sz="1600" dirty="0" smtClean="0"/>
              <a:t>vector</a:t>
            </a:r>
            <a:endParaRPr lang="en-US" altLang="ko-KR" sz="1600" dirty="0"/>
          </a:p>
        </p:txBody>
      </p:sp>
      <p:sp>
        <p:nvSpPr>
          <p:cNvPr id="3" name="직사각형 2"/>
          <p:cNvSpPr/>
          <p:nvPr/>
        </p:nvSpPr>
        <p:spPr>
          <a:xfrm>
            <a:off x="4831602" y="3353192"/>
            <a:ext cx="73603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lt"/>
              </a:rPr>
              <a:t>&gt; </a:t>
            </a:r>
            <a:r>
              <a:rPr lang="en-US" altLang="ko-KR" sz="1600" b="1" dirty="0">
                <a:latin typeface="+mj-lt"/>
              </a:rPr>
              <a:t>v &lt;- c(3, pi, 4)</a:t>
            </a:r>
          </a:p>
          <a:p>
            <a:r>
              <a:rPr lang="en-US" altLang="ko-KR" sz="1600" dirty="0">
                <a:latin typeface="+mj-lt"/>
              </a:rPr>
              <a:t>&gt; </a:t>
            </a:r>
            <a:r>
              <a:rPr lang="en-US" altLang="ko-KR" sz="1600" b="1" dirty="0">
                <a:latin typeface="+mj-lt"/>
              </a:rPr>
              <a:t>v == pi </a:t>
            </a:r>
            <a:r>
              <a:rPr lang="en-US" altLang="ko-KR" sz="1600" dirty="0">
                <a:latin typeface="+mj-lt"/>
              </a:rPr>
              <a:t># Compare a 3-element vector against one number</a:t>
            </a:r>
          </a:p>
          <a:p>
            <a:r>
              <a:rPr lang="en-US" altLang="ko-KR" sz="1600" dirty="0">
                <a:latin typeface="+mj-lt"/>
              </a:rPr>
              <a:t>[1] FALSE TRUE FALSE</a:t>
            </a:r>
          </a:p>
          <a:p>
            <a:r>
              <a:rPr lang="en-US" altLang="ko-KR" sz="1600" dirty="0">
                <a:latin typeface="+mj-lt"/>
              </a:rPr>
              <a:t>&gt; </a:t>
            </a:r>
            <a:r>
              <a:rPr lang="en-US" altLang="ko-KR" sz="1600" b="1" dirty="0">
                <a:latin typeface="+mj-lt"/>
              </a:rPr>
              <a:t>v != pi</a:t>
            </a:r>
          </a:p>
          <a:p>
            <a:r>
              <a:rPr lang="en-US" altLang="ko-KR" sz="1600" dirty="0">
                <a:latin typeface="+mj-lt"/>
              </a:rPr>
              <a:t>[1] TRUE FALSE TRUE</a:t>
            </a:r>
            <a:endParaRPr lang="ko-KR" altLang="en-US" sz="1600" dirty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40386" y="4802909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latin typeface="+mj-lt"/>
              </a:rPr>
              <a:t>&gt; </a:t>
            </a:r>
            <a:r>
              <a:rPr lang="en-US" altLang="ko-KR" sz="1600" b="1" dirty="0">
                <a:latin typeface="+mj-lt"/>
              </a:rPr>
              <a:t>v &lt;- c(3, pi, 4)</a:t>
            </a:r>
          </a:p>
          <a:p>
            <a:r>
              <a:rPr lang="en-US" altLang="ko-KR" sz="1600" dirty="0">
                <a:latin typeface="+mj-lt"/>
              </a:rPr>
              <a:t>&gt; </a:t>
            </a:r>
            <a:r>
              <a:rPr lang="en-US" altLang="ko-KR" sz="1600" b="1" dirty="0">
                <a:latin typeface="+mj-lt"/>
              </a:rPr>
              <a:t>any(v == pi) </a:t>
            </a:r>
            <a:r>
              <a:rPr lang="en-US" altLang="ko-KR" sz="1600" dirty="0">
                <a:latin typeface="+mj-lt"/>
              </a:rPr>
              <a:t># Return TRUE if any element of v equals pi</a:t>
            </a:r>
          </a:p>
          <a:p>
            <a:r>
              <a:rPr lang="en-US" altLang="ko-KR" sz="1600" dirty="0">
                <a:latin typeface="+mj-lt"/>
              </a:rPr>
              <a:t>[1] TRUE</a:t>
            </a:r>
          </a:p>
          <a:p>
            <a:r>
              <a:rPr lang="en-US" altLang="ko-KR" sz="1600" dirty="0">
                <a:latin typeface="+mj-lt"/>
              </a:rPr>
              <a:t>&gt; </a:t>
            </a:r>
            <a:r>
              <a:rPr lang="en-US" altLang="ko-KR" sz="1600" b="1" dirty="0">
                <a:latin typeface="+mj-lt"/>
              </a:rPr>
              <a:t>all(v == 0) </a:t>
            </a:r>
            <a:r>
              <a:rPr lang="en-US" altLang="ko-KR" sz="1600" dirty="0">
                <a:latin typeface="+mj-lt"/>
              </a:rPr>
              <a:t># Return TRUE if all elements of v are zero</a:t>
            </a:r>
          </a:p>
          <a:p>
            <a:r>
              <a:rPr lang="en-US" altLang="ko-KR" sz="1600" dirty="0">
                <a:latin typeface="+mj-lt"/>
              </a:rPr>
              <a:t>[1] FALSE</a:t>
            </a:r>
            <a:endParaRPr lang="ko-KR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09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560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Selecting Vector Elements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716474" y="1178738"/>
            <a:ext cx="786033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&gt; </a:t>
            </a:r>
            <a:r>
              <a:rPr lang="en-US" altLang="ko-KR" sz="1400" b="1" dirty="0"/>
              <a:t>fib &lt;- c(0,1,1,2,3,5,8,13,21,34)</a:t>
            </a:r>
          </a:p>
          <a:p>
            <a:r>
              <a:rPr lang="en-US" altLang="ko-KR" sz="1400" dirty="0"/>
              <a:t>&gt; </a:t>
            </a:r>
            <a:r>
              <a:rPr lang="en-US" altLang="ko-KR" sz="1400" b="1" dirty="0"/>
              <a:t>fib</a:t>
            </a:r>
          </a:p>
          <a:p>
            <a:r>
              <a:rPr lang="en-US" altLang="ko-KR" sz="1400" dirty="0"/>
              <a:t>[1] 0 1 1 2 3 5 8 13 21 34</a:t>
            </a:r>
          </a:p>
          <a:p>
            <a:r>
              <a:rPr lang="en-US" altLang="ko-KR" sz="1400" dirty="0"/>
              <a:t>&gt; </a:t>
            </a:r>
            <a:r>
              <a:rPr lang="en-US" altLang="ko-KR" sz="1400" b="1" dirty="0"/>
              <a:t>fib[1]</a:t>
            </a:r>
          </a:p>
          <a:p>
            <a:r>
              <a:rPr lang="en-US" altLang="ko-KR" sz="1400" dirty="0"/>
              <a:t>[1] 0</a:t>
            </a:r>
          </a:p>
          <a:p>
            <a:r>
              <a:rPr lang="en-US" altLang="ko-KR" sz="1400" dirty="0"/>
              <a:t>&gt; </a:t>
            </a:r>
            <a:r>
              <a:rPr lang="en-US" altLang="ko-KR" sz="1400" b="1" dirty="0"/>
              <a:t>fib[2]</a:t>
            </a:r>
          </a:p>
          <a:p>
            <a:r>
              <a:rPr lang="en-US" altLang="ko-KR" sz="1400" dirty="0"/>
              <a:t>[1] 1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5175148" y="116018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&gt; </a:t>
            </a:r>
            <a:r>
              <a:rPr lang="en-US" altLang="ko-KR" sz="1400" b="1" dirty="0"/>
              <a:t>fib[1:3] </a:t>
            </a:r>
            <a:r>
              <a:rPr lang="en-US" altLang="ko-KR" sz="1400" dirty="0"/>
              <a:t># Select elements 1 through 3</a:t>
            </a:r>
          </a:p>
          <a:p>
            <a:r>
              <a:rPr lang="en-US" altLang="ko-KR" sz="1400" dirty="0"/>
              <a:t>[1] 0 1 1</a:t>
            </a:r>
          </a:p>
          <a:p>
            <a:r>
              <a:rPr lang="en-US" altLang="ko-KR" sz="1400" dirty="0"/>
              <a:t>&gt; </a:t>
            </a:r>
            <a:r>
              <a:rPr lang="en-US" altLang="ko-KR" sz="1400" b="1" dirty="0"/>
              <a:t>fib[4:9] </a:t>
            </a:r>
            <a:r>
              <a:rPr lang="en-US" altLang="ko-KR" sz="1400" dirty="0"/>
              <a:t># Select elements 4 through 9</a:t>
            </a:r>
          </a:p>
          <a:p>
            <a:r>
              <a:rPr lang="en-US" altLang="ko-KR" sz="1400" dirty="0"/>
              <a:t>[1] 2 3 5 8 13 21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5165414" y="2448025"/>
            <a:ext cx="73603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&gt; </a:t>
            </a:r>
            <a:r>
              <a:rPr lang="en-US" altLang="ko-KR" sz="1400" b="1" dirty="0"/>
              <a:t>fib[fib &lt; 10] </a:t>
            </a:r>
            <a:r>
              <a:rPr lang="en-US" altLang="ko-KR" sz="1400" dirty="0"/>
              <a:t># Use that vector to select elements less than 10</a:t>
            </a:r>
          </a:p>
          <a:p>
            <a:r>
              <a:rPr lang="en-US" altLang="ko-KR" sz="1400" dirty="0"/>
              <a:t>[1] 0 1 1 2 3 5 8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6474" y="297285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TheSansMonoCd-W5Regular"/>
              </a:rPr>
              <a:t>&gt; </a:t>
            </a:r>
            <a:r>
              <a:rPr lang="en-US" altLang="ko-KR" sz="1400" b="1" dirty="0">
                <a:latin typeface="TheSansMonoCd-W7Bold"/>
              </a:rPr>
              <a:t>fib[-1] </a:t>
            </a:r>
            <a:r>
              <a:rPr lang="en-US" altLang="ko-KR" sz="1400" dirty="0">
                <a:latin typeface="TheSansMonoCd-W5Regular"/>
              </a:rPr>
              <a:t># Ignore first element</a:t>
            </a:r>
          </a:p>
          <a:p>
            <a:r>
              <a:rPr lang="en-US" altLang="ko-KR" sz="1400" dirty="0">
                <a:latin typeface="TheSansMonoCd-W5Regular"/>
              </a:rPr>
              <a:t>[1] 1 1 2 3 5 8 13 21 34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16474" y="3689758"/>
            <a:ext cx="1020453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It </a:t>
            </a:r>
            <a:r>
              <a:rPr lang="en-US" altLang="ko-KR" sz="1400" dirty="0">
                <a:latin typeface="+mj-lt"/>
              </a:rPr>
              <a:t>assumes that the </a:t>
            </a:r>
            <a:r>
              <a:rPr lang="en-US" altLang="ko-KR" sz="1400" dirty="0" smtClean="0">
                <a:latin typeface="+mj-lt"/>
              </a:rPr>
              <a:t>vector has </a:t>
            </a:r>
            <a:r>
              <a:rPr lang="en-US" altLang="ko-KR" sz="1400" dirty="0">
                <a:latin typeface="+mj-lt"/>
              </a:rPr>
              <a:t>a </a:t>
            </a:r>
            <a:r>
              <a:rPr lang="en-US" altLang="ko-KR" sz="1400" b="0" i="0" u="none" strike="noStrike" baseline="0" dirty="0" smtClean="0">
                <a:latin typeface="+mj-lt"/>
              </a:rPr>
              <a:t>names </a:t>
            </a:r>
            <a:r>
              <a:rPr lang="en-US" altLang="ko-KR" sz="1400" dirty="0">
                <a:latin typeface="+mj-lt"/>
              </a:rPr>
              <a:t>attribute, defining a name for each element. This can be done by </a:t>
            </a:r>
            <a:r>
              <a:rPr lang="en-US" altLang="ko-KR" sz="1400" dirty="0" smtClean="0">
                <a:latin typeface="+mj-lt"/>
              </a:rPr>
              <a:t>assigning a </a:t>
            </a:r>
            <a:r>
              <a:rPr lang="en-US" altLang="ko-KR" sz="1400" dirty="0">
                <a:latin typeface="+mj-lt"/>
              </a:rPr>
              <a:t>vector of character strings to the attribute:</a:t>
            </a:r>
          </a:p>
          <a:p>
            <a:r>
              <a:rPr lang="en-US" altLang="ko-KR" sz="1400" b="0" i="0" u="none" strike="noStrike" baseline="0" dirty="0" smtClean="0">
                <a:latin typeface="+mj-lt"/>
              </a:rPr>
              <a:t>&gt; </a:t>
            </a:r>
            <a:r>
              <a:rPr lang="en-US" altLang="ko-KR" sz="1400" b="1" i="0" u="none" strike="noStrike" baseline="0" dirty="0" smtClean="0">
                <a:latin typeface="+mj-lt"/>
              </a:rPr>
              <a:t>years &lt;- c(1960, 1964, 1976, 1994)</a:t>
            </a:r>
          </a:p>
          <a:p>
            <a:r>
              <a:rPr lang="en-US" altLang="ko-KR" sz="1400" b="0" i="0" u="none" strike="noStrike" baseline="0" dirty="0" smtClean="0">
                <a:solidFill>
                  <a:srgbClr val="0065B4"/>
                </a:solidFill>
                <a:latin typeface="+mj-lt"/>
              </a:rPr>
              <a:t>&gt; </a:t>
            </a:r>
            <a:r>
              <a:rPr lang="en-US" altLang="ko-KR" sz="1400" b="1" i="0" u="none" strike="noStrike" baseline="0" dirty="0" smtClean="0">
                <a:solidFill>
                  <a:srgbClr val="0065B4"/>
                </a:solidFill>
                <a:latin typeface="+mj-lt"/>
              </a:rPr>
              <a:t>names(years) </a:t>
            </a:r>
            <a:r>
              <a:rPr lang="en-US" altLang="ko-KR" sz="1400" b="1" i="0" u="none" strike="noStrike" baseline="0" dirty="0" smtClean="0">
                <a:latin typeface="+mj-lt"/>
              </a:rPr>
              <a:t>&lt;- c("Kennedy", "Johnson", "Carter", "Clinton")</a:t>
            </a:r>
          </a:p>
          <a:p>
            <a:r>
              <a:rPr lang="en-US" altLang="ko-KR" sz="1400" b="0" i="0" u="none" strike="noStrike" baseline="0" dirty="0" smtClean="0">
                <a:latin typeface="+mj-lt"/>
              </a:rPr>
              <a:t>&gt; </a:t>
            </a:r>
            <a:r>
              <a:rPr lang="en-US" altLang="ko-KR" sz="1400" b="1" i="0" u="none" strike="noStrike" baseline="0" dirty="0" smtClean="0">
                <a:latin typeface="+mj-lt"/>
              </a:rPr>
              <a:t>years</a:t>
            </a:r>
          </a:p>
          <a:p>
            <a:r>
              <a:rPr lang="en-US" altLang="ko-KR" sz="1400" b="0" i="0" u="none" strike="noStrike" baseline="0" dirty="0" smtClean="0">
                <a:latin typeface="+mj-lt"/>
              </a:rPr>
              <a:t>Kennedy Johnson Carter Clinton</a:t>
            </a:r>
          </a:p>
          <a:p>
            <a:r>
              <a:rPr lang="en-US" altLang="ko-KR" sz="1400" b="0" i="0" u="none" strike="noStrike" baseline="0" dirty="0" smtClean="0">
                <a:latin typeface="+mj-lt"/>
              </a:rPr>
              <a:t>1960 1964 1976 1994</a:t>
            </a:r>
          </a:p>
          <a:p>
            <a:r>
              <a:rPr lang="en-US" altLang="ko-KR" sz="1400" dirty="0">
                <a:latin typeface="+mj-lt"/>
              </a:rPr>
              <a:t>Once the names are defined, you can refer to individual elements by name:</a:t>
            </a:r>
          </a:p>
          <a:p>
            <a:r>
              <a:rPr lang="en-US" altLang="ko-KR" sz="1400" b="0" i="0" u="none" strike="noStrike" baseline="0" dirty="0" smtClean="0">
                <a:latin typeface="+mj-lt"/>
              </a:rPr>
              <a:t>&gt; </a:t>
            </a:r>
            <a:r>
              <a:rPr lang="en-US" altLang="ko-KR" sz="1400" b="1" i="0" u="none" strike="noStrike" baseline="0" dirty="0" smtClean="0">
                <a:latin typeface="+mj-lt"/>
              </a:rPr>
              <a:t>years["Carter"]</a:t>
            </a:r>
          </a:p>
          <a:p>
            <a:r>
              <a:rPr lang="en-US" altLang="ko-KR" sz="1400" b="0" i="0" u="none" strike="noStrike" baseline="0" dirty="0" smtClean="0">
                <a:latin typeface="+mj-lt"/>
              </a:rPr>
              <a:t>Carter</a:t>
            </a:r>
          </a:p>
          <a:p>
            <a:r>
              <a:rPr lang="en-US" altLang="ko-KR" sz="1400" b="0" i="0" u="none" strike="noStrike" baseline="0" dirty="0" smtClean="0">
                <a:latin typeface="+mj-lt"/>
              </a:rPr>
              <a:t>1976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12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629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Performing Vector Arithmetic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566163" y="1133341"/>
            <a:ext cx="103064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lt"/>
              </a:rPr>
              <a:t>All the basic arithmetic operators </a:t>
            </a:r>
            <a:r>
              <a:rPr lang="en-US" altLang="ko-KR" sz="1400" dirty="0" smtClean="0">
                <a:latin typeface="+mj-lt"/>
              </a:rPr>
              <a:t>can be </a:t>
            </a:r>
            <a:r>
              <a:rPr lang="en-US" altLang="ko-KR" sz="1400" dirty="0">
                <a:latin typeface="+mj-lt"/>
              </a:rPr>
              <a:t>applied to pairs of vectors. They operate in an element-wise manner;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4950" y="1441118"/>
            <a:ext cx="10467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If one operand is a vector and the other is a scalar, then the operation is </a:t>
            </a:r>
            <a:r>
              <a:rPr lang="en-US" altLang="ko-KR" sz="1400" dirty="0" smtClean="0">
                <a:latin typeface="+mn-ea"/>
              </a:rPr>
              <a:t>performed between </a:t>
            </a:r>
            <a:r>
              <a:rPr lang="en-US" altLang="ko-KR" sz="1400" dirty="0">
                <a:latin typeface="+mn-ea"/>
              </a:rPr>
              <a:t>every vector element and the </a:t>
            </a:r>
            <a:r>
              <a:rPr lang="en-US" altLang="ko-KR" sz="1400" dirty="0" smtClean="0">
                <a:latin typeface="+mn-ea"/>
              </a:rPr>
              <a:t>scalar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40238" y="2797843"/>
            <a:ext cx="44839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w</a:t>
            </a:r>
          </a:p>
          <a:p>
            <a:r>
              <a:rPr lang="en-US" altLang="ko-KR" dirty="0">
                <a:latin typeface="TheSansMonoCd-W5Regular"/>
              </a:rPr>
              <a:t>[1] 1 2 3 4 5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mean(w)</a:t>
            </a:r>
          </a:p>
          <a:p>
            <a:r>
              <a:rPr lang="en-US" altLang="ko-KR" dirty="0">
                <a:latin typeface="TheSansMonoCd-W5Regular"/>
              </a:rPr>
              <a:t>[1] 3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w - mean(w)</a:t>
            </a:r>
          </a:p>
          <a:p>
            <a:r>
              <a:rPr lang="en-US" altLang="ko-KR" dirty="0">
                <a:latin typeface="TheSansMonoCd-W5Regular"/>
              </a:rPr>
              <a:t>[1] -2 -1 0 1 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66163" y="227211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v &lt;- c(11,12,13,14,15)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w &lt;- c(1,2,3,4,5)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v + w</a:t>
            </a:r>
          </a:p>
          <a:p>
            <a:r>
              <a:rPr lang="en-US" altLang="ko-KR" dirty="0">
                <a:latin typeface="TheSansMonoCd-W5Regular"/>
              </a:rPr>
              <a:t>[1] 12 14 16 18 20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v - w</a:t>
            </a:r>
          </a:p>
          <a:p>
            <a:r>
              <a:rPr lang="en-US" altLang="ko-KR" dirty="0">
                <a:latin typeface="TheSansMonoCd-W5Regular"/>
              </a:rPr>
              <a:t>[1] 10 10 10 10 10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v * w</a:t>
            </a:r>
          </a:p>
          <a:p>
            <a:r>
              <a:rPr lang="en-US" altLang="ko-KR" dirty="0">
                <a:latin typeface="TheSansMonoCd-W5Regular"/>
              </a:rPr>
              <a:t>[1] 11 24 39 56 75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v / w</a:t>
            </a:r>
          </a:p>
          <a:p>
            <a:r>
              <a:rPr lang="en-US" altLang="ko-KR" dirty="0">
                <a:latin typeface="TheSansMonoCd-W5Regular"/>
              </a:rPr>
              <a:t>[1] 11.000000 6.000000 4.333333 3.500000 3.000000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w ^ v</a:t>
            </a:r>
          </a:p>
          <a:p>
            <a:r>
              <a:rPr lang="en-US" altLang="ko-KR" dirty="0">
                <a:latin typeface="TheSansMonoCd-W5Regular"/>
              </a:rPr>
              <a:t>[1] 1 4096 1594323 268435456 30517578125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9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3701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N</a:t>
            </a:r>
            <a:r>
              <a:rPr lang="en-US" altLang="ko-KR" sz="3600" dirty="0" smtClean="0"/>
              <a:t>otation %any%</a:t>
            </a:r>
            <a:endParaRPr lang="ko-KR" altLang="en-US" sz="3600" dirty="0"/>
          </a:p>
        </p:txBody>
      </p:sp>
      <p:sp>
        <p:nvSpPr>
          <p:cNvPr id="15" name="직사각형 14"/>
          <p:cNvSpPr/>
          <p:nvPr/>
        </p:nvSpPr>
        <p:spPr>
          <a:xfrm>
            <a:off x="737204" y="1991175"/>
            <a:ext cx="101353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 interprets any text between percent signs (%...%) as a </a:t>
            </a:r>
            <a:r>
              <a:rPr lang="en-US" altLang="ko-KR" b="1" dirty="0" smtClean="0"/>
              <a:t>binary operator.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Several such operators have predefined meanings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%%</a:t>
            </a:r>
          </a:p>
          <a:p>
            <a:r>
              <a:rPr lang="en-US" altLang="ko-KR" dirty="0"/>
              <a:t>Modulo operator</a:t>
            </a:r>
          </a:p>
          <a:p>
            <a:r>
              <a:rPr lang="en-US" altLang="ko-KR" dirty="0"/>
              <a:t>%/%</a:t>
            </a:r>
          </a:p>
          <a:p>
            <a:r>
              <a:rPr lang="en-US" altLang="ko-KR" dirty="0"/>
              <a:t>Integer division</a:t>
            </a:r>
          </a:p>
          <a:p>
            <a:r>
              <a:rPr lang="en-US" altLang="ko-KR" dirty="0"/>
              <a:t>%*%</a:t>
            </a:r>
          </a:p>
          <a:p>
            <a:r>
              <a:rPr lang="en-US" altLang="ko-KR" dirty="0"/>
              <a:t>Matrix multiplication</a:t>
            </a:r>
          </a:p>
          <a:p>
            <a:r>
              <a:rPr lang="en-US" altLang="ko-KR" dirty="0"/>
              <a:t>%in%</a:t>
            </a:r>
          </a:p>
          <a:p>
            <a:r>
              <a:rPr lang="en-US" altLang="ko-KR" dirty="0"/>
              <a:t>Returns TRUE if the left operand occurs in its right operand; FALSE otherwise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0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431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Defining a Function</a:t>
            </a:r>
            <a:endParaRPr lang="ko-KR" altLang="en-US" sz="3600" dirty="0"/>
          </a:p>
        </p:txBody>
      </p:sp>
      <p:sp>
        <p:nvSpPr>
          <p:cNvPr id="15" name="직사각형 14"/>
          <p:cNvSpPr/>
          <p:nvPr/>
        </p:nvSpPr>
        <p:spPr>
          <a:xfrm>
            <a:off x="737204" y="2273332"/>
            <a:ext cx="10135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 err="1"/>
              <a:t>gcd</a:t>
            </a:r>
            <a:r>
              <a:rPr lang="en-US" altLang="ko-KR" b="1" dirty="0"/>
              <a:t> &lt;- function(</a:t>
            </a:r>
            <a:r>
              <a:rPr lang="en-US" altLang="ko-KR" b="1" dirty="0" err="1"/>
              <a:t>a,b</a:t>
            </a:r>
            <a:r>
              <a:rPr lang="en-US" altLang="ko-KR" b="1" dirty="0"/>
              <a:t>) {</a:t>
            </a:r>
          </a:p>
          <a:p>
            <a:r>
              <a:rPr lang="en-US" altLang="ko-KR" dirty="0"/>
              <a:t>+ </a:t>
            </a:r>
            <a:r>
              <a:rPr lang="en-US" altLang="ko-KR" b="1" dirty="0"/>
              <a:t>if (b == 0) return(a)</a:t>
            </a:r>
          </a:p>
          <a:p>
            <a:r>
              <a:rPr lang="en-US" altLang="ko-KR" dirty="0"/>
              <a:t>+ </a:t>
            </a:r>
            <a:r>
              <a:rPr lang="en-US" altLang="ko-KR" b="1" dirty="0"/>
              <a:t>else return(</a:t>
            </a:r>
            <a:r>
              <a:rPr lang="en-US" altLang="ko-KR" b="1" dirty="0" err="1"/>
              <a:t>gcd</a:t>
            </a:r>
            <a:r>
              <a:rPr lang="en-US" altLang="ko-KR" b="1" dirty="0"/>
              <a:t>(b, a %% b))</a:t>
            </a:r>
          </a:p>
          <a:p>
            <a:r>
              <a:rPr lang="en-US" altLang="ko-KR" dirty="0"/>
              <a:t>+ </a:t>
            </a:r>
            <a:r>
              <a:rPr lang="en-US" altLang="ko-KR" b="1" dirty="0"/>
              <a:t>}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37204" y="3897656"/>
            <a:ext cx="97160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R also allows </a:t>
            </a:r>
            <a:r>
              <a:rPr lang="en-US" altLang="ko-KR" i="1" dirty="0">
                <a:latin typeface="+mj-lt"/>
              </a:rPr>
              <a:t>anonymous functions</a:t>
            </a:r>
            <a:r>
              <a:rPr lang="en-US" altLang="ko-KR" dirty="0">
                <a:latin typeface="+mj-lt"/>
              </a:rPr>
              <a:t>; these are functions with no name that are useful</a:t>
            </a:r>
          </a:p>
          <a:p>
            <a:r>
              <a:rPr lang="en-US" altLang="ko-KR" dirty="0">
                <a:latin typeface="+mj-lt"/>
              </a:rPr>
              <a:t>for one-liners. The preceding example using </a:t>
            </a:r>
            <a:r>
              <a:rPr lang="en-US" altLang="ko-KR" dirty="0" smtClean="0">
                <a:latin typeface="+mj-lt"/>
              </a:rPr>
              <a:t>cv and </a:t>
            </a:r>
            <a:r>
              <a:rPr lang="en-US" altLang="ko-KR" sz="1600" b="0" i="0" u="none" strike="noStrike" baseline="0" dirty="0" err="1" smtClean="0">
                <a:latin typeface="+mj-lt"/>
              </a:rPr>
              <a:t>lapply</a:t>
            </a:r>
            <a:r>
              <a:rPr lang="en-US" altLang="ko-KR" sz="1600" b="0" i="0" u="none" strike="noStrike" baseline="0" dirty="0" smtClean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can be shrunk to one line</a:t>
            </a:r>
          </a:p>
          <a:p>
            <a:r>
              <a:rPr lang="en-US" altLang="ko-KR" dirty="0">
                <a:latin typeface="+mj-lt"/>
              </a:rPr>
              <a:t>by using an anonymous function that is passed directly into </a:t>
            </a:r>
            <a:r>
              <a:rPr lang="en-US" altLang="ko-KR" sz="1600" b="0" i="0" u="none" strike="noStrike" baseline="0" dirty="0" err="1" smtClean="0">
                <a:latin typeface="+mj-lt"/>
              </a:rPr>
              <a:t>lapply</a:t>
            </a:r>
            <a:r>
              <a:rPr lang="en-US" altLang="ko-KR" dirty="0">
                <a:latin typeface="+mj-lt"/>
              </a:rPr>
              <a:t>:</a:t>
            </a:r>
          </a:p>
          <a:p>
            <a:r>
              <a:rPr lang="en-US" altLang="ko-KR" sz="1400" b="0" i="0" u="none" strike="noStrike" baseline="0" dirty="0" smtClean="0">
                <a:latin typeface="+mj-lt"/>
              </a:rPr>
              <a:t>&gt; </a:t>
            </a:r>
            <a:r>
              <a:rPr lang="en-US" altLang="ko-KR" sz="1400" b="1" i="0" u="none" strike="noStrike" baseline="0" dirty="0" err="1" smtClean="0">
                <a:latin typeface="+mj-lt"/>
              </a:rPr>
              <a:t>lapply</a:t>
            </a:r>
            <a:r>
              <a:rPr lang="en-US" altLang="ko-KR" sz="1400" b="1" i="0" u="none" strike="noStrike" baseline="0" dirty="0" smtClean="0">
                <a:latin typeface="+mj-lt"/>
              </a:rPr>
              <a:t>(</a:t>
            </a:r>
            <a:r>
              <a:rPr lang="en-US" altLang="ko-KR" sz="1400" b="1" i="0" u="none" strike="noStrike" baseline="0" dirty="0" err="1" smtClean="0">
                <a:latin typeface="+mj-lt"/>
              </a:rPr>
              <a:t>lst</a:t>
            </a:r>
            <a:r>
              <a:rPr lang="en-US" altLang="ko-KR" sz="1400" b="1" i="0" u="none" strike="noStrike" baseline="0" dirty="0" smtClean="0">
                <a:latin typeface="+mj-lt"/>
              </a:rPr>
              <a:t>, function(x) </a:t>
            </a:r>
            <a:r>
              <a:rPr lang="en-US" altLang="ko-KR" sz="1400" b="1" i="0" u="none" strike="noStrike" baseline="0" dirty="0" err="1" smtClean="0">
                <a:latin typeface="+mj-lt"/>
              </a:rPr>
              <a:t>sd</a:t>
            </a:r>
            <a:r>
              <a:rPr lang="en-US" altLang="ko-KR" sz="1400" b="1" i="0" u="none" strike="noStrike" baseline="0" dirty="0" smtClean="0">
                <a:latin typeface="+mj-lt"/>
              </a:rPr>
              <a:t>(x)/mean(x))</a:t>
            </a:r>
            <a:endParaRPr lang="ko-KR" altLang="en-US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7204" y="13629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cv &lt;- function(x) </a:t>
            </a:r>
            <a:r>
              <a:rPr lang="en-US" altLang="ko-KR" b="1" dirty="0" err="1">
                <a:latin typeface="TheSansMonoCd-W7Bold"/>
              </a:rPr>
              <a:t>sd</a:t>
            </a:r>
            <a:r>
              <a:rPr lang="en-US" altLang="ko-KR" b="1" dirty="0">
                <a:latin typeface="TheSansMonoCd-W7Bold"/>
              </a:rPr>
              <a:t>(x)/mean(x)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lapply</a:t>
            </a:r>
            <a:r>
              <a:rPr lang="en-US" altLang="ko-KR" b="1" dirty="0">
                <a:latin typeface="TheSansMonoCd-W7Bold"/>
              </a:rPr>
              <a:t>(</a:t>
            </a:r>
            <a:r>
              <a:rPr lang="en-US" altLang="ko-KR" b="1" dirty="0" err="1">
                <a:latin typeface="TheSansMonoCd-W7Bold"/>
              </a:rPr>
              <a:t>lst</a:t>
            </a:r>
            <a:r>
              <a:rPr lang="en-US" altLang="ko-KR" b="1" dirty="0">
                <a:latin typeface="TheSansMonoCd-W7Bold"/>
              </a:rPr>
              <a:t>, cv)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5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69095" y="1921938"/>
            <a:ext cx="985380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u="none" strike="noStrike" baseline="0" dirty="0" smtClean="0">
                <a:latin typeface="Birka"/>
              </a:rPr>
              <a:t>The beauty of </a:t>
            </a:r>
            <a:r>
              <a:rPr lang="en-US" altLang="ko-KR" sz="1600" b="0" i="0" u="none" strike="noStrike" baseline="0" dirty="0" smtClean="0">
                <a:latin typeface="TheSansMonoCd-W5Regular"/>
              </a:rPr>
              <a:t>print </a:t>
            </a:r>
            <a:r>
              <a:rPr lang="en-US" altLang="ko-KR" b="0" i="0" u="none" strike="noStrike" baseline="0" dirty="0" smtClean="0">
                <a:latin typeface="Birka"/>
              </a:rPr>
              <a:t>is that it knows how to format any R value for printing, including</a:t>
            </a:r>
          </a:p>
          <a:p>
            <a:r>
              <a:rPr lang="en-US" altLang="ko-KR" b="0" i="0" u="none" strike="noStrike" baseline="0" dirty="0" smtClean="0">
                <a:latin typeface="Birka"/>
              </a:rPr>
              <a:t>structured values such as matrices and lists:</a:t>
            </a:r>
          </a:p>
          <a:p>
            <a:r>
              <a:rPr lang="en-US" altLang="ko-KR" sz="1400" dirty="0">
                <a:latin typeface="TheSansMonoCd-W5Regular"/>
              </a:rPr>
              <a:t>&gt; </a:t>
            </a:r>
            <a:r>
              <a:rPr lang="en-US" altLang="ko-KR" sz="1400" b="1" dirty="0">
                <a:latin typeface="TheSansMonoCd-W7Bold"/>
              </a:rPr>
              <a:t>print(matrix(c(1,2,3,4), 2, 2))</a:t>
            </a:r>
          </a:p>
          <a:p>
            <a:r>
              <a:rPr lang="en-US" altLang="ko-KR" sz="1400" dirty="0">
                <a:latin typeface="TheSansMonoCd-W5Regular"/>
              </a:rPr>
              <a:t>[,1] [,2]</a:t>
            </a:r>
          </a:p>
          <a:p>
            <a:r>
              <a:rPr lang="en-US" altLang="ko-KR" sz="1400" dirty="0">
                <a:latin typeface="TheSansMonoCd-W5Regular"/>
              </a:rPr>
              <a:t>[1,] 1 3</a:t>
            </a:r>
          </a:p>
          <a:p>
            <a:r>
              <a:rPr lang="en-US" altLang="ko-KR" sz="1400" dirty="0">
                <a:latin typeface="TheSansMonoCd-W5Regular"/>
              </a:rPr>
              <a:t>[2,] 2 4</a:t>
            </a:r>
          </a:p>
          <a:p>
            <a:r>
              <a:rPr lang="en-US" altLang="ko-KR" sz="1400" dirty="0">
                <a:latin typeface="TheSansMonoCd-W5Regular"/>
              </a:rPr>
              <a:t>&gt; </a:t>
            </a:r>
            <a:r>
              <a:rPr lang="en-US" altLang="ko-KR" sz="1400" b="1" dirty="0">
                <a:latin typeface="TheSansMonoCd-W7Bold"/>
              </a:rPr>
              <a:t>print(list("</a:t>
            </a:r>
            <a:r>
              <a:rPr lang="en-US" altLang="ko-KR" sz="1400" b="1" dirty="0" err="1">
                <a:latin typeface="TheSansMonoCd-W7Bold"/>
              </a:rPr>
              <a:t>a","b","c</a:t>
            </a:r>
            <a:r>
              <a:rPr lang="en-US" altLang="ko-KR" sz="1400" b="1" dirty="0">
                <a:latin typeface="TheSansMonoCd-W7Bold"/>
              </a:rPr>
              <a:t>"))</a:t>
            </a:r>
          </a:p>
          <a:p>
            <a:r>
              <a:rPr lang="en-US" altLang="ko-KR" sz="1400" dirty="0">
                <a:latin typeface="TheSansMonoCd-W5Regular"/>
              </a:rPr>
              <a:t>[[1]]</a:t>
            </a:r>
          </a:p>
          <a:p>
            <a:r>
              <a:rPr lang="en-US" altLang="ko-KR" sz="1400" dirty="0">
                <a:latin typeface="TheSansMonoCd-W5Regular"/>
              </a:rPr>
              <a:t>[1] "a"</a:t>
            </a:r>
          </a:p>
          <a:p>
            <a:r>
              <a:rPr lang="en-US" altLang="ko-KR" sz="1400" dirty="0">
                <a:latin typeface="TheSansMonoCd-W5Regular"/>
              </a:rPr>
              <a:t>[[2]]</a:t>
            </a:r>
          </a:p>
          <a:p>
            <a:r>
              <a:rPr lang="en-US" altLang="ko-KR" sz="1400" dirty="0">
                <a:latin typeface="TheSansMonoCd-W5Regular"/>
              </a:rPr>
              <a:t>[1] "b"</a:t>
            </a:r>
          </a:p>
          <a:p>
            <a:r>
              <a:rPr lang="en-US" altLang="ko-KR" sz="1400" dirty="0">
                <a:latin typeface="TheSansMonoCd-W5Regular"/>
              </a:rPr>
              <a:t>[[3]]</a:t>
            </a:r>
          </a:p>
          <a:p>
            <a:r>
              <a:rPr lang="en-US" altLang="ko-KR" sz="1400" dirty="0">
                <a:latin typeface="TheSansMonoCd-W5Regular"/>
              </a:rPr>
              <a:t>[1] "c"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Print Something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627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Print Something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907366" y="1572667"/>
            <a:ext cx="10377267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0" i="0" u="none" strike="noStrike" baseline="0" dirty="0" smtClean="0">
                <a:latin typeface="Birka"/>
              </a:rPr>
              <a:t>The only way to </a:t>
            </a:r>
            <a:r>
              <a:rPr lang="en-US" altLang="ko-KR" b="0" i="0" u="none" strike="noStrike" baseline="0" dirty="0" smtClean="0">
                <a:latin typeface="TheSansMonoCd-W5Regular"/>
              </a:rPr>
              <a:t>print </a:t>
            </a:r>
            <a:r>
              <a:rPr lang="en-US" altLang="ko-KR" sz="2000" b="0" i="0" u="none" strike="noStrike" baseline="0" dirty="0" smtClean="0">
                <a:latin typeface="Birka"/>
              </a:rPr>
              <a:t>multiple items is to print them one at a time, </a:t>
            </a:r>
          </a:p>
          <a:p>
            <a:r>
              <a:rPr lang="en-US" altLang="ko-KR" sz="2000" b="0" i="0" u="none" strike="noStrike" baseline="0" dirty="0" smtClean="0">
                <a:latin typeface="Birka"/>
              </a:rPr>
              <a:t>which probably</a:t>
            </a:r>
            <a:r>
              <a:rPr lang="en-US" altLang="ko-KR" sz="2000" b="0" i="0" u="none" strike="noStrike" dirty="0" smtClean="0">
                <a:latin typeface="Birka"/>
              </a:rPr>
              <a:t> </a:t>
            </a:r>
            <a:r>
              <a:rPr lang="en-US" altLang="ko-KR" sz="2000" b="0" i="0" u="none" strike="noStrike" baseline="0" dirty="0" smtClean="0">
                <a:latin typeface="Birka"/>
              </a:rPr>
              <a:t>isn’t what you want:</a:t>
            </a:r>
          </a:p>
          <a:p>
            <a:r>
              <a:rPr lang="en-US" altLang="ko-KR" sz="1600" dirty="0">
                <a:latin typeface="TheSansMonoCd-W5Regular"/>
              </a:rPr>
              <a:t>&gt; </a:t>
            </a:r>
            <a:r>
              <a:rPr lang="en-US" altLang="ko-KR" sz="1600" b="1" dirty="0">
                <a:latin typeface="TheSansMonoCd-W7Bold"/>
              </a:rPr>
              <a:t>print("The zero occurs at"); print(2*pi); print("radians")</a:t>
            </a:r>
          </a:p>
          <a:p>
            <a:r>
              <a:rPr lang="en-US" altLang="ko-KR" sz="1600" dirty="0">
                <a:latin typeface="TheSansMonoCd-W5Regular"/>
              </a:rPr>
              <a:t>[1] "The zero occurs at"</a:t>
            </a:r>
          </a:p>
          <a:p>
            <a:r>
              <a:rPr lang="en-US" altLang="ko-KR" sz="1600" dirty="0">
                <a:latin typeface="TheSansMonoCd-W5Regular"/>
              </a:rPr>
              <a:t>[1] 6.283185</a:t>
            </a:r>
          </a:p>
          <a:p>
            <a:r>
              <a:rPr lang="en-US" altLang="ko-KR" sz="1600" dirty="0">
                <a:latin typeface="TheSansMonoCd-W5Regular"/>
              </a:rPr>
              <a:t>[1] "radians"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907366" y="3715733"/>
            <a:ext cx="101153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irka"/>
              </a:rPr>
              <a:t>The </a:t>
            </a:r>
            <a:r>
              <a:rPr lang="en-US" altLang="ko-KR" sz="1600" b="0" i="0" u="none" strike="noStrike" baseline="0" dirty="0" smtClean="0">
                <a:latin typeface="Birka"/>
              </a:rPr>
              <a:t>cat </a:t>
            </a:r>
            <a:r>
              <a:rPr lang="en-US" altLang="ko-KR" dirty="0">
                <a:latin typeface="Birka"/>
              </a:rPr>
              <a:t>function is an alternative to </a:t>
            </a:r>
            <a:r>
              <a:rPr lang="en-US" altLang="ko-KR" sz="1600" b="0" i="0" u="none" strike="noStrike" baseline="0" dirty="0" smtClean="0">
                <a:latin typeface="Birka"/>
              </a:rPr>
              <a:t>print </a:t>
            </a:r>
            <a:r>
              <a:rPr lang="en-US" altLang="ko-KR" dirty="0">
                <a:latin typeface="Birka"/>
              </a:rPr>
              <a:t>that lets you combine multiple items into a</a:t>
            </a:r>
          </a:p>
          <a:p>
            <a:r>
              <a:rPr lang="en-US" altLang="ko-KR" dirty="0">
                <a:latin typeface="Birka"/>
              </a:rPr>
              <a:t>continuous output:</a:t>
            </a:r>
          </a:p>
          <a:p>
            <a:r>
              <a:rPr lang="en-US" altLang="ko-KR" sz="1400" b="0" i="0" u="none" strike="noStrike" baseline="0" dirty="0" smtClean="0">
                <a:latin typeface="Birka"/>
              </a:rPr>
              <a:t>&gt; </a:t>
            </a:r>
            <a:r>
              <a:rPr lang="en-US" altLang="ko-KR" sz="1400" b="1" i="0" u="none" strike="noStrike" baseline="0" dirty="0" smtClean="0">
                <a:latin typeface="Birka"/>
              </a:rPr>
              <a:t>cat("The zero occurs at", 2*pi, "radians.", "\n")</a:t>
            </a:r>
          </a:p>
          <a:p>
            <a:r>
              <a:rPr lang="en-US" altLang="ko-KR" sz="1400" b="0" i="0" u="none" strike="noStrike" baseline="0" dirty="0" smtClean="0">
                <a:latin typeface="Birka"/>
              </a:rPr>
              <a:t>The zero occurs at 6.283185 radians.</a:t>
            </a:r>
          </a:p>
          <a:p>
            <a:r>
              <a:rPr lang="en-US" altLang="ko-KR" dirty="0">
                <a:latin typeface="Birka"/>
              </a:rPr>
              <a:t>Notice that </a:t>
            </a:r>
            <a:r>
              <a:rPr lang="en-US" altLang="ko-KR" sz="1600" b="0" i="0" u="none" strike="noStrike" baseline="0" dirty="0" smtClean="0">
                <a:latin typeface="Birka"/>
              </a:rPr>
              <a:t>cat </a:t>
            </a:r>
            <a:r>
              <a:rPr lang="en-US" altLang="ko-KR" dirty="0">
                <a:latin typeface="Birka"/>
              </a:rPr>
              <a:t>puts a space between each item by default. You must provide a newline</a:t>
            </a:r>
          </a:p>
          <a:p>
            <a:r>
              <a:rPr lang="en-US" altLang="ko-KR" dirty="0">
                <a:latin typeface="Birka"/>
              </a:rPr>
              <a:t>character (</a:t>
            </a:r>
            <a:r>
              <a:rPr lang="en-US" altLang="ko-KR" sz="1600" b="0" i="0" u="none" strike="noStrike" baseline="0" dirty="0" smtClean="0">
                <a:latin typeface="Birka"/>
              </a:rPr>
              <a:t>\n</a:t>
            </a:r>
            <a:r>
              <a:rPr lang="en-US" altLang="ko-KR" dirty="0">
                <a:latin typeface="Birka"/>
              </a:rPr>
              <a:t>) to terminate the line.</a:t>
            </a:r>
            <a:endParaRPr lang="ko-KR" altLang="en-US" dirty="0">
              <a:latin typeface="Birka"/>
            </a:endParaRPr>
          </a:p>
        </p:txBody>
      </p:sp>
    </p:spTree>
    <p:extLst>
      <p:ext uri="{BB962C8B-B14F-4D97-AF65-F5344CB8AC3E}">
        <p14:creationId xmlns:p14="http://schemas.microsoft.com/office/powerpoint/2010/main" val="18652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3673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Setting Variables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987723" y="1499271"/>
            <a:ext cx="9351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irka"/>
              </a:rPr>
              <a:t>Use the assignment operator (</a:t>
            </a:r>
            <a:r>
              <a:rPr lang="en-US" altLang="ko-KR" sz="1600" b="0" i="0" u="none" strike="noStrike" baseline="0" dirty="0" smtClean="0">
                <a:latin typeface="TheSansMonoCd-W5Regular"/>
              </a:rPr>
              <a:t>&lt;-</a:t>
            </a:r>
            <a:r>
              <a:rPr lang="en-US" altLang="ko-KR" dirty="0">
                <a:latin typeface="Birka"/>
              </a:rPr>
              <a:t>). There is no need to declare your variable first:</a:t>
            </a:r>
          </a:p>
          <a:p>
            <a:r>
              <a:rPr lang="en-US" altLang="ko-KR" sz="1400" b="0" i="0" u="none" strike="noStrike" baseline="0" dirty="0" smtClean="0">
                <a:latin typeface="TheSansMonoCd-W5Regular"/>
              </a:rPr>
              <a:t>&gt; </a:t>
            </a:r>
            <a:r>
              <a:rPr lang="en-US" altLang="ko-KR" sz="1400" b="1" i="0" u="none" strike="noStrike" baseline="0" dirty="0" smtClean="0">
                <a:latin typeface="TheSansMonoCd-W7Bold"/>
              </a:rPr>
              <a:t>x &lt;- 3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87723" y="2729035"/>
            <a:ext cx="9987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irka"/>
              </a:rPr>
              <a:t>R is a </a:t>
            </a:r>
            <a:r>
              <a:rPr lang="en-US" altLang="ko-KR" i="1" dirty="0">
                <a:latin typeface="Birka-Italic"/>
              </a:rPr>
              <a:t>dynamically typed language</a:t>
            </a:r>
            <a:r>
              <a:rPr lang="en-US" altLang="ko-KR" dirty="0">
                <a:latin typeface="Birka"/>
              </a:rPr>
              <a:t>, which means that we can change a variable’s data</a:t>
            </a:r>
          </a:p>
          <a:p>
            <a:r>
              <a:rPr lang="en-US" altLang="ko-KR" dirty="0">
                <a:latin typeface="Birka"/>
              </a:rPr>
              <a:t>type at will. We could set </a:t>
            </a:r>
            <a:r>
              <a:rPr lang="en-US" altLang="ko-KR" sz="1600" b="0" i="0" u="none" strike="noStrike" baseline="0" dirty="0" smtClean="0">
                <a:latin typeface="TheSansMonoCd-W5Regular"/>
              </a:rPr>
              <a:t>x </a:t>
            </a:r>
            <a:r>
              <a:rPr lang="en-US" altLang="ko-KR" dirty="0">
                <a:latin typeface="Birka"/>
              </a:rPr>
              <a:t>to be numeric, as just shown, and then turn around and</a:t>
            </a:r>
          </a:p>
          <a:p>
            <a:r>
              <a:rPr lang="en-US" altLang="ko-KR" dirty="0">
                <a:latin typeface="Birka"/>
              </a:rPr>
              <a:t>immediately overwrite that with (say) a vector of character strings.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87723" y="4294409"/>
            <a:ext cx="1029822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irka"/>
              </a:rPr>
              <a:t>In some R functions you will see assignment statements that use the strange-looking</a:t>
            </a:r>
          </a:p>
          <a:p>
            <a:r>
              <a:rPr lang="en-US" altLang="ko-KR" dirty="0">
                <a:latin typeface="Birka"/>
              </a:rPr>
              <a:t>assignment operator </a:t>
            </a:r>
            <a:r>
              <a:rPr lang="en-US" altLang="ko-KR" sz="1600" b="0" i="0" u="none" strike="noStrike" baseline="0" dirty="0" smtClean="0">
                <a:latin typeface="TheSansMonoCd-W5Regular"/>
              </a:rPr>
              <a:t>&lt;&lt;-</a:t>
            </a:r>
            <a:r>
              <a:rPr lang="en-US" altLang="ko-KR" dirty="0">
                <a:latin typeface="Birka"/>
              </a:rPr>
              <a:t>:</a:t>
            </a:r>
          </a:p>
          <a:p>
            <a:r>
              <a:rPr lang="en-US" altLang="ko-KR" sz="1400" b="0" i="0" u="none" strike="noStrike" baseline="0" dirty="0" smtClean="0">
                <a:latin typeface="TheSansMonoCd-W5Regular"/>
              </a:rPr>
              <a:t>x &lt;&lt;- 3</a:t>
            </a:r>
          </a:p>
          <a:p>
            <a:r>
              <a:rPr lang="en-US" altLang="ko-KR" dirty="0">
                <a:latin typeface="Birka"/>
              </a:rPr>
              <a:t>That forces the assignment to a </a:t>
            </a:r>
            <a:r>
              <a:rPr lang="en-US" altLang="ko-KR" b="1" dirty="0">
                <a:latin typeface="Birka"/>
              </a:rPr>
              <a:t>global variable </a:t>
            </a:r>
            <a:r>
              <a:rPr lang="en-US" altLang="ko-KR" dirty="0">
                <a:latin typeface="Birka"/>
              </a:rPr>
              <a:t>rather than a local variable.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3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3553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Listing Variables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849936" y="1067307"/>
            <a:ext cx="93514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ls function displays the names of objects in your workspace: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x &lt;- 10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y &lt;- 50</a:t>
            </a:r>
          </a:p>
          <a:p>
            <a:r>
              <a:rPr lang="en-US" altLang="ko-KR" dirty="0" smtClean="0"/>
              <a:t>&gt; </a:t>
            </a:r>
            <a:r>
              <a:rPr lang="en-US" altLang="ko-KR" b="1" dirty="0" smtClean="0"/>
              <a:t>z </a:t>
            </a:r>
            <a:r>
              <a:rPr lang="en-US" altLang="ko-KR" b="1" dirty="0"/>
              <a:t>&lt;- c("three", "blind", "mice</a:t>
            </a:r>
            <a:r>
              <a:rPr lang="en-US" altLang="ko-KR" b="1" dirty="0" smtClean="0"/>
              <a:t>")</a:t>
            </a:r>
          </a:p>
          <a:p>
            <a:r>
              <a:rPr lang="pt-BR" altLang="ko-KR" dirty="0"/>
              <a:t>&gt; </a:t>
            </a:r>
            <a:r>
              <a:rPr lang="pt-BR" altLang="ko-KR" b="1" dirty="0"/>
              <a:t>f &lt;- function(n,p) sqrt(p*(1-p)/n)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ls()</a:t>
            </a:r>
          </a:p>
          <a:p>
            <a:r>
              <a:rPr lang="pl-PL" altLang="ko-KR" dirty="0"/>
              <a:t>[1] "f" "x" "y" "z"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78438" y="3202513"/>
            <a:ext cx="1057380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irka"/>
              </a:rPr>
              <a:t>If you want more than just a list of names, try </a:t>
            </a:r>
            <a:r>
              <a:rPr lang="en-US" altLang="ko-KR" sz="1600" b="1" i="0" u="none" strike="noStrike" baseline="0" dirty="0" err="1" smtClean="0">
                <a:latin typeface="TheSansMonoCd-W5Regular"/>
              </a:rPr>
              <a:t>ls.str</a:t>
            </a:r>
            <a:r>
              <a:rPr lang="en-US" altLang="ko-KR" b="1" dirty="0">
                <a:latin typeface="Birka"/>
              </a:rPr>
              <a:t>;</a:t>
            </a:r>
            <a:r>
              <a:rPr lang="en-US" altLang="ko-KR" dirty="0">
                <a:latin typeface="Birka"/>
              </a:rPr>
              <a:t> this will also tell you something</a:t>
            </a:r>
          </a:p>
          <a:p>
            <a:r>
              <a:rPr lang="en-US" altLang="ko-KR" dirty="0">
                <a:latin typeface="Birka"/>
              </a:rPr>
              <a:t>about each variable</a:t>
            </a:r>
            <a:r>
              <a:rPr lang="en-US" altLang="ko-KR" dirty="0" smtClean="0">
                <a:latin typeface="Birka"/>
              </a:rPr>
              <a:t>:</a:t>
            </a:r>
          </a:p>
          <a:p>
            <a:endParaRPr lang="en-US" altLang="ko-KR" dirty="0">
              <a:latin typeface="Birka"/>
            </a:endParaRPr>
          </a:p>
          <a:p>
            <a:r>
              <a:rPr lang="en-US" altLang="ko-KR" sz="1400" b="0" i="0" u="none" strike="noStrike" baseline="0" dirty="0" smtClean="0">
                <a:latin typeface="TheSansMonoCd-W5Regular"/>
              </a:rPr>
              <a:t>&gt; </a:t>
            </a:r>
            <a:r>
              <a:rPr lang="en-US" altLang="ko-KR" sz="1400" b="1" i="0" u="none" strike="noStrike" baseline="0" dirty="0" err="1" smtClean="0">
                <a:latin typeface="TheSansMonoCd-W7Bold"/>
              </a:rPr>
              <a:t>ls.str</a:t>
            </a:r>
            <a:r>
              <a:rPr lang="en-US" altLang="ko-KR" sz="1400" b="1" i="0" u="none" strike="noStrike" baseline="0" dirty="0" smtClean="0">
                <a:latin typeface="TheSansMonoCd-W7Bold"/>
              </a:rPr>
              <a:t>()</a:t>
            </a:r>
          </a:p>
          <a:p>
            <a:r>
              <a:rPr lang="en-US" altLang="ko-KR" sz="1400" b="0" i="0" u="none" strike="noStrike" baseline="0" dirty="0" smtClean="0">
                <a:latin typeface="TheSansMonoCd-W5Regular"/>
              </a:rPr>
              <a:t>f : function (n, p)</a:t>
            </a:r>
          </a:p>
          <a:p>
            <a:r>
              <a:rPr lang="en-US" altLang="ko-KR" sz="1400" b="0" i="0" u="none" strike="noStrike" baseline="0" dirty="0" smtClean="0">
                <a:latin typeface="TheSansMonoCd-W5Regular"/>
              </a:rPr>
              <a:t>x : </a:t>
            </a:r>
            <a:r>
              <a:rPr lang="en-US" altLang="ko-KR" sz="1400" b="0" i="0" u="none" strike="noStrike" baseline="0" dirty="0" err="1" smtClean="0">
                <a:latin typeface="TheSansMonoCd-W5Regular"/>
              </a:rPr>
              <a:t>num</a:t>
            </a:r>
            <a:r>
              <a:rPr lang="en-US" altLang="ko-KR" sz="1400" b="0" i="0" u="none" strike="noStrike" baseline="0" dirty="0" smtClean="0">
                <a:latin typeface="TheSansMonoCd-W5Regular"/>
              </a:rPr>
              <a:t> 10</a:t>
            </a:r>
          </a:p>
          <a:p>
            <a:r>
              <a:rPr lang="en-US" altLang="ko-KR" sz="1400" b="0" i="0" u="none" strike="noStrike" baseline="0" dirty="0" smtClean="0">
                <a:latin typeface="TheSansMonoCd-W5Regular"/>
              </a:rPr>
              <a:t>y : </a:t>
            </a:r>
            <a:r>
              <a:rPr lang="en-US" altLang="ko-KR" sz="1400" b="0" i="0" u="none" strike="noStrike" baseline="0" dirty="0" err="1" smtClean="0">
                <a:latin typeface="TheSansMonoCd-W5Regular"/>
              </a:rPr>
              <a:t>num</a:t>
            </a:r>
            <a:r>
              <a:rPr lang="en-US" altLang="ko-KR" sz="1400" b="0" i="0" u="none" strike="noStrike" baseline="0" dirty="0" smtClean="0">
                <a:latin typeface="TheSansMonoCd-W5Regular"/>
              </a:rPr>
              <a:t> 50</a:t>
            </a:r>
          </a:p>
          <a:p>
            <a:r>
              <a:rPr lang="en-US" altLang="ko-KR" sz="1400" b="0" i="0" u="none" strike="noStrike" baseline="0" dirty="0" smtClean="0">
                <a:latin typeface="TheSansMonoCd-W5Regular"/>
              </a:rPr>
              <a:t>z : </a:t>
            </a:r>
            <a:r>
              <a:rPr lang="en-US" altLang="ko-KR" sz="1400" b="0" i="0" u="none" strike="noStrike" baseline="0" dirty="0" err="1" smtClean="0">
                <a:latin typeface="TheSansMonoCd-W5Regular"/>
              </a:rPr>
              <a:t>chr</a:t>
            </a:r>
            <a:r>
              <a:rPr lang="en-US" altLang="ko-KR" sz="1400" b="0" i="0" u="none" strike="noStrike" baseline="0" dirty="0" smtClean="0">
                <a:latin typeface="TheSansMonoCd-W5Regular"/>
              </a:rPr>
              <a:t> [1:3] "three" "blind" "mice"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9936" y="5415663"/>
            <a:ext cx="106023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65B4"/>
                </a:solidFill>
                <a:latin typeface="Birka"/>
              </a:rPr>
              <a:t>Ordinarily, </a:t>
            </a:r>
            <a:r>
              <a:rPr lang="en-US" altLang="ko-KR" sz="1600" b="1" i="0" u="none" strike="noStrike" baseline="0" dirty="0" smtClean="0">
                <a:solidFill>
                  <a:srgbClr val="0065B4"/>
                </a:solidFill>
                <a:latin typeface="TheSansMonoCd-W5Regular"/>
              </a:rPr>
              <a:t>ls </a:t>
            </a:r>
            <a:r>
              <a:rPr lang="en-US" altLang="ko-KR" b="1" dirty="0">
                <a:solidFill>
                  <a:srgbClr val="0065B4"/>
                </a:solidFill>
                <a:latin typeface="Birka"/>
              </a:rPr>
              <a:t>does not return any name that begins with a dot (</a:t>
            </a:r>
            <a:r>
              <a:rPr lang="en-US" altLang="ko-KR" sz="1600" b="1" i="0" u="none" strike="noStrike" baseline="0" dirty="0" smtClean="0">
                <a:solidFill>
                  <a:srgbClr val="0065B4"/>
                </a:solidFill>
                <a:latin typeface="TheSansMonoCd-W5Regular"/>
              </a:rPr>
              <a:t>.</a:t>
            </a:r>
            <a:r>
              <a:rPr lang="en-US" altLang="ko-KR" b="1" dirty="0">
                <a:solidFill>
                  <a:srgbClr val="0065B4"/>
                </a:solidFill>
                <a:latin typeface="Birka"/>
              </a:rPr>
              <a:t>). Such names are</a:t>
            </a:r>
          </a:p>
          <a:p>
            <a:r>
              <a:rPr lang="en-US" altLang="ko-KR" b="1" dirty="0">
                <a:solidFill>
                  <a:srgbClr val="0065B4"/>
                </a:solidFill>
                <a:latin typeface="Birka"/>
              </a:rPr>
              <a:t>considered hidden and are not normally of interest to users.</a:t>
            </a:r>
            <a:endParaRPr lang="ko-KR" altLang="en-US" b="1" dirty="0">
              <a:solidFill>
                <a:srgbClr val="006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7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3957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Deleting Variables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809099" y="1538073"/>
            <a:ext cx="105738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Your workspace can get cluttered quickly. The </a:t>
            </a:r>
            <a:r>
              <a:rPr lang="en-US" altLang="ko-KR" dirty="0" err="1"/>
              <a:t>rm</a:t>
            </a:r>
            <a:r>
              <a:rPr lang="en-US" altLang="ko-KR" dirty="0"/>
              <a:t> function removes, permanently, one</a:t>
            </a:r>
          </a:p>
          <a:p>
            <a:r>
              <a:rPr lang="en-US" altLang="ko-KR" dirty="0"/>
              <a:t>or more objects from the workspace: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x &lt;- 2*pi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x</a:t>
            </a:r>
          </a:p>
          <a:p>
            <a:r>
              <a:rPr lang="en-US" altLang="ko-KR" dirty="0"/>
              <a:t>[1] 6.283185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rm</a:t>
            </a:r>
            <a:r>
              <a:rPr lang="en-US" altLang="ko-KR" b="1" dirty="0"/>
              <a:t>(x)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x</a:t>
            </a:r>
          </a:p>
          <a:p>
            <a:r>
              <a:rPr lang="en-US" altLang="ko-KR" dirty="0"/>
              <a:t>Error: object "x" not found</a:t>
            </a:r>
          </a:p>
          <a:p>
            <a:r>
              <a:rPr lang="en-US" altLang="ko-KR" dirty="0"/>
              <a:t>There is no “undo”; once the variable is gone, it’s gone.</a:t>
            </a:r>
          </a:p>
          <a:p>
            <a:r>
              <a:rPr lang="en-US" altLang="ko-KR" dirty="0"/>
              <a:t>You can remove several variables at once: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rm</a:t>
            </a:r>
            <a:r>
              <a:rPr lang="en-US" altLang="ko-KR" b="1" dirty="0"/>
              <a:t>(</a:t>
            </a:r>
            <a:r>
              <a:rPr lang="en-US" altLang="ko-KR" b="1" dirty="0" err="1"/>
              <a:t>x,y,z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09099" y="4705670"/>
            <a:ext cx="2181070" cy="1477328"/>
          </a:xfrm>
          <a:prstGeom prst="rect">
            <a:avLst/>
          </a:prstGeom>
          <a:ln>
            <a:solidFill>
              <a:srgbClr val="0065B4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ls()</a:t>
            </a:r>
          </a:p>
          <a:p>
            <a:r>
              <a:rPr lang="pl-PL" altLang="ko-KR" dirty="0">
                <a:latin typeface="TheSansMonoCd-W5Regular"/>
              </a:rPr>
              <a:t>[1] "f" "x" "y" "z"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rm</a:t>
            </a:r>
            <a:r>
              <a:rPr lang="en-US" altLang="ko-KR" b="1" dirty="0">
                <a:latin typeface="TheSansMonoCd-W7Bold"/>
              </a:rPr>
              <a:t>(list=ls())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ls()</a:t>
            </a:r>
          </a:p>
          <a:p>
            <a:r>
              <a:rPr lang="en-US" altLang="ko-KR" dirty="0">
                <a:latin typeface="TheSansMonoCd-W5Regular"/>
              </a:rPr>
              <a:t>character(0)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1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382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Creating a Vector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507703" y="1488845"/>
            <a:ext cx="57545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The c(...) operator can construct a vector from simple elements:</a:t>
            </a:r>
          </a:p>
          <a:p>
            <a:r>
              <a:rPr lang="en-US" altLang="ko-KR" sz="1400" dirty="0"/>
              <a:t>&gt; </a:t>
            </a:r>
            <a:r>
              <a:rPr lang="en-US" altLang="ko-KR" sz="1400" b="1" dirty="0"/>
              <a:t>c(1,1,2,3,5,8,13,21)</a:t>
            </a:r>
          </a:p>
          <a:p>
            <a:r>
              <a:rPr lang="en-US" altLang="ko-KR" sz="1400" dirty="0"/>
              <a:t>[1] 1 1 2 3 5 8 13 21</a:t>
            </a:r>
          </a:p>
          <a:p>
            <a:r>
              <a:rPr lang="en-US" altLang="ko-KR" sz="1400" dirty="0"/>
              <a:t>&gt; </a:t>
            </a:r>
            <a:r>
              <a:rPr lang="en-US" altLang="ko-KR" sz="1400" b="1" dirty="0"/>
              <a:t>c(1*pi, 2*pi, 3*pi, 4*pi)</a:t>
            </a:r>
          </a:p>
          <a:p>
            <a:r>
              <a:rPr lang="en-US" altLang="ko-KR" sz="1400" dirty="0"/>
              <a:t>[1] 3.141593 6.283185 9.424778 12.566371</a:t>
            </a:r>
          </a:p>
          <a:p>
            <a:r>
              <a:rPr lang="en-US" altLang="ko-KR" sz="1400" dirty="0"/>
              <a:t>&gt; </a:t>
            </a:r>
            <a:r>
              <a:rPr lang="en-US" altLang="ko-KR" sz="1400" b="1" dirty="0"/>
              <a:t>c("Everyone", "loves", "stats.")</a:t>
            </a:r>
          </a:p>
          <a:p>
            <a:r>
              <a:rPr lang="en-US" altLang="ko-KR" sz="1400" dirty="0"/>
              <a:t>[1] "Everyone" "loves" "stats."</a:t>
            </a:r>
          </a:p>
          <a:p>
            <a:r>
              <a:rPr lang="en-US" altLang="ko-KR" sz="1400" dirty="0"/>
              <a:t>&gt; </a:t>
            </a:r>
            <a:r>
              <a:rPr lang="en-US" altLang="ko-KR" sz="1400" b="1" dirty="0"/>
              <a:t>c(TRUE,TRUE,FALSE,TRUE)</a:t>
            </a:r>
          </a:p>
          <a:p>
            <a:r>
              <a:rPr lang="en-US" altLang="ko-KR" sz="1400" dirty="0"/>
              <a:t>[1] TRUE </a:t>
            </a:r>
            <a:r>
              <a:rPr lang="en-US" altLang="ko-KR" sz="1400" dirty="0" err="1"/>
              <a:t>TRUE</a:t>
            </a:r>
            <a:r>
              <a:rPr lang="en-US" altLang="ko-KR" sz="1400" dirty="0"/>
              <a:t> FALSE TRUE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5910744" y="1812009"/>
            <a:ext cx="57726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Birka"/>
              </a:rPr>
              <a:t>If the arguments to </a:t>
            </a:r>
            <a:r>
              <a:rPr lang="en-US" altLang="ko-KR" sz="1400" b="0" i="0" u="none" strike="noStrike" baseline="0" dirty="0" smtClean="0">
                <a:latin typeface="TheSansMonoCd-W5Regular"/>
              </a:rPr>
              <a:t>c(...) </a:t>
            </a:r>
            <a:r>
              <a:rPr lang="en-US" altLang="ko-KR" sz="1400" dirty="0">
                <a:latin typeface="Birka"/>
              </a:rPr>
              <a:t>are themselves vectors, it flattens them </a:t>
            </a:r>
            <a:endParaRPr lang="en-US" altLang="ko-KR" sz="1400" dirty="0" smtClean="0">
              <a:latin typeface="Birka"/>
            </a:endParaRPr>
          </a:p>
          <a:p>
            <a:r>
              <a:rPr lang="en-US" altLang="ko-KR" sz="1400" dirty="0" smtClean="0">
                <a:latin typeface="Birka"/>
              </a:rPr>
              <a:t>and </a:t>
            </a:r>
            <a:r>
              <a:rPr lang="en-US" altLang="ko-KR" sz="1400" dirty="0">
                <a:latin typeface="Birka"/>
              </a:rPr>
              <a:t>combines </a:t>
            </a:r>
            <a:r>
              <a:rPr lang="en-US" altLang="ko-KR" sz="1400" dirty="0" smtClean="0">
                <a:latin typeface="Birka"/>
              </a:rPr>
              <a:t>them into </a:t>
            </a:r>
            <a:r>
              <a:rPr lang="en-US" altLang="ko-KR" sz="1400" dirty="0">
                <a:latin typeface="Birka"/>
              </a:rPr>
              <a:t>one single vector:</a:t>
            </a:r>
          </a:p>
          <a:p>
            <a:r>
              <a:rPr lang="en-US" altLang="ko-KR" sz="1400" b="0" i="0" u="none" strike="noStrike" baseline="0" dirty="0" smtClean="0">
                <a:latin typeface="TheSansMonoCd-W5Regular"/>
              </a:rPr>
              <a:t>&gt; </a:t>
            </a:r>
            <a:r>
              <a:rPr lang="en-US" altLang="ko-KR" sz="1400" b="1" i="0" u="none" strike="noStrike" baseline="0" dirty="0" smtClean="0">
                <a:latin typeface="TheSansMonoCd-W7Bold"/>
              </a:rPr>
              <a:t>v1 &lt;- c(1,2,3)</a:t>
            </a:r>
          </a:p>
          <a:p>
            <a:r>
              <a:rPr lang="en-US" altLang="ko-KR" sz="1400" b="0" i="0" u="none" strike="noStrike" baseline="0" dirty="0" smtClean="0">
                <a:latin typeface="TheSansMonoCd-W5Regular"/>
              </a:rPr>
              <a:t>&gt; </a:t>
            </a:r>
            <a:r>
              <a:rPr lang="en-US" altLang="ko-KR" sz="1400" b="1" i="0" u="none" strike="noStrike" baseline="0" dirty="0" smtClean="0">
                <a:latin typeface="TheSansMonoCd-W7Bold"/>
              </a:rPr>
              <a:t>v2 &lt;- c(4,5,6)</a:t>
            </a:r>
          </a:p>
          <a:p>
            <a:r>
              <a:rPr lang="en-US" altLang="ko-KR" sz="1400" b="0" i="0" u="none" strike="noStrike" baseline="0" dirty="0" smtClean="0">
                <a:latin typeface="TheSansMonoCd-W5Regular"/>
              </a:rPr>
              <a:t>&gt; </a:t>
            </a:r>
            <a:r>
              <a:rPr lang="en-US" altLang="ko-KR" sz="1400" b="1" i="0" u="none" strike="noStrike" baseline="0" dirty="0" smtClean="0">
                <a:latin typeface="TheSansMonoCd-W7Bold"/>
              </a:rPr>
              <a:t>c(v1,v2)</a:t>
            </a:r>
          </a:p>
          <a:p>
            <a:r>
              <a:rPr lang="en-US" altLang="ko-KR" sz="1400" b="0" i="0" u="none" strike="noStrike" baseline="0" dirty="0" smtClean="0">
                <a:latin typeface="TheSansMonoCd-W5Regular"/>
              </a:rPr>
              <a:t>[1] 1 2 3 4 5 6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293585" y="4172389"/>
            <a:ext cx="9604829" cy="1508105"/>
          </a:xfrm>
          <a:prstGeom prst="rect">
            <a:avLst/>
          </a:prstGeom>
          <a:ln>
            <a:solidFill>
              <a:srgbClr val="0065B4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Birka"/>
              </a:rPr>
              <a:t>Technically speaking, two data elements can coexist in a vector only if they have </a:t>
            </a:r>
            <a:r>
              <a:rPr lang="en-US" altLang="ko-KR" dirty="0" smtClean="0">
                <a:latin typeface="Birka"/>
              </a:rPr>
              <a:t>the same </a:t>
            </a:r>
            <a:r>
              <a:rPr lang="en-US" altLang="ko-KR" i="1" dirty="0">
                <a:latin typeface="Birka-Italic"/>
              </a:rPr>
              <a:t>mode</a:t>
            </a:r>
            <a:r>
              <a:rPr lang="en-US" altLang="ko-KR" dirty="0">
                <a:latin typeface="Birka"/>
              </a:rPr>
              <a:t>. The modes of </a:t>
            </a:r>
            <a:r>
              <a:rPr lang="en-US" altLang="ko-KR" sz="1600" b="0" i="0" u="none" strike="noStrike" baseline="0" dirty="0" smtClean="0">
                <a:latin typeface="TheSansMonoCd-W5Regular"/>
              </a:rPr>
              <a:t>3.1415 </a:t>
            </a:r>
            <a:r>
              <a:rPr lang="en-US" altLang="ko-KR" dirty="0">
                <a:latin typeface="Birka"/>
              </a:rPr>
              <a:t>and </a:t>
            </a:r>
            <a:r>
              <a:rPr lang="en-US" altLang="ko-KR" sz="1600" b="0" i="0" u="none" strike="noStrike" baseline="0" dirty="0" smtClean="0">
                <a:latin typeface="TheSansMonoCd-W5Regular"/>
              </a:rPr>
              <a:t>"foo" </a:t>
            </a:r>
            <a:r>
              <a:rPr lang="en-US" altLang="ko-KR" dirty="0">
                <a:latin typeface="Birka"/>
              </a:rPr>
              <a:t>are numeric and character, respectively:</a:t>
            </a:r>
          </a:p>
          <a:p>
            <a:r>
              <a:rPr lang="en-US" altLang="ko-KR" sz="1400" b="0" i="0" u="none" strike="noStrike" baseline="0" dirty="0" smtClean="0">
                <a:latin typeface="TheSansMonoCd-W5Regular"/>
              </a:rPr>
              <a:t>&gt; </a:t>
            </a:r>
            <a:r>
              <a:rPr lang="en-US" altLang="ko-KR" sz="1400" b="1" i="0" u="none" strike="noStrike" baseline="0" dirty="0" smtClean="0">
                <a:latin typeface="TheSansMonoCd-W7Bold"/>
              </a:rPr>
              <a:t>mode(3.1415)</a:t>
            </a:r>
          </a:p>
          <a:p>
            <a:r>
              <a:rPr lang="en-US" altLang="ko-KR" sz="1400" b="0" i="0" u="none" strike="noStrike" baseline="0" dirty="0" smtClean="0">
                <a:latin typeface="TheSansMonoCd-W5Regular"/>
              </a:rPr>
              <a:t>[1] "numeric"</a:t>
            </a:r>
          </a:p>
          <a:p>
            <a:r>
              <a:rPr lang="en-US" altLang="ko-KR" sz="1400" b="0" i="0" u="none" strike="noStrike" baseline="0" dirty="0" smtClean="0">
                <a:latin typeface="TheSansMonoCd-W5Regular"/>
              </a:rPr>
              <a:t>&gt; </a:t>
            </a:r>
            <a:r>
              <a:rPr lang="en-US" altLang="ko-KR" sz="1400" b="1" i="0" u="none" strike="noStrike" baseline="0" dirty="0" smtClean="0">
                <a:latin typeface="TheSansMonoCd-W7Bold"/>
              </a:rPr>
              <a:t>mode("foo")</a:t>
            </a:r>
          </a:p>
          <a:p>
            <a:r>
              <a:rPr lang="en-US" altLang="ko-KR" sz="1400" b="0" i="0" u="none" strike="noStrike" baseline="0" dirty="0" smtClean="0">
                <a:latin typeface="TheSansMonoCd-W5Regular"/>
              </a:rPr>
              <a:t>[1] "character"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5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Computing Basic Statistics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611943" y="195403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Birka"/>
              </a:rPr>
              <a:t>Use one of these functions as applies, </a:t>
            </a:r>
            <a:endParaRPr lang="en-US" altLang="ko-KR" dirty="0" smtClean="0">
              <a:latin typeface="Birka"/>
            </a:endParaRPr>
          </a:p>
          <a:p>
            <a:r>
              <a:rPr lang="en-US" altLang="ko-KR" dirty="0" smtClean="0">
                <a:latin typeface="Birka"/>
              </a:rPr>
              <a:t>assuming </a:t>
            </a:r>
            <a:r>
              <a:rPr lang="en-US" altLang="ko-KR" dirty="0">
                <a:latin typeface="Birka"/>
              </a:rPr>
              <a:t>that </a:t>
            </a:r>
            <a:r>
              <a:rPr lang="en-US" altLang="ko-KR" sz="1600" b="0" i="0" u="none" strike="noStrike" baseline="0" dirty="0" smtClean="0">
                <a:latin typeface="TheSansMonoCd-W5Regular"/>
              </a:rPr>
              <a:t>x </a:t>
            </a:r>
            <a:r>
              <a:rPr lang="en-US" altLang="ko-KR" dirty="0">
                <a:latin typeface="Birka"/>
              </a:rPr>
              <a:t>and </a:t>
            </a:r>
            <a:r>
              <a:rPr lang="en-US" altLang="ko-KR" sz="1600" b="0" i="0" u="none" strike="noStrike" baseline="0" dirty="0" smtClean="0">
                <a:latin typeface="TheSansMonoCd-W5Regular"/>
              </a:rPr>
              <a:t>y </a:t>
            </a:r>
            <a:r>
              <a:rPr lang="en-US" altLang="ko-KR" dirty="0">
                <a:latin typeface="Birka"/>
              </a:rPr>
              <a:t>are vectors:</a:t>
            </a:r>
          </a:p>
          <a:p>
            <a:r>
              <a:rPr lang="en-US" altLang="ko-KR" dirty="0">
                <a:latin typeface="Birka"/>
              </a:rPr>
              <a:t>• </a:t>
            </a:r>
            <a:r>
              <a:rPr lang="en-US" altLang="ko-KR" sz="1600" b="0" i="0" u="none" strike="noStrike" baseline="0" dirty="0" smtClean="0">
                <a:latin typeface="TheSansMonoCd-W5Regular"/>
              </a:rPr>
              <a:t>mean(x)</a:t>
            </a:r>
          </a:p>
          <a:p>
            <a:r>
              <a:rPr lang="en-US" altLang="ko-KR" dirty="0">
                <a:latin typeface="Birka"/>
              </a:rPr>
              <a:t>• </a:t>
            </a:r>
            <a:r>
              <a:rPr lang="en-US" altLang="ko-KR" sz="1600" b="0" i="0" u="none" strike="noStrike" baseline="0" dirty="0" smtClean="0">
                <a:latin typeface="TheSansMonoCd-W5Regular"/>
              </a:rPr>
              <a:t>median(x)</a:t>
            </a:r>
          </a:p>
          <a:p>
            <a:r>
              <a:rPr lang="en-US" altLang="ko-KR" dirty="0">
                <a:latin typeface="Birka"/>
              </a:rPr>
              <a:t>• </a:t>
            </a:r>
            <a:r>
              <a:rPr lang="en-US" altLang="ko-KR" sz="1600" b="0" i="0" u="none" strike="noStrike" baseline="0" dirty="0" err="1" smtClean="0">
                <a:latin typeface="TheSansMonoCd-W5Regular"/>
              </a:rPr>
              <a:t>sd</a:t>
            </a:r>
            <a:r>
              <a:rPr lang="en-US" altLang="ko-KR" sz="1600" b="0" i="0" u="none" strike="noStrike" baseline="0" dirty="0" smtClean="0">
                <a:latin typeface="TheSansMonoCd-W5Regular"/>
              </a:rPr>
              <a:t>(x)</a:t>
            </a:r>
          </a:p>
          <a:p>
            <a:r>
              <a:rPr lang="en-US" altLang="ko-KR" dirty="0">
                <a:latin typeface="Birka"/>
              </a:rPr>
              <a:t>• </a:t>
            </a:r>
            <a:r>
              <a:rPr lang="en-US" altLang="ko-KR" sz="1600" b="0" i="0" u="none" strike="noStrike" baseline="0" dirty="0" err="1" smtClean="0">
                <a:latin typeface="TheSansMonoCd-W5Regular"/>
              </a:rPr>
              <a:t>var</a:t>
            </a:r>
            <a:r>
              <a:rPr lang="en-US" altLang="ko-KR" sz="1600" b="0" i="0" u="none" strike="noStrike" baseline="0" dirty="0" smtClean="0">
                <a:latin typeface="TheSansMonoCd-W5Regular"/>
              </a:rPr>
              <a:t>(x)</a:t>
            </a:r>
          </a:p>
          <a:p>
            <a:r>
              <a:rPr lang="en-US" altLang="ko-KR" dirty="0">
                <a:latin typeface="Birka"/>
              </a:rPr>
              <a:t>• </a:t>
            </a:r>
            <a:r>
              <a:rPr lang="en-US" altLang="ko-KR" sz="1600" b="0" i="0" u="none" strike="noStrike" baseline="0" dirty="0" err="1" smtClean="0">
                <a:latin typeface="TheSansMonoCd-W5Regular"/>
              </a:rPr>
              <a:t>cor</a:t>
            </a:r>
            <a:r>
              <a:rPr lang="en-US" altLang="ko-KR" sz="1600" b="0" i="0" u="none" strike="noStrike" baseline="0" dirty="0" smtClean="0">
                <a:latin typeface="TheSansMonoCd-W5Regular"/>
              </a:rPr>
              <a:t>(x, y)</a:t>
            </a:r>
          </a:p>
          <a:p>
            <a:r>
              <a:rPr lang="en-US" altLang="ko-KR" dirty="0">
                <a:latin typeface="Birka"/>
              </a:rPr>
              <a:t>• </a:t>
            </a:r>
            <a:r>
              <a:rPr lang="en-US" altLang="ko-KR" sz="1600" b="0" i="0" u="none" strike="noStrike" baseline="0" dirty="0" err="1" smtClean="0">
                <a:latin typeface="TheSansMonoCd-W5Regular"/>
              </a:rPr>
              <a:t>cov</a:t>
            </a:r>
            <a:r>
              <a:rPr lang="en-US" altLang="ko-KR" sz="1600" b="0" i="0" u="none" strike="noStrike" baseline="0" dirty="0" smtClean="0">
                <a:latin typeface="TheSansMonoCd-W5Regular"/>
              </a:rPr>
              <a:t>(x, y)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97900" y="1969419"/>
            <a:ext cx="6096000" cy="22775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Birka"/>
              </a:rPr>
              <a:t>Does an NA in your data invalidate the statistic? If yes,</a:t>
            </a:r>
          </a:p>
          <a:p>
            <a:r>
              <a:rPr lang="en-US" altLang="ko-KR" dirty="0">
                <a:latin typeface="Birka"/>
              </a:rPr>
              <a:t>then R is doing the right thing. If not, you can override this behavior by setting</a:t>
            </a:r>
          </a:p>
          <a:p>
            <a:r>
              <a:rPr lang="en-US" altLang="ko-KR" sz="1600" b="0" i="0" u="none" strike="noStrike" baseline="0" dirty="0" smtClean="0">
                <a:latin typeface="TheSansMonoCd-W5Regular"/>
              </a:rPr>
              <a:t>na.rm=TRUE</a:t>
            </a:r>
            <a:r>
              <a:rPr lang="en-US" altLang="ko-KR" dirty="0">
                <a:latin typeface="Birka"/>
              </a:rPr>
              <a:t>, which tells R to ignore the NA values:</a:t>
            </a:r>
          </a:p>
          <a:p>
            <a:r>
              <a:rPr lang="en-US" altLang="ko-KR" sz="1400" b="0" i="0" u="none" strike="noStrike" baseline="0" dirty="0" smtClean="0">
                <a:latin typeface="TheSansMonoCd-W5Regular"/>
              </a:rPr>
              <a:t>&gt; </a:t>
            </a:r>
            <a:r>
              <a:rPr lang="en-US" altLang="ko-KR" sz="1400" b="1" i="0" u="none" strike="noStrike" baseline="0" dirty="0" smtClean="0">
                <a:latin typeface="TheSansMonoCd-W7Bold"/>
              </a:rPr>
              <a:t>x &lt;- c(0,1,1,2,3,NA)</a:t>
            </a:r>
          </a:p>
          <a:p>
            <a:r>
              <a:rPr lang="en-US" altLang="ko-KR" sz="1400" b="0" i="0" u="none" strike="noStrike" baseline="0" dirty="0" smtClean="0">
                <a:latin typeface="TheSansMonoCd-W5Regular"/>
              </a:rPr>
              <a:t>&gt; </a:t>
            </a:r>
            <a:r>
              <a:rPr lang="en-US" altLang="ko-KR" sz="1400" b="1" i="0" u="none" strike="noStrike" baseline="0" dirty="0" smtClean="0">
                <a:latin typeface="TheSansMonoCd-W7Bold"/>
              </a:rPr>
              <a:t>mean(x, na.rm=TRUE)</a:t>
            </a:r>
          </a:p>
          <a:p>
            <a:r>
              <a:rPr lang="en-US" altLang="ko-KR" sz="1400" b="0" i="0" u="none" strike="noStrike" baseline="0" dirty="0" smtClean="0">
                <a:latin typeface="TheSansMonoCd-W5Regular"/>
              </a:rPr>
              <a:t>[1] 1.4</a:t>
            </a:r>
          </a:p>
          <a:p>
            <a:r>
              <a:rPr lang="en-US" altLang="ko-KR" sz="1400" b="0" i="0" u="none" strike="noStrike" baseline="0" dirty="0" smtClean="0">
                <a:latin typeface="TheSansMonoCd-W5Regular"/>
              </a:rPr>
              <a:t>&gt; </a:t>
            </a:r>
            <a:r>
              <a:rPr lang="en-US" altLang="ko-KR" sz="1400" b="1" i="0" u="none" strike="noStrike" baseline="0" dirty="0" err="1" smtClean="0">
                <a:latin typeface="TheSansMonoCd-W7Bold"/>
              </a:rPr>
              <a:t>sd</a:t>
            </a:r>
            <a:r>
              <a:rPr lang="en-US" altLang="ko-KR" sz="1400" b="1" i="0" u="none" strike="noStrike" baseline="0" dirty="0" smtClean="0">
                <a:latin typeface="TheSansMonoCd-W7Bold"/>
              </a:rPr>
              <a:t>(x, na.rm=TRUE)</a:t>
            </a:r>
          </a:p>
          <a:p>
            <a:r>
              <a:rPr lang="en-US" altLang="ko-KR" sz="1400" b="0" i="0" u="none" strike="noStrike" baseline="0" dirty="0" smtClean="0">
                <a:latin typeface="TheSansMonoCd-W5Regular"/>
              </a:rPr>
              <a:t>[1] 1.140175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7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4323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Creating Sequences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760422" y="1721009"/>
            <a:ext cx="7860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an n:m expression to create the simple sequence </a:t>
            </a:r>
            <a:r>
              <a:rPr lang="en-US" altLang="ko-KR" i="1" dirty="0"/>
              <a:t>n</a:t>
            </a:r>
            <a:r>
              <a:rPr lang="en-US" altLang="ko-KR" dirty="0"/>
              <a:t>, </a:t>
            </a:r>
            <a:r>
              <a:rPr lang="en-US" altLang="ko-KR" i="1" dirty="0"/>
              <a:t>n</a:t>
            </a:r>
            <a:r>
              <a:rPr lang="en-US" altLang="ko-KR" dirty="0"/>
              <a:t>+1, </a:t>
            </a:r>
            <a:r>
              <a:rPr lang="en-US" altLang="ko-KR" i="1" dirty="0"/>
              <a:t>n</a:t>
            </a:r>
            <a:r>
              <a:rPr lang="en-US" altLang="ko-KR" dirty="0"/>
              <a:t>+2, ..., </a:t>
            </a:r>
            <a:r>
              <a:rPr lang="en-US" altLang="ko-KR" i="1" dirty="0"/>
              <a:t>m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1:5</a:t>
            </a:r>
          </a:p>
          <a:p>
            <a:r>
              <a:rPr lang="en-US" altLang="ko-KR" dirty="0"/>
              <a:t>[1] 1 2 3 4 5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0422" y="3381918"/>
            <a:ext cx="7860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the </a:t>
            </a:r>
            <a:r>
              <a:rPr lang="en-US" altLang="ko-KR" dirty="0" err="1"/>
              <a:t>seq</a:t>
            </a:r>
            <a:r>
              <a:rPr lang="en-US" altLang="ko-KR" dirty="0"/>
              <a:t> function for sequences with an increment other than 1: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seq</a:t>
            </a:r>
            <a:r>
              <a:rPr lang="en-US" altLang="ko-KR" b="1" dirty="0"/>
              <a:t>(from=1, to=5, by=2)</a:t>
            </a:r>
          </a:p>
          <a:p>
            <a:r>
              <a:rPr lang="en-US" altLang="ko-KR" dirty="0"/>
              <a:t>[1] 1 3 5</a:t>
            </a:r>
          </a:p>
          <a:p>
            <a:r>
              <a:rPr lang="en-US" altLang="ko-KR" dirty="0"/>
              <a:t>Use the rep function to create a series of repeated values: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rep(1, times=5)</a:t>
            </a:r>
          </a:p>
          <a:p>
            <a:r>
              <a:rPr lang="en-US" altLang="ko-KR" dirty="0"/>
              <a:t>[1] 1 1 1 1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1740</Words>
  <Application>Microsoft Office PowerPoint</Application>
  <PresentationFormat>와이드스크린</PresentationFormat>
  <Paragraphs>264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Birka</vt:lpstr>
      <vt:lpstr>Birka-Italic</vt:lpstr>
      <vt:lpstr>TheSansMonoCd-W5Regular</vt:lpstr>
      <vt:lpstr>TheSansMonoCd-W7Bold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14</cp:revision>
  <dcterms:created xsi:type="dcterms:W3CDTF">2017-07-10T15:33:07Z</dcterms:created>
  <dcterms:modified xsi:type="dcterms:W3CDTF">2017-07-10T16:26:21Z</dcterms:modified>
</cp:coreProperties>
</file>