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72" r:id="rId17"/>
    <p:sldId id="269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4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2295" y="1849677"/>
            <a:ext cx="76274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Lecture </a:t>
            </a:r>
            <a:r>
              <a:rPr lang="en-US" altLang="ko-KR" sz="6000" b="1" dirty="0" smtClean="0"/>
              <a:t>2: </a:t>
            </a:r>
            <a:endParaRPr lang="en-US" altLang="ko-KR" sz="6000" b="1" dirty="0" smtClean="0"/>
          </a:p>
          <a:p>
            <a:r>
              <a:rPr lang="en-US" altLang="ko-KR" sz="6000" dirty="0" smtClean="0"/>
              <a:t>Navigating the SW / </a:t>
            </a:r>
          </a:p>
          <a:p>
            <a:r>
              <a:rPr lang="en-US" altLang="ko-KR" sz="6000" dirty="0" smtClean="0"/>
              <a:t>Input and Output</a:t>
            </a:r>
            <a:endParaRPr lang="ko-KR" alt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73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Tabular Data Files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47479" y="1183399"/>
            <a:ext cx="7860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read.table</a:t>
            </a:r>
            <a:r>
              <a:rPr lang="en-US" altLang="ko-KR" dirty="0"/>
              <a:t> function, which returns a data frame: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dfrm</a:t>
            </a:r>
            <a:r>
              <a:rPr lang="en-US" altLang="ko-KR" b="1" dirty="0"/>
              <a:t> &lt;- </a:t>
            </a:r>
            <a:r>
              <a:rPr lang="en-US" altLang="ko-KR" b="1" dirty="0" err="1"/>
              <a:t>read.table</a:t>
            </a:r>
            <a:r>
              <a:rPr lang="en-US" altLang="ko-KR" b="1" dirty="0"/>
              <a:t>("</a:t>
            </a:r>
            <a:r>
              <a:rPr lang="en-US" altLang="ko-KR" b="1" i="1" dirty="0"/>
              <a:t>filename</a:t>
            </a:r>
            <a:r>
              <a:rPr lang="en-US" altLang="ko-KR" b="1" dirty="0"/>
              <a:t>")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7479" y="2048363"/>
            <a:ext cx="7860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dfrm</a:t>
            </a:r>
            <a:r>
              <a:rPr lang="en-US" altLang="ko-KR" b="1" dirty="0"/>
              <a:t> &lt;- </a:t>
            </a:r>
            <a:r>
              <a:rPr lang="en-US" altLang="ko-KR" b="1" dirty="0" err="1"/>
              <a:t>read.table</a:t>
            </a:r>
            <a:r>
              <a:rPr lang="en-US" altLang="ko-KR" b="1" dirty="0"/>
              <a:t>("statisticians.txt")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print(</a:t>
            </a:r>
            <a:r>
              <a:rPr lang="en-US" altLang="ko-KR" b="1" dirty="0" err="1"/>
              <a:t>dfrm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V1 V2 V3 V4</a:t>
            </a:r>
          </a:p>
          <a:p>
            <a:r>
              <a:rPr lang="de-DE" altLang="ko-KR" dirty="0"/>
              <a:t>1 Fisher R.A. 1890 1962</a:t>
            </a:r>
          </a:p>
          <a:p>
            <a:r>
              <a:rPr lang="en-US" altLang="ko-KR" dirty="0"/>
              <a:t>2 Pearson Karl 1857 1936</a:t>
            </a:r>
          </a:p>
          <a:p>
            <a:r>
              <a:rPr lang="de-DE" altLang="ko-KR" dirty="0"/>
              <a:t>3 Cox Gertrude 1900 1978</a:t>
            </a:r>
          </a:p>
          <a:p>
            <a:r>
              <a:rPr lang="en-US" altLang="ko-KR" dirty="0"/>
              <a:t>4 Yates Frank 1902 1994</a:t>
            </a:r>
          </a:p>
          <a:p>
            <a:r>
              <a:rPr lang="en-US" altLang="ko-KR" dirty="0"/>
              <a:t>5 Smith </a:t>
            </a:r>
            <a:r>
              <a:rPr lang="en-US" altLang="ko-KR" dirty="0" err="1"/>
              <a:t>Kirstine</a:t>
            </a:r>
            <a:r>
              <a:rPr lang="en-US" altLang="ko-KR" dirty="0"/>
              <a:t> 1878 1939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7479" y="4575320"/>
            <a:ext cx="107134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If your file uses a separator other than white space, specify it using the </a:t>
            </a:r>
            <a:r>
              <a:rPr lang="en-US" altLang="ko-KR" sz="1600" dirty="0" err="1">
                <a:latin typeface="+mj-lt"/>
              </a:rPr>
              <a:t>sep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parameter.</a:t>
            </a:r>
          </a:p>
          <a:p>
            <a:r>
              <a:rPr lang="en-US" altLang="ko-KR" dirty="0">
                <a:latin typeface="+mj-lt"/>
              </a:rPr>
              <a:t>If our file used colon (</a:t>
            </a:r>
            <a:r>
              <a:rPr lang="en-US" altLang="ko-KR" sz="1600" dirty="0">
                <a:latin typeface="+mj-lt"/>
              </a:rPr>
              <a:t>:</a:t>
            </a:r>
            <a:r>
              <a:rPr lang="en-US" altLang="ko-KR" dirty="0">
                <a:latin typeface="+mj-lt"/>
              </a:rPr>
              <a:t>) as the field separator, we would read it this way: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 &lt;- </a:t>
            </a:r>
            <a:r>
              <a:rPr lang="en-US" altLang="ko-KR" sz="1400" b="1" dirty="0" err="1">
                <a:latin typeface="+mj-lt"/>
              </a:rPr>
              <a:t>read.table</a:t>
            </a:r>
            <a:r>
              <a:rPr lang="en-US" altLang="ko-KR" sz="1400" b="1" dirty="0">
                <a:latin typeface="+mj-lt"/>
              </a:rPr>
              <a:t>("statisticians.txt", </a:t>
            </a:r>
            <a:r>
              <a:rPr lang="en-US" altLang="ko-KR" sz="1400" b="1" dirty="0" err="1">
                <a:latin typeface="+mj-lt"/>
              </a:rPr>
              <a:t>sep</a:t>
            </a:r>
            <a:r>
              <a:rPr lang="en-US" altLang="ko-KR" sz="1400" b="1" dirty="0">
                <a:latin typeface="+mj-lt"/>
              </a:rPr>
              <a:t>=":")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9430" y="2992149"/>
            <a:ext cx="6096000" cy="1138773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+mj-lt"/>
              </a:rPr>
              <a:t>To prevent </a:t>
            </a:r>
            <a:r>
              <a:rPr lang="en-US" altLang="ko-KR" sz="1400" dirty="0" err="1">
                <a:latin typeface="+mj-lt"/>
              </a:rPr>
              <a:t>read.table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from interpreting character strings as factors, set </a:t>
            </a:r>
            <a:r>
              <a:rPr lang="en-US" altLang="ko-KR" sz="1600" dirty="0" smtClean="0">
                <a:latin typeface="+mj-lt"/>
              </a:rPr>
              <a:t>the </a:t>
            </a:r>
            <a:r>
              <a:rPr lang="en-US" altLang="ko-KR" sz="1400" dirty="0" err="1" smtClean="0">
                <a:latin typeface="+mj-lt"/>
              </a:rPr>
              <a:t>stringsAsFactors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parameter to </a:t>
            </a:r>
            <a:r>
              <a:rPr lang="en-US" altLang="ko-KR" sz="1400" dirty="0">
                <a:latin typeface="+mj-lt"/>
              </a:rPr>
              <a:t>FALSE</a:t>
            </a:r>
            <a:r>
              <a:rPr lang="en-US" altLang="ko-KR" sz="1600" dirty="0">
                <a:latin typeface="+mj-lt"/>
              </a:rPr>
              <a:t>:</a:t>
            </a: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 err="1">
                <a:latin typeface="+mj-lt"/>
              </a:rPr>
              <a:t>dfrm</a:t>
            </a:r>
            <a:r>
              <a:rPr lang="en-US" altLang="ko-KR" sz="1200" b="1" dirty="0">
                <a:latin typeface="+mj-lt"/>
              </a:rPr>
              <a:t> &lt;- </a:t>
            </a:r>
            <a:r>
              <a:rPr lang="en-US" altLang="ko-KR" sz="1200" b="1" dirty="0" err="1">
                <a:latin typeface="+mj-lt"/>
              </a:rPr>
              <a:t>read.table</a:t>
            </a:r>
            <a:r>
              <a:rPr lang="en-US" altLang="ko-KR" sz="1200" b="1" dirty="0">
                <a:latin typeface="+mj-lt"/>
              </a:rPr>
              <a:t>("statisticians.txt", </a:t>
            </a:r>
            <a:r>
              <a:rPr lang="en-US" altLang="ko-KR" sz="1200" b="1" dirty="0" err="1">
                <a:latin typeface="+mj-lt"/>
              </a:rPr>
              <a:t>stringsAsFactor</a:t>
            </a:r>
            <a:r>
              <a:rPr lang="en-US" altLang="ko-KR" sz="1200" b="1" dirty="0">
                <a:latin typeface="+mj-lt"/>
              </a:rPr>
              <a:t>=FALSE)</a:t>
            </a: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>
                <a:latin typeface="+mj-lt"/>
              </a:rPr>
              <a:t>class(dfrm$V1)</a:t>
            </a:r>
          </a:p>
          <a:p>
            <a:r>
              <a:rPr lang="en-US" altLang="ko-KR" sz="1200" dirty="0">
                <a:latin typeface="+mj-lt"/>
              </a:rPr>
              <a:t>[1] "character"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73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Tabular Data Files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648240" y="948690"/>
            <a:ext cx="1045505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If any field contains the string “NA”, then </a:t>
            </a:r>
            <a:r>
              <a:rPr lang="en-US" altLang="ko-KR" sz="1600" dirty="0" err="1">
                <a:latin typeface="+mj-lt"/>
              </a:rPr>
              <a:t>read.table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assumes that the value is missing</a:t>
            </a:r>
          </a:p>
          <a:p>
            <a:r>
              <a:rPr lang="en-US" altLang="ko-KR" b="1" dirty="0">
                <a:latin typeface="+mj-lt"/>
              </a:rPr>
              <a:t>and converts it to NA. </a:t>
            </a:r>
            <a:r>
              <a:rPr lang="en-US" altLang="ko-KR" dirty="0">
                <a:latin typeface="+mj-lt"/>
              </a:rPr>
              <a:t>Your data file might employ a different string to </a:t>
            </a:r>
            <a:r>
              <a:rPr lang="en-US" altLang="ko-KR" b="1" dirty="0">
                <a:latin typeface="+mj-lt"/>
              </a:rPr>
              <a:t>signal missing</a:t>
            </a:r>
          </a:p>
          <a:p>
            <a:r>
              <a:rPr lang="en-US" altLang="ko-KR" b="1" dirty="0">
                <a:latin typeface="+mj-lt"/>
              </a:rPr>
              <a:t>values</a:t>
            </a:r>
            <a:r>
              <a:rPr lang="en-US" altLang="ko-KR" dirty="0">
                <a:latin typeface="+mj-lt"/>
              </a:rPr>
              <a:t>, in which case use the </a:t>
            </a:r>
            <a:r>
              <a:rPr lang="en-US" altLang="ko-KR" sz="1600" dirty="0" err="1">
                <a:latin typeface="+mj-lt"/>
              </a:rPr>
              <a:t>na.strings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parameter. The SAS convention, for example,</a:t>
            </a:r>
          </a:p>
          <a:p>
            <a:r>
              <a:rPr lang="en-US" altLang="ko-KR" dirty="0">
                <a:latin typeface="+mj-lt"/>
              </a:rPr>
              <a:t>is that missing values are signaled by a single period (</a:t>
            </a:r>
            <a:r>
              <a:rPr lang="en-US" altLang="ko-KR" sz="1600" dirty="0">
                <a:latin typeface="+mj-lt"/>
              </a:rPr>
              <a:t>.</a:t>
            </a:r>
            <a:r>
              <a:rPr lang="en-US" altLang="ko-KR" dirty="0">
                <a:latin typeface="+mj-lt"/>
              </a:rPr>
              <a:t>). We can read such data files in</a:t>
            </a:r>
          </a:p>
          <a:p>
            <a:r>
              <a:rPr lang="en-US" altLang="ko-KR" dirty="0">
                <a:latin typeface="+mj-lt"/>
              </a:rPr>
              <a:t>this way: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dfrm</a:t>
            </a:r>
            <a:r>
              <a:rPr lang="en-US" altLang="ko-KR" sz="1400" b="1" dirty="0">
                <a:latin typeface="+mj-lt"/>
              </a:rPr>
              <a:t> &lt;- </a:t>
            </a:r>
            <a:r>
              <a:rPr lang="en-US" altLang="ko-KR" sz="1400" b="1" dirty="0" err="1">
                <a:latin typeface="+mj-lt"/>
              </a:rPr>
              <a:t>read.table</a:t>
            </a:r>
            <a:r>
              <a:rPr lang="en-US" altLang="ko-KR" sz="1400" b="1" dirty="0">
                <a:latin typeface="+mj-lt"/>
              </a:rPr>
              <a:t>("filename.txt", </a:t>
            </a:r>
            <a:r>
              <a:rPr lang="en-US" altLang="ko-KR" sz="1400" b="1" dirty="0" err="1">
                <a:latin typeface="+mj-lt"/>
              </a:rPr>
              <a:t>na.strings</a:t>
            </a:r>
            <a:r>
              <a:rPr lang="en-US" altLang="ko-KR" sz="1400" b="1" dirty="0">
                <a:latin typeface="+mj-lt"/>
              </a:rPr>
              <a:t>=".")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240" y="2797850"/>
            <a:ext cx="104801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We </a:t>
            </a:r>
            <a:r>
              <a:rPr lang="en-US" altLang="ko-KR" sz="1600" dirty="0">
                <a:latin typeface="+mj-lt"/>
              </a:rPr>
              <a:t>can tell </a:t>
            </a:r>
            <a:r>
              <a:rPr lang="en-US" altLang="ko-KR" sz="1400" dirty="0" err="1">
                <a:latin typeface="+mj-lt"/>
              </a:rPr>
              <a:t>read.table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that our file contains a header line, and it will use </a:t>
            </a:r>
            <a:r>
              <a:rPr lang="en-US" altLang="ko-KR" sz="1600" dirty="0" smtClean="0">
                <a:latin typeface="+mj-lt"/>
              </a:rPr>
              <a:t>the column </a:t>
            </a:r>
            <a:r>
              <a:rPr lang="en-US" altLang="ko-KR" sz="1600" dirty="0">
                <a:latin typeface="+mj-lt"/>
              </a:rPr>
              <a:t>names when it builds the data frame:</a:t>
            </a: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 err="1">
                <a:latin typeface="+mj-lt"/>
              </a:rPr>
              <a:t>dfrm</a:t>
            </a:r>
            <a:r>
              <a:rPr lang="en-US" altLang="ko-KR" sz="1200" b="1" dirty="0">
                <a:latin typeface="+mj-lt"/>
              </a:rPr>
              <a:t> &lt;- </a:t>
            </a:r>
            <a:r>
              <a:rPr lang="en-US" altLang="ko-KR" sz="1200" b="1" dirty="0" err="1">
                <a:latin typeface="+mj-lt"/>
              </a:rPr>
              <a:t>read.table</a:t>
            </a:r>
            <a:r>
              <a:rPr lang="en-US" altLang="ko-KR" sz="1200" b="1" dirty="0">
                <a:latin typeface="+mj-lt"/>
              </a:rPr>
              <a:t>("statisticians.txt", header=TRUE, </a:t>
            </a:r>
            <a:r>
              <a:rPr lang="en-US" altLang="ko-KR" sz="1200" b="1" dirty="0" err="1">
                <a:latin typeface="+mj-lt"/>
              </a:rPr>
              <a:t>stringsAsFactor</a:t>
            </a:r>
            <a:r>
              <a:rPr lang="en-US" altLang="ko-KR" sz="1200" b="1" dirty="0">
                <a:latin typeface="+mj-lt"/>
              </a:rPr>
              <a:t>=FALSE)</a:t>
            </a: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>
                <a:latin typeface="+mj-lt"/>
              </a:rPr>
              <a:t>print(</a:t>
            </a:r>
            <a:r>
              <a:rPr lang="en-US" altLang="ko-KR" sz="1200" b="1" dirty="0" err="1">
                <a:latin typeface="+mj-lt"/>
              </a:rPr>
              <a:t>dfrm</a:t>
            </a:r>
            <a:r>
              <a:rPr lang="en-US" altLang="ko-KR" sz="1200" b="1" dirty="0">
                <a:latin typeface="+mj-lt"/>
              </a:rPr>
              <a:t>)</a:t>
            </a:r>
          </a:p>
          <a:p>
            <a:r>
              <a:rPr lang="en-US" altLang="ko-KR" sz="1200" dirty="0" err="1">
                <a:latin typeface="+mj-lt"/>
              </a:rPr>
              <a:t>lastname</a:t>
            </a:r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err="1">
                <a:latin typeface="+mj-lt"/>
              </a:rPr>
              <a:t>firstname</a:t>
            </a:r>
            <a:r>
              <a:rPr lang="en-US" altLang="ko-KR" sz="1200" dirty="0">
                <a:latin typeface="+mj-lt"/>
              </a:rPr>
              <a:t> born died</a:t>
            </a:r>
          </a:p>
          <a:p>
            <a:r>
              <a:rPr lang="de-DE" altLang="ko-KR" sz="1200" dirty="0">
                <a:latin typeface="+mj-lt"/>
              </a:rPr>
              <a:t>1 Fisher R.A. 1890 1962</a:t>
            </a:r>
          </a:p>
          <a:p>
            <a:r>
              <a:rPr lang="en-US" altLang="ko-KR" sz="1200" dirty="0">
                <a:latin typeface="+mj-lt"/>
              </a:rPr>
              <a:t>2 Pearson Karl 1857 1936</a:t>
            </a:r>
          </a:p>
          <a:p>
            <a:r>
              <a:rPr lang="en-US" altLang="ko-KR" sz="1200" dirty="0" smtClean="0">
                <a:latin typeface="+mj-lt"/>
              </a:rPr>
              <a:t>…</a:t>
            </a:r>
          </a:p>
          <a:p>
            <a:endParaRPr lang="en-US" altLang="ko-KR" sz="12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The second feature of </a:t>
            </a:r>
            <a:r>
              <a:rPr lang="en-US" altLang="ko-KR" sz="1400" dirty="0" err="1">
                <a:latin typeface="+mj-lt"/>
              </a:rPr>
              <a:t>read.table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is </a:t>
            </a:r>
            <a:r>
              <a:rPr lang="en-US" altLang="ko-KR" sz="1600" i="1" dirty="0">
                <a:latin typeface="+mj-lt"/>
              </a:rPr>
              <a:t>comment lines</a:t>
            </a:r>
            <a:r>
              <a:rPr lang="en-US" altLang="ko-KR" sz="1600" dirty="0">
                <a:latin typeface="+mj-lt"/>
              </a:rPr>
              <a:t>. Any line that begins with a </a:t>
            </a:r>
            <a:r>
              <a:rPr lang="en-US" altLang="ko-KR" sz="1600" dirty="0" smtClean="0">
                <a:latin typeface="+mj-lt"/>
              </a:rPr>
              <a:t>pound sign 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400" dirty="0">
                <a:latin typeface="+mj-lt"/>
              </a:rPr>
              <a:t>#</a:t>
            </a:r>
            <a:r>
              <a:rPr lang="en-US" altLang="ko-KR" sz="1600" dirty="0">
                <a:latin typeface="+mj-lt"/>
              </a:rPr>
              <a:t>) is ignored, so you can put comments on those lines:</a:t>
            </a:r>
          </a:p>
          <a:p>
            <a:r>
              <a:rPr lang="en-US" altLang="ko-KR" sz="1200" dirty="0">
                <a:latin typeface="+mj-lt"/>
              </a:rPr>
              <a:t># This is a data file of famous statisticians.</a:t>
            </a:r>
          </a:p>
          <a:p>
            <a:r>
              <a:rPr lang="en-US" altLang="ko-KR" sz="1200" dirty="0">
                <a:latin typeface="+mj-lt"/>
              </a:rPr>
              <a:t># Last edited on 1994-06-18</a:t>
            </a:r>
          </a:p>
          <a:p>
            <a:r>
              <a:rPr lang="en-US" altLang="ko-KR" sz="1200" dirty="0" err="1">
                <a:latin typeface="+mj-lt"/>
              </a:rPr>
              <a:t>lastname</a:t>
            </a:r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err="1">
                <a:latin typeface="+mj-lt"/>
              </a:rPr>
              <a:t>firstname</a:t>
            </a:r>
            <a:r>
              <a:rPr lang="en-US" altLang="ko-KR" sz="1200" dirty="0">
                <a:latin typeface="+mj-lt"/>
              </a:rPr>
              <a:t> born died</a:t>
            </a:r>
          </a:p>
          <a:p>
            <a:r>
              <a:rPr lang="en-US" altLang="ko-KR" sz="1200" dirty="0">
                <a:latin typeface="+mj-lt"/>
              </a:rPr>
              <a:t>Fisher R.A. 1890 1962</a:t>
            </a:r>
          </a:p>
          <a:p>
            <a:r>
              <a:rPr lang="en-US" altLang="ko-KR" sz="1200" dirty="0">
                <a:latin typeface="+mj-lt"/>
              </a:rPr>
              <a:t>Pearson Karl 1857 </a:t>
            </a:r>
            <a:r>
              <a:rPr lang="en-US" altLang="ko-KR" sz="1200" dirty="0" smtClean="0">
                <a:latin typeface="+mj-lt"/>
              </a:rPr>
              <a:t>1936</a:t>
            </a:r>
          </a:p>
          <a:p>
            <a:r>
              <a:rPr lang="en-US" altLang="ko-KR" sz="1200" dirty="0" smtClean="0">
                <a:latin typeface="+mj-lt"/>
              </a:rPr>
              <a:t>…</a:t>
            </a: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8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02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Reading from CSV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275573" y="1126722"/>
            <a:ext cx="7860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read.csv function can read CSV files. If your CSV file has a header line, use this: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tbl</a:t>
            </a:r>
            <a:r>
              <a:rPr lang="en-US" altLang="ko-KR" b="1" dirty="0"/>
              <a:t> &lt;- read.csv("</a:t>
            </a:r>
            <a:r>
              <a:rPr lang="en-US" altLang="ko-KR" b="1" i="1" dirty="0"/>
              <a:t>filename</a:t>
            </a:r>
            <a:r>
              <a:rPr lang="en-US" altLang="ko-KR" b="1" dirty="0"/>
              <a:t>")</a:t>
            </a:r>
          </a:p>
          <a:p>
            <a:r>
              <a:rPr lang="en-US" altLang="ko-KR" dirty="0"/>
              <a:t>If your CSV file does not contain a header line, set the header option to FALSE: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tbl</a:t>
            </a:r>
            <a:r>
              <a:rPr lang="en-US" altLang="ko-KR" b="1" dirty="0"/>
              <a:t> &lt;- read.csv("</a:t>
            </a:r>
            <a:r>
              <a:rPr lang="en-US" altLang="ko-KR" b="1" i="1" dirty="0"/>
              <a:t>filename</a:t>
            </a:r>
            <a:r>
              <a:rPr lang="en-US" altLang="ko-KR" b="1" dirty="0"/>
              <a:t>", header=FALSE)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05409" y="3111880"/>
            <a:ext cx="6726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 good feature of </a:t>
            </a:r>
            <a:r>
              <a:rPr lang="en-US" altLang="ko-KR" sz="1600" dirty="0">
                <a:latin typeface="+mj-lt"/>
              </a:rPr>
              <a:t>read.csv </a:t>
            </a:r>
            <a:r>
              <a:rPr lang="en-US" altLang="ko-KR" dirty="0">
                <a:latin typeface="+mj-lt"/>
              </a:rPr>
              <a:t>is that is automatically interprets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nonnumeric </a:t>
            </a:r>
            <a:r>
              <a:rPr lang="en-US" altLang="ko-KR" dirty="0">
                <a:latin typeface="+mj-lt"/>
              </a:rPr>
              <a:t>data as </a:t>
            </a:r>
            <a:r>
              <a:rPr lang="en-US" altLang="ko-KR" dirty="0" smtClean="0">
                <a:latin typeface="+mj-lt"/>
              </a:rPr>
              <a:t>a factor  (</a:t>
            </a:r>
            <a:r>
              <a:rPr lang="en-US" altLang="ko-KR" dirty="0">
                <a:latin typeface="+mj-lt"/>
              </a:rPr>
              <a:t>categorical variable)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573" y="3527101"/>
            <a:ext cx="4207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tbl</a:t>
            </a:r>
            <a:r>
              <a:rPr lang="en-US" altLang="ko-KR" b="1" dirty="0">
                <a:latin typeface="TheSansMonoCd-W7Bold"/>
              </a:rPr>
              <a:t> &lt;- read.csv("table-data.csv")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tbl</a:t>
            </a:r>
            <a:endParaRPr lang="en-US" altLang="ko-KR" b="1" dirty="0">
              <a:latin typeface="TheSansMonoCd-W7Bold"/>
            </a:endParaRPr>
          </a:p>
          <a:p>
            <a:r>
              <a:rPr lang="en-US" altLang="ko-KR" dirty="0">
                <a:latin typeface="TheSansMonoCd-W5Regular"/>
              </a:rPr>
              <a:t>label </a:t>
            </a:r>
            <a:r>
              <a:rPr lang="en-US" altLang="ko-KR" dirty="0" err="1">
                <a:latin typeface="TheSansMonoCd-W5Regular"/>
              </a:rPr>
              <a:t>lbound</a:t>
            </a:r>
            <a:r>
              <a:rPr lang="en-US" altLang="ko-KR" dirty="0">
                <a:latin typeface="TheSansMonoCd-W5Regular"/>
              </a:rPr>
              <a:t> </a:t>
            </a:r>
            <a:r>
              <a:rPr lang="en-US" altLang="ko-KR" dirty="0" err="1">
                <a:latin typeface="TheSansMonoCd-W5Regular"/>
              </a:rPr>
              <a:t>ubound</a:t>
            </a:r>
            <a:endParaRPr lang="en-US" altLang="ko-KR" dirty="0">
              <a:latin typeface="TheSansMonoCd-W5Regular"/>
            </a:endParaRPr>
          </a:p>
          <a:p>
            <a:r>
              <a:rPr lang="en-US" altLang="ko-KR" dirty="0">
                <a:latin typeface="TheSansMonoCd-W5Regular"/>
              </a:rPr>
              <a:t>1 low 0.000 0.674</a:t>
            </a:r>
          </a:p>
          <a:p>
            <a:r>
              <a:rPr lang="en-US" altLang="ko-KR" dirty="0">
                <a:latin typeface="TheSansMonoCd-W5Regular"/>
              </a:rPr>
              <a:t>2 mid 0.674 1.640</a:t>
            </a:r>
          </a:p>
          <a:p>
            <a:r>
              <a:rPr lang="en-US" altLang="ko-KR" dirty="0">
                <a:latin typeface="TheSansMonoCd-W5Regular"/>
              </a:rPr>
              <a:t>3 high 1.640 2.330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335138" y="37864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+mj-lt"/>
              </a:rPr>
              <a:t>you </a:t>
            </a:r>
            <a:r>
              <a:rPr lang="en-US" altLang="ko-KR" dirty="0">
                <a:latin typeface="+mj-lt"/>
              </a:rPr>
              <a:t>really want your data interpreted as strings, not as a factor. In that </a:t>
            </a:r>
            <a:r>
              <a:rPr lang="en-US" altLang="ko-KR" dirty="0" smtClean="0">
                <a:latin typeface="+mj-lt"/>
              </a:rPr>
              <a:t>case, set </a:t>
            </a:r>
            <a:r>
              <a:rPr lang="en-US" altLang="ko-KR" dirty="0">
                <a:latin typeface="+mj-lt"/>
              </a:rPr>
              <a:t>the </a:t>
            </a:r>
            <a:r>
              <a:rPr lang="en-US" altLang="ko-KR" sz="1600" b="1" dirty="0">
                <a:latin typeface="+mj-lt"/>
              </a:rPr>
              <a:t>as.is </a:t>
            </a:r>
            <a:r>
              <a:rPr lang="en-US" altLang="ko-KR" b="1" dirty="0">
                <a:latin typeface="+mj-lt"/>
              </a:rPr>
              <a:t>parameter to </a:t>
            </a:r>
            <a:r>
              <a:rPr lang="en-US" altLang="ko-KR" sz="1600" b="1" dirty="0">
                <a:latin typeface="+mj-lt"/>
              </a:rPr>
              <a:t>TRUE</a:t>
            </a:r>
            <a:r>
              <a:rPr lang="en-US" altLang="ko-KR" dirty="0">
                <a:latin typeface="+mj-lt"/>
              </a:rPr>
              <a:t>; 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tbl</a:t>
            </a:r>
            <a:r>
              <a:rPr lang="en-US" altLang="ko-KR" sz="1400" b="1" dirty="0">
                <a:latin typeface="+mj-lt"/>
              </a:rPr>
              <a:t> &lt;- read.csv("table-data.csv", as.is=TRUE)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str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en-US" altLang="ko-KR" sz="1400" b="1" dirty="0" err="1">
                <a:latin typeface="+mj-lt"/>
              </a:rPr>
              <a:t>tbl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r>
              <a:rPr lang="en-US" altLang="ko-KR" sz="1400" dirty="0">
                <a:latin typeface="+mj-lt"/>
              </a:rPr>
              <a:t>'</a:t>
            </a:r>
            <a:r>
              <a:rPr lang="en-US" altLang="ko-KR" sz="1400" dirty="0" err="1">
                <a:latin typeface="+mj-lt"/>
              </a:rPr>
              <a:t>data.frame</a:t>
            </a:r>
            <a:r>
              <a:rPr lang="en-US" altLang="ko-KR" sz="1400" dirty="0">
                <a:latin typeface="+mj-lt"/>
              </a:rPr>
              <a:t>': 3 obs. of 3 variables:</a:t>
            </a:r>
          </a:p>
          <a:p>
            <a:r>
              <a:rPr lang="en-US" altLang="ko-KR" sz="1400" dirty="0">
                <a:latin typeface="+mj-lt"/>
              </a:rPr>
              <a:t>$ label : </a:t>
            </a:r>
            <a:r>
              <a:rPr lang="en-US" altLang="ko-KR" sz="1400" dirty="0" err="1">
                <a:latin typeface="+mj-lt"/>
              </a:rPr>
              <a:t>chr</a:t>
            </a:r>
            <a:r>
              <a:rPr lang="en-US" altLang="ko-KR" sz="1400" dirty="0">
                <a:latin typeface="+mj-lt"/>
              </a:rPr>
              <a:t> "low" "mid" "high"</a:t>
            </a:r>
          </a:p>
          <a:p>
            <a:r>
              <a:rPr lang="en-US" altLang="ko-KR" sz="1400" dirty="0">
                <a:latin typeface="+mj-lt"/>
              </a:rPr>
              <a:t>$ </a:t>
            </a:r>
            <a:r>
              <a:rPr lang="en-US" altLang="ko-KR" sz="1400" dirty="0" err="1">
                <a:latin typeface="+mj-lt"/>
              </a:rPr>
              <a:t>lbound</a:t>
            </a:r>
            <a:r>
              <a:rPr lang="en-US" altLang="ko-KR" sz="1400" dirty="0">
                <a:latin typeface="+mj-lt"/>
              </a:rPr>
              <a:t>: </a:t>
            </a:r>
            <a:r>
              <a:rPr lang="en-US" altLang="ko-KR" sz="1400" dirty="0" err="1">
                <a:latin typeface="+mj-lt"/>
              </a:rPr>
              <a:t>num</a:t>
            </a:r>
            <a:r>
              <a:rPr lang="en-US" altLang="ko-KR" sz="1400" dirty="0">
                <a:latin typeface="+mj-lt"/>
              </a:rPr>
              <a:t> 0 0.674 1.64</a:t>
            </a:r>
          </a:p>
          <a:p>
            <a:r>
              <a:rPr lang="en-US" altLang="ko-KR" sz="1400" dirty="0">
                <a:latin typeface="+mj-lt"/>
              </a:rPr>
              <a:t>$ </a:t>
            </a:r>
            <a:r>
              <a:rPr lang="en-US" altLang="ko-KR" sz="1400" dirty="0" err="1">
                <a:latin typeface="+mj-lt"/>
              </a:rPr>
              <a:t>ubound</a:t>
            </a:r>
            <a:r>
              <a:rPr lang="en-US" altLang="ko-KR" sz="1400" dirty="0">
                <a:latin typeface="+mj-lt"/>
              </a:rPr>
              <a:t>: </a:t>
            </a:r>
            <a:r>
              <a:rPr lang="en-US" altLang="ko-KR" sz="1400" dirty="0" err="1">
                <a:latin typeface="+mj-lt"/>
              </a:rPr>
              <a:t>num</a:t>
            </a:r>
            <a:r>
              <a:rPr lang="en-US" altLang="ko-KR" sz="1400" dirty="0">
                <a:latin typeface="+mj-lt"/>
              </a:rPr>
              <a:t> 0.674 1.64 2.33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380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Writing to CSV Files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89844" y="1178882"/>
            <a:ext cx="7860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write.csv function can write a CSV file: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write.csv(x, file="</a:t>
            </a:r>
            <a:r>
              <a:rPr lang="en-US" altLang="ko-KR" b="1" i="1" dirty="0"/>
              <a:t>filename</a:t>
            </a:r>
            <a:r>
              <a:rPr lang="en-US" altLang="ko-KR" b="1" dirty="0"/>
              <a:t>", </a:t>
            </a:r>
            <a:r>
              <a:rPr lang="en-US" altLang="ko-KR" b="1" dirty="0" err="1"/>
              <a:t>row.names</a:t>
            </a:r>
            <a:r>
              <a:rPr lang="en-US" altLang="ko-KR" b="1" dirty="0"/>
              <a:t>=FALSE)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89844" y="2453964"/>
            <a:ext cx="99164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If we do not specify </a:t>
            </a:r>
            <a:r>
              <a:rPr lang="en-US" altLang="ko-KR" sz="1600" dirty="0" err="1">
                <a:latin typeface="+mn-ea"/>
              </a:rPr>
              <a:t>row.names</a:t>
            </a:r>
            <a:r>
              <a:rPr lang="en-US" altLang="ko-KR" sz="1600" dirty="0">
                <a:latin typeface="+mn-ea"/>
              </a:rPr>
              <a:t>=FALSE</a:t>
            </a:r>
            <a:r>
              <a:rPr lang="en-US" altLang="ko-KR" dirty="0">
                <a:latin typeface="+mn-ea"/>
              </a:rPr>
              <a:t>, the function prepends each row with a label taken</a:t>
            </a:r>
          </a:p>
          <a:p>
            <a:r>
              <a:rPr lang="en-US" altLang="ko-KR" dirty="0">
                <a:latin typeface="+mn-ea"/>
              </a:rPr>
              <a:t>from the </a:t>
            </a:r>
            <a:r>
              <a:rPr lang="en-US" altLang="ko-KR" sz="1600" dirty="0" err="1">
                <a:latin typeface="+mn-ea"/>
              </a:rPr>
              <a:t>row.names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attribute of your data. If your data doesn’t have row names then</a:t>
            </a:r>
          </a:p>
          <a:p>
            <a:r>
              <a:rPr lang="en-US" altLang="ko-KR" dirty="0">
                <a:latin typeface="+mn-ea"/>
              </a:rPr>
              <a:t>the function just uses the row numbers, which creates a CSV file like this:</a:t>
            </a:r>
          </a:p>
          <a:p>
            <a:r>
              <a:rPr lang="en-US" altLang="ko-KR" sz="1400" dirty="0">
                <a:latin typeface="+mn-ea"/>
              </a:rPr>
              <a:t>"","label","</a:t>
            </a:r>
            <a:r>
              <a:rPr lang="en-US" altLang="ko-KR" sz="1400" dirty="0" err="1">
                <a:latin typeface="+mn-ea"/>
              </a:rPr>
              <a:t>lbound</a:t>
            </a:r>
            <a:r>
              <a:rPr lang="en-US" altLang="ko-KR" sz="1400" dirty="0">
                <a:latin typeface="+mn-ea"/>
              </a:rPr>
              <a:t>","</a:t>
            </a:r>
            <a:r>
              <a:rPr lang="en-US" altLang="ko-KR" sz="1400" dirty="0" err="1">
                <a:latin typeface="+mn-ea"/>
              </a:rPr>
              <a:t>ubound</a:t>
            </a:r>
            <a:r>
              <a:rPr lang="en-US" altLang="ko-KR" sz="1400" dirty="0">
                <a:latin typeface="+mn-ea"/>
              </a:rPr>
              <a:t>"</a:t>
            </a:r>
          </a:p>
          <a:p>
            <a:r>
              <a:rPr lang="en-US" altLang="ko-KR" sz="1400" dirty="0">
                <a:latin typeface="+mn-ea"/>
              </a:rPr>
              <a:t>"1","low",0,0.674</a:t>
            </a:r>
          </a:p>
          <a:p>
            <a:r>
              <a:rPr lang="en-US" altLang="ko-KR" sz="1400" dirty="0">
                <a:latin typeface="+mn-ea"/>
              </a:rPr>
              <a:t>"2","mid",0.674,1.64</a:t>
            </a:r>
          </a:p>
          <a:p>
            <a:r>
              <a:rPr lang="en-US" altLang="ko-KR" sz="1400" dirty="0">
                <a:latin typeface="+mn-ea"/>
              </a:rPr>
              <a:t>"3","high",1.64,2.33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844" y="4683153"/>
            <a:ext cx="1039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 sad limitation of </a:t>
            </a:r>
            <a:r>
              <a:rPr lang="en-US" altLang="ko-KR" sz="1600" dirty="0">
                <a:latin typeface="+mj-lt"/>
              </a:rPr>
              <a:t>write.csv </a:t>
            </a:r>
            <a:r>
              <a:rPr lang="en-US" altLang="ko-KR" dirty="0">
                <a:latin typeface="+mj-lt"/>
              </a:rPr>
              <a:t>is that it cannot append lines to a file. Use </a:t>
            </a:r>
            <a:r>
              <a:rPr lang="en-US" altLang="ko-KR" sz="1600" dirty="0" err="1" smtClean="0">
                <a:latin typeface="+mj-lt"/>
              </a:rPr>
              <a:t>write.table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instead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53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Reading Tabular or CSV Data from Web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84950" y="1040371"/>
            <a:ext cx="10306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tbl</a:t>
            </a:r>
            <a:r>
              <a:rPr lang="en-US" altLang="ko-KR" b="1" dirty="0"/>
              <a:t> &lt;- read.csv("http://www.example.com/download/data.csv")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048192"/>
            <a:ext cx="698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Data from HTML Tables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438958" y="2944515"/>
            <a:ext cx="10943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Use the </a:t>
            </a:r>
            <a:r>
              <a:rPr lang="en-US" altLang="ko-KR" sz="1400" dirty="0" err="1">
                <a:latin typeface="+mj-lt"/>
              </a:rPr>
              <a:t>readHTMLTable</a:t>
            </a:r>
            <a:r>
              <a:rPr lang="en-US" altLang="ko-KR" sz="1400" dirty="0">
                <a:latin typeface="+mj-lt"/>
              </a:rPr>
              <a:t> function in the XML package. To read all tables on the page, </a:t>
            </a:r>
            <a:r>
              <a:rPr lang="en-US" altLang="ko-KR" sz="1400" dirty="0" smtClean="0">
                <a:latin typeface="+mj-lt"/>
              </a:rPr>
              <a:t>simply give </a:t>
            </a:r>
            <a:r>
              <a:rPr lang="en-US" altLang="ko-KR" sz="1400" dirty="0">
                <a:latin typeface="+mj-lt"/>
              </a:rPr>
              <a:t>the URL: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library(XML)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url</a:t>
            </a:r>
            <a:r>
              <a:rPr lang="en-US" altLang="ko-KR" sz="1400" b="1" dirty="0">
                <a:latin typeface="+mj-lt"/>
              </a:rPr>
              <a:t> &lt;- 'http://www.example.com/data/table.html'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tbls</a:t>
            </a:r>
            <a:r>
              <a:rPr lang="en-US" altLang="ko-KR" sz="1400" b="1" dirty="0">
                <a:latin typeface="+mj-lt"/>
              </a:rPr>
              <a:t> &lt;- </a:t>
            </a:r>
            <a:r>
              <a:rPr lang="en-US" altLang="ko-KR" sz="1400" b="1" dirty="0" err="1">
                <a:latin typeface="+mj-lt"/>
              </a:rPr>
              <a:t>readHTMLTable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en-US" altLang="ko-KR" sz="1400" b="1" dirty="0" err="1">
                <a:latin typeface="+mj-lt"/>
              </a:rPr>
              <a:t>url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327" y="4148614"/>
            <a:ext cx="841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Files with a Complex Structure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38958" y="4823221"/>
            <a:ext cx="7677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&gt; </a:t>
            </a:r>
            <a:r>
              <a:rPr lang="en-US" altLang="ko-KR" b="1"/>
              <a:t>lines &lt;- readLines("input.txt", n=10) </a:t>
            </a:r>
            <a:r>
              <a:rPr lang="en-US" altLang="ko-KR"/>
              <a:t># Read 10 lines and stop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41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Files with a Complex Structure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943628" y="174031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what=numeric(0)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Interpret </a:t>
            </a:r>
            <a:r>
              <a:rPr lang="en-US" altLang="ko-KR" dirty="0"/>
              <a:t>the next token as a number.</a:t>
            </a:r>
          </a:p>
          <a:p>
            <a:r>
              <a:rPr lang="en-US" altLang="ko-KR" dirty="0"/>
              <a:t>what=integer(0)</a:t>
            </a:r>
          </a:p>
          <a:p>
            <a:r>
              <a:rPr lang="en-US" altLang="ko-KR" dirty="0" smtClean="0"/>
              <a:t>  Interpret </a:t>
            </a:r>
            <a:r>
              <a:rPr lang="en-US" altLang="ko-KR" dirty="0"/>
              <a:t>the next token as an integer.</a:t>
            </a:r>
          </a:p>
          <a:p>
            <a:r>
              <a:rPr lang="en-US" altLang="ko-KR" dirty="0"/>
              <a:t>what=complex(0)</a:t>
            </a:r>
          </a:p>
          <a:p>
            <a:r>
              <a:rPr lang="en-US" altLang="ko-KR" dirty="0" smtClean="0"/>
              <a:t>  Interpret </a:t>
            </a:r>
            <a:r>
              <a:rPr lang="en-US" altLang="ko-KR" dirty="0"/>
              <a:t>the next token as complex number.</a:t>
            </a:r>
          </a:p>
          <a:p>
            <a:r>
              <a:rPr lang="en-US" altLang="ko-KR" dirty="0"/>
              <a:t>what=character(0)</a:t>
            </a:r>
          </a:p>
          <a:p>
            <a:r>
              <a:rPr lang="en-US" altLang="ko-KR" dirty="0" smtClean="0"/>
              <a:t>  Interpret </a:t>
            </a:r>
            <a:r>
              <a:rPr lang="en-US" altLang="ko-KR" dirty="0"/>
              <a:t>the next token as a character string.</a:t>
            </a:r>
          </a:p>
          <a:p>
            <a:r>
              <a:rPr lang="en-US" altLang="ko-KR" dirty="0"/>
              <a:t>what=logical(0)</a:t>
            </a:r>
          </a:p>
          <a:p>
            <a:r>
              <a:rPr lang="en-US" altLang="ko-KR" dirty="0" smtClean="0"/>
              <a:t>  Interpret </a:t>
            </a:r>
            <a:r>
              <a:rPr lang="en-US" altLang="ko-KR" dirty="0"/>
              <a:t>the next token as a logical value.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6125" y="1025832"/>
            <a:ext cx="10905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scan </a:t>
            </a:r>
            <a:r>
              <a:rPr lang="en-US" altLang="ko-KR" dirty="0">
                <a:latin typeface="+mj-lt"/>
              </a:rPr>
              <a:t>function is much richer. It reads one token at a time and handles it according</a:t>
            </a:r>
          </a:p>
          <a:p>
            <a:r>
              <a:rPr lang="en-US" altLang="ko-KR" dirty="0">
                <a:latin typeface="+mj-lt"/>
              </a:rPr>
              <a:t>to your instructions.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3628" y="47028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singles &lt;- scan("singles.txt", what=numeric(0))</a:t>
            </a:r>
          </a:p>
          <a:p>
            <a:r>
              <a:rPr lang="en-US" altLang="ko-KR" dirty="0">
                <a:latin typeface="+mj-lt"/>
              </a:rPr>
              <a:t>Read 5 items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singles</a:t>
            </a:r>
          </a:p>
          <a:p>
            <a:r>
              <a:rPr lang="en-US" altLang="ko-KR" dirty="0">
                <a:latin typeface="+mj-lt"/>
              </a:rPr>
              <a:t>[1] 2355.09 2246.73 1738.74 1841.01 2027.85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0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413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Files with a Complex Structure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606125" y="1025832"/>
            <a:ext cx="10905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scan </a:t>
            </a:r>
            <a:r>
              <a:rPr lang="en-US" altLang="ko-KR" dirty="0">
                <a:latin typeface="+mj-lt"/>
              </a:rPr>
              <a:t>function is much richer. It reads one token at a time and handles it according</a:t>
            </a:r>
          </a:p>
          <a:p>
            <a:r>
              <a:rPr lang="en-US" altLang="ko-KR" dirty="0">
                <a:latin typeface="+mj-lt"/>
              </a:rPr>
              <a:t>to your instructions.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6125" y="1909733"/>
            <a:ext cx="10062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+mj-lt"/>
              </a:rPr>
              <a:t>15-Oct-87 2439.78 2345.63 16-Oct-87 2396.21 2,207.73</a:t>
            </a:r>
          </a:p>
          <a:p>
            <a:r>
              <a:rPr lang="en-US" altLang="ko-KR" sz="1600" dirty="0">
                <a:latin typeface="+mj-lt"/>
              </a:rPr>
              <a:t>19-Oct-87 2164.16 1677.55 20-Oct-87 2067.47 1,616.21</a:t>
            </a:r>
          </a:p>
          <a:p>
            <a:r>
              <a:rPr lang="en-US" altLang="ko-KR" sz="1600" dirty="0">
                <a:latin typeface="+mj-lt"/>
              </a:rPr>
              <a:t>21-Oct-87 2081.07 1951.76</a:t>
            </a:r>
          </a:p>
          <a:p>
            <a:r>
              <a:rPr lang="en-US" altLang="ko-KR" sz="1600" dirty="0">
                <a:latin typeface="+mj-lt"/>
              </a:rPr>
              <a:t>Use a list to tell scan that it should expect a repeating, three-token sequence:</a:t>
            </a: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triples &lt;- scan("triples.txt", what=list(character(0),numeric(0),numeric(0)))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6125" y="3470742"/>
            <a:ext cx="1125602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Give names to the list elements, and scan will assign those names to the data: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triples &lt;- scan("triples.txt",</a:t>
            </a:r>
          </a:p>
          <a:p>
            <a:r>
              <a:rPr lang="en-US" altLang="ko-KR" sz="1400" dirty="0"/>
              <a:t>+ </a:t>
            </a:r>
            <a:r>
              <a:rPr lang="en-US" altLang="ko-KR" sz="1400" b="1" dirty="0"/>
              <a:t>what=list(date=character(0), high=numeric(0), low=numeric(0)))</a:t>
            </a:r>
          </a:p>
          <a:p>
            <a:r>
              <a:rPr lang="en-US" altLang="ko-KR" sz="1400" dirty="0"/>
              <a:t>Read 5 records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/>
              <a:t>triples</a:t>
            </a:r>
          </a:p>
          <a:p>
            <a:r>
              <a:rPr lang="en-US" altLang="ko-KR" sz="1400" dirty="0"/>
              <a:t>$date</a:t>
            </a:r>
          </a:p>
          <a:p>
            <a:r>
              <a:rPr lang="en-US" altLang="ko-KR" sz="1400" dirty="0"/>
              <a:t>[1] "15-Oct-87" "16-Oct-87" "19-Oct-87" "20-Oct-87" "21-Oct-87"</a:t>
            </a:r>
          </a:p>
          <a:p>
            <a:r>
              <a:rPr lang="en-US" altLang="ko-KR" sz="1400" dirty="0"/>
              <a:t>$high</a:t>
            </a:r>
          </a:p>
          <a:p>
            <a:r>
              <a:rPr lang="en-US" altLang="ko-KR" sz="1400" dirty="0"/>
              <a:t>[1] 2439.78 2396.21 2164.16 2067.47 </a:t>
            </a:r>
            <a:r>
              <a:rPr lang="en-US" altLang="ko-KR" sz="1400" dirty="0" smtClean="0"/>
              <a:t>2081.07</a:t>
            </a:r>
          </a:p>
          <a:p>
            <a:r>
              <a:rPr lang="en-US" altLang="ko-KR" sz="1400" dirty="0"/>
              <a:t>$low</a:t>
            </a:r>
          </a:p>
          <a:p>
            <a:r>
              <a:rPr lang="en-US" altLang="ko-KR" sz="1400" dirty="0"/>
              <a:t>[1] 2345.63 2207.73 1677.55 1616.21 1951.76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13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95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from MySQL Databases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99417" y="1217087"/>
            <a:ext cx="9716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This recipe requires that the </a:t>
            </a:r>
            <a:r>
              <a:rPr lang="en-US" altLang="ko-KR" dirty="0" err="1"/>
              <a:t>RMySQL</a:t>
            </a:r>
            <a:r>
              <a:rPr lang="en-US" altLang="ko-KR" dirty="0"/>
              <a:t> package be installed on your computer. </a:t>
            </a:r>
            <a:endParaRPr lang="en-US" altLang="ko-KR" dirty="0" smtClean="0"/>
          </a:p>
          <a:p>
            <a:r>
              <a:rPr lang="en-US" altLang="ko-KR" dirty="0" smtClean="0"/>
              <a:t>That package requires</a:t>
            </a:r>
            <a:r>
              <a:rPr lang="en-US" altLang="ko-KR" dirty="0"/>
              <a:t>, in turn, the MySQL client software.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9417" y="2027170"/>
            <a:ext cx="1014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dirty="0" err="1">
                <a:latin typeface="+mj-lt"/>
              </a:rPr>
              <a:t>dbConnect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 to establish a connection to the MySQL database.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It returns a </a:t>
            </a:r>
            <a:r>
              <a:rPr lang="en-US" altLang="ko-KR" dirty="0">
                <a:latin typeface="+mj-lt"/>
              </a:rPr>
              <a:t>connection object which is used in subsequent calls to </a:t>
            </a:r>
            <a:r>
              <a:rPr lang="en-US" altLang="ko-KR" sz="1600" dirty="0" err="1">
                <a:latin typeface="+mj-lt"/>
              </a:rPr>
              <a:t>RMySQL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functions: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873" y="2837253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+mn-ea"/>
              </a:rPr>
              <a:t>library(</a:t>
            </a:r>
            <a:r>
              <a:rPr lang="en-US" altLang="ko-KR" sz="1600" b="1" dirty="0" err="1">
                <a:latin typeface="+mn-ea"/>
              </a:rPr>
              <a:t>RMySQL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r>
              <a:rPr lang="en-US" altLang="ko-KR" sz="1600" b="1" dirty="0">
                <a:latin typeface="+mn-ea"/>
              </a:rPr>
              <a:t>con &lt;- </a:t>
            </a:r>
            <a:r>
              <a:rPr lang="en-US" altLang="ko-KR" sz="1600" b="1" dirty="0" err="1">
                <a:latin typeface="+mn-ea"/>
              </a:rPr>
              <a:t>dbConnect</a:t>
            </a:r>
            <a:r>
              <a:rPr lang="en-US" altLang="ko-KR" sz="1600" b="1" dirty="0">
                <a:latin typeface="+mn-ea"/>
              </a:rPr>
              <a:t>(MySQL(), user="</a:t>
            </a:r>
            <a:r>
              <a:rPr lang="en-US" altLang="ko-KR" sz="1600" b="1" i="1" dirty="0" err="1">
                <a:latin typeface="+mn-ea"/>
              </a:rPr>
              <a:t>userid</a:t>
            </a:r>
            <a:r>
              <a:rPr lang="en-US" altLang="ko-KR" sz="1600" b="1" dirty="0">
                <a:latin typeface="+mn-ea"/>
              </a:rPr>
              <a:t>", password="</a:t>
            </a:r>
            <a:r>
              <a:rPr lang="en-US" altLang="ko-KR" sz="1600" b="1" i="1" dirty="0" err="1">
                <a:latin typeface="+mn-ea"/>
              </a:rPr>
              <a:t>pswd</a:t>
            </a:r>
            <a:r>
              <a:rPr lang="en-US" altLang="ko-KR" sz="1600" b="1" dirty="0">
                <a:latin typeface="+mn-ea"/>
              </a:rPr>
              <a:t>",</a:t>
            </a:r>
          </a:p>
          <a:p>
            <a:r>
              <a:rPr lang="en-US" altLang="ko-KR" sz="1600" b="1" dirty="0">
                <a:latin typeface="+mn-ea"/>
              </a:rPr>
              <a:t>host="</a:t>
            </a:r>
            <a:r>
              <a:rPr lang="en-US" altLang="ko-KR" sz="1600" b="1" i="1" dirty="0">
                <a:latin typeface="+mn-ea"/>
              </a:rPr>
              <a:t>hostname</a:t>
            </a:r>
            <a:r>
              <a:rPr lang="en-US" altLang="ko-KR" sz="1600" b="1" dirty="0">
                <a:latin typeface="+mn-ea"/>
              </a:rPr>
              <a:t>", </a:t>
            </a:r>
            <a:r>
              <a:rPr lang="en-US" altLang="ko-KR" sz="1600" b="1" dirty="0" err="1">
                <a:latin typeface="+mn-ea"/>
              </a:rPr>
              <a:t>client.flag</a:t>
            </a:r>
            <a:r>
              <a:rPr lang="en-US" altLang="ko-KR" sz="1600" b="1" dirty="0">
                <a:latin typeface="+mn-ea"/>
              </a:rPr>
              <a:t>=CLIENT_MULTI_RESULTS)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0099" y="3945249"/>
            <a:ext cx="9745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Setting </a:t>
            </a:r>
            <a:r>
              <a:rPr lang="en-US" altLang="ko-KR" sz="1200" dirty="0" err="1">
                <a:latin typeface="+mj-lt"/>
              </a:rPr>
              <a:t>client.flag</a:t>
            </a:r>
            <a:r>
              <a:rPr lang="en-US" altLang="ko-KR" sz="1200" dirty="0">
                <a:latin typeface="+mj-lt"/>
              </a:rPr>
              <a:t>=CLIENT_MULTI_RESULTS </a:t>
            </a:r>
            <a:r>
              <a:rPr lang="en-US" altLang="ko-KR" sz="1400" dirty="0">
                <a:latin typeface="+mj-lt"/>
              </a:rPr>
              <a:t>is necessary to correctly handle multiple </a:t>
            </a:r>
            <a:r>
              <a:rPr lang="en-US" altLang="ko-KR" sz="1400" dirty="0" smtClean="0">
                <a:latin typeface="+mj-lt"/>
              </a:rPr>
              <a:t>result sets</a:t>
            </a:r>
            <a:r>
              <a:rPr lang="en-US" altLang="ko-KR" sz="1400" dirty="0">
                <a:latin typeface="+mj-lt"/>
              </a:rPr>
              <a:t>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0099" y="4394936"/>
            <a:ext cx="853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Birka"/>
              </a:rPr>
              <a:t>Strongly </a:t>
            </a:r>
            <a:r>
              <a:rPr lang="en-US" altLang="ko-KR" b="1" dirty="0">
                <a:solidFill>
                  <a:srgbClr val="0070C0"/>
                </a:solidFill>
                <a:latin typeface="Birka"/>
              </a:rPr>
              <a:t>recommend using the security mechanism of MySQL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0873" y="4770091"/>
            <a:ext cx="10104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con </a:t>
            </a:r>
            <a:r>
              <a:rPr lang="en-US" altLang="ko-KR" sz="1600" b="1" dirty="0">
                <a:latin typeface="+mj-lt"/>
              </a:rPr>
              <a:t>&lt;- </a:t>
            </a:r>
            <a:r>
              <a:rPr lang="en-US" altLang="ko-KR" sz="1600" b="1" dirty="0" err="1">
                <a:latin typeface="+mj-lt"/>
              </a:rPr>
              <a:t>dbConnect</a:t>
            </a:r>
            <a:r>
              <a:rPr lang="en-US" altLang="ko-KR" sz="1600" b="1" dirty="0">
                <a:latin typeface="+mj-lt"/>
              </a:rPr>
              <a:t>(MySQL(), </a:t>
            </a:r>
            <a:r>
              <a:rPr lang="en-US" altLang="ko-KR" sz="1600" b="1" dirty="0" err="1">
                <a:latin typeface="+mj-lt"/>
              </a:rPr>
              <a:t>client.flag</a:t>
            </a:r>
            <a:r>
              <a:rPr lang="en-US" altLang="ko-KR" sz="1600" b="1" dirty="0">
                <a:latin typeface="+mj-lt"/>
              </a:rPr>
              <a:t>=CLIENT_MULTI_RESULTS)</a:t>
            </a:r>
          </a:p>
          <a:p>
            <a:r>
              <a:rPr lang="en-US" altLang="ko-KR" sz="1600" dirty="0">
                <a:latin typeface="+mj-lt"/>
              </a:rPr>
              <a:t>Use the </a:t>
            </a:r>
            <a:r>
              <a:rPr lang="en-US" altLang="ko-KR" sz="1600" dirty="0" err="1">
                <a:latin typeface="+mj-lt"/>
              </a:rPr>
              <a:t>dbGetQuery</a:t>
            </a:r>
            <a:r>
              <a:rPr lang="en-US" altLang="ko-KR" sz="1600" dirty="0">
                <a:latin typeface="+mj-lt"/>
              </a:rPr>
              <a:t> function to submit your SQL to the database and read the </a:t>
            </a:r>
            <a:r>
              <a:rPr lang="en-US" altLang="ko-KR" sz="1600" dirty="0" smtClean="0">
                <a:latin typeface="+mj-lt"/>
              </a:rPr>
              <a:t>result sets</a:t>
            </a:r>
            <a:r>
              <a:rPr lang="en-US" altLang="ko-KR" sz="1600" dirty="0">
                <a:latin typeface="+mj-lt"/>
              </a:rPr>
              <a:t>. Doing so requires an open database connection:</a:t>
            </a:r>
          </a:p>
          <a:p>
            <a:r>
              <a:rPr lang="en-US" altLang="ko-KR" sz="1600" b="1" dirty="0" err="1">
                <a:latin typeface="+mj-lt"/>
              </a:rPr>
              <a:t>sql</a:t>
            </a:r>
            <a:r>
              <a:rPr lang="en-US" altLang="ko-KR" sz="1600" b="1" dirty="0">
                <a:latin typeface="+mj-lt"/>
              </a:rPr>
              <a:t> &lt;- "SELECT * from </a:t>
            </a:r>
            <a:r>
              <a:rPr lang="en-US" altLang="ko-KR" sz="1600" b="1" dirty="0" err="1">
                <a:latin typeface="+mj-lt"/>
              </a:rPr>
              <a:t>SurveyResults</a:t>
            </a:r>
            <a:r>
              <a:rPr lang="en-US" altLang="ko-KR" sz="1600" b="1" dirty="0">
                <a:latin typeface="+mj-lt"/>
              </a:rPr>
              <a:t> WHERE City = 'Chicago'"</a:t>
            </a:r>
          </a:p>
          <a:p>
            <a:r>
              <a:rPr lang="en-US" altLang="ko-KR" sz="1600" b="1" dirty="0">
                <a:latin typeface="+mj-lt"/>
              </a:rPr>
              <a:t>rows &lt;- </a:t>
            </a:r>
            <a:r>
              <a:rPr lang="en-US" altLang="ko-KR" sz="1600" b="1" dirty="0" err="1">
                <a:latin typeface="+mj-lt"/>
              </a:rPr>
              <a:t>dbGetQuery</a:t>
            </a:r>
            <a:r>
              <a:rPr lang="en-US" altLang="ko-KR" sz="1600" b="1" dirty="0">
                <a:latin typeface="+mj-lt"/>
              </a:rPr>
              <a:t>(con, </a:t>
            </a:r>
            <a:r>
              <a:rPr lang="en-US" altLang="ko-KR" sz="1600" b="1" dirty="0" err="1">
                <a:latin typeface="+mj-lt"/>
              </a:rPr>
              <a:t>sql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75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95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from MySQL Databases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22523" y="1138535"/>
            <a:ext cx="11546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Using </a:t>
            </a:r>
            <a:r>
              <a:rPr lang="en-US" altLang="ko-KR" sz="1600" dirty="0" err="1">
                <a:latin typeface="+mj-lt"/>
              </a:rPr>
              <a:t>dbGetQuery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is convenient because it packages the result set into a data frame and</a:t>
            </a:r>
          </a:p>
          <a:p>
            <a:r>
              <a:rPr lang="en-US" altLang="ko-KR" dirty="0">
                <a:latin typeface="+mj-lt"/>
              </a:rPr>
              <a:t>returns the data frame.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523" y="2212412"/>
            <a:ext cx="985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After the first result set of data, MySQL can return a second result set containing status</a:t>
            </a:r>
          </a:p>
          <a:p>
            <a:r>
              <a:rPr lang="en-US" altLang="ko-KR" dirty="0">
                <a:latin typeface="+mj-lt"/>
              </a:rPr>
              <a:t>information. You can choose to inspect the status or ignore it, but you must read it.</a:t>
            </a:r>
            <a:endParaRPr lang="ko-KR" altLang="en-US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4185" y="2796576"/>
            <a:ext cx="49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</a:rPr>
              <a:t>if (</a:t>
            </a:r>
            <a:r>
              <a:rPr lang="en-US" altLang="ko-KR" b="1" dirty="0" err="1">
                <a:latin typeface="+mj-lt"/>
              </a:rPr>
              <a:t>dbMoreResults</a:t>
            </a:r>
            <a:r>
              <a:rPr lang="en-US" altLang="ko-KR" b="1" dirty="0">
                <a:latin typeface="+mj-lt"/>
              </a:rPr>
              <a:t>(con)) </a:t>
            </a:r>
            <a:r>
              <a:rPr lang="en-US" altLang="ko-KR" b="1" dirty="0" err="1">
                <a:latin typeface="+mj-lt"/>
              </a:rPr>
              <a:t>dbNextResult</a:t>
            </a:r>
            <a:r>
              <a:rPr lang="en-US" altLang="ko-KR" b="1" dirty="0">
                <a:latin typeface="+mj-lt"/>
              </a:rPr>
              <a:t>(con)</a:t>
            </a:r>
            <a:endParaRPr lang="ko-KR" altLang="en-US" b="1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2523" y="3597460"/>
            <a:ext cx="9918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When you are done, close the </a:t>
            </a:r>
            <a:r>
              <a:rPr lang="en-US" altLang="ko-KR" dirty="0" smtClean="0">
                <a:latin typeface="+mj-lt"/>
              </a:rPr>
              <a:t>database connection </a:t>
            </a:r>
            <a:r>
              <a:rPr lang="en-US" altLang="ko-KR" dirty="0">
                <a:latin typeface="+mj-lt"/>
              </a:rPr>
              <a:t>using </a:t>
            </a:r>
            <a:r>
              <a:rPr lang="en-US" altLang="ko-KR" dirty="0" err="1">
                <a:latin typeface="+mj-lt"/>
              </a:rPr>
              <a:t>dbDisconnect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b="1" dirty="0" err="1">
                <a:latin typeface="+mj-lt"/>
              </a:rPr>
              <a:t>dbDisconnect</a:t>
            </a:r>
            <a:r>
              <a:rPr lang="en-US" altLang="ko-KR" b="1" dirty="0">
                <a:latin typeface="+mj-lt"/>
              </a:rPr>
              <a:t>(con)</a:t>
            </a:r>
            <a:endParaRPr lang="ko-KR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5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95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from MySQL Databases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999994" y="1250246"/>
            <a:ext cx="101920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con &lt;- </a:t>
            </a:r>
            <a:r>
              <a:rPr lang="en-US" altLang="ko-KR" b="1" dirty="0" err="1">
                <a:latin typeface="TheSansMonoCd-W7Bold"/>
              </a:rPr>
              <a:t>dbConnect</a:t>
            </a:r>
            <a:r>
              <a:rPr lang="en-US" altLang="ko-KR" b="1" dirty="0">
                <a:latin typeface="TheSansMonoCd-W7Bold"/>
              </a:rPr>
              <a:t>(MySQL(), </a:t>
            </a:r>
            <a:r>
              <a:rPr lang="en-US" altLang="ko-KR" b="1" dirty="0" err="1">
                <a:latin typeface="TheSansMonoCd-W7Bold"/>
              </a:rPr>
              <a:t>client.flag</a:t>
            </a:r>
            <a:r>
              <a:rPr lang="en-US" altLang="ko-KR" b="1" dirty="0">
                <a:latin typeface="TheSansMonoCd-W7Bold"/>
              </a:rPr>
              <a:t>=CLIENT_MULTI_RESULTS)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sql</a:t>
            </a:r>
            <a:r>
              <a:rPr lang="en-US" altLang="ko-KR" b="1" dirty="0">
                <a:latin typeface="TheSansMonoCd-W7Bold"/>
              </a:rPr>
              <a:t> &lt;- paste("select * from </a:t>
            </a:r>
            <a:r>
              <a:rPr lang="en-US" altLang="ko-KR" b="1" dirty="0" err="1">
                <a:latin typeface="TheSansMonoCd-W7Bold"/>
              </a:rPr>
              <a:t>DailyBar</a:t>
            </a:r>
            <a:r>
              <a:rPr lang="en-US" altLang="ko-KR" b="1" dirty="0">
                <a:latin typeface="TheSansMonoCd-W7Bold"/>
              </a:rPr>
              <a:t> where Symbol = 'IBM'",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>
                <a:latin typeface="TheSansMonoCd-W7Bold"/>
              </a:rPr>
              <a:t>"and Day between '2008-12-29' and '2008-12-31'")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rows &lt;- </a:t>
            </a:r>
            <a:r>
              <a:rPr lang="en-US" altLang="ko-KR" b="1" dirty="0" err="1">
                <a:latin typeface="TheSansMonoCd-W7Bold"/>
              </a:rPr>
              <a:t>dbGetQuery</a:t>
            </a:r>
            <a:r>
              <a:rPr lang="en-US" altLang="ko-KR" b="1" dirty="0">
                <a:latin typeface="TheSansMonoCd-W7Bold"/>
              </a:rPr>
              <a:t>(con, </a:t>
            </a:r>
            <a:r>
              <a:rPr lang="en-US" altLang="ko-KR" b="1" dirty="0" err="1">
                <a:latin typeface="TheSansMonoCd-W7Bold"/>
              </a:rPr>
              <a:t>sql</a:t>
            </a:r>
            <a:r>
              <a:rPr lang="en-US" altLang="ko-KR" b="1" dirty="0">
                <a:latin typeface="TheSansMonoCd-W7Bold"/>
              </a:rPr>
              <a:t>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if (</a:t>
            </a:r>
            <a:r>
              <a:rPr lang="en-US" altLang="ko-KR" b="1" dirty="0" err="1">
                <a:latin typeface="TheSansMonoCd-W7Bold"/>
              </a:rPr>
              <a:t>dbMoreResults</a:t>
            </a:r>
            <a:r>
              <a:rPr lang="en-US" altLang="ko-KR" b="1" dirty="0">
                <a:latin typeface="TheSansMonoCd-W7Bold"/>
              </a:rPr>
              <a:t>(con)) </a:t>
            </a:r>
            <a:r>
              <a:rPr lang="en-US" altLang="ko-KR" b="1" dirty="0" err="1">
                <a:latin typeface="TheSansMonoCd-W7Bold"/>
              </a:rPr>
              <a:t>dbNextResults</a:t>
            </a:r>
            <a:r>
              <a:rPr lang="en-US" altLang="ko-KR" b="1" dirty="0">
                <a:latin typeface="TheSansMonoCd-W7Bold"/>
              </a:rPr>
              <a:t>(con)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print(rows)</a:t>
            </a:r>
          </a:p>
          <a:p>
            <a:r>
              <a:rPr lang="en-US" altLang="ko-KR" dirty="0">
                <a:latin typeface="TheSansMonoCd-W5Regular"/>
              </a:rPr>
              <a:t>Symbol Day Next </a:t>
            </a:r>
            <a:r>
              <a:rPr lang="en-US" altLang="ko-KR" dirty="0" err="1">
                <a:latin typeface="TheSansMonoCd-W5Regular"/>
              </a:rPr>
              <a:t>OpenPx</a:t>
            </a:r>
            <a:r>
              <a:rPr lang="en-US" altLang="ko-KR" dirty="0">
                <a:latin typeface="TheSansMonoCd-W5Regular"/>
              </a:rPr>
              <a:t> </a:t>
            </a:r>
            <a:r>
              <a:rPr lang="en-US" altLang="ko-KR" dirty="0" err="1">
                <a:latin typeface="TheSansMonoCd-W5Regular"/>
              </a:rPr>
              <a:t>HighPx</a:t>
            </a:r>
            <a:r>
              <a:rPr lang="en-US" altLang="ko-KR" dirty="0">
                <a:latin typeface="TheSansMonoCd-W5Regular"/>
              </a:rPr>
              <a:t> </a:t>
            </a:r>
            <a:r>
              <a:rPr lang="en-US" altLang="ko-KR" dirty="0" err="1">
                <a:latin typeface="TheSansMonoCd-W5Regular"/>
              </a:rPr>
              <a:t>LowPx</a:t>
            </a:r>
            <a:r>
              <a:rPr lang="en-US" altLang="ko-KR" dirty="0">
                <a:latin typeface="TheSansMonoCd-W5Regular"/>
              </a:rPr>
              <a:t> </a:t>
            </a:r>
            <a:r>
              <a:rPr lang="en-US" altLang="ko-KR" dirty="0" err="1">
                <a:latin typeface="TheSansMonoCd-W5Regular"/>
              </a:rPr>
              <a:t>ClosePx</a:t>
            </a:r>
            <a:r>
              <a:rPr lang="en-US" altLang="ko-KR" dirty="0">
                <a:latin typeface="TheSansMonoCd-W5Regular"/>
              </a:rPr>
              <a:t> </a:t>
            </a:r>
            <a:r>
              <a:rPr lang="en-US" altLang="ko-KR" dirty="0" err="1">
                <a:latin typeface="TheSansMonoCd-W5Regular"/>
              </a:rPr>
              <a:t>AdjClosePx</a:t>
            </a:r>
            <a:endParaRPr lang="en-US" altLang="ko-KR" dirty="0">
              <a:latin typeface="TheSansMonoCd-W5Regular"/>
            </a:endParaRPr>
          </a:p>
          <a:p>
            <a:r>
              <a:rPr lang="en-US" altLang="ko-KR" dirty="0">
                <a:latin typeface="TheSansMonoCd-W5Regular"/>
              </a:rPr>
              <a:t>1 IBM 2008-12-29 2008-12-30 81.72 81.72 79.68 81.25 81.25</a:t>
            </a:r>
          </a:p>
          <a:p>
            <a:r>
              <a:rPr lang="en-US" altLang="ko-KR" dirty="0">
                <a:latin typeface="TheSansMonoCd-W5Regular"/>
              </a:rPr>
              <a:t>2 IBM 2008-12-30 2008-12-31 81.83 83.64 81.52 83.55 83.55</a:t>
            </a:r>
          </a:p>
          <a:p>
            <a:r>
              <a:rPr lang="en-US" altLang="ko-KR" dirty="0">
                <a:latin typeface="TheSansMonoCd-W5Regular"/>
              </a:rPr>
              <a:t>3 IBM 2008-12-31 2009-01-02 83.50 85.00 83.50 84.16 84.16</a:t>
            </a:r>
          </a:p>
          <a:p>
            <a:r>
              <a:rPr lang="en-US" altLang="ko-KR" dirty="0" err="1">
                <a:latin typeface="TheSansMonoCd-W5Regular"/>
              </a:rPr>
              <a:t>HistClosePx</a:t>
            </a:r>
            <a:r>
              <a:rPr lang="en-US" altLang="ko-KR" dirty="0">
                <a:latin typeface="TheSansMonoCd-W5Regular"/>
              </a:rPr>
              <a:t> Volume </a:t>
            </a:r>
            <a:r>
              <a:rPr lang="en-US" altLang="ko-KR" dirty="0" err="1">
                <a:latin typeface="TheSansMonoCd-W5Regular"/>
              </a:rPr>
              <a:t>OpenInt</a:t>
            </a:r>
            <a:endParaRPr lang="en-US" altLang="ko-KR" dirty="0">
              <a:latin typeface="TheSansMonoCd-W5Regular"/>
            </a:endParaRPr>
          </a:p>
          <a:p>
            <a:r>
              <a:rPr lang="en-US" altLang="ko-KR" dirty="0">
                <a:latin typeface="TheSansMonoCd-W5Regular"/>
              </a:rPr>
              <a:t>1 81.25 6062600 NA</a:t>
            </a:r>
          </a:p>
          <a:p>
            <a:r>
              <a:rPr lang="en-US" altLang="ko-KR" dirty="0">
                <a:latin typeface="TheSansMonoCd-W5Regular"/>
              </a:rPr>
              <a:t>2 83.55 5774400 NA</a:t>
            </a:r>
          </a:p>
          <a:p>
            <a:r>
              <a:rPr lang="en-US" altLang="ko-KR" dirty="0">
                <a:latin typeface="TheSansMonoCd-W5Regular"/>
              </a:rPr>
              <a:t>3 84.16 6667700 NA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dbDisconnect</a:t>
            </a:r>
            <a:r>
              <a:rPr lang="en-US" altLang="ko-KR" b="1" dirty="0">
                <a:latin typeface="TheSansMonoCd-W7Bold"/>
              </a:rPr>
              <a:t>(con)</a:t>
            </a:r>
          </a:p>
          <a:p>
            <a:r>
              <a:rPr lang="en-US" altLang="ko-KR" dirty="0">
                <a:latin typeface="TheSansMonoCd-W5Regular"/>
              </a:rPr>
              <a:t>[1]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9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0475" y="1734048"/>
            <a:ext cx="98538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</a:t>
            </a:r>
            <a:r>
              <a:rPr lang="en-US" altLang="ko-KR" dirty="0" err="1"/>
              <a:t>getwd</a:t>
            </a:r>
            <a:r>
              <a:rPr lang="en-US" altLang="ko-KR" dirty="0"/>
              <a:t> to report the working directory, and use </a:t>
            </a:r>
            <a:r>
              <a:rPr lang="en-US" altLang="ko-KR" dirty="0" err="1"/>
              <a:t>setwd</a:t>
            </a:r>
            <a:r>
              <a:rPr lang="en-US" altLang="ko-KR" dirty="0"/>
              <a:t> to change it: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getwd</a:t>
            </a:r>
            <a:r>
              <a:rPr lang="en-US" altLang="ko-KR" b="1" dirty="0"/>
              <a:t>()</a:t>
            </a:r>
          </a:p>
          <a:p>
            <a:r>
              <a:rPr lang="en-US" altLang="ko-KR" dirty="0"/>
              <a:t>[1] "/home/</a:t>
            </a:r>
            <a:r>
              <a:rPr lang="en-US" altLang="ko-KR" dirty="0" err="1"/>
              <a:t>paul</a:t>
            </a:r>
            <a:r>
              <a:rPr lang="en-US" altLang="ko-KR" dirty="0"/>
              <a:t>/research"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setwd</a:t>
            </a:r>
            <a:r>
              <a:rPr lang="en-US" altLang="ko-KR" b="1" dirty="0"/>
              <a:t>("Bayes")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getwd</a:t>
            </a:r>
            <a:r>
              <a:rPr lang="en-US" altLang="ko-KR" b="1" dirty="0"/>
              <a:t>()</a:t>
            </a:r>
          </a:p>
          <a:p>
            <a:r>
              <a:rPr lang="en-US" altLang="ko-KR" dirty="0"/>
              <a:t>[1] "/home/</a:t>
            </a:r>
            <a:r>
              <a:rPr lang="en-US" altLang="ko-KR" dirty="0" err="1"/>
              <a:t>paul</a:t>
            </a:r>
            <a:r>
              <a:rPr lang="en-US" altLang="ko-KR" dirty="0"/>
              <a:t>/research/Bayes"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943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The Working </a:t>
            </a:r>
            <a:r>
              <a:rPr lang="en-US" altLang="ko-KR" sz="3600" dirty="0"/>
              <a:t>Directory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630475" y="3770487"/>
            <a:ext cx="734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Call the </a:t>
            </a:r>
            <a:r>
              <a:rPr lang="en-US" altLang="ko-KR" dirty="0" err="1">
                <a:latin typeface="+mj-lt"/>
              </a:rPr>
              <a:t>save.image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function to save your workspace:</a:t>
            </a:r>
            <a:endParaRPr lang="en-US" altLang="ko-KR" sz="20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 err="1">
                <a:latin typeface="+mj-lt"/>
              </a:rPr>
              <a:t>save.image</a:t>
            </a:r>
            <a:r>
              <a:rPr lang="en-US" altLang="ko-KR" sz="1600" b="1" dirty="0">
                <a:latin typeface="+mj-lt"/>
              </a:rPr>
              <a:t>()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2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02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Saving and Transporting Objects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902420" y="1883647"/>
            <a:ext cx="100166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Write the objects to a file using the save function</a:t>
            </a:r>
            <a:r>
              <a:rPr lang="en-US" altLang="ko-KR" sz="1600" dirty="0" smtClean="0">
                <a:latin typeface="+mj-lt"/>
              </a:rPr>
              <a:t>:</a:t>
            </a:r>
            <a:endParaRPr lang="en-US" altLang="ko-K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j-lt"/>
              </a:rPr>
              <a:t>save(</a:t>
            </a:r>
            <a:r>
              <a:rPr lang="en-US" altLang="ko-KR" sz="1600" b="1" dirty="0" err="1" smtClean="0">
                <a:latin typeface="+mj-lt"/>
              </a:rPr>
              <a:t>myData</a:t>
            </a:r>
            <a:r>
              <a:rPr lang="en-US" altLang="ko-KR" sz="1600" b="1" dirty="0">
                <a:latin typeface="+mj-lt"/>
              </a:rPr>
              <a:t>, file="</a:t>
            </a:r>
            <a:r>
              <a:rPr lang="en-US" altLang="ko-KR" sz="1600" b="1" dirty="0" err="1">
                <a:latin typeface="+mj-lt"/>
              </a:rPr>
              <a:t>myData.RData</a:t>
            </a:r>
            <a:r>
              <a:rPr lang="en-US" altLang="ko-KR" sz="1600" b="1" dirty="0" smtClean="0">
                <a:latin typeface="+mj-lt"/>
              </a:rPr>
              <a:t>")</a:t>
            </a:r>
          </a:p>
          <a:p>
            <a:endParaRPr lang="en-US" altLang="ko-KR" sz="1600" b="1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Read them back using the load function, either on your computer or on any platform</a:t>
            </a:r>
          </a:p>
          <a:p>
            <a:r>
              <a:rPr lang="en-US" altLang="ko-KR" sz="1600" dirty="0">
                <a:latin typeface="+mj-lt"/>
              </a:rPr>
              <a:t>that supports R</a:t>
            </a:r>
            <a:r>
              <a:rPr lang="en-US" altLang="ko-KR" sz="1600" dirty="0" smtClean="0">
                <a:latin typeface="+mj-lt"/>
              </a:rPr>
              <a:t>:</a:t>
            </a:r>
            <a:endParaRPr lang="en-US" altLang="ko-K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j-lt"/>
              </a:rPr>
              <a:t>load</a:t>
            </a:r>
            <a:r>
              <a:rPr lang="en-US" altLang="ko-KR" sz="1600" b="1" dirty="0">
                <a:latin typeface="+mj-lt"/>
              </a:rPr>
              <a:t>("</a:t>
            </a:r>
            <a:r>
              <a:rPr lang="en-US" altLang="ko-KR" sz="1600" b="1" dirty="0" err="1">
                <a:latin typeface="+mj-lt"/>
              </a:rPr>
              <a:t>myData.RData</a:t>
            </a:r>
            <a:r>
              <a:rPr lang="en-US" altLang="ko-KR" sz="1600" b="1" dirty="0" smtClean="0">
                <a:latin typeface="+mj-lt"/>
              </a:rPr>
              <a:t>")</a:t>
            </a:r>
          </a:p>
          <a:p>
            <a:endParaRPr lang="en-US" altLang="ko-KR" sz="1600" b="1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The save function writes binary data. To save in an ASCII format, use </a:t>
            </a:r>
            <a:r>
              <a:rPr lang="en-US" altLang="ko-KR" sz="1600" dirty="0" err="1">
                <a:latin typeface="+mj-lt"/>
              </a:rPr>
              <a:t>dput</a:t>
            </a:r>
            <a:r>
              <a:rPr lang="en-US" altLang="ko-KR" sz="1600" dirty="0">
                <a:latin typeface="+mj-lt"/>
              </a:rPr>
              <a:t> or </a:t>
            </a:r>
            <a:r>
              <a:rPr lang="en-US" altLang="ko-KR" sz="1600" dirty="0" smtClean="0">
                <a:latin typeface="+mj-lt"/>
              </a:rPr>
              <a:t>dump instead:</a:t>
            </a:r>
            <a:endParaRPr lang="en-US" altLang="ko-KR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 err="1" smtClean="0">
                <a:latin typeface="+mj-lt"/>
              </a:rPr>
              <a:t>dput</a:t>
            </a:r>
            <a:r>
              <a:rPr lang="en-US" altLang="ko-KR" sz="1600" b="1" dirty="0" smtClean="0">
                <a:latin typeface="+mj-lt"/>
              </a:rPr>
              <a:t>(</a:t>
            </a:r>
            <a:r>
              <a:rPr lang="en-US" altLang="ko-KR" sz="1600" b="1" dirty="0" err="1" smtClean="0">
                <a:latin typeface="+mj-lt"/>
              </a:rPr>
              <a:t>myData</a:t>
            </a:r>
            <a:r>
              <a:rPr lang="en-US" altLang="ko-KR" sz="1600" b="1" dirty="0">
                <a:latin typeface="+mj-lt"/>
              </a:rPr>
              <a:t>, file="myData.txt</a:t>
            </a:r>
            <a:r>
              <a:rPr lang="en-US" altLang="ko-KR" sz="1600" b="1" dirty="0" smtClean="0">
                <a:latin typeface="+mj-lt"/>
              </a:rPr>
              <a:t>")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+mj-lt"/>
              </a:rPr>
              <a:t>dump</a:t>
            </a:r>
            <a:r>
              <a:rPr lang="en-US" altLang="ko-KR" sz="1600" b="1" dirty="0">
                <a:latin typeface="+mj-lt"/>
              </a:rPr>
              <a:t>("</a:t>
            </a:r>
            <a:r>
              <a:rPr lang="en-US" altLang="ko-KR" sz="1600" b="1" dirty="0" err="1">
                <a:latin typeface="+mj-lt"/>
              </a:rPr>
              <a:t>myData</a:t>
            </a:r>
            <a:r>
              <a:rPr lang="en-US" altLang="ko-KR" sz="1600" b="1" dirty="0">
                <a:latin typeface="+mj-lt"/>
              </a:rPr>
              <a:t>", file="myData.txt") </a:t>
            </a:r>
            <a:r>
              <a:rPr lang="en-US" altLang="ko-KR" sz="1600" dirty="0">
                <a:latin typeface="+mj-lt"/>
              </a:rPr>
              <a:t># Note quotes around variable </a:t>
            </a:r>
            <a:r>
              <a:rPr lang="en-US" altLang="ko-KR" sz="1600" dirty="0" smtClean="0">
                <a:latin typeface="+mj-lt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807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The </a:t>
            </a:r>
            <a:r>
              <a:rPr lang="en-US" altLang="ko-KR" sz="3600" dirty="0" smtClean="0"/>
              <a:t>Command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695742" y="1265101"/>
            <a:ext cx="103772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To see sequences of commands, scroll </a:t>
            </a:r>
            <a:r>
              <a:rPr lang="en-US" altLang="ko-KR" dirty="0"/>
              <a:t>backward by pressing the up arrow or Ctrl-P. </a:t>
            </a:r>
            <a:endParaRPr lang="en-US" altLang="ko-KR" dirty="0" smtClean="0"/>
          </a:p>
          <a:p>
            <a:r>
              <a:rPr lang="en-US" altLang="ko-KR" dirty="0" smtClean="0"/>
              <a:t>Or </a:t>
            </a:r>
            <a:r>
              <a:rPr lang="en-US" altLang="ko-KR" dirty="0"/>
              <a:t>use the history function to view</a:t>
            </a:r>
          </a:p>
          <a:p>
            <a:r>
              <a:rPr lang="en-US" altLang="ko-KR" dirty="0"/>
              <a:t>your most recent input: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history()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695741" y="2855594"/>
            <a:ext cx="8924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aVeryLongRunningFunction</a:t>
            </a:r>
            <a:r>
              <a:rPr lang="en-US" altLang="ko-KR" b="1" dirty="0">
                <a:latin typeface="TheSansMonoCd-W7Bold"/>
              </a:rPr>
              <a:t>() </a:t>
            </a:r>
            <a:r>
              <a:rPr lang="en-US" altLang="ko-KR" dirty="0">
                <a:latin typeface="TheSansMonoCd-W5Regular"/>
              </a:rPr>
              <a:t># Oops! Forgot to save the result!</a:t>
            </a:r>
          </a:p>
          <a:p>
            <a:r>
              <a:rPr lang="en-US" altLang="ko-KR" dirty="0">
                <a:latin typeface="TheSansMonoCd-W5Regular"/>
              </a:rPr>
              <a:t>[1] 147.6549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x &lt;- .</a:t>
            </a:r>
            <a:r>
              <a:rPr lang="en-US" altLang="ko-KR" b="1" dirty="0" err="1">
                <a:latin typeface="TheSansMonoCd-W7Bold"/>
              </a:rPr>
              <a:t>Last.value</a:t>
            </a:r>
            <a:r>
              <a:rPr lang="en-US" altLang="ko-KR" b="1" dirty="0">
                <a:latin typeface="TheSansMonoCd-W7Bold"/>
              </a:rPr>
              <a:t> </a:t>
            </a:r>
            <a:r>
              <a:rPr lang="en-US" altLang="ko-KR" dirty="0">
                <a:latin typeface="TheSansMonoCd-W5Regular"/>
              </a:rPr>
              <a:t># Capture the result now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x</a:t>
            </a:r>
          </a:p>
          <a:p>
            <a:r>
              <a:rPr lang="en-US" altLang="ko-KR" dirty="0">
                <a:latin typeface="TheSansMonoCd-W5Regular"/>
              </a:rPr>
              <a:t>[1] 147.6549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The Packages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495326" y="1110774"/>
            <a:ext cx="10377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To see </a:t>
            </a:r>
            <a:r>
              <a:rPr lang="en-US" altLang="ko-KR" dirty="0" smtClean="0"/>
              <a:t>loaded</a:t>
            </a:r>
            <a:r>
              <a:rPr lang="en-US" altLang="ko-KR" sz="1600" dirty="0" smtClean="0"/>
              <a:t> packages, </a:t>
            </a:r>
            <a:r>
              <a:rPr lang="en-US" altLang="ko-KR" sz="1600" dirty="0"/>
              <a:t>Use the search function with no arguments: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95326" y="1508382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TheSansMonoCd-W5Regular"/>
              </a:rPr>
              <a:t>&gt; </a:t>
            </a:r>
            <a:r>
              <a:rPr lang="en-US" altLang="ko-KR" sz="1600" b="1" dirty="0">
                <a:latin typeface="TheSansMonoCd-W7Bold"/>
              </a:rPr>
              <a:t>search()</a:t>
            </a:r>
          </a:p>
          <a:p>
            <a:r>
              <a:rPr lang="en-US" altLang="ko-KR" sz="1600" dirty="0">
                <a:latin typeface="TheSansMonoCd-W5Regular"/>
              </a:rPr>
              <a:t>[1] ".</a:t>
            </a:r>
            <a:r>
              <a:rPr lang="en-US" altLang="ko-KR" sz="1600" dirty="0" err="1">
                <a:latin typeface="TheSansMonoCd-W5Regular"/>
              </a:rPr>
              <a:t>GlobalEnv</a:t>
            </a:r>
            <a:r>
              <a:rPr lang="en-US" altLang="ko-KR" sz="1600" dirty="0">
                <a:latin typeface="TheSansMonoCd-W5Regular"/>
              </a:rPr>
              <a:t>" "</a:t>
            </a:r>
            <a:r>
              <a:rPr lang="en-US" altLang="ko-KR" sz="1600" dirty="0" err="1">
                <a:latin typeface="TheSansMonoCd-W5Regular"/>
              </a:rPr>
              <a:t>package:stats</a:t>
            </a:r>
            <a:r>
              <a:rPr lang="en-US" altLang="ko-KR" sz="1600" dirty="0">
                <a:latin typeface="TheSansMonoCd-W5Regular"/>
              </a:rPr>
              <a:t>" "</a:t>
            </a:r>
            <a:r>
              <a:rPr lang="en-US" altLang="ko-KR" sz="1600" dirty="0" err="1">
                <a:latin typeface="TheSansMonoCd-W5Regular"/>
              </a:rPr>
              <a:t>package:graphics</a:t>
            </a:r>
            <a:r>
              <a:rPr lang="en-US" altLang="ko-KR" sz="1600" dirty="0">
                <a:latin typeface="TheSansMonoCd-W5Regular"/>
              </a:rPr>
              <a:t>"</a:t>
            </a:r>
          </a:p>
          <a:p>
            <a:r>
              <a:rPr lang="en-US" altLang="ko-KR" sz="1600" dirty="0">
                <a:latin typeface="TheSansMonoCd-W5Regular"/>
              </a:rPr>
              <a:t>[4] "</a:t>
            </a:r>
            <a:r>
              <a:rPr lang="en-US" altLang="ko-KR" sz="1600" dirty="0" err="1">
                <a:latin typeface="TheSansMonoCd-W5Regular"/>
              </a:rPr>
              <a:t>package:grDevices</a:t>
            </a:r>
            <a:r>
              <a:rPr lang="en-US" altLang="ko-KR" sz="1600" dirty="0">
                <a:latin typeface="TheSansMonoCd-W5Regular"/>
              </a:rPr>
              <a:t>" "</a:t>
            </a:r>
            <a:r>
              <a:rPr lang="en-US" altLang="ko-KR" sz="1600" dirty="0" err="1">
                <a:latin typeface="TheSansMonoCd-W5Regular"/>
              </a:rPr>
              <a:t>package:utils</a:t>
            </a:r>
            <a:r>
              <a:rPr lang="en-US" altLang="ko-KR" sz="1600" dirty="0">
                <a:latin typeface="TheSansMonoCd-W5Regular"/>
              </a:rPr>
              <a:t>" "</a:t>
            </a:r>
            <a:r>
              <a:rPr lang="en-US" altLang="ko-KR" sz="1600" dirty="0" err="1">
                <a:latin typeface="TheSansMonoCd-W5Regular"/>
              </a:rPr>
              <a:t>package:datasets</a:t>
            </a:r>
            <a:r>
              <a:rPr lang="en-US" altLang="ko-KR" sz="1600" dirty="0">
                <a:latin typeface="TheSansMonoCd-W5Regular"/>
              </a:rPr>
              <a:t>"</a:t>
            </a:r>
          </a:p>
          <a:p>
            <a:r>
              <a:rPr lang="en-US" altLang="ko-KR" sz="1600" dirty="0">
                <a:latin typeface="TheSansMonoCd-W5Regular"/>
              </a:rPr>
              <a:t>[7] "</a:t>
            </a:r>
            <a:r>
              <a:rPr lang="en-US" altLang="ko-KR" sz="1600" dirty="0" err="1">
                <a:latin typeface="TheSansMonoCd-W5Regular"/>
              </a:rPr>
              <a:t>package:methods</a:t>
            </a:r>
            <a:r>
              <a:rPr lang="en-US" altLang="ko-KR" sz="1600" dirty="0">
                <a:latin typeface="TheSansMonoCd-W5Regular"/>
              </a:rPr>
              <a:t>" "</a:t>
            </a:r>
            <a:r>
              <a:rPr lang="en-US" altLang="ko-KR" sz="1600" dirty="0" err="1">
                <a:latin typeface="TheSansMonoCd-W5Regular"/>
              </a:rPr>
              <a:t>Autoloads</a:t>
            </a:r>
            <a:r>
              <a:rPr lang="en-US" altLang="ko-KR" sz="1600" dirty="0">
                <a:latin typeface="TheSansMonoCd-W5Regular"/>
              </a:rPr>
              <a:t>" "</a:t>
            </a:r>
            <a:r>
              <a:rPr lang="en-US" altLang="ko-KR" sz="1600" dirty="0" err="1">
                <a:latin typeface="TheSansMonoCd-W5Regular"/>
              </a:rPr>
              <a:t>package:base</a:t>
            </a:r>
            <a:r>
              <a:rPr lang="en-US" altLang="ko-KR" sz="1600" dirty="0">
                <a:latin typeface="TheSansMonoCd-W5Regular"/>
              </a:rPr>
              <a:t>"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495326" y="2765493"/>
            <a:ext cx="9174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either the </a:t>
            </a:r>
            <a:r>
              <a:rPr lang="en-US" altLang="ko-KR" sz="1600" dirty="0">
                <a:latin typeface="+mj-lt"/>
              </a:rPr>
              <a:t>library </a:t>
            </a:r>
            <a:r>
              <a:rPr lang="en-US" altLang="ko-KR" dirty="0">
                <a:latin typeface="+mj-lt"/>
              </a:rPr>
              <a:t>function or the </a:t>
            </a:r>
            <a:r>
              <a:rPr lang="en-US" altLang="ko-KR" sz="1600" dirty="0">
                <a:latin typeface="+mj-lt"/>
              </a:rPr>
              <a:t>require </a:t>
            </a:r>
            <a:r>
              <a:rPr lang="en-US" altLang="ko-KR" dirty="0">
                <a:latin typeface="+mj-lt"/>
              </a:rPr>
              <a:t>function to load the package into R: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library(</a:t>
            </a:r>
            <a:r>
              <a:rPr lang="en-US" altLang="ko-KR" sz="1400" b="1" i="1" dirty="0" err="1">
                <a:latin typeface="+mj-lt"/>
              </a:rPr>
              <a:t>packagename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572" y="3613691"/>
            <a:ext cx="9638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The </a:t>
            </a:r>
            <a:r>
              <a:rPr lang="en-US" altLang="ko-KR" sz="1400" dirty="0">
                <a:latin typeface="+mj-lt"/>
              </a:rPr>
              <a:t>library </a:t>
            </a:r>
            <a:r>
              <a:rPr lang="en-US" altLang="ko-KR" sz="1600" dirty="0">
                <a:latin typeface="+mj-lt"/>
              </a:rPr>
              <a:t>function with no arguments prints a list of installed packages</a:t>
            </a:r>
            <a:r>
              <a:rPr lang="en-US" altLang="ko-KR" sz="1600" dirty="0" smtClean="0">
                <a:latin typeface="+mj-lt"/>
              </a:rPr>
              <a:t>.</a:t>
            </a:r>
          </a:p>
          <a:p>
            <a:r>
              <a:rPr lang="en-US" altLang="ko-KR" sz="1600" dirty="0"/>
              <a:t>You can get more details via the </a:t>
            </a:r>
            <a:r>
              <a:rPr lang="en-US" altLang="ko-KR" sz="1600" b="1" dirty="0" err="1"/>
              <a:t>installed.packages</a:t>
            </a:r>
            <a:r>
              <a:rPr lang="en-US" altLang="ko-KR" sz="1600" dirty="0"/>
              <a:t> function, which returns a matrix</a:t>
            </a:r>
          </a:p>
          <a:p>
            <a:r>
              <a:rPr lang="en-US" altLang="ko-KR" sz="1600" dirty="0"/>
              <a:t>of information regarding the packages on your </a:t>
            </a:r>
            <a:r>
              <a:rPr lang="en-US" altLang="ko-KR" sz="1600" dirty="0" smtClean="0"/>
              <a:t>machine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95326" y="4663651"/>
            <a:ext cx="6096000" cy="1169551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installed.packages</a:t>
            </a:r>
            <a:r>
              <a:rPr lang="en-US" altLang="ko-KR" sz="1400" b="1" dirty="0">
                <a:latin typeface="+mj-lt"/>
              </a:rPr>
              <a:t>()[,c("</a:t>
            </a:r>
            <a:r>
              <a:rPr lang="en-US" altLang="ko-KR" sz="1400" b="1" dirty="0" err="1">
                <a:latin typeface="+mj-lt"/>
              </a:rPr>
              <a:t>Package","Version</a:t>
            </a:r>
            <a:r>
              <a:rPr lang="en-US" altLang="ko-KR" sz="1400" b="1" dirty="0">
                <a:latin typeface="+mj-lt"/>
              </a:rPr>
              <a:t>")]</a:t>
            </a:r>
          </a:p>
          <a:p>
            <a:r>
              <a:rPr lang="en-US" altLang="ko-KR" sz="1400" dirty="0">
                <a:latin typeface="+mj-lt"/>
              </a:rPr>
              <a:t>Package Version</a:t>
            </a:r>
          </a:p>
          <a:p>
            <a:r>
              <a:rPr lang="en-US" altLang="ko-KR" sz="1400" dirty="0" err="1">
                <a:latin typeface="+mj-lt"/>
              </a:rPr>
              <a:t>acepack</a:t>
            </a:r>
            <a:r>
              <a:rPr lang="en-US" altLang="ko-KR" sz="1400" dirty="0">
                <a:latin typeface="+mj-lt"/>
              </a:rPr>
              <a:t> "</a:t>
            </a:r>
            <a:r>
              <a:rPr lang="en-US" altLang="ko-KR" sz="1400" dirty="0" err="1">
                <a:latin typeface="+mj-lt"/>
              </a:rPr>
              <a:t>acepack</a:t>
            </a:r>
            <a:r>
              <a:rPr lang="en-US" altLang="ko-KR" sz="1400" dirty="0">
                <a:latin typeface="+mj-lt"/>
              </a:rPr>
              <a:t>" "1.3-2.2"</a:t>
            </a:r>
          </a:p>
          <a:p>
            <a:r>
              <a:rPr lang="en-US" altLang="ko-KR" sz="1400" dirty="0">
                <a:latin typeface="+mj-lt"/>
              </a:rPr>
              <a:t>alr3 "alr3" "1.0.9"</a:t>
            </a:r>
          </a:p>
          <a:p>
            <a:r>
              <a:rPr lang="en-US" altLang="ko-KR" sz="1400" dirty="0">
                <a:latin typeface="+mj-lt"/>
              </a:rPr>
              <a:t>base "base" "2.4.1"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The Packages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678861" y="1554476"/>
            <a:ext cx="86862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detach </a:t>
            </a:r>
            <a:r>
              <a:rPr lang="en-US" altLang="ko-KR" dirty="0">
                <a:latin typeface="+mj-lt"/>
              </a:rPr>
              <a:t>function will unload a package that is currently loaded: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detach(</a:t>
            </a:r>
            <a:r>
              <a:rPr lang="en-US" altLang="ko-KR" sz="1400" b="1" dirty="0" err="1">
                <a:latin typeface="+mj-lt"/>
              </a:rPr>
              <a:t>package:MASS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4261" y="2339489"/>
            <a:ext cx="96175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dirty="0" err="1">
                <a:latin typeface="+mj-lt"/>
              </a:rPr>
              <a:t>install.packages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function, putting the name of the package in </a:t>
            </a:r>
            <a:r>
              <a:rPr lang="en-US" altLang="ko-KR" dirty="0" smtClean="0">
                <a:latin typeface="+mj-lt"/>
              </a:rPr>
              <a:t>quotes </a:t>
            </a:r>
          </a:p>
          <a:p>
            <a:r>
              <a:rPr lang="en-US" altLang="ko-KR" dirty="0" smtClean="0">
                <a:latin typeface="+mj-lt"/>
              </a:rPr>
              <a:t>that you want to download from CRAN:</a:t>
            </a:r>
            <a:endParaRPr lang="en-US" altLang="ko-KR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install.packages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en-US" altLang="ko-KR" sz="1400" b="1" i="1" dirty="0" err="1">
                <a:latin typeface="+mj-lt"/>
              </a:rPr>
              <a:t>packagename</a:t>
            </a:r>
            <a:r>
              <a:rPr lang="en-US" altLang="ko-KR" sz="1400" b="1" dirty="0">
                <a:latin typeface="+mj-lt"/>
              </a:rPr>
              <a:t>")</a:t>
            </a:r>
            <a:endParaRPr lang="ko-KR" alt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056" y="3544158"/>
            <a:ext cx="94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ETC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15403" y="4606170"/>
            <a:ext cx="83903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The </a:t>
            </a:r>
            <a:r>
              <a:rPr lang="en-US" altLang="ko-KR" sz="1600" dirty="0">
                <a:latin typeface="+mn-ea"/>
              </a:rPr>
              <a:t>source </a:t>
            </a:r>
            <a:r>
              <a:rPr lang="en-US" altLang="ko-KR" dirty="0">
                <a:latin typeface="+mn-ea"/>
              </a:rPr>
              <a:t>function instructs R to read the text file and execute its contents:</a:t>
            </a:r>
          </a:p>
          <a:p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 b="1" dirty="0">
                <a:latin typeface="+mn-ea"/>
              </a:rPr>
              <a:t>source("</a:t>
            </a:r>
            <a:r>
              <a:rPr lang="en-US" altLang="ko-KR" sz="1400" b="1" dirty="0" err="1">
                <a:latin typeface="+mn-ea"/>
              </a:rPr>
              <a:t>myScript.R</a:t>
            </a:r>
            <a:r>
              <a:rPr lang="en-US" altLang="ko-KR" sz="1400" b="1" dirty="0">
                <a:latin typeface="+mn-ea"/>
              </a:rPr>
              <a:t>")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5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156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Entering Data from the Keyboard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24259" y="1317856"/>
            <a:ext cx="935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scores &lt;- </a:t>
            </a:r>
            <a:r>
              <a:rPr lang="en-US" altLang="ko-KR" b="1" dirty="0" err="1"/>
              <a:t>data.frame</a:t>
            </a:r>
            <a:r>
              <a:rPr lang="en-US" altLang="ko-KR" b="1" dirty="0"/>
              <a:t>() </a:t>
            </a:r>
            <a:r>
              <a:rPr lang="en-US" altLang="ko-KR" dirty="0"/>
              <a:t># Create empty data frame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scores &lt;- edit(score) 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# </a:t>
            </a:r>
            <a:r>
              <a:rPr lang="en-US" altLang="ko-KR" dirty="0"/>
              <a:t>Invoke editor, overwrite with edited data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4259" y="3154313"/>
            <a:ext cx="28929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print(pi, digits=4)</a:t>
            </a:r>
          </a:p>
          <a:p>
            <a:r>
              <a:rPr lang="en-US" altLang="ko-KR" dirty="0"/>
              <a:t>[1] 3.142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print(100*pi, digits=4)</a:t>
            </a:r>
          </a:p>
          <a:p>
            <a:r>
              <a:rPr lang="en-US" altLang="ko-KR" dirty="0"/>
              <a:t>[1] 314.2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327" y="2322848"/>
            <a:ext cx="816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Printing Fewer Digits (or More Digits)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4259" y="4400877"/>
            <a:ext cx="990992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The </a:t>
            </a:r>
            <a:r>
              <a:rPr lang="en-US" altLang="ko-KR" sz="1600" dirty="0">
                <a:latin typeface="TheSansMonoCd-W5Regular"/>
              </a:rPr>
              <a:t>cat </a:t>
            </a:r>
            <a:r>
              <a:rPr lang="en-US" altLang="ko-KR" dirty="0">
                <a:latin typeface="Birka"/>
              </a:rPr>
              <a:t>function does not give you direct control over formatting. Instead, use the</a:t>
            </a:r>
          </a:p>
          <a:p>
            <a:r>
              <a:rPr lang="en-US" altLang="ko-KR" sz="1600" dirty="0">
                <a:latin typeface="TheSansMonoCd-W5Regular"/>
              </a:rPr>
              <a:t>format </a:t>
            </a:r>
            <a:r>
              <a:rPr lang="en-US" altLang="ko-KR" dirty="0">
                <a:latin typeface="Birka"/>
              </a:rPr>
              <a:t>function to format your numbers before calling </a:t>
            </a:r>
            <a:r>
              <a:rPr lang="en-US" altLang="ko-KR" sz="1600" dirty="0">
                <a:latin typeface="TheSansMonoCd-W5Regular"/>
              </a:rPr>
              <a:t>cat</a:t>
            </a:r>
            <a:r>
              <a:rPr lang="en-US" altLang="ko-KR" dirty="0">
                <a:latin typeface="Birka"/>
              </a:rPr>
              <a:t>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cat(pi, "\n")</a:t>
            </a:r>
          </a:p>
          <a:p>
            <a:r>
              <a:rPr lang="en-US" altLang="ko-KR" sz="1400" dirty="0">
                <a:latin typeface="TheSansMonoCd-W5Regular"/>
              </a:rPr>
              <a:t>3.141593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>
                <a:latin typeface="TheSansMonoCd-W7Bold"/>
              </a:rPr>
              <a:t>cat(format(</a:t>
            </a:r>
            <a:r>
              <a:rPr lang="en-US" altLang="ko-KR" sz="1400" b="1" dirty="0" err="1">
                <a:latin typeface="TheSansMonoCd-W7Bold"/>
              </a:rPr>
              <a:t>pi,digits</a:t>
            </a:r>
            <a:r>
              <a:rPr lang="en-US" altLang="ko-KR" sz="1400" b="1" dirty="0">
                <a:latin typeface="TheSansMonoCd-W7Bold"/>
              </a:rPr>
              <a:t>=4), "\n")</a:t>
            </a:r>
          </a:p>
          <a:p>
            <a:r>
              <a:rPr lang="en-US" altLang="ko-KR" sz="1400" dirty="0">
                <a:latin typeface="TheSansMonoCd-W5Regular"/>
              </a:rPr>
              <a:t>3.142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04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Redirecting Output to a File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617950" y="1156787"/>
            <a:ext cx="93402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You can redirect the output of the </a:t>
            </a:r>
            <a:r>
              <a:rPr lang="en-US" altLang="ko-KR" sz="1600" dirty="0">
                <a:latin typeface="+mj-lt"/>
              </a:rPr>
              <a:t>cat </a:t>
            </a:r>
            <a:r>
              <a:rPr lang="en-US" altLang="ko-KR" dirty="0">
                <a:latin typeface="+mj-lt"/>
              </a:rPr>
              <a:t>function by using its </a:t>
            </a:r>
            <a:r>
              <a:rPr lang="en-US" altLang="ko-KR" sz="1600" dirty="0">
                <a:latin typeface="+mj-lt"/>
              </a:rPr>
              <a:t>file </a:t>
            </a:r>
            <a:r>
              <a:rPr lang="en-US" altLang="ko-KR" dirty="0">
                <a:latin typeface="+mj-lt"/>
              </a:rPr>
              <a:t>argument: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cat("The answer is", answer, "\n", file="</a:t>
            </a:r>
            <a:r>
              <a:rPr lang="en-US" altLang="ko-KR" sz="1400" b="1" i="1" dirty="0">
                <a:latin typeface="+mj-lt"/>
              </a:rPr>
              <a:t>filename</a:t>
            </a:r>
            <a:r>
              <a:rPr lang="en-US" altLang="ko-KR" sz="1400" b="1" dirty="0">
                <a:latin typeface="+mj-lt"/>
              </a:rPr>
              <a:t>")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7949" y="1986513"/>
            <a:ext cx="98788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dirty="0">
                <a:latin typeface="+mj-lt"/>
              </a:rPr>
              <a:t>sink </a:t>
            </a:r>
            <a:r>
              <a:rPr lang="en-US" altLang="ko-KR" dirty="0">
                <a:latin typeface="+mj-lt"/>
              </a:rPr>
              <a:t>function to redirect </a:t>
            </a:r>
            <a:r>
              <a:rPr lang="en-US" altLang="ko-KR" i="1" dirty="0">
                <a:latin typeface="+mj-lt"/>
              </a:rPr>
              <a:t>all </a:t>
            </a:r>
            <a:r>
              <a:rPr lang="en-US" altLang="ko-KR" dirty="0">
                <a:latin typeface="+mj-lt"/>
              </a:rPr>
              <a:t>output from both </a:t>
            </a:r>
            <a:r>
              <a:rPr lang="en-US" altLang="ko-KR" sz="1600" dirty="0">
                <a:latin typeface="+mj-lt"/>
              </a:rPr>
              <a:t>print </a:t>
            </a:r>
            <a:r>
              <a:rPr lang="en-US" altLang="ko-KR" dirty="0">
                <a:latin typeface="+mj-lt"/>
              </a:rPr>
              <a:t>and </a:t>
            </a:r>
            <a:r>
              <a:rPr lang="en-US" altLang="ko-KR" sz="1600" dirty="0">
                <a:latin typeface="+mj-lt"/>
              </a:rPr>
              <a:t>cat</a:t>
            </a:r>
            <a:r>
              <a:rPr lang="en-US" altLang="ko-KR" dirty="0">
                <a:latin typeface="+mj-lt"/>
              </a:rPr>
              <a:t>. Call </a:t>
            </a:r>
            <a:r>
              <a:rPr lang="en-US" altLang="ko-KR" sz="1600" dirty="0">
                <a:latin typeface="+mj-lt"/>
              </a:rPr>
              <a:t>sink </a:t>
            </a:r>
            <a:r>
              <a:rPr lang="en-US" altLang="ko-KR" dirty="0">
                <a:latin typeface="+mj-lt"/>
              </a:rPr>
              <a:t>with a</a:t>
            </a:r>
          </a:p>
          <a:p>
            <a:r>
              <a:rPr lang="en-US" altLang="ko-KR" dirty="0">
                <a:latin typeface="+mj-lt"/>
              </a:rPr>
              <a:t>filename argument to begin redirecting console output to that file. When you are done,</a:t>
            </a:r>
          </a:p>
          <a:p>
            <a:r>
              <a:rPr lang="en-US" altLang="ko-KR" dirty="0">
                <a:latin typeface="+mj-lt"/>
              </a:rPr>
              <a:t>use </a:t>
            </a:r>
            <a:r>
              <a:rPr lang="en-US" altLang="ko-KR" sz="1600" dirty="0">
                <a:latin typeface="+mj-lt"/>
              </a:rPr>
              <a:t>sink </a:t>
            </a:r>
            <a:r>
              <a:rPr lang="en-US" altLang="ko-KR" dirty="0">
                <a:latin typeface="+mj-lt"/>
              </a:rPr>
              <a:t>with no argument to close the file and resume output to the console</a:t>
            </a:r>
            <a:r>
              <a:rPr lang="en-US" altLang="ko-KR" dirty="0" smtClean="0">
                <a:latin typeface="+mj-lt"/>
              </a:rPr>
              <a:t>:</a:t>
            </a:r>
            <a:endParaRPr lang="en-US" altLang="ko-KR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sink("</a:t>
            </a:r>
            <a:r>
              <a:rPr lang="en-US" altLang="ko-KR" sz="1400" b="1" i="1" dirty="0">
                <a:latin typeface="+mj-lt"/>
              </a:rPr>
              <a:t>filename</a:t>
            </a:r>
            <a:r>
              <a:rPr lang="en-US" altLang="ko-KR" sz="1400" b="1" dirty="0">
                <a:latin typeface="+mj-lt"/>
              </a:rPr>
              <a:t>") </a:t>
            </a:r>
            <a:r>
              <a:rPr lang="en-US" altLang="ko-KR" sz="1400" dirty="0">
                <a:latin typeface="+mj-lt"/>
              </a:rPr>
              <a:t># Begin writing output to file</a:t>
            </a:r>
          </a:p>
          <a:p>
            <a:r>
              <a:rPr lang="en-US" altLang="ko-KR" sz="1400" dirty="0">
                <a:latin typeface="+mj-lt"/>
              </a:rPr>
              <a:t>. . . </a:t>
            </a:r>
            <a:r>
              <a:rPr lang="en-US" altLang="ko-KR" sz="1400" i="1" dirty="0">
                <a:latin typeface="+mj-lt"/>
              </a:rPr>
              <a:t>other session work </a:t>
            </a:r>
            <a:r>
              <a:rPr lang="en-US" altLang="ko-KR" sz="1400" dirty="0">
                <a:latin typeface="+mj-lt"/>
              </a:rPr>
              <a:t>. . .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sink() </a:t>
            </a:r>
            <a:r>
              <a:rPr lang="en-US" altLang="ko-KR" sz="1400" dirty="0">
                <a:latin typeface="+mj-lt"/>
              </a:rPr>
              <a:t># Resume writing output to console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7949" y="3729139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If you are repeatedly </a:t>
            </a:r>
            <a:r>
              <a:rPr lang="en-US" altLang="ko-KR" sz="1600" dirty="0" err="1">
                <a:latin typeface="+mj-lt"/>
              </a:rPr>
              <a:t>cat</a:t>
            </a:r>
            <a:r>
              <a:rPr lang="en-US" altLang="ko-KR" dirty="0" err="1">
                <a:latin typeface="+mj-lt"/>
              </a:rPr>
              <a:t>ing</a:t>
            </a:r>
            <a:r>
              <a:rPr lang="en-US" altLang="ko-KR" dirty="0">
                <a:latin typeface="+mj-lt"/>
              </a:rPr>
              <a:t> items to one file, be sure to set </a:t>
            </a:r>
            <a:r>
              <a:rPr lang="en-US" altLang="ko-KR" sz="1600" dirty="0">
                <a:latin typeface="+mj-lt"/>
              </a:rPr>
              <a:t>append=TRUE</a:t>
            </a:r>
            <a:r>
              <a:rPr lang="en-US" altLang="ko-KR" dirty="0">
                <a:latin typeface="+mj-lt"/>
              </a:rPr>
              <a:t>. Otherwise,</a:t>
            </a:r>
          </a:p>
          <a:p>
            <a:r>
              <a:rPr lang="en-US" altLang="ko-KR" dirty="0">
                <a:latin typeface="+mj-lt"/>
              </a:rPr>
              <a:t>each call to </a:t>
            </a:r>
            <a:r>
              <a:rPr lang="en-US" altLang="ko-KR" sz="1600" dirty="0">
                <a:latin typeface="+mj-lt"/>
              </a:rPr>
              <a:t>cat </a:t>
            </a:r>
            <a:r>
              <a:rPr lang="en-US" altLang="ko-KR" dirty="0">
                <a:latin typeface="+mj-lt"/>
              </a:rPr>
              <a:t>will simply overwrite the file’s contents:</a:t>
            </a:r>
          </a:p>
          <a:p>
            <a:r>
              <a:rPr lang="en-US" altLang="ko-KR" sz="1400" dirty="0">
                <a:latin typeface="+mj-lt"/>
              </a:rPr>
              <a:t>cat(data, file="</a:t>
            </a:r>
            <a:r>
              <a:rPr lang="en-US" altLang="ko-KR" sz="1400" dirty="0" err="1">
                <a:latin typeface="+mj-lt"/>
              </a:rPr>
              <a:t>analysisReport.out</a:t>
            </a:r>
            <a:r>
              <a:rPr lang="en-US" altLang="ko-KR" sz="1400" dirty="0">
                <a:latin typeface="+mj-lt"/>
              </a:rPr>
              <a:t>")</a:t>
            </a:r>
          </a:p>
          <a:p>
            <a:r>
              <a:rPr lang="en-US" altLang="ko-KR" sz="1400" dirty="0">
                <a:latin typeface="+mj-lt"/>
              </a:rPr>
              <a:t>cat(results, file="</a:t>
            </a:r>
            <a:r>
              <a:rPr lang="en-US" altLang="ko-KR" sz="1400" dirty="0" err="1">
                <a:latin typeface="+mj-lt"/>
              </a:rPr>
              <a:t>analysisRepart.out</a:t>
            </a:r>
            <a:r>
              <a:rPr lang="en-US" altLang="ko-KR" sz="1400" dirty="0">
                <a:latin typeface="+mj-lt"/>
              </a:rPr>
              <a:t>", append=TRUE)</a:t>
            </a:r>
          </a:p>
          <a:p>
            <a:r>
              <a:rPr lang="en-US" altLang="ko-KR" sz="1400" dirty="0">
                <a:latin typeface="+mj-lt"/>
              </a:rPr>
              <a:t>cat(conclusion, file="</a:t>
            </a:r>
            <a:r>
              <a:rPr lang="en-US" altLang="ko-KR" sz="1400" dirty="0" err="1">
                <a:latin typeface="+mj-lt"/>
              </a:rPr>
              <a:t>analysisReport.out</a:t>
            </a:r>
            <a:r>
              <a:rPr lang="en-US" altLang="ko-KR" sz="1400" dirty="0">
                <a:latin typeface="+mj-lt"/>
              </a:rPr>
              <a:t>", append=TRUE)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7949" y="5195431"/>
            <a:ext cx="10094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I suggest opening a connection to the file and writing your output to </a:t>
            </a:r>
            <a:r>
              <a:rPr lang="en-US" altLang="ko-KR" dirty="0" smtClean="0">
                <a:latin typeface="+mj-lt"/>
              </a:rPr>
              <a:t>the connection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b="1" dirty="0">
                <a:solidFill>
                  <a:srgbClr val="0070C0"/>
                </a:solidFill>
                <a:latin typeface="+mj-lt"/>
              </a:rPr>
              <a:t>con &lt;- file("</a:t>
            </a:r>
            <a:r>
              <a:rPr lang="en-US" altLang="ko-KR" sz="1400" b="1" dirty="0" err="1">
                <a:solidFill>
                  <a:srgbClr val="0070C0"/>
                </a:solidFill>
                <a:latin typeface="+mj-lt"/>
              </a:rPr>
              <a:t>analysisReport.out</a:t>
            </a:r>
            <a:r>
              <a:rPr lang="en-US" altLang="ko-KR" sz="1400" b="1" dirty="0">
                <a:solidFill>
                  <a:srgbClr val="0070C0"/>
                </a:solidFill>
                <a:latin typeface="+mj-lt"/>
              </a:rPr>
              <a:t>", "w")</a:t>
            </a:r>
          </a:p>
          <a:p>
            <a:r>
              <a:rPr lang="en-US" altLang="ko-KR" sz="1400" dirty="0">
                <a:latin typeface="+mj-lt"/>
              </a:rPr>
              <a:t>cat(data, file=con)</a:t>
            </a:r>
          </a:p>
          <a:p>
            <a:r>
              <a:rPr lang="en-US" altLang="ko-KR" sz="1400" dirty="0">
                <a:latin typeface="+mj-lt"/>
              </a:rPr>
              <a:t>cat(results, file=con)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Listing Files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532755" y="1532513"/>
            <a:ext cx="575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list.files</a:t>
            </a:r>
            <a:r>
              <a:rPr lang="en-US" altLang="ko-KR" dirty="0"/>
              <a:t> function shows the contents of your working directory: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list.files</a:t>
            </a:r>
            <a:r>
              <a:rPr lang="en-US" altLang="ko-KR" b="1" dirty="0" smtClean="0"/>
              <a:t>()</a:t>
            </a:r>
          </a:p>
          <a:p>
            <a:r>
              <a:rPr lang="en-US" altLang="ko-KR" dirty="0"/>
              <a:t>[1] "sample-data.csv" "</a:t>
            </a:r>
            <a:r>
              <a:rPr lang="en-US" altLang="ko-KR" dirty="0" err="1"/>
              <a:t>script.R</a:t>
            </a:r>
            <a:r>
              <a:rPr lang="en-US" altLang="ko-KR" dirty="0"/>
              <a:t>"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32755" y="3347144"/>
            <a:ext cx="1006888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To see all the files in your subdirectories, too, use </a:t>
            </a:r>
            <a:r>
              <a:rPr lang="en-US" altLang="ko-KR" sz="1600" b="1" dirty="0" err="1">
                <a:latin typeface="+mj-lt"/>
              </a:rPr>
              <a:t>list.files</a:t>
            </a:r>
            <a:r>
              <a:rPr lang="en-US" altLang="ko-KR" sz="1600" b="1" dirty="0">
                <a:latin typeface="+mj-lt"/>
              </a:rPr>
              <a:t>(recursive=T)</a:t>
            </a:r>
            <a:r>
              <a:rPr lang="en-US" altLang="ko-KR" b="1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A possible “</a:t>
            </a:r>
            <a:r>
              <a:rPr lang="en-US" altLang="ko-KR" dirty="0" err="1">
                <a:latin typeface="+mj-lt"/>
              </a:rPr>
              <a:t>gotcha</a:t>
            </a:r>
            <a:r>
              <a:rPr lang="en-US" altLang="ko-KR" dirty="0">
                <a:latin typeface="+mj-lt"/>
              </a:rPr>
              <a:t>” of </a:t>
            </a:r>
            <a:r>
              <a:rPr lang="en-US" altLang="ko-KR" sz="1600" dirty="0" err="1">
                <a:latin typeface="+mj-lt"/>
              </a:rPr>
              <a:t>list.files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is that it ignores hidden files—typically, any file</a:t>
            </a:r>
          </a:p>
          <a:p>
            <a:r>
              <a:rPr lang="en-US" altLang="ko-KR" dirty="0">
                <a:latin typeface="+mj-lt"/>
              </a:rPr>
              <a:t>whose name begins with a period. If you don’t see the file you expected to see, </a:t>
            </a:r>
            <a:endParaRPr lang="en-US" altLang="ko-KR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Try setting </a:t>
            </a:r>
            <a:r>
              <a:rPr lang="en-US" altLang="ko-KR" sz="1600" dirty="0" err="1">
                <a:latin typeface="+mj-lt"/>
              </a:rPr>
              <a:t>all.files</a:t>
            </a:r>
            <a:r>
              <a:rPr lang="en-US" altLang="ko-KR" sz="1600" dirty="0">
                <a:latin typeface="+mj-lt"/>
              </a:rPr>
              <a:t>=TRUE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list.files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en-US" altLang="ko-KR" sz="1400" b="1" dirty="0" err="1">
                <a:latin typeface="+mj-lt"/>
              </a:rPr>
              <a:t>all.files</a:t>
            </a:r>
            <a:r>
              <a:rPr lang="en-US" altLang="ko-KR" sz="1400" b="1" dirty="0">
                <a:latin typeface="+mj-lt"/>
              </a:rPr>
              <a:t>=TRUE)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37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Reading Fixed-Width Records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49313" y="1202478"/>
            <a:ext cx="10097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Read the file using the </a:t>
            </a:r>
            <a:r>
              <a:rPr lang="en-US" altLang="ko-KR" dirty="0" err="1"/>
              <a:t>read.fwf</a:t>
            </a:r>
            <a:r>
              <a:rPr lang="en-US" altLang="ko-KR" dirty="0"/>
              <a:t> function. The main arguments are the file name and</a:t>
            </a:r>
          </a:p>
          <a:p>
            <a:r>
              <a:rPr lang="en-US" altLang="ko-KR" dirty="0"/>
              <a:t>the widths of the fields: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records &lt;- </a:t>
            </a:r>
            <a:r>
              <a:rPr lang="en-US" altLang="ko-KR" b="1" dirty="0" err="1"/>
              <a:t>read.fwf</a:t>
            </a:r>
            <a:r>
              <a:rPr lang="en-US" altLang="ko-KR" b="1" dirty="0"/>
              <a:t>("</a:t>
            </a:r>
            <a:r>
              <a:rPr lang="en-US" altLang="ko-KR" b="1" i="1" dirty="0"/>
              <a:t>filename</a:t>
            </a:r>
            <a:r>
              <a:rPr lang="en-US" altLang="ko-KR" b="1" dirty="0"/>
              <a:t>", widths=c(w1, w2, ..., </a:t>
            </a:r>
            <a:r>
              <a:rPr lang="en-US" altLang="ko-KR" b="1" dirty="0" err="1"/>
              <a:t>w</a:t>
            </a:r>
            <a:r>
              <a:rPr lang="en-US" altLang="ko-KR" b="1" i="1" dirty="0" err="1"/>
              <a:t>n</a:t>
            </a:r>
            <a:r>
              <a:rPr lang="en-US" altLang="ko-KR" b="1" dirty="0"/>
              <a:t>))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9313" y="2728968"/>
            <a:ext cx="96659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records &lt;- </a:t>
            </a:r>
            <a:r>
              <a:rPr lang="en-US" altLang="ko-KR" b="1" dirty="0" err="1">
                <a:latin typeface="TheSansMonoCd-W7Bold"/>
              </a:rPr>
              <a:t>read.fwf</a:t>
            </a:r>
            <a:r>
              <a:rPr lang="en-US" altLang="ko-KR" b="1" dirty="0">
                <a:latin typeface="TheSansMonoCd-W7Bold"/>
              </a:rPr>
              <a:t>("fixed-width.txt", widths=c(10,10,4,-1,4),</a:t>
            </a:r>
          </a:p>
          <a:p>
            <a:r>
              <a:rPr lang="en-US" altLang="ko-KR" dirty="0">
                <a:latin typeface="TheSansMonoCd-W5Regular"/>
              </a:rPr>
              <a:t>+ </a:t>
            </a:r>
            <a:r>
              <a:rPr lang="en-US" altLang="ko-KR" b="1" dirty="0" err="1">
                <a:latin typeface="TheSansMonoCd-W7Bold"/>
              </a:rPr>
              <a:t>col.names</a:t>
            </a:r>
            <a:r>
              <a:rPr lang="en-US" altLang="ko-KR" b="1" dirty="0">
                <a:latin typeface="TheSansMonoCd-W7Bold"/>
              </a:rPr>
              <a:t>=c("</a:t>
            </a:r>
            <a:r>
              <a:rPr lang="en-US" altLang="ko-KR" b="1" dirty="0" err="1">
                <a:latin typeface="TheSansMonoCd-W7Bold"/>
              </a:rPr>
              <a:t>Last","First","Born","Died</a:t>
            </a:r>
            <a:r>
              <a:rPr lang="en-US" altLang="ko-KR" b="1" dirty="0">
                <a:latin typeface="TheSansMonoCd-W7Bold"/>
              </a:rPr>
              <a:t>"))</a:t>
            </a:r>
          </a:p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records</a:t>
            </a:r>
          </a:p>
          <a:p>
            <a:r>
              <a:rPr lang="en-US" altLang="ko-KR" dirty="0">
                <a:latin typeface="TheSansMonoCd-W5Regular"/>
              </a:rPr>
              <a:t>Last First Born Died</a:t>
            </a:r>
          </a:p>
          <a:p>
            <a:r>
              <a:rPr lang="de-DE" altLang="ko-KR" dirty="0">
                <a:latin typeface="TheSansMonoCd-W5Regular"/>
              </a:rPr>
              <a:t>1 Fisher R.A. 1890 1962</a:t>
            </a:r>
          </a:p>
          <a:p>
            <a:r>
              <a:rPr lang="en-US" altLang="ko-KR" dirty="0">
                <a:latin typeface="TheSansMonoCd-W5Regular"/>
              </a:rPr>
              <a:t>2 Pearson Karl 1857 1936</a:t>
            </a:r>
          </a:p>
          <a:p>
            <a:r>
              <a:rPr lang="de-DE" altLang="ko-KR" dirty="0">
                <a:latin typeface="TheSansMonoCd-W5Regular"/>
              </a:rPr>
              <a:t>3 Cox Gertrude 1900 1978</a:t>
            </a:r>
          </a:p>
          <a:p>
            <a:r>
              <a:rPr lang="en-US" altLang="ko-KR" dirty="0">
                <a:latin typeface="TheSansMonoCd-W5Regular"/>
              </a:rPr>
              <a:t>4 Yates Frank 1902 1994</a:t>
            </a:r>
          </a:p>
          <a:p>
            <a:r>
              <a:rPr lang="en-US" altLang="ko-KR" dirty="0">
                <a:latin typeface="TheSansMonoCd-W5Regular"/>
              </a:rPr>
              <a:t>5 Smith </a:t>
            </a:r>
            <a:r>
              <a:rPr lang="en-US" altLang="ko-KR" dirty="0" err="1">
                <a:latin typeface="TheSansMonoCd-W5Regular"/>
              </a:rPr>
              <a:t>Kirstine</a:t>
            </a:r>
            <a:r>
              <a:rPr lang="en-US" altLang="ko-KR" dirty="0">
                <a:latin typeface="TheSansMonoCd-W5Regular"/>
              </a:rPr>
              <a:t> 1878 1939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2319</Words>
  <Application>Microsoft Office PowerPoint</Application>
  <PresentationFormat>와이드스크린</PresentationFormat>
  <Paragraphs>326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Birka</vt:lpstr>
      <vt:lpstr>TheSansMonoCd-W5Regular</vt:lpstr>
      <vt:lpstr>TheSansMonoCd-W7Bold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24</cp:revision>
  <dcterms:created xsi:type="dcterms:W3CDTF">2017-07-10T15:33:07Z</dcterms:created>
  <dcterms:modified xsi:type="dcterms:W3CDTF">2017-07-10T17:28:27Z</dcterms:modified>
</cp:coreProperties>
</file>